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6" r:id="rId13"/>
    <p:sldId id="275" r:id="rId14"/>
    <p:sldId id="276" r:id="rId15"/>
    <p:sldId id="277" r:id="rId16"/>
    <p:sldId id="278" r:id="rId17"/>
    <p:sldId id="267" r:id="rId18"/>
    <p:sldId id="279" r:id="rId19"/>
    <p:sldId id="280" r:id="rId20"/>
    <p:sldId id="281" r:id="rId21"/>
    <p:sldId id="271" r:id="rId22"/>
    <p:sldId id="27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DF8FB-5C17-4448-BC86-3462FA764956}" type="datetimeFigureOut">
              <a:rPr lang="pt-BR" smtClean="0"/>
              <a:pPr/>
              <a:t>25/6/2010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5A2D-5EBD-422C-8C2A-BBC9358B1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5DD16-3E27-44C9-A78D-52AFCB35342A}" type="datetimeFigureOut">
              <a:rPr lang="pt-BR" smtClean="0"/>
              <a:pPr/>
              <a:t>25/6/2010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3A856-CBE9-479A-A987-DEACCA15DD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D25B80-4982-4A21-BB0A-3A3A352B47C8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D7236-7CF5-443D-9CFD-06B7780C7163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88F82-1871-4D77-92EF-2EFB852920EA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4496B-A65D-4973-8736-54F84FD6B704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69D078-F966-471C-BAFF-4E91A7C2B108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670D8-4742-4B08-B333-AD6A73DEA8C5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E1BA3A-2299-48FB-96CA-2E23947CF626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AC22AD-4D05-457D-A055-C0BD9DF3D49D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0003A6-3579-49BD-959D-141BCC521614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70C56D-F5ED-4A75-87FC-62E103759DD7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D4D53D-2563-4B35-8660-167B73B6A827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ED181B-F95D-42E1-AD07-1C28FB87F1C6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3329959"/>
          </a:xfrm>
        </p:spPr>
        <p:txBody>
          <a:bodyPr>
            <a:normAutofit fontScale="90000"/>
          </a:bodyPr>
          <a:lstStyle/>
          <a:p>
            <a:r>
              <a:rPr lang="pt-BR" cap="all" dirty="0" smtClean="0"/>
              <a:t>Proposta de um sistema especialista</a:t>
            </a:r>
            <a:r>
              <a:rPr lang="pt-BR" dirty="0" smtClean="0"/>
              <a:t> </a:t>
            </a:r>
            <a:r>
              <a:rPr lang="pt-BR" cap="all" dirty="0" smtClean="0"/>
              <a:t>gerador de conteúdos voltados para a composição de avaliações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5100622"/>
            <a:ext cx="4500594" cy="17573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Alunos: </a:t>
            </a:r>
          </a:p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João Marcos de Rezende</a:t>
            </a:r>
          </a:p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Leonardo </a:t>
            </a:r>
            <a:r>
              <a:rPr lang="pt-B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Popik</a:t>
            </a:r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Bastos</a:t>
            </a:r>
          </a:p>
          <a:p>
            <a:pPr algn="l"/>
            <a:endParaRPr lang="pt-B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Orientadora: </a:t>
            </a:r>
          </a:p>
          <a:p>
            <a:pPr algn="l"/>
            <a:r>
              <a:rPr lang="pt-B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Profª</a:t>
            </a:r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Renata Cristina Laranja Leite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</a:p>
          <a:p>
            <a:pPr lvl="1"/>
            <a:r>
              <a:rPr lang="pt-BR" dirty="0" smtClean="0"/>
              <a:t>Busca, a partir de símbolos computacionais, construir mecanismos que simulem a capacidade (inteligência) do ser </a:t>
            </a:r>
            <a:r>
              <a:rPr lang="pt-BR" dirty="0" smtClean="0"/>
              <a:t>humano </a:t>
            </a:r>
            <a:r>
              <a:rPr lang="pt-BR" sz="1800" dirty="0" smtClean="0"/>
              <a:t>(</a:t>
            </a:r>
            <a:r>
              <a:rPr lang="pt-BR" sz="1800" dirty="0" smtClean="0"/>
              <a:t>SILVA,2009</a:t>
            </a:r>
            <a:r>
              <a:rPr lang="pt-BR" sz="1800" dirty="0" smtClean="0"/>
              <a:t>)</a:t>
            </a:r>
            <a:r>
              <a:rPr lang="pt-BR" dirty="0" smtClean="0"/>
              <a:t>;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Sistemas Especialistas:</a:t>
            </a:r>
          </a:p>
          <a:p>
            <a:pPr lvl="2"/>
            <a:r>
              <a:rPr lang="pt-BR" dirty="0" smtClean="0"/>
              <a:t>Programas </a:t>
            </a:r>
            <a:r>
              <a:rPr lang="pt-BR" dirty="0" smtClean="0"/>
              <a:t>que imitam o comportamento de especialistas humanos. </a:t>
            </a:r>
            <a:r>
              <a:rPr lang="pt-BR" dirty="0" smtClean="0"/>
              <a:t>Usam </a:t>
            </a:r>
            <a:r>
              <a:rPr lang="pt-BR" dirty="0" smtClean="0"/>
              <a:t>informação que o usuário oferece para emitir uma opinião sobre um certo assunto. Assim, um sistema especialista faz perguntas até que possa identificar algo que o leve a </a:t>
            </a:r>
            <a:r>
              <a:rPr lang="pt-BR" dirty="0" smtClean="0"/>
              <a:t>respostas </a:t>
            </a:r>
            <a:r>
              <a:rPr lang="pt-BR" sz="1800" dirty="0" smtClean="0"/>
              <a:t>(SCHILDT,1989</a:t>
            </a:r>
            <a:r>
              <a:rPr lang="pt-BR" sz="1800" dirty="0" smtClean="0"/>
              <a:t>, p. </a:t>
            </a:r>
            <a:r>
              <a:rPr lang="pt-BR" sz="1800" dirty="0" smtClean="0"/>
              <a:t>59)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 </a:t>
            </a:r>
            <a:r>
              <a:rPr lang="pt-BR" sz="2400" dirty="0" smtClean="0"/>
              <a:t>(3/3)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/>
          <a:lstStyle/>
          <a:p>
            <a:r>
              <a:rPr lang="pt-BR" dirty="0" smtClean="0"/>
              <a:t>Sistema Especialista de Nivelamento e Auxílio ao Processo Avaliativo (SENAPA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O sistema proposto se destina a proporcionar:</a:t>
            </a:r>
            <a:endParaRPr lang="pt-BR" dirty="0" smtClean="0"/>
          </a:p>
          <a:p>
            <a:pPr lvl="1"/>
            <a:r>
              <a:rPr lang="pt-BR" dirty="0" smtClean="0"/>
              <a:t>o</a:t>
            </a:r>
            <a:r>
              <a:rPr lang="pt-BR" dirty="0" smtClean="0"/>
              <a:t> cadastro de questões e avaliações;</a:t>
            </a:r>
          </a:p>
          <a:p>
            <a:pPr lvl="1"/>
            <a:r>
              <a:rPr lang="pt-BR" dirty="0" smtClean="0"/>
              <a:t>a</a:t>
            </a:r>
            <a:r>
              <a:rPr lang="pt-BR" dirty="0" smtClean="0"/>
              <a:t> aplicação das avaliações e</a:t>
            </a:r>
          </a:p>
          <a:p>
            <a:pPr lvl="1"/>
            <a:r>
              <a:rPr lang="pt-BR" dirty="0" smtClean="0"/>
              <a:t>g</a:t>
            </a:r>
            <a:r>
              <a:rPr lang="pt-BR" dirty="0" smtClean="0"/>
              <a:t>erar sugestão do grau de dificuldade das questões e avaliações;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Diagrama de Caso de Uso </a:t>
            </a:r>
            <a:r>
              <a:rPr lang="pt-BR" sz="2400" dirty="0" err="1" smtClean="0"/>
              <a:t>GerenciarInstituicao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</a:t>
            </a:r>
            <a:r>
              <a:rPr lang="pt-BR" dirty="0" smtClean="0"/>
              <a:t>Sistema </a:t>
            </a:r>
            <a:r>
              <a:rPr lang="pt-BR" sz="2400" dirty="0" smtClean="0"/>
              <a:t>(1/5)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000240"/>
            <a:ext cx="5572164" cy="4035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Diagrama de Caso de Uso </a:t>
            </a:r>
            <a:r>
              <a:rPr lang="pt-BR" sz="2400" dirty="0" err="1" smtClean="0"/>
              <a:t>AdministrarAvaliacao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</a:t>
            </a:r>
            <a:r>
              <a:rPr lang="pt-BR" dirty="0" smtClean="0"/>
              <a:t>Sistema </a:t>
            </a:r>
            <a:r>
              <a:rPr lang="pt-BR" sz="2400" dirty="0" smtClean="0"/>
              <a:t>(2/5)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000240"/>
            <a:ext cx="5500726" cy="388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Diagrama de Caso de Uso </a:t>
            </a:r>
            <a:r>
              <a:rPr lang="pt-BR" sz="2400" dirty="0" err="1" smtClean="0"/>
              <a:t>ResolverAvaliacao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</a:t>
            </a:r>
            <a:r>
              <a:rPr lang="pt-BR" dirty="0" smtClean="0"/>
              <a:t>Sistema </a:t>
            </a:r>
            <a:r>
              <a:rPr lang="pt-BR" sz="2400" dirty="0" smtClean="0"/>
              <a:t>(3/5)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786058"/>
            <a:ext cx="5210581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assDiagram Princip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687919" y="-440866"/>
            <a:ext cx="5572162" cy="859699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14356"/>
            <a:ext cx="4900618" cy="447473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Diagrama de Classe Principal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6000792" cy="7143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do </a:t>
            </a:r>
            <a:r>
              <a:rPr lang="pt-BR" dirty="0" smtClean="0"/>
              <a:t>Sistema </a:t>
            </a:r>
            <a:r>
              <a:rPr lang="pt-BR" sz="2400" dirty="0" smtClean="0"/>
              <a:t>(4/5)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Trabalhos Correlatos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</a:t>
            </a:r>
            <a:r>
              <a:rPr lang="pt-BR" dirty="0" smtClean="0"/>
              <a:t>Sistema </a:t>
            </a:r>
            <a:r>
              <a:rPr lang="pt-BR" sz="2400" dirty="0" smtClean="0"/>
              <a:t>(5/5)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16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000100" y="2000240"/>
          <a:ext cx="7858180" cy="4214839"/>
        </p:xfrm>
        <a:graphic>
          <a:graphicData uri="http://schemas.openxmlformats.org/drawingml/2006/table">
            <a:tbl>
              <a:tblPr/>
              <a:tblGrid>
                <a:gridCol w="1643074"/>
                <a:gridCol w="1500198"/>
                <a:gridCol w="1571636"/>
                <a:gridCol w="1571636"/>
                <a:gridCol w="1571636"/>
              </a:tblGrid>
              <a:tr h="227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Exame </a:t>
                      </a:r>
                      <a:r>
                        <a:rPr lang="pt-BR" sz="1200" baseline="0" dirty="0" err="1">
                          <a:latin typeface="Arial"/>
                          <a:ea typeface="Times New Roman"/>
                          <a:cs typeface="Times New Roman"/>
                        </a:rPr>
                        <a:t>Detran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Prova 2.0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Córtex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SENAPA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Inteligência Artificial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Questões Discursivas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 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Email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WEB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 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Tempo por avaliação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Tempo por questão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Feedback do Avaliado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Feedback do Avaliador/Especialista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Relatório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 smtClean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Classifica avaliado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 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Classifica as avaliações/questões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 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de Arquitetura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</a:t>
            </a:r>
            <a:r>
              <a:rPr lang="pt-BR" dirty="0" smtClean="0"/>
              <a:t>Sistema </a:t>
            </a:r>
            <a:r>
              <a:rPr lang="pt-BR" sz="2400" dirty="0" smtClean="0"/>
              <a:t>(1/4)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357430"/>
            <a:ext cx="5661217" cy="185738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14546" y="4429132"/>
            <a:ext cx="500066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Ilustração da divisão de uma arquitetura em três camadas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FONTE: GERMOLGIO, 2010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Tecnologias utilizadas: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PHP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Zend</a:t>
            </a:r>
            <a:r>
              <a:rPr lang="pt-BR" dirty="0" smtClean="0"/>
              <a:t> Framework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Apache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MySQL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</a:t>
            </a:r>
            <a:r>
              <a:rPr lang="pt-BR" dirty="0" smtClean="0"/>
              <a:t>Sistema </a:t>
            </a:r>
            <a:r>
              <a:rPr lang="pt-BR" sz="2400" dirty="0" smtClean="0"/>
              <a:t>(2/4)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Apresentação do protótipo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</a:t>
            </a:r>
            <a:r>
              <a:rPr lang="pt-BR" dirty="0" smtClean="0"/>
              <a:t>Sistema </a:t>
            </a:r>
            <a:r>
              <a:rPr lang="pt-BR" sz="2400" dirty="0" smtClean="0"/>
              <a:t>(3/4)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214422"/>
            <a:ext cx="5114932" cy="473375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Motivação;</a:t>
            </a:r>
          </a:p>
          <a:p>
            <a:r>
              <a:rPr lang="pt-BR" dirty="0" smtClean="0"/>
              <a:t>Problema;</a:t>
            </a:r>
          </a:p>
          <a:p>
            <a:r>
              <a:rPr lang="pt-BR" dirty="0" smtClean="0"/>
              <a:t>Hipótese;</a:t>
            </a:r>
          </a:p>
          <a:p>
            <a:r>
              <a:rPr lang="pt-BR" dirty="0" smtClean="0"/>
              <a:t>Objetivo Geral;</a:t>
            </a:r>
          </a:p>
          <a:p>
            <a:r>
              <a:rPr lang="pt-BR" dirty="0" smtClean="0"/>
              <a:t>Objetivos Específicos;</a:t>
            </a:r>
          </a:p>
          <a:p>
            <a:r>
              <a:rPr lang="pt-BR" dirty="0" smtClean="0"/>
              <a:t>Referencial Teórico;</a:t>
            </a:r>
          </a:p>
          <a:p>
            <a:r>
              <a:rPr lang="pt-BR" dirty="0" smtClean="0"/>
              <a:t>Proposta;</a:t>
            </a:r>
          </a:p>
          <a:p>
            <a:r>
              <a:rPr lang="pt-BR" dirty="0" smtClean="0"/>
              <a:t>Análise </a:t>
            </a:r>
            <a:r>
              <a:rPr lang="pt-BR" dirty="0" smtClean="0"/>
              <a:t>do </a:t>
            </a:r>
            <a:r>
              <a:rPr lang="pt-BR" dirty="0" smtClean="0"/>
              <a:t>Sistema;</a:t>
            </a:r>
          </a:p>
          <a:p>
            <a:r>
              <a:rPr lang="pt-BR" dirty="0" smtClean="0"/>
              <a:t>Trabalhos Correlatos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Projeto do Sistema;</a:t>
            </a:r>
          </a:p>
          <a:p>
            <a:r>
              <a:rPr lang="pt-BR" dirty="0" smtClean="0"/>
              <a:t>Tecnologias Utilizadas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Apresentação do protótipo;</a:t>
            </a:r>
          </a:p>
          <a:p>
            <a:r>
              <a:rPr lang="pt-BR" dirty="0" smtClean="0"/>
              <a:t>Perspectivas Futuras e </a:t>
            </a:r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Perspectivas futuras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Expandir o conhecimento pedagógico, da </a:t>
            </a:r>
            <a:r>
              <a:rPr lang="pt-BR" dirty="0" smtClean="0"/>
              <a:t>base de conhecimento, para </a:t>
            </a:r>
            <a:r>
              <a:rPr lang="pt-BR" dirty="0" smtClean="0"/>
              <a:t>uma melhor postura avaliativa </a:t>
            </a:r>
            <a:r>
              <a:rPr lang="pt-BR" dirty="0" smtClean="0"/>
              <a:t>educacional;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Proporcionar relatórios 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Implantação do sistema em ambientes acadêmicos.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</a:t>
            </a:r>
            <a:r>
              <a:rPr lang="pt-BR" dirty="0" smtClean="0"/>
              <a:t>Sistema </a:t>
            </a:r>
            <a:r>
              <a:rPr lang="pt-BR" sz="2400" dirty="0" smtClean="0"/>
              <a:t>(4/4)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 proposto atende aos objetivos iniciais de: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Cadastrar e reutilizar questões;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Elaborar avaliações por assunto e grau de dificuldade 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Sugerir ao professor (especialista) o grau de dificuldade das questões e avaliações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28926" y="3071810"/>
            <a:ext cx="3143272" cy="785818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357554" y="2000240"/>
            <a:ext cx="2786082" cy="857256"/>
          </a:xfrm>
        </p:spPr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Projetos de Inclusão digital;</a:t>
            </a:r>
          </a:p>
          <a:p>
            <a:endParaRPr lang="pt-BR" dirty="0" smtClean="0"/>
          </a:p>
          <a:p>
            <a:r>
              <a:rPr lang="pt-BR" dirty="0" smtClean="0"/>
              <a:t>Importância da avaliação nos ambientes educacionais;</a:t>
            </a:r>
          </a:p>
          <a:p>
            <a:endParaRPr lang="pt-BR" dirty="0" smtClean="0"/>
          </a:p>
          <a:p>
            <a:r>
              <a:rPr lang="pt-BR" dirty="0" smtClean="0"/>
              <a:t>Necessidade de melhoria e inovações das avaliações.</a:t>
            </a:r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trabalho de preparação e elaboração manualmente é cansativo e se torna muito demorado;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Criação de questões repetidas;</a:t>
            </a:r>
          </a:p>
          <a:p>
            <a:endParaRPr lang="pt-BR" dirty="0" smtClean="0"/>
          </a:p>
          <a:p>
            <a:r>
              <a:rPr lang="pt-BR" dirty="0" smtClean="0"/>
              <a:t>Digitação de informações incoerentes;</a:t>
            </a:r>
          </a:p>
          <a:p>
            <a:endParaRPr lang="pt-BR" dirty="0" smtClean="0"/>
          </a:p>
          <a:p>
            <a:r>
              <a:rPr lang="pt-BR" dirty="0" smtClean="0"/>
              <a:t>Manter o grau de dificuldade das avaliações.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Necessidade de um sistema que possibilite: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Criar questões separadas por disciplinas e assuntos;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Criar avaliações (mantendo um depósito);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Aplicar as avaliações online.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Desenvolver um sistema que auxilie o processo de elaboração e aplicação de avaliações da aprendizagem para os projetos de inclusão digital da FAESA;</a:t>
            </a:r>
          </a:p>
          <a:p>
            <a:endParaRPr lang="pt-BR" dirty="0" smtClean="0"/>
          </a:p>
          <a:p>
            <a:r>
              <a:rPr lang="pt-BR" dirty="0" smtClean="0"/>
              <a:t>Identificar as principais necessidades para a elaboração das avaliações para proporcionar simples interação com o usuário, eficiente e com alto desempenho nas funcionalidades propostas.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-24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Agilizar o processo de elaboração das avaliações;</a:t>
            </a:r>
          </a:p>
          <a:p>
            <a:endParaRPr lang="pt-BR" dirty="0" smtClean="0"/>
          </a:p>
          <a:p>
            <a:r>
              <a:rPr lang="pt-BR" dirty="0" smtClean="0"/>
              <a:t>Proporcionar a reutilização de questões e avaliações;</a:t>
            </a:r>
          </a:p>
          <a:p>
            <a:endParaRPr lang="pt-BR" dirty="0" smtClean="0"/>
          </a:p>
          <a:p>
            <a:r>
              <a:rPr lang="pt-BR" dirty="0" smtClean="0"/>
              <a:t>Sugerir o </a:t>
            </a:r>
            <a:r>
              <a:rPr lang="pt-BR" dirty="0" smtClean="0"/>
              <a:t>nível (grau de dificuldade) das questões e avaliações;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Inclusão Digital</a:t>
            </a:r>
          </a:p>
          <a:p>
            <a:pPr lvl="1"/>
            <a:r>
              <a:rPr lang="pt-BR" dirty="0" smtClean="0"/>
              <a:t>Alfabetizar tecnologicamente as camadas mais pobres da população, abrindo novas oportunidades de acesso à educação e à cultura </a:t>
            </a:r>
            <a:r>
              <a:rPr lang="pt-BR" sz="1600" dirty="0" smtClean="0"/>
              <a:t>(ASSUMPÇÃO, 2003, p. 195)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pessoas incluídas digitalmente não ganham só conhecimentos tecnológicos, como também conhecimentos para a vida em sociedade </a:t>
            </a:r>
            <a:r>
              <a:rPr lang="pt-BR" sz="1800" dirty="0" smtClean="0"/>
              <a:t>(NERI, 2003, p. 6).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 </a:t>
            </a:r>
            <a:r>
              <a:rPr lang="pt-BR" sz="2400" dirty="0" smtClean="0"/>
              <a:t>(1/3)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É uma excelente oportunidade para que quem aprende ponha em prática seus conhecimentos e defenda suas idéias e saberes (</a:t>
            </a:r>
            <a:r>
              <a:rPr lang="pt-BR" sz="1800" dirty="0" smtClean="0"/>
              <a:t>MÉNDEZ, 2002, p. 29)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Utilizada pelos professores para efetuar análises reflexivas no sentido de avaliar a eficácia de seu desempenho;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avaliações objetivas permitem a verificação de objetivos nos níveis de compreensão, interpretação, raciocínio dedutivo e indutivo (</a:t>
            </a:r>
            <a:r>
              <a:rPr lang="pt-BR" sz="1800" dirty="0" smtClean="0"/>
              <a:t>MELCHIOR,1999, p. 110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 </a:t>
            </a:r>
            <a:r>
              <a:rPr lang="pt-BR" sz="2400" dirty="0" smtClean="0"/>
              <a:t>(2/3)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</TotalTime>
  <Words>776</Words>
  <Application>Microsoft Office PowerPoint</Application>
  <PresentationFormat>Apresentação na tela (4:3)</PresentationFormat>
  <Paragraphs>208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Concurso</vt:lpstr>
      <vt:lpstr>Proposta de um sistema especialista gerador de conteúdos voltados para a composição de avaliações</vt:lpstr>
      <vt:lpstr>Sumário</vt:lpstr>
      <vt:lpstr>Motivação</vt:lpstr>
      <vt:lpstr>Problema</vt:lpstr>
      <vt:lpstr>Hipótese</vt:lpstr>
      <vt:lpstr>Objetivo Geral</vt:lpstr>
      <vt:lpstr>Objetivos Específicos</vt:lpstr>
      <vt:lpstr>Referencial Teórico (1/3)</vt:lpstr>
      <vt:lpstr>Referencial Teórico (2/3)</vt:lpstr>
      <vt:lpstr>Referencial Teórico (3/3)</vt:lpstr>
      <vt:lpstr>Proposta</vt:lpstr>
      <vt:lpstr>Análise do Sistema (1/5)</vt:lpstr>
      <vt:lpstr>Análise do Sistema (2/5)</vt:lpstr>
      <vt:lpstr>Análise do Sistema (3/5)</vt:lpstr>
      <vt:lpstr>Análise do Sistema (4/5)</vt:lpstr>
      <vt:lpstr>Análise do Sistema (5/5)</vt:lpstr>
      <vt:lpstr>Projeto do Sistema (1/4)</vt:lpstr>
      <vt:lpstr>Projeto do Sistema (2/4)</vt:lpstr>
      <vt:lpstr>Projeto do Sistema (3/4)</vt:lpstr>
      <vt:lpstr>Projeto do Sistema (4/4)</vt:lpstr>
      <vt:lpstr>Conclusão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Especialista de Nivelamento  e Auxílio ao Processo Avaliativo</dc:title>
  <dc:creator>Joao Marcos</dc:creator>
  <cp:lastModifiedBy>Joao Marcos</cp:lastModifiedBy>
  <cp:revision>43</cp:revision>
  <dcterms:created xsi:type="dcterms:W3CDTF">2010-06-23T02:05:06Z</dcterms:created>
  <dcterms:modified xsi:type="dcterms:W3CDTF">2010-06-26T01:33:50Z</dcterms:modified>
</cp:coreProperties>
</file>