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media/image5.jpg" ContentType="image/png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tags/tag48.xml" ContentType="application/vnd.openxmlformats-officedocument.presentationml.tags+xml"/>
  <Override PartName="/ppt/notesSlides/notesSlide20.xml" ContentType="application/vnd.openxmlformats-officedocument.presentationml.notesSlide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notesSlides/notesSlide22.xml" ContentType="application/vnd.openxmlformats-officedocument.presentationml.notesSlide+xml"/>
  <Override PartName="/ppt/tags/tag51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61" r:id="rId4"/>
    <p:sldId id="275" r:id="rId5"/>
    <p:sldId id="263" r:id="rId6"/>
    <p:sldId id="265" r:id="rId7"/>
    <p:sldId id="267" r:id="rId8"/>
    <p:sldId id="269" r:id="rId9"/>
    <p:sldId id="273" r:id="rId10"/>
    <p:sldId id="271" r:id="rId11"/>
    <p:sldId id="277" r:id="rId12"/>
    <p:sldId id="279" r:id="rId13"/>
    <p:sldId id="289" r:id="rId14"/>
    <p:sldId id="291" r:id="rId15"/>
    <p:sldId id="293" r:id="rId16"/>
    <p:sldId id="295" r:id="rId17"/>
    <p:sldId id="297" r:id="rId18"/>
    <p:sldId id="299" r:id="rId19"/>
    <p:sldId id="301" r:id="rId20"/>
    <p:sldId id="303" r:id="rId21"/>
    <p:sldId id="307" r:id="rId22"/>
    <p:sldId id="308" r:id="rId23"/>
    <p:sldId id="310" r:id="rId24"/>
  </p:sldIdLst>
  <p:sldSz cx="12192000" cy="6858000"/>
  <p:notesSz cx="6858000" cy="9144000"/>
  <p:custDataLst>
    <p:tags r:id="rId26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F693C-FD99-4958-AEF4-9F3DC897FF8D}" type="datetimeFigureOut">
              <a:rPr lang="it-IT" smtClean="0"/>
              <a:t>19/06/2023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7BD26-B362-4EEA-B3E5-C94697B1F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29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05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2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BD26-B362-4EEA-B3E5-C94697B1F46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87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55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55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2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BD26-B362-4EEA-B3E5-C94697B1F46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660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29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55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BD26-B362-4EEA-B3E5-C94697B1F46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22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69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2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BD26-B362-4EEA-B3E5-C94697B1F46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6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37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42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11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28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12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06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25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22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885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6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38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370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84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991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826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37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15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9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39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05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14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88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6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35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2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30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7963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9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4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9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1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0" b="23900"/>
          <a:stretch>
            <a:fillRect/>
          </a:stretch>
        </p:blipFill>
        <p:spPr/>
      </p:pic>
      <p:sp>
        <p:nvSpPr>
          <p:cNvPr id="11" name="Rectangle 1"/>
          <p:cNvSpPr/>
          <p:nvPr/>
        </p:nvSpPr>
        <p:spPr>
          <a:xfrm>
            <a:off x="0" y="1911927"/>
            <a:ext cx="12191999" cy="3611543"/>
          </a:xfrm>
          <a:prstGeom prst="rect">
            <a:avLst/>
          </a:prstGeom>
          <a:solidFill>
            <a:srgbClr val="1B1A23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900" dirty="0"/>
              <a:t>Lo scopo della Formazione è creare Professionalità. Parola che oggi</a:t>
            </a:r>
          </a:p>
          <a:p>
            <a:r>
              <a:rPr lang="it-IT" sz="900" dirty="0"/>
              <a:t>come mai assume un valore fondamentale nella valutazione della</a:t>
            </a:r>
          </a:p>
          <a:p>
            <a:r>
              <a:rPr lang="it-IT" sz="900" dirty="0"/>
              <a:t>figura dell’istruttore. Per arrivare a questo obbiettivo non bastano le</a:t>
            </a:r>
          </a:p>
          <a:p>
            <a:r>
              <a:rPr lang="it-IT" sz="900" dirty="0"/>
              <a:t>conoscenze scientifiche, ma serve anche l’atteggiamento giusto, un</a:t>
            </a:r>
          </a:p>
          <a:p>
            <a:r>
              <a:rPr lang="it-IT" sz="900" dirty="0"/>
              <a:t>insieme di umiltà e curiosità.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prstClr val="white"/>
                </a:solidFill>
              </a:rPr>
              <a:t>Allenamento</a:t>
            </a:r>
            <a:r>
              <a:rPr lang="en-US" dirty="0" smtClean="0">
                <a:solidFill>
                  <a:prstClr val="white"/>
                </a:solidFill>
              </a:rPr>
              <a:t> in </a:t>
            </a:r>
            <a:r>
              <a:rPr lang="en-US" dirty="0" err="1" smtClean="0">
                <a:solidFill>
                  <a:prstClr val="white"/>
                </a:solidFill>
              </a:rPr>
              <a:t>palestra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3998018"/>
          </a:xfrm>
        </p:spPr>
        <p:txBody>
          <a:bodyPr>
            <a:spAutoFit/>
          </a:bodyPr>
          <a:lstStyle/>
          <a:p>
            <a:r>
              <a:rPr lang="it-IT" b="1" dirty="0" smtClean="0"/>
              <a:t>L’azione di rotazione </a:t>
            </a:r>
            <a:r>
              <a:rPr lang="it-IT" dirty="0" smtClean="0"/>
              <a:t>consiste nel  </a:t>
            </a:r>
            <a:r>
              <a:rPr lang="it-IT" dirty="0"/>
              <a:t>movimento di un arto lungo il proprio asse </a:t>
            </a:r>
            <a:r>
              <a:rPr lang="it-IT" dirty="0" smtClean="0"/>
              <a:t>lungo.</a:t>
            </a:r>
            <a:endParaRPr lang="it-IT" dirty="0"/>
          </a:p>
          <a:p>
            <a:r>
              <a:rPr lang="it-IT" b="1" dirty="0"/>
              <a:t>L’azione di </a:t>
            </a:r>
            <a:r>
              <a:rPr lang="it-IT" b="1" dirty="0" err="1" smtClean="0"/>
              <a:t>Intrarotazione</a:t>
            </a:r>
            <a:r>
              <a:rPr lang="it-IT" b="1" dirty="0" smtClean="0"/>
              <a:t> </a:t>
            </a:r>
            <a:r>
              <a:rPr lang="it-IT" dirty="0" smtClean="0"/>
              <a:t>consiste nella </a:t>
            </a:r>
            <a:r>
              <a:rPr lang="it-IT" dirty="0"/>
              <a:t>rotazione di un segmento osseo in senso </a:t>
            </a:r>
            <a:r>
              <a:rPr lang="it-IT" dirty="0" smtClean="0"/>
              <a:t>mediale (movimento </a:t>
            </a:r>
            <a:r>
              <a:rPr lang="it-IT" dirty="0"/>
              <a:t>diretto verso il piano frontale anteriore)</a:t>
            </a:r>
          </a:p>
          <a:p>
            <a:r>
              <a:rPr lang="it-IT" b="1" dirty="0"/>
              <a:t>L’azione di </a:t>
            </a:r>
            <a:r>
              <a:rPr lang="it-IT" b="1" dirty="0" err="1" smtClean="0"/>
              <a:t>Extrarotazione</a:t>
            </a:r>
            <a:r>
              <a:rPr lang="it-IT" dirty="0"/>
              <a:t> </a:t>
            </a:r>
            <a:r>
              <a:rPr lang="it-IT" dirty="0" smtClean="0"/>
              <a:t>consiste nella </a:t>
            </a:r>
            <a:r>
              <a:rPr lang="it-IT" dirty="0"/>
              <a:t>rotazione di un segmento osseo in senso </a:t>
            </a:r>
            <a:r>
              <a:rPr lang="it-IT" dirty="0" smtClean="0"/>
              <a:t>laterale (movimento </a:t>
            </a:r>
            <a:r>
              <a:rPr lang="it-IT" dirty="0"/>
              <a:t>diretto verso il piano frontale posteriore)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Azione</a:t>
            </a:r>
            <a:r>
              <a:rPr lang="en-US" dirty="0" smtClean="0"/>
              <a:t> di </a:t>
            </a:r>
            <a:r>
              <a:rPr lang="en-US" dirty="0" err="1" smtClean="0"/>
              <a:t>rotazione</a:t>
            </a:r>
            <a:r>
              <a:rPr lang="en-US" dirty="0" smtClean="0"/>
              <a:t>, </a:t>
            </a:r>
            <a:r>
              <a:rPr lang="en-US" dirty="0" err="1" smtClean="0"/>
              <a:t>intrarotazione</a:t>
            </a:r>
            <a:r>
              <a:rPr lang="en-US" dirty="0" smtClean="0"/>
              <a:t> e </a:t>
            </a:r>
            <a:r>
              <a:rPr lang="en-US" dirty="0" err="1" smtClean="0"/>
              <a:t>extrarotazione</a:t>
            </a:r>
            <a:endParaRPr lang="en-US" dirty="0"/>
          </a:p>
        </p:txBody>
      </p:sp>
      <p:pic>
        <p:nvPicPr>
          <p:cNvPr id="10" name="Segnaposto immagine 9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r="9942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2" name="Tex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Unità 2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it-IT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Classificazione dei muscoli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401613" y="2081111"/>
            <a:ext cx="4915847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In base alla funzionalità possiamo suddividere i muscoli in</a:t>
            </a:r>
            <a:r>
              <a:rPr lang="it-IT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chemeClr val="bg1"/>
                </a:solidFill>
                <a:latin typeface="+mj-lt"/>
              </a:rPr>
              <a:t>Agonisti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+mj-lt"/>
              </a:rPr>
              <a:t>Antagonisti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chemeClr val="bg1"/>
                </a:solidFill>
                <a:latin typeface="+mj-lt"/>
              </a:rPr>
              <a:t>Sinergici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+mj-lt"/>
              </a:rPr>
              <a:t>Fissatori</a:t>
            </a:r>
            <a:endParaRPr lang="ru-RU" sz="2000" b="1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5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1821011"/>
          </a:xfrm>
        </p:spPr>
        <p:txBody>
          <a:bodyPr>
            <a:spAutoFit/>
          </a:bodyPr>
          <a:lstStyle/>
          <a:p>
            <a:r>
              <a:rPr lang="it-IT" b="1" dirty="0" smtClean="0"/>
              <a:t>I</a:t>
            </a:r>
            <a:r>
              <a:rPr lang="it-IT" dirty="0" smtClean="0"/>
              <a:t> </a:t>
            </a:r>
            <a:r>
              <a:rPr lang="it-IT" b="1" dirty="0" smtClean="0"/>
              <a:t>muscoli agonisti </a:t>
            </a:r>
            <a:r>
              <a:rPr lang="it-IT" dirty="0"/>
              <a:t>concorrono ad una data azione svolgendone il </a:t>
            </a:r>
            <a:r>
              <a:rPr lang="it-IT" dirty="0" smtClean="0"/>
              <a:t>ruolo principale</a:t>
            </a:r>
          </a:p>
          <a:p>
            <a:r>
              <a:rPr lang="it-IT" b="1" dirty="0" smtClean="0"/>
              <a:t>I muscoli antagonisti </a:t>
            </a:r>
            <a:r>
              <a:rPr lang="it-IT" dirty="0"/>
              <a:t>svolgono un’azione opposta agli agonisti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Muscoli</a:t>
            </a:r>
            <a:r>
              <a:rPr lang="en-US" dirty="0" smtClean="0"/>
              <a:t> </a:t>
            </a:r>
            <a:r>
              <a:rPr lang="en-US" dirty="0" err="1" smtClean="0"/>
              <a:t>agonisti</a:t>
            </a:r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r="9852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817313" y="5066115"/>
            <a:ext cx="784604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I muscoli sinergici </a:t>
            </a:r>
            <a:r>
              <a:rPr lang="it-IT" dirty="0" smtClean="0"/>
              <a:t>quando vengono chiamati </a:t>
            </a:r>
            <a:r>
              <a:rPr lang="it-IT" dirty="0"/>
              <a:t>nell’esecuzione di un movimento si contraggono nella </a:t>
            </a:r>
            <a:r>
              <a:rPr lang="it-IT" dirty="0" smtClean="0"/>
              <a:t>stessa unità </a:t>
            </a:r>
            <a:r>
              <a:rPr lang="it-IT" dirty="0"/>
              <a:t>di tempo</a:t>
            </a:r>
            <a:endParaRPr lang="en-US" dirty="0"/>
          </a:p>
        </p:txBody>
      </p:sp>
      <p:sp>
        <p:nvSpPr>
          <p:cNvPr id="7" name="Rectangle 1"/>
          <p:cNvSpPr/>
          <p:nvPr/>
        </p:nvSpPr>
        <p:spPr>
          <a:xfrm>
            <a:off x="912935" y="4792005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Muscoli</a:t>
            </a:r>
            <a:r>
              <a:rPr lang="en-US" dirty="0" smtClean="0"/>
              <a:t> </a:t>
            </a:r>
            <a:r>
              <a:rPr lang="en-US" dirty="0" err="1" smtClean="0"/>
              <a:t>sinergici</a:t>
            </a:r>
            <a:endParaRPr lang="en-US" sz="2800" dirty="0"/>
          </a:p>
        </p:txBody>
      </p:sp>
      <p:pic>
        <p:nvPicPr>
          <p:cNvPr id="5" name="Segnaposto immagine 4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8" b="27918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17855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8" name="Rectangle 2"/>
          <p:cNvSpPr/>
          <p:nvPr/>
        </p:nvSpPr>
        <p:spPr>
          <a:xfrm>
            <a:off x="1234440" y="2130459"/>
            <a:ext cx="8854440" cy="262098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1"/>
          <p:cNvSpPr>
            <a:spLocks noGrp="1"/>
          </p:cNvSpPr>
          <p:nvPr>
            <p:ph type="body" sz="quarter" idx="16"/>
          </p:nvPr>
        </p:nvSpPr>
        <p:spPr>
          <a:xfrm>
            <a:off x="1234440" y="2130459"/>
            <a:ext cx="8854440" cy="2620987"/>
          </a:xfrm>
        </p:spPr>
        <p:txBody>
          <a:bodyPr>
            <a:normAutofit/>
          </a:bodyPr>
          <a:lstStyle/>
          <a:p>
            <a:r>
              <a:rPr lang="it-IT" sz="1400" b="1" dirty="0" smtClean="0"/>
              <a:t>I muscoli neutralizzatori </a:t>
            </a:r>
            <a:r>
              <a:rPr lang="it-IT" sz="1400" dirty="0"/>
              <a:t>contribuiscono a stabilizzare un dato </a:t>
            </a:r>
            <a:r>
              <a:rPr lang="it-IT" sz="1400" dirty="0" smtClean="0"/>
              <a:t>segmento corporeo </a:t>
            </a:r>
            <a:r>
              <a:rPr lang="it-IT" sz="1400" dirty="0"/>
              <a:t>permettendo che altri muscoli compiano una </a:t>
            </a:r>
            <a:r>
              <a:rPr lang="it-IT" sz="1400" dirty="0" smtClean="0"/>
              <a:t>determinata azione.</a:t>
            </a:r>
            <a:endParaRPr lang="it-IT" sz="1400" dirty="0"/>
          </a:p>
          <a:p>
            <a:r>
              <a:rPr lang="it-IT" sz="1400" b="1" dirty="0" smtClean="0"/>
              <a:t>I muscoli fissatori</a:t>
            </a:r>
            <a:r>
              <a:rPr lang="it-IT" sz="1400" dirty="0" smtClean="0"/>
              <a:t> bloccano </a:t>
            </a:r>
            <a:r>
              <a:rPr lang="it-IT" sz="1400" dirty="0"/>
              <a:t>un segmento corporeo nella posizione adatta </a:t>
            </a:r>
            <a:r>
              <a:rPr lang="it-IT" sz="1400" dirty="0" smtClean="0"/>
              <a:t>a compiere </a:t>
            </a:r>
            <a:r>
              <a:rPr lang="it-IT" sz="1400" dirty="0"/>
              <a:t>un movimento.</a:t>
            </a:r>
            <a:endParaRPr lang="ru-RU" sz="1500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Muscoli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neutralizzatori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fissatori</a:t>
            </a:r>
            <a:endParaRPr lang="ru-RU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6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8" name="Rectangle 2"/>
          <p:cNvSpPr/>
          <p:nvPr/>
        </p:nvSpPr>
        <p:spPr>
          <a:xfrm>
            <a:off x="1234440" y="2130459"/>
            <a:ext cx="8854440" cy="262098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1"/>
          <p:cNvSpPr>
            <a:spLocks noGrp="1"/>
          </p:cNvSpPr>
          <p:nvPr>
            <p:ph type="body" sz="quarter" idx="16"/>
          </p:nvPr>
        </p:nvSpPr>
        <p:spPr>
          <a:xfrm>
            <a:off x="1227334" y="2130459"/>
            <a:ext cx="8861546" cy="2620987"/>
          </a:xfrm>
        </p:spPr>
        <p:txBody>
          <a:bodyPr>
            <a:normAutofit fontScale="92500"/>
          </a:bodyPr>
          <a:lstStyle/>
          <a:p>
            <a:r>
              <a:rPr lang="it-IT" dirty="0"/>
              <a:t>Un ultima suddivisione dei muscoli estremamente importante per </a:t>
            </a:r>
            <a:r>
              <a:rPr lang="it-IT" dirty="0" smtClean="0"/>
              <a:t>le implicazioni </a:t>
            </a:r>
            <a:r>
              <a:rPr lang="it-IT" dirty="0"/>
              <a:t>pratiche è quella tra Muscoli </a:t>
            </a:r>
            <a:r>
              <a:rPr lang="it-IT" dirty="0" err="1"/>
              <a:t>Monoarticolari</a:t>
            </a:r>
            <a:r>
              <a:rPr lang="it-IT" dirty="0"/>
              <a:t> cioè inseriti </a:t>
            </a:r>
            <a:r>
              <a:rPr lang="it-IT" dirty="0" smtClean="0"/>
              <a:t>su due </a:t>
            </a:r>
            <a:r>
              <a:rPr lang="it-IT" dirty="0"/>
              <a:t>leve ossee collegate da una sola articolazione e Muscoli </a:t>
            </a:r>
            <a:r>
              <a:rPr lang="it-IT" dirty="0" err="1" smtClean="0"/>
              <a:t>Biarticolari</a:t>
            </a:r>
            <a:r>
              <a:rPr lang="it-IT" dirty="0" smtClean="0"/>
              <a:t> o </a:t>
            </a:r>
            <a:r>
              <a:rPr lang="it-IT" dirty="0" err="1" smtClean="0"/>
              <a:t>Pluriarticolari</a:t>
            </a:r>
            <a:r>
              <a:rPr lang="it-IT" dirty="0"/>
              <a:t>, cioè che incrociano due o più articolazioni.</a:t>
            </a:r>
          </a:p>
          <a:p>
            <a:r>
              <a:rPr lang="it-IT" dirty="0"/>
              <a:t>La mancata conoscenza di questa caratteristica è alla base di </a:t>
            </a:r>
            <a:r>
              <a:rPr lang="it-IT" dirty="0" smtClean="0"/>
              <a:t>una serie </a:t>
            </a:r>
            <a:r>
              <a:rPr lang="it-IT" dirty="0"/>
              <a:t>di errori in palestra.</a:t>
            </a:r>
          </a:p>
          <a:p>
            <a:r>
              <a:rPr lang="it-IT" dirty="0"/>
              <a:t>Ricordiamoci che quando un muscolo è </a:t>
            </a:r>
            <a:r>
              <a:rPr lang="it-IT" dirty="0" err="1"/>
              <a:t>biarticolare</a:t>
            </a:r>
            <a:r>
              <a:rPr lang="it-IT" dirty="0"/>
              <a:t>, per </a:t>
            </a:r>
            <a:r>
              <a:rPr lang="it-IT" dirty="0" smtClean="0"/>
              <a:t>essere allenato </a:t>
            </a:r>
            <a:r>
              <a:rPr lang="it-IT" dirty="0"/>
              <a:t>in maniera completa deve essere sollecitato con </a:t>
            </a:r>
            <a:r>
              <a:rPr lang="it-IT" dirty="0" smtClean="0"/>
              <a:t>movimenti Bi-articolati</a:t>
            </a:r>
            <a:r>
              <a:rPr lang="it-IT" dirty="0"/>
              <a:t>. L’esempio più frequente è il bicipite brachiale che viene</a:t>
            </a:r>
          </a:p>
          <a:p>
            <a:r>
              <a:rPr lang="it-IT" dirty="0"/>
              <a:t>spesso allenato a gomito fisso sul tronco (movimento </a:t>
            </a:r>
            <a:r>
              <a:rPr lang="it-IT" dirty="0" err="1"/>
              <a:t>monoarticolare</a:t>
            </a:r>
            <a:r>
              <a:rPr lang="it-IT" dirty="0"/>
              <a:t>).</a:t>
            </a:r>
            <a:endParaRPr lang="ru-RU" sz="1500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Muscoli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monoarticolari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pluriaritcolari</a:t>
            </a:r>
            <a:endParaRPr lang="ru-RU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6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2" name="Tex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Unità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it-IT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Caratteristiche del tessuto muscolare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401613" y="2081111"/>
            <a:ext cx="4915847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5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immagine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13" name="Rectangle 1"/>
          <p:cNvSpPr/>
          <p:nvPr/>
        </p:nvSpPr>
        <p:spPr>
          <a:xfrm>
            <a:off x="6937513" y="2612218"/>
            <a:ext cx="4313582" cy="3521798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685800">
              <a:lnSpc>
                <a:spcPct val="130000"/>
              </a:lnSpc>
              <a:spcBef>
                <a:spcPts val="750"/>
              </a:spcBef>
            </a:pPr>
            <a:endParaRPr lang="en-US" sz="1600" b="1">
              <a:solidFill>
                <a:schemeClr val="bg2">
                  <a:lumMod val="50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Il tessuto muscolare è altamente specializzato e presenta quattro principali proprietà funzionali. Queste proprietà dei </a:t>
            </a:r>
            <a:r>
              <a:rPr lang="it-IT" sz="1400" dirty="0" smtClean="0">
                <a:solidFill>
                  <a:schemeClr val="tx1"/>
                </a:solidFill>
              </a:rPr>
              <a:t>muscoli sono</a:t>
            </a:r>
            <a:r>
              <a:rPr lang="it-IT" sz="1400" dirty="0">
                <a:solidFill>
                  <a:schemeClr val="tx1"/>
                </a:solidFill>
              </a:rPr>
              <a:t>: </a:t>
            </a:r>
            <a:endParaRPr lang="it-IT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smtClean="0">
                <a:solidFill>
                  <a:schemeClr val="tx1"/>
                </a:solidFill>
              </a:rPr>
              <a:t>Contrattilità</a:t>
            </a:r>
            <a:r>
              <a:rPr lang="it-IT" sz="1400" dirty="0">
                <a:solidFill>
                  <a:schemeClr val="tx1"/>
                </a:solidFill>
              </a:rPr>
              <a:t>;</a:t>
            </a:r>
            <a:endParaRPr lang="it-IT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smtClean="0">
                <a:solidFill>
                  <a:schemeClr val="tx1"/>
                </a:solidFill>
              </a:rPr>
              <a:t>Eccitabilità</a:t>
            </a:r>
            <a:r>
              <a:rPr lang="it-IT" sz="1400" dirty="0">
                <a:solidFill>
                  <a:schemeClr val="tx1"/>
                </a:solidFill>
              </a:rPr>
              <a:t>;</a:t>
            </a:r>
            <a:endParaRPr lang="it-IT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smtClean="0">
                <a:solidFill>
                  <a:schemeClr val="tx1"/>
                </a:solidFill>
              </a:rPr>
              <a:t>Estensibilità;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endParaRPr lang="it-IT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E</a:t>
            </a:r>
            <a:r>
              <a:rPr lang="it-IT" sz="1400" b="1" dirty="0" smtClean="0">
                <a:solidFill>
                  <a:schemeClr val="tx1"/>
                </a:solidFill>
              </a:rPr>
              <a:t>lasticità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Introduzione</a:t>
            </a:r>
            <a:endParaRPr lang="en-US" dirty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Icon 1"/>
          <p:cNvSpPr>
            <a:spLocks noChangeAspect="1" noEditPoints="1"/>
          </p:cNvSpPr>
          <p:nvPr/>
        </p:nvSpPr>
        <p:spPr bwMode="auto">
          <a:xfrm>
            <a:off x="7481811" y="3042367"/>
            <a:ext cx="298671" cy="449485"/>
          </a:xfrm>
          <a:custGeom>
            <a:avLst/>
            <a:gdLst>
              <a:gd name="T0" fmla="*/ 52 w 128"/>
              <a:gd name="T1" fmla="*/ 181 h 192"/>
              <a:gd name="T2" fmla="*/ 52 w 128"/>
              <a:gd name="T3" fmla="*/ 185 h 192"/>
              <a:gd name="T4" fmla="*/ 59 w 128"/>
              <a:gd name="T5" fmla="*/ 192 h 192"/>
              <a:gd name="T6" fmla="*/ 68 w 128"/>
              <a:gd name="T7" fmla="*/ 192 h 192"/>
              <a:gd name="T8" fmla="*/ 76 w 128"/>
              <a:gd name="T9" fmla="*/ 185 h 192"/>
              <a:gd name="T10" fmla="*/ 76 w 128"/>
              <a:gd name="T11" fmla="*/ 181 h 192"/>
              <a:gd name="T12" fmla="*/ 90 w 128"/>
              <a:gd name="T13" fmla="*/ 164 h 192"/>
              <a:gd name="T14" fmla="*/ 37 w 128"/>
              <a:gd name="T15" fmla="*/ 164 h 192"/>
              <a:gd name="T16" fmla="*/ 52 w 128"/>
              <a:gd name="T17" fmla="*/ 181 h 192"/>
              <a:gd name="T18" fmla="*/ 90 w 128"/>
              <a:gd name="T19" fmla="*/ 144 h 192"/>
              <a:gd name="T20" fmla="*/ 38 w 128"/>
              <a:gd name="T21" fmla="*/ 144 h 192"/>
              <a:gd name="T22" fmla="*/ 32 w 128"/>
              <a:gd name="T23" fmla="*/ 150 h 192"/>
              <a:gd name="T24" fmla="*/ 38 w 128"/>
              <a:gd name="T25" fmla="*/ 156 h 192"/>
              <a:gd name="T26" fmla="*/ 90 w 128"/>
              <a:gd name="T27" fmla="*/ 156 h 192"/>
              <a:gd name="T28" fmla="*/ 96 w 128"/>
              <a:gd name="T29" fmla="*/ 150 h 192"/>
              <a:gd name="T30" fmla="*/ 90 w 128"/>
              <a:gd name="T31" fmla="*/ 144 h 192"/>
              <a:gd name="T32" fmla="*/ 63 w 128"/>
              <a:gd name="T33" fmla="*/ 20 h 192"/>
              <a:gd name="T34" fmla="*/ 20 w 128"/>
              <a:gd name="T35" fmla="*/ 70 h 192"/>
              <a:gd name="T36" fmla="*/ 25 w 128"/>
              <a:gd name="T37" fmla="*/ 76 h 192"/>
              <a:gd name="T38" fmla="*/ 31 w 128"/>
              <a:gd name="T39" fmla="*/ 70 h 192"/>
              <a:gd name="T40" fmla="*/ 63 w 128"/>
              <a:gd name="T41" fmla="*/ 31 h 192"/>
              <a:gd name="T42" fmla="*/ 68 w 128"/>
              <a:gd name="T43" fmla="*/ 26 h 192"/>
              <a:gd name="T44" fmla="*/ 63 w 128"/>
              <a:gd name="T45" fmla="*/ 20 h 192"/>
              <a:gd name="T46" fmla="*/ 64 w 128"/>
              <a:gd name="T47" fmla="*/ 0 h 192"/>
              <a:gd name="T48" fmla="*/ 0 w 128"/>
              <a:gd name="T49" fmla="*/ 65 h 192"/>
              <a:gd name="T50" fmla="*/ 5 w 128"/>
              <a:gd name="T51" fmla="*/ 90 h 192"/>
              <a:gd name="T52" fmla="*/ 6 w 128"/>
              <a:gd name="T53" fmla="*/ 93 h 192"/>
              <a:gd name="T54" fmla="*/ 17 w 128"/>
              <a:gd name="T55" fmla="*/ 110 h 192"/>
              <a:gd name="T56" fmla="*/ 33 w 128"/>
              <a:gd name="T57" fmla="*/ 136 h 192"/>
              <a:gd name="T58" fmla="*/ 95 w 128"/>
              <a:gd name="T59" fmla="*/ 136 h 192"/>
              <a:gd name="T60" fmla="*/ 111 w 128"/>
              <a:gd name="T61" fmla="*/ 110 h 192"/>
              <a:gd name="T62" fmla="*/ 122 w 128"/>
              <a:gd name="T63" fmla="*/ 93 h 192"/>
              <a:gd name="T64" fmla="*/ 123 w 128"/>
              <a:gd name="T65" fmla="*/ 90 h 192"/>
              <a:gd name="T66" fmla="*/ 128 w 128"/>
              <a:gd name="T67" fmla="*/ 65 h 192"/>
              <a:gd name="T68" fmla="*/ 64 w 128"/>
              <a:gd name="T69" fmla="*/ 0 h 192"/>
              <a:gd name="T70" fmla="*/ 112 w 128"/>
              <a:gd name="T71" fmla="*/ 85 h 192"/>
              <a:gd name="T72" fmla="*/ 111 w 128"/>
              <a:gd name="T73" fmla="*/ 88 h 192"/>
              <a:gd name="T74" fmla="*/ 102 w 128"/>
              <a:gd name="T75" fmla="*/ 102 h 192"/>
              <a:gd name="T76" fmla="*/ 101 w 128"/>
              <a:gd name="T77" fmla="*/ 102 h 192"/>
              <a:gd name="T78" fmla="*/ 101 w 128"/>
              <a:gd name="T79" fmla="*/ 103 h 192"/>
              <a:gd name="T80" fmla="*/ 88 w 128"/>
              <a:gd name="T81" fmla="*/ 124 h 192"/>
              <a:gd name="T82" fmla="*/ 40 w 128"/>
              <a:gd name="T83" fmla="*/ 124 h 192"/>
              <a:gd name="T84" fmla="*/ 27 w 128"/>
              <a:gd name="T85" fmla="*/ 103 h 192"/>
              <a:gd name="T86" fmla="*/ 27 w 128"/>
              <a:gd name="T87" fmla="*/ 102 h 192"/>
              <a:gd name="T88" fmla="*/ 26 w 128"/>
              <a:gd name="T89" fmla="*/ 102 h 192"/>
              <a:gd name="T90" fmla="*/ 17 w 128"/>
              <a:gd name="T91" fmla="*/ 88 h 192"/>
              <a:gd name="T92" fmla="*/ 16 w 128"/>
              <a:gd name="T93" fmla="*/ 85 h 192"/>
              <a:gd name="T94" fmla="*/ 12 w 128"/>
              <a:gd name="T95" fmla="*/ 65 h 192"/>
              <a:gd name="T96" fmla="*/ 64 w 128"/>
              <a:gd name="T97" fmla="*/ 12 h 192"/>
              <a:gd name="T98" fmla="*/ 116 w 128"/>
              <a:gd name="T99" fmla="*/ 65 h 192"/>
              <a:gd name="T100" fmla="*/ 112 w 128"/>
              <a:gd name="T101" fmla="*/ 8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92">
                <a:moveTo>
                  <a:pt x="52" y="181"/>
                </a:moveTo>
                <a:cubicBezTo>
                  <a:pt x="52" y="185"/>
                  <a:pt x="52" y="185"/>
                  <a:pt x="52" y="185"/>
                </a:cubicBezTo>
                <a:cubicBezTo>
                  <a:pt x="52" y="189"/>
                  <a:pt x="55" y="192"/>
                  <a:pt x="59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2" y="192"/>
                  <a:pt x="76" y="189"/>
                  <a:pt x="76" y="185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4" y="181"/>
                  <a:pt x="90" y="172"/>
                  <a:pt x="90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72"/>
                  <a:pt x="44" y="180"/>
                  <a:pt x="52" y="181"/>
                </a:cubicBezTo>
                <a:close/>
                <a:moveTo>
                  <a:pt x="90" y="144"/>
                </a:moveTo>
                <a:cubicBezTo>
                  <a:pt x="38" y="144"/>
                  <a:pt x="38" y="144"/>
                  <a:pt x="38" y="144"/>
                </a:cubicBezTo>
                <a:cubicBezTo>
                  <a:pt x="35" y="144"/>
                  <a:pt x="32" y="147"/>
                  <a:pt x="32" y="150"/>
                </a:cubicBezTo>
                <a:cubicBezTo>
                  <a:pt x="32" y="153"/>
                  <a:pt x="35" y="156"/>
                  <a:pt x="38" y="156"/>
                </a:cubicBezTo>
                <a:cubicBezTo>
                  <a:pt x="90" y="156"/>
                  <a:pt x="90" y="156"/>
                  <a:pt x="90" y="156"/>
                </a:cubicBezTo>
                <a:cubicBezTo>
                  <a:pt x="93" y="156"/>
                  <a:pt x="96" y="153"/>
                  <a:pt x="96" y="150"/>
                </a:cubicBezTo>
                <a:cubicBezTo>
                  <a:pt x="96" y="147"/>
                  <a:pt x="93" y="144"/>
                  <a:pt x="90" y="144"/>
                </a:cubicBezTo>
                <a:close/>
                <a:moveTo>
                  <a:pt x="63" y="20"/>
                </a:moveTo>
                <a:cubicBezTo>
                  <a:pt x="37" y="20"/>
                  <a:pt x="20" y="38"/>
                  <a:pt x="20" y="70"/>
                </a:cubicBezTo>
                <a:cubicBezTo>
                  <a:pt x="20" y="73"/>
                  <a:pt x="22" y="76"/>
                  <a:pt x="25" y="76"/>
                </a:cubicBezTo>
                <a:cubicBezTo>
                  <a:pt x="28" y="76"/>
                  <a:pt x="31" y="73"/>
                  <a:pt x="31" y="70"/>
                </a:cubicBezTo>
                <a:cubicBezTo>
                  <a:pt x="31" y="44"/>
                  <a:pt x="43" y="31"/>
                  <a:pt x="63" y="31"/>
                </a:cubicBezTo>
                <a:cubicBezTo>
                  <a:pt x="66" y="31"/>
                  <a:pt x="68" y="29"/>
                  <a:pt x="68" y="26"/>
                </a:cubicBezTo>
                <a:cubicBezTo>
                  <a:pt x="68" y="22"/>
                  <a:pt x="66" y="20"/>
                  <a:pt x="63" y="20"/>
                </a:cubicBezTo>
                <a:close/>
                <a:moveTo>
                  <a:pt x="64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74"/>
                  <a:pt x="2" y="82"/>
                  <a:pt x="5" y="90"/>
                </a:cubicBezTo>
                <a:cubicBezTo>
                  <a:pt x="5" y="91"/>
                  <a:pt x="5" y="92"/>
                  <a:pt x="6" y="93"/>
                </a:cubicBezTo>
                <a:cubicBezTo>
                  <a:pt x="9" y="99"/>
                  <a:pt x="12" y="105"/>
                  <a:pt x="17" y="110"/>
                </a:cubicBezTo>
                <a:cubicBezTo>
                  <a:pt x="33" y="136"/>
                  <a:pt x="33" y="136"/>
                  <a:pt x="33" y="136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116" y="105"/>
                  <a:pt x="119" y="99"/>
                  <a:pt x="122" y="93"/>
                </a:cubicBezTo>
                <a:cubicBezTo>
                  <a:pt x="123" y="92"/>
                  <a:pt x="123" y="91"/>
                  <a:pt x="123" y="90"/>
                </a:cubicBezTo>
                <a:cubicBezTo>
                  <a:pt x="126" y="82"/>
                  <a:pt x="128" y="74"/>
                  <a:pt x="128" y="65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2" y="85"/>
                </a:moveTo>
                <a:cubicBezTo>
                  <a:pt x="112" y="86"/>
                  <a:pt x="111" y="87"/>
                  <a:pt x="111" y="88"/>
                </a:cubicBezTo>
                <a:cubicBezTo>
                  <a:pt x="109" y="93"/>
                  <a:pt x="106" y="97"/>
                  <a:pt x="102" y="102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2" y="97"/>
                  <a:pt x="19" y="93"/>
                  <a:pt x="17" y="88"/>
                </a:cubicBezTo>
                <a:cubicBezTo>
                  <a:pt x="17" y="87"/>
                  <a:pt x="16" y="86"/>
                  <a:pt x="16" y="85"/>
                </a:cubicBezTo>
                <a:cubicBezTo>
                  <a:pt x="13" y="79"/>
                  <a:pt x="12" y="72"/>
                  <a:pt x="12" y="65"/>
                </a:cubicBezTo>
                <a:cubicBezTo>
                  <a:pt x="12" y="36"/>
                  <a:pt x="35" y="12"/>
                  <a:pt x="64" y="12"/>
                </a:cubicBezTo>
                <a:cubicBezTo>
                  <a:pt x="93" y="12"/>
                  <a:pt x="116" y="36"/>
                  <a:pt x="116" y="65"/>
                </a:cubicBezTo>
                <a:cubicBezTo>
                  <a:pt x="116" y="72"/>
                  <a:pt x="115" y="79"/>
                  <a:pt x="112" y="8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1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1052596"/>
          </a:xfrm>
        </p:spPr>
        <p:txBody>
          <a:bodyPr>
            <a:spAutoFit/>
          </a:bodyPr>
          <a:lstStyle/>
          <a:p>
            <a:r>
              <a:rPr lang="it-IT" dirty="0" smtClean="0"/>
              <a:t>La </a:t>
            </a:r>
            <a:r>
              <a:rPr lang="it-IT" b="1" dirty="0" smtClean="0"/>
              <a:t>contrattilità</a:t>
            </a:r>
            <a:r>
              <a:rPr lang="it-IT" dirty="0" smtClean="0"/>
              <a:t> è </a:t>
            </a:r>
            <a:r>
              <a:rPr lang="it-IT" dirty="0"/>
              <a:t>la capacità del tessuto muscolare di accorciarsi esercitando una forza traente;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Contrattilità</a:t>
            </a:r>
            <a:endParaRPr lang="en-US" dirty="0"/>
          </a:p>
        </p:txBody>
      </p:sp>
      <p:pic>
        <p:nvPicPr>
          <p:cNvPr id="12" name="Segnaposto immagine 11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 b="3297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2012859"/>
          </a:xfrm>
        </p:spPr>
        <p:txBody>
          <a:bodyPr>
            <a:spAutoFit/>
          </a:bodyPr>
          <a:lstStyle/>
          <a:p>
            <a:r>
              <a:rPr lang="it-IT" b="1" dirty="0"/>
              <a:t>L</a:t>
            </a:r>
            <a:r>
              <a:rPr lang="it-IT" b="1" dirty="0" smtClean="0"/>
              <a:t>’estensibilità</a:t>
            </a:r>
            <a:r>
              <a:rPr lang="it-IT" dirty="0" smtClean="0"/>
              <a:t> è la </a:t>
            </a:r>
            <a:r>
              <a:rPr lang="it-IT" dirty="0"/>
              <a:t>capacità del muscolo di allungarsi oltre la normale lunghezza di riposo. Difatti, se ci si allunga per prendere la matita caduta per terra, i muscoli si allungano più del normale per recuperarla;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Estensibilità</a:t>
            </a:r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0" b="17930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0" b="23900"/>
          <a:stretch>
            <a:fillRect/>
          </a:stretch>
        </p:blipFill>
        <p:spPr/>
      </p:pic>
      <p:sp>
        <p:nvSpPr>
          <p:cNvPr id="2" name="Tex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ru-RU" dirty="0"/>
              <a:t> 1</a:t>
            </a: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it-IT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Apparato locomotore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401613" y="2081111"/>
            <a:ext cx="4915847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5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1372683"/>
          </a:xfrm>
        </p:spPr>
        <p:txBody>
          <a:bodyPr>
            <a:spAutoFit/>
          </a:bodyPr>
          <a:lstStyle/>
          <a:p>
            <a:r>
              <a:rPr lang="it-IT" b="1" dirty="0" smtClean="0"/>
              <a:t>L’elasticità</a:t>
            </a:r>
            <a:r>
              <a:rPr lang="it-IT" dirty="0" smtClean="0"/>
              <a:t> è la capacità </a:t>
            </a:r>
            <a:r>
              <a:rPr lang="it-IT" dirty="0"/>
              <a:t>del tessuto muscolare di ritornare alla </a:t>
            </a:r>
            <a:r>
              <a:rPr lang="it-IT" dirty="0" smtClean="0"/>
              <a:t>lunghezza iniziale </a:t>
            </a:r>
            <a:r>
              <a:rPr lang="it-IT" dirty="0"/>
              <a:t>da una posizione </a:t>
            </a:r>
            <a:r>
              <a:rPr lang="it-IT" dirty="0" smtClean="0"/>
              <a:t>di allungamento</a:t>
            </a:r>
            <a:endParaRPr lang="it-IT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Elasticità</a:t>
            </a:r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8" r="24218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8" name="Rectangle 2"/>
          <p:cNvSpPr/>
          <p:nvPr/>
        </p:nvSpPr>
        <p:spPr>
          <a:xfrm>
            <a:off x="1234440" y="2130459"/>
            <a:ext cx="8854440" cy="262098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1"/>
          <p:cNvSpPr>
            <a:spLocks noGrp="1"/>
          </p:cNvSpPr>
          <p:nvPr>
            <p:ph type="body" sz="quarter" idx="16"/>
          </p:nvPr>
        </p:nvSpPr>
        <p:spPr>
          <a:xfrm>
            <a:off x="1227334" y="2130459"/>
            <a:ext cx="8861545" cy="263437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</a:t>
            </a:r>
            <a:r>
              <a:rPr lang="it-IT" b="1" dirty="0">
                <a:solidFill>
                  <a:schemeClr val="tx1"/>
                </a:solidFill>
              </a:rPr>
              <a:t>tonicità</a:t>
            </a:r>
            <a:r>
              <a:rPr lang="it-IT" dirty="0">
                <a:solidFill>
                  <a:schemeClr val="tx1"/>
                </a:solidFill>
              </a:rPr>
              <a:t> è la capacità del muscolo a riposo di mantenere un messaggio elettrico (tono) a bassissima intensità (</a:t>
            </a:r>
            <a:r>
              <a:rPr lang="it-IT" dirty="0" err="1">
                <a:solidFill>
                  <a:schemeClr val="tx1"/>
                </a:solidFill>
              </a:rPr>
              <a:t>pre</a:t>
            </a:r>
            <a:r>
              <a:rPr lang="it-IT" dirty="0">
                <a:solidFill>
                  <a:schemeClr val="tx1"/>
                </a:solidFill>
              </a:rPr>
              <a:t>-contrazione</a:t>
            </a:r>
            <a:r>
              <a:rPr lang="it-IT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endParaRPr lang="ru-RU" sz="1500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Tonicità</a:t>
            </a:r>
            <a:endParaRPr lang="ru-RU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6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it-IT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it-IT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9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it-IT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Clicca sul pulsante</a:t>
            </a:r>
            <a:r>
              <a:rPr lang="it-IT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it-IT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per modificare questo oggetto</a:t>
            </a:r>
            <a:endParaRPr lang="it-IT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4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/>
      </p:pic>
      <p:sp>
        <p:nvSpPr>
          <p:cNvPr id="2" name="Text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Congratulazioni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student per aver </a:t>
            </a:r>
            <a:r>
              <a:rPr lang="en-US" dirty="0" err="1" smtClean="0"/>
              <a:t>completato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secondo modulo. </a:t>
            </a:r>
            <a:r>
              <a:rPr lang="en-US" dirty="0" err="1" smtClean="0"/>
              <a:t>Visiona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</a:t>
            </a:r>
            <a:r>
              <a:rPr lang="en-US" dirty="0" err="1" smtClean="0"/>
              <a:t>successivo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7" name="Rectangle 1"/>
          <p:cNvSpPr/>
          <p:nvPr/>
        </p:nvSpPr>
        <p:spPr>
          <a:xfrm>
            <a:off x="1227037" y="2934619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Congratulazioni</a:t>
            </a:r>
            <a:r>
              <a:rPr lang="en-US" dirty="0" smtClean="0"/>
              <a:t>!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3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/>
          <p:cNvGrpSpPr/>
          <p:nvPr/>
        </p:nvGrpSpPr>
        <p:grpSpPr>
          <a:xfrm>
            <a:off x="926279" y="4699043"/>
            <a:ext cx="6153495" cy="611814"/>
            <a:chOff x="909439" y="2101091"/>
            <a:chExt cx="6153495" cy="611814"/>
          </a:xfrm>
        </p:grpSpPr>
        <p:sp>
          <p:nvSpPr>
            <p:cNvPr id="32" name="Rectangle 3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Rectangle 4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917859" y="3842486"/>
            <a:ext cx="6153495" cy="611814"/>
            <a:chOff x="909439" y="2101091"/>
            <a:chExt cx="6153495" cy="611814"/>
          </a:xfrm>
        </p:grpSpPr>
        <p:sp>
          <p:nvSpPr>
            <p:cNvPr id="29" name="Rectangle 5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Rectangle 6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4"/>
          <p:cNvGrpSpPr/>
          <p:nvPr/>
        </p:nvGrpSpPr>
        <p:grpSpPr>
          <a:xfrm>
            <a:off x="909439" y="2985929"/>
            <a:ext cx="6153495" cy="611814"/>
            <a:chOff x="909439" y="2101091"/>
            <a:chExt cx="6153495" cy="611814"/>
          </a:xfrm>
        </p:grpSpPr>
        <p:sp>
          <p:nvSpPr>
            <p:cNvPr id="21" name="Rectangle 7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Rectangle 8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5"/>
          <p:cNvGrpSpPr/>
          <p:nvPr/>
        </p:nvGrpSpPr>
        <p:grpSpPr>
          <a:xfrm>
            <a:off x="909439" y="2129372"/>
            <a:ext cx="6153495" cy="611814"/>
            <a:chOff x="909439" y="2101091"/>
            <a:chExt cx="6153495" cy="611814"/>
          </a:xfrm>
        </p:grpSpPr>
        <p:sp>
          <p:nvSpPr>
            <p:cNvPr id="11" name="Rectangle 9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0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Text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Quiz di fine </a:t>
            </a:r>
            <a:r>
              <a:rPr lang="en-US" dirty="0" err="1" smtClean="0"/>
              <a:t>lezione</a:t>
            </a:r>
            <a:endParaRPr lang="ru-RU" dirty="0"/>
          </a:p>
        </p:txBody>
      </p:sp>
      <p:sp>
        <p:nvSpPr>
          <p:cNvPr id="6" name="Text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 smtClean="0"/>
              <a:t>Unità</a:t>
            </a:r>
            <a:r>
              <a:rPr lang="en-US" dirty="0" smtClean="0"/>
              <a:t> 3</a:t>
            </a:r>
            <a:r>
              <a:rPr lang="en-US" dirty="0"/>
              <a:t>. </a:t>
            </a:r>
            <a:r>
              <a:rPr lang="en-US" dirty="0" err="1" smtClean="0"/>
              <a:t>Caratteristiche</a:t>
            </a:r>
            <a:r>
              <a:rPr lang="en-US" dirty="0" smtClean="0"/>
              <a:t> del </a:t>
            </a:r>
            <a:r>
              <a:rPr lang="en-US" dirty="0" err="1" smtClean="0"/>
              <a:t>tessuto</a:t>
            </a:r>
            <a:r>
              <a:rPr lang="en-US" dirty="0" smtClean="0"/>
              <a:t> </a:t>
            </a:r>
            <a:r>
              <a:rPr lang="en-US" dirty="0" err="1" smtClean="0"/>
              <a:t>muscolare</a:t>
            </a:r>
            <a:endParaRPr lang="ru-RU" dirty="0"/>
          </a:p>
        </p:txBody>
      </p:sp>
      <p:sp>
        <p:nvSpPr>
          <p:cNvPr id="5" name="Text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 smtClean="0"/>
              <a:t>Unità</a:t>
            </a:r>
            <a:r>
              <a:rPr lang="en-US" dirty="0" smtClean="0"/>
              <a:t> 2</a:t>
            </a:r>
            <a:r>
              <a:rPr lang="en-US" dirty="0"/>
              <a:t>. </a:t>
            </a:r>
            <a:r>
              <a:rPr lang="en-US" dirty="0" err="1" smtClean="0"/>
              <a:t>Classificazione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muscoli</a:t>
            </a:r>
            <a:endParaRPr lang="ru-RU" dirty="0"/>
          </a:p>
        </p:txBody>
      </p:sp>
      <p:sp>
        <p:nvSpPr>
          <p:cNvPr id="2" name="Text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 smtClean="0"/>
              <a:t>Unità</a:t>
            </a:r>
            <a:r>
              <a:rPr lang="en-US" dirty="0" smtClean="0"/>
              <a:t> 1</a:t>
            </a:r>
            <a:r>
              <a:rPr lang="en-US" dirty="0"/>
              <a:t>. </a:t>
            </a:r>
            <a:r>
              <a:rPr lang="en-US" dirty="0" err="1" smtClean="0"/>
              <a:t>Azioni</a:t>
            </a:r>
            <a:r>
              <a:rPr lang="en-US" dirty="0" smtClean="0"/>
              <a:t> </a:t>
            </a:r>
            <a:r>
              <a:rPr lang="en-US" dirty="0" err="1" smtClean="0"/>
              <a:t>muscolari</a:t>
            </a:r>
            <a:endParaRPr lang="ru-RU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Lezione</a:t>
            </a:r>
            <a:r>
              <a:rPr lang="en-US" dirty="0" smtClean="0"/>
              <a:t> 2: </a:t>
            </a:r>
            <a:r>
              <a:rPr lang="en-US" dirty="0" err="1" smtClean="0"/>
              <a:t>Muscoli</a:t>
            </a:r>
            <a:endParaRPr lang="ru-RU" dirty="0"/>
          </a:p>
        </p:txBody>
      </p:sp>
      <p:pic>
        <p:nvPicPr>
          <p:cNvPr id="8" name="Segnaposto immagine 7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r="23195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5475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10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2" name="Tex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Unità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it-IT" dirty="0" smtClean="0">
                <a:solidFill>
                  <a:prstClr val="white"/>
                </a:solidFill>
              </a:rPr>
              <a:t>Azioni muscolari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401613" y="2081111"/>
            <a:ext cx="4915847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5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13" name="Rectangle 1"/>
          <p:cNvSpPr/>
          <p:nvPr/>
        </p:nvSpPr>
        <p:spPr>
          <a:xfrm>
            <a:off x="6937513" y="2612218"/>
            <a:ext cx="4313582" cy="3521798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685800">
              <a:lnSpc>
                <a:spcPct val="130000"/>
              </a:lnSpc>
              <a:spcBef>
                <a:spcPts val="750"/>
              </a:spcBef>
            </a:pPr>
            <a:endParaRPr lang="en-US" sz="1600" b="1">
              <a:solidFill>
                <a:schemeClr val="bg2">
                  <a:lumMod val="50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Per semplicità </a:t>
            </a:r>
            <a:r>
              <a:rPr lang="it-IT" sz="1400" dirty="0" smtClean="0">
                <a:solidFill>
                  <a:schemeClr val="tx1"/>
                </a:solidFill>
              </a:rPr>
              <a:t>concettuale semplifichiamo </a:t>
            </a:r>
            <a:r>
              <a:rPr lang="it-IT" sz="1400" dirty="0">
                <a:solidFill>
                  <a:schemeClr val="tx1"/>
                </a:solidFill>
              </a:rPr>
              <a:t>le diverse </a:t>
            </a:r>
            <a:r>
              <a:rPr lang="it-IT" sz="1400" dirty="0" smtClean="0">
                <a:solidFill>
                  <a:schemeClr val="tx1"/>
                </a:solidFill>
              </a:rPr>
              <a:t>azioni muscolari: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Flessione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Estensione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Adduzione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Abduzione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Torsione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Rotazione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7" name="Text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Introduzione</a:t>
            </a:r>
            <a:endParaRPr lang="en-US" dirty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Icon 1"/>
          <p:cNvSpPr>
            <a:spLocks noChangeAspect="1" noEditPoints="1"/>
          </p:cNvSpPr>
          <p:nvPr/>
        </p:nvSpPr>
        <p:spPr bwMode="auto">
          <a:xfrm>
            <a:off x="7481811" y="3042367"/>
            <a:ext cx="298671" cy="449485"/>
          </a:xfrm>
          <a:custGeom>
            <a:avLst/>
            <a:gdLst>
              <a:gd name="T0" fmla="*/ 52 w 128"/>
              <a:gd name="T1" fmla="*/ 181 h 192"/>
              <a:gd name="T2" fmla="*/ 52 w 128"/>
              <a:gd name="T3" fmla="*/ 185 h 192"/>
              <a:gd name="T4" fmla="*/ 59 w 128"/>
              <a:gd name="T5" fmla="*/ 192 h 192"/>
              <a:gd name="T6" fmla="*/ 68 w 128"/>
              <a:gd name="T7" fmla="*/ 192 h 192"/>
              <a:gd name="T8" fmla="*/ 76 w 128"/>
              <a:gd name="T9" fmla="*/ 185 h 192"/>
              <a:gd name="T10" fmla="*/ 76 w 128"/>
              <a:gd name="T11" fmla="*/ 181 h 192"/>
              <a:gd name="T12" fmla="*/ 90 w 128"/>
              <a:gd name="T13" fmla="*/ 164 h 192"/>
              <a:gd name="T14" fmla="*/ 37 w 128"/>
              <a:gd name="T15" fmla="*/ 164 h 192"/>
              <a:gd name="T16" fmla="*/ 52 w 128"/>
              <a:gd name="T17" fmla="*/ 181 h 192"/>
              <a:gd name="T18" fmla="*/ 90 w 128"/>
              <a:gd name="T19" fmla="*/ 144 h 192"/>
              <a:gd name="T20" fmla="*/ 38 w 128"/>
              <a:gd name="T21" fmla="*/ 144 h 192"/>
              <a:gd name="T22" fmla="*/ 32 w 128"/>
              <a:gd name="T23" fmla="*/ 150 h 192"/>
              <a:gd name="T24" fmla="*/ 38 w 128"/>
              <a:gd name="T25" fmla="*/ 156 h 192"/>
              <a:gd name="T26" fmla="*/ 90 w 128"/>
              <a:gd name="T27" fmla="*/ 156 h 192"/>
              <a:gd name="T28" fmla="*/ 96 w 128"/>
              <a:gd name="T29" fmla="*/ 150 h 192"/>
              <a:gd name="T30" fmla="*/ 90 w 128"/>
              <a:gd name="T31" fmla="*/ 144 h 192"/>
              <a:gd name="T32" fmla="*/ 63 w 128"/>
              <a:gd name="T33" fmla="*/ 20 h 192"/>
              <a:gd name="T34" fmla="*/ 20 w 128"/>
              <a:gd name="T35" fmla="*/ 70 h 192"/>
              <a:gd name="T36" fmla="*/ 25 w 128"/>
              <a:gd name="T37" fmla="*/ 76 h 192"/>
              <a:gd name="T38" fmla="*/ 31 w 128"/>
              <a:gd name="T39" fmla="*/ 70 h 192"/>
              <a:gd name="T40" fmla="*/ 63 w 128"/>
              <a:gd name="T41" fmla="*/ 31 h 192"/>
              <a:gd name="T42" fmla="*/ 68 w 128"/>
              <a:gd name="T43" fmla="*/ 26 h 192"/>
              <a:gd name="T44" fmla="*/ 63 w 128"/>
              <a:gd name="T45" fmla="*/ 20 h 192"/>
              <a:gd name="T46" fmla="*/ 64 w 128"/>
              <a:gd name="T47" fmla="*/ 0 h 192"/>
              <a:gd name="T48" fmla="*/ 0 w 128"/>
              <a:gd name="T49" fmla="*/ 65 h 192"/>
              <a:gd name="T50" fmla="*/ 5 w 128"/>
              <a:gd name="T51" fmla="*/ 90 h 192"/>
              <a:gd name="T52" fmla="*/ 6 w 128"/>
              <a:gd name="T53" fmla="*/ 93 h 192"/>
              <a:gd name="T54" fmla="*/ 17 w 128"/>
              <a:gd name="T55" fmla="*/ 110 h 192"/>
              <a:gd name="T56" fmla="*/ 33 w 128"/>
              <a:gd name="T57" fmla="*/ 136 h 192"/>
              <a:gd name="T58" fmla="*/ 95 w 128"/>
              <a:gd name="T59" fmla="*/ 136 h 192"/>
              <a:gd name="T60" fmla="*/ 111 w 128"/>
              <a:gd name="T61" fmla="*/ 110 h 192"/>
              <a:gd name="T62" fmla="*/ 122 w 128"/>
              <a:gd name="T63" fmla="*/ 93 h 192"/>
              <a:gd name="T64" fmla="*/ 123 w 128"/>
              <a:gd name="T65" fmla="*/ 90 h 192"/>
              <a:gd name="T66" fmla="*/ 128 w 128"/>
              <a:gd name="T67" fmla="*/ 65 h 192"/>
              <a:gd name="T68" fmla="*/ 64 w 128"/>
              <a:gd name="T69" fmla="*/ 0 h 192"/>
              <a:gd name="T70" fmla="*/ 112 w 128"/>
              <a:gd name="T71" fmla="*/ 85 h 192"/>
              <a:gd name="T72" fmla="*/ 111 w 128"/>
              <a:gd name="T73" fmla="*/ 88 h 192"/>
              <a:gd name="T74" fmla="*/ 102 w 128"/>
              <a:gd name="T75" fmla="*/ 102 h 192"/>
              <a:gd name="T76" fmla="*/ 101 w 128"/>
              <a:gd name="T77" fmla="*/ 102 h 192"/>
              <a:gd name="T78" fmla="*/ 101 w 128"/>
              <a:gd name="T79" fmla="*/ 103 h 192"/>
              <a:gd name="T80" fmla="*/ 88 w 128"/>
              <a:gd name="T81" fmla="*/ 124 h 192"/>
              <a:gd name="T82" fmla="*/ 40 w 128"/>
              <a:gd name="T83" fmla="*/ 124 h 192"/>
              <a:gd name="T84" fmla="*/ 27 w 128"/>
              <a:gd name="T85" fmla="*/ 103 h 192"/>
              <a:gd name="T86" fmla="*/ 27 w 128"/>
              <a:gd name="T87" fmla="*/ 102 h 192"/>
              <a:gd name="T88" fmla="*/ 26 w 128"/>
              <a:gd name="T89" fmla="*/ 102 h 192"/>
              <a:gd name="T90" fmla="*/ 17 w 128"/>
              <a:gd name="T91" fmla="*/ 88 h 192"/>
              <a:gd name="T92" fmla="*/ 16 w 128"/>
              <a:gd name="T93" fmla="*/ 85 h 192"/>
              <a:gd name="T94" fmla="*/ 12 w 128"/>
              <a:gd name="T95" fmla="*/ 65 h 192"/>
              <a:gd name="T96" fmla="*/ 64 w 128"/>
              <a:gd name="T97" fmla="*/ 12 h 192"/>
              <a:gd name="T98" fmla="*/ 116 w 128"/>
              <a:gd name="T99" fmla="*/ 65 h 192"/>
              <a:gd name="T100" fmla="*/ 112 w 128"/>
              <a:gd name="T101" fmla="*/ 8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92">
                <a:moveTo>
                  <a:pt x="52" y="181"/>
                </a:moveTo>
                <a:cubicBezTo>
                  <a:pt x="52" y="185"/>
                  <a:pt x="52" y="185"/>
                  <a:pt x="52" y="185"/>
                </a:cubicBezTo>
                <a:cubicBezTo>
                  <a:pt x="52" y="189"/>
                  <a:pt x="55" y="192"/>
                  <a:pt x="59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2" y="192"/>
                  <a:pt x="76" y="189"/>
                  <a:pt x="76" y="185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4" y="181"/>
                  <a:pt x="90" y="172"/>
                  <a:pt x="90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72"/>
                  <a:pt x="44" y="180"/>
                  <a:pt x="52" y="181"/>
                </a:cubicBezTo>
                <a:close/>
                <a:moveTo>
                  <a:pt x="90" y="144"/>
                </a:moveTo>
                <a:cubicBezTo>
                  <a:pt x="38" y="144"/>
                  <a:pt x="38" y="144"/>
                  <a:pt x="38" y="144"/>
                </a:cubicBezTo>
                <a:cubicBezTo>
                  <a:pt x="35" y="144"/>
                  <a:pt x="32" y="147"/>
                  <a:pt x="32" y="150"/>
                </a:cubicBezTo>
                <a:cubicBezTo>
                  <a:pt x="32" y="153"/>
                  <a:pt x="35" y="156"/>
                  <a:pt x="38" y="156"/>
                </a:cubicBezTo>
                <a:cubicBezTo>
                  <a:pt x="90" y="156"/>
                  <a:pt x="90" y="156"/>
                  <a:pt x="90" y="156"/>
                </a:cubicBezTo>
                <a:cubicBezTo>
                  <a:pt x="93" y="156"/>
                  <a:pt x="96" y="153"/>
                  <a:pt x="96" y="150"/>
                </a:cubicBezTo>
                <a:cubicBezTo>
                  <a:pt x="96" y="147"/>
                  <a:pt x="93" y="144"/>
                  <a:pt x="90" y="144"/>
                </a:cubicBezTo>
                <a:close/>
                <a:moveTo>
                  <a:pt x="63" y="20"/>
                </a:moveTo>
                <a:cubicBezTo>
                  <a:pt x="37" y="20"/>
                  <a:pt x="20" y="38"/>
                  <a:pt x="20" y="70"/>
                </a:cubicBezTo>
                <a:cubicBezTo>
                  <a:pt x="20" y="73"/>
                  <a:pt x="22" y="76"/>
                  <a:pt x="25" y="76"/>
                </a:cubicBezTo>
                <a:cubicBezTo>
                  <a:pt x="28" y="76"/>
                  <a:pt x="31" y="73"/>
                  <a:pt x="31" y="70"/>
                </a:cubicBezTo>
                <a:cubicBezTo>
                  <a:pt x="31" y="44"/>
                  <a:pt x="43" y="31"/>
                  <a:pt x="63" y="31"/>
                </a:cubicBezTo>
                <a:cubicBezTo>
                  <a:pt x="66" y="31"/>
                  <a:pt x="68" y="29"/>
                  <a:pt x="68" y="26"/>
                </a:cubicBezTo>
                <a:cubicBezTo>
                  <a:pt x="68" y="22"/>
                  <a:pt x="66" y="20"/>
                  <a:pt x="63" y="20"/>
                </a:cubicBezTo>
                <a:close/>
                <a:moveTo>
                  <a:pt x="64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74"/>
                  <a:pt x="2" y="82"/>
                  <a:pt x="5" y="90"/>
                </a:cubicBezTo>
                <a:cubicBezTo>
                  <a:pt x="5" y="91"/>
                  <a:pt x="5" y="92"/>
                  <a:pt x="6" y="93"/>
                </a:cubicBezTo>
                <a:cubicBezTo>
                  <a:pt x="9" y="99"/>
                  <a:pt x="12" y="105"/>
                  <a:pt x="17" y="110"/>
                </a:cubicBezTo>
                <a:cubicBezTo>
                  <a:pt x="33" y="136"/>
                  <a:pt x="33" y="136"/>
                  <a:pt x="33" y="136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116" y="105"/>
                  <a:pt x="119" y="99"/>
                  <a:pt x="122" y="93"/>
                </a:cubicBezTo>
                <a:cubicBezTo>
                  <a:pt x="123" y="92"/>
                  <a:pt x="123" y="91"/>
                  <a:pt x="123" y="90"/>
                </a:cubicBezTo>
                <a:cubicBezTo>
                  <a:pt x="126" y="82"/>
                  <a:pt x="128" y="74"/>
                  <a:pt x="128" y="65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2" y="85"/>
                </a:moveTo>
                <a:cubicBezTo>
                  <a:pt x="112" y="86"/>
                  <a:pt x="111" y="87"/>
                  <a:pt x="111" y="88"/>
                </a:cubicBezTo>
                <a:cubicBezTo>
                  <a:pt x="109" y="93"/>
                  <a:pt x="106" y="97"/>
                  <a:pt x="102" y="102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2" y="97"/>
                  <a:pt x="19" y="93"/>
                  <a:pt x="17" y="88"/>
                </a:cubicBezTo>
                <a:cubicBezTo>
                  <a:pt x="17" y="87"/>
                  <a:pt x="16" y="86"/>
                  <a:pt x="16" y="85"/>
                </a:cubicBezTo>
                <a:cubicBezTo>
                  <a:pt x="13" y="79"/>
                  <a:pt x="12" y="72"/>
                  <a:pt x="12" y="65"/>
                </a:cubicBezTo>
                <a:cubicBezTo>
                  <a:pt x="12" y="36"/>
                  <a:pt x="35" y="12"/>
                  <a:pt x="64" y="12"/>
                </a:cubicBezTo>
                <a:cubicBezTo>
                  <a:pt x="93" y="12"/>
                  <a:pt x="116" y="36"/>
                  <a:pt x="116" y="65"/>
                </a:cubicBezTo>
                <a:cubicBezTo>
                  <a:pt x="116" y="72"/>
                  <a:pt x="115" y="79"/>
                  <a:pt x="112" y="8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1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3486083"/>
          </a:xfrm>
        </p:spPr>
        <p:txBody>
          <a:bodyPr>
            <a:spAutoFit/>
          </a:bodyPr>
          <a:lstStyle/>
          <a:p>
            <a:r>
              <a:rPr lang="it-IT" b="1" dirty="0" smtClean="0"/>
              <a:t>L’azione di flessione </a:t>
            </a:r>
            <a:r>
              <a:rPr lang="it-IT" dirty="0" smtClean="0"/>
              <a:t>è l’avvicinamento </a:t>
            </a:r>
            <a:r>
              <a:rPr lang="it-IT" dirty="0"/>
              <a:t>di due segmenti ossei (parte in </a:t>
            </a:r>
            <a:r>
              <a:rPr lang="it-IT" dirty="0" smtClean="0"/>
              <a:t>movimento che </a:t>
            </a:r>
            <a:r>
              <a:rPr lang="it-IT" dirty="0"/>
              <a:t>si allontana dal piano frontale</a:t>
            </a:r>
            <a:r>
              <a:rPr lang="it-IT" dirty="0" smtClean="0"/>
              <a:t>).</a:t>
            </a:r>
            <a:endParaRPr lang="it-IT" dirty="0"/>
          </a:p>
          <a:p>
            <a:r>
              <a:rPr lang="it-IT" dirty="0" smtClean="0"/>
              <a:t>Esempi di questo tipo di azione sono 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bicipite brachiale</a:t>
            </a:r>
            <a:r>
              <a:rPr lang="it-IT" dirty="0"/>
              <a:t>;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bicipite femorale;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grande pettorale.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Azione</a:t>
            </a:r>
            <a:r>
              <a:rPr lang="en-US" dirty="0" smtClean="0"/>
              <a:t> di </a:t>
            </a:r>
            <a:r>
              <a:rPr lang="en-US" dirty="0" err="1" smtClean="0"/>
              <a:t>flessione</a:t>
            </a:r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 b="3297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2717667"/>
          </a:xfrm>
        </p:spPr>
        <p:txBody>
          <a:bodyPr>
            <a:spAutoFit/>
          </a:bodyPr>
          <a:lstStyle/>
          <a:p>
            <a:r>
              <a:rPr lang="it-IT" b="1" dirty="0" smtClean="0"/>
              <a:t>L’azione di estensione </a:t>
            </a:r>
            <a:r>
              <a:rPr lang="it-IT" dirty="0" smtClean="0"/>
              <a:t>è l’allontanamento </a:t>
            </a:r>
            <a:r>
              <a:rPr lang="it-IT" dirty="0"/>
              <a:t>di due segmenti ossei (parte in </a:t>
            </a:r>
            <a:r>
              <a:rPr lang="it-IT" dirty="0" smtClean="0"/>
              <a:t>movimento si </a:t>
            </a:r>
            <a:r>
              <a:rPr lang="it-IT" dirty="0"/>
              <a:t>avvicina al piano frontale) </a:t>
            </a:r>
            <a:endParaRPr lang="it-IT" dirty="0" smtClean="0"/>
          </a:p>
          <a:p>
            <a:r>
              <a:rPr lang="it-IT" dirty="0" smtClean="0"/>
              <a:t>Esempi di questo tipo di azione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Tricipite brachiale</a:t>
            </a:r>
            <a:r>
              <a:rPr lang="it-IT" dirty="0"/>
              <a:t>;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Quadricipite femorale.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Azione</a:t>
            </a:r>
            <a:r>
              <a:rPr lang="en-US" dirty="0" smtClean="0"/>
              <a:t> di </a:t>
            </a:r>
            <a:r>
              <a:rPr lang="en-US" dirty="0" err="1" smtClean="0"/>
              <a:t>estensione</a:t>
            </a:r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0" b="17930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4509953"/>
          </a:xfrm>
        </p:spPr>
        <p:txBody>
          <a:bodyPr>
            <a:spAutoFit/>
          </a:bodyPr>
          <a:lstStyle/>
          <a:p>
            <a:r>
              <a:rPr lang="it-IT" b="1" dirty="0" smtClean="0"/>
              <a:t>L’azione di adduzione </a:t>
            </a:r>
            <a:r>
              <a:rPr lang="it-IT" dirty="0" smtClean="0"/>
              <a:t>è l’avvicinamento </a:t>
            </a:r>
            <a:r>
              <a:rPr lang="it-IT" dirty="0"/>
              <a:t>di un segmento osseo alla linea </a:t>
            </a:r>
            <a:r>
              <a:rPr lang="it-IT" dirty="0" smtClean="0"/>
              <a:t>sagittale mediana </a:t>
            </a:r>
            <a:r>
              <a:rPr lang="it-IT" dirty="0"/>
              <a:t>(parte mobile si avvicina al piano sagittale</a:t>
            </a:r>
            <a:r>
              <a:rPr lang="it-IT" dirty="0" smtClean="0"/>
              <a:t>). Un esempio di questo tipo di azione è il gruppo degli </a:t>
            </a:r>
            <a:r>
              <a:rPr lang="it-IT" dirty="0"/>
              <a:t>adduttori</a:t>
            </a:r>
          </a:p>
          <a:p>
            <a:r>
              <a:rPr lang="it-IT" b="1" dirty="0" smtClean="0"/>
              <a:t>L’azione di abduzione</a:t>
            </a:r>
            <a:r>
              <a:rPr lang="it-IT" b="1" dirty="0"/>
              <a:t> </a:t>
            </a:r>
            <a:r>
              <a:rPr lang="it-IT" dirty="0" smtClean="0"/>
              <a:t>è l’allontanamento </a:t>
            </a:r>
            <a:r>
              <a:rPr lang="it-IT" dirty="0"/>
              <a:t>di un segmento osseo dalla linea </a:t>
            </a:r>
            <a:r>
              <a:rPr lang="it-IT" dirty="0" smtClean="0"/>
              <a:t>sagittale mediana </a:t>
            </a:r>
            <a:r>
              <a:rPr lang="it-IT" dirty="0"/>
              <a:t>(parte mobile si allontana dal piano sagittale </a:t>
            </a:r>
            <a:r>
              <a:rPr lang="it-IT" dirty="0" smtClean="0"/>
              <a:t>mediano). Alcuni esempi sono il </a:t>
            </a:r>
            <a:r>
              <a:rPr lang="it-IT" dirty="0"/>
              <a:t>piccolo e medio </a:t>
            </a:r>
            <a:r>
              <a:rPr lang="it-IT" dirty="0" smtClean="0"/>
              <a:t>gluteo e il </a:t>
            </a:r>
            <a:r>
              <a:rPr lang="it-IT" dirty="0"/>
              <a:t>tensore della fascia lata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Azione</a:t>
            </a:r>
            <a:r>
              <a:rPr lang="en-US" dirty="0" smtClean="0"/>
              <a:t> di </a:t>
            </a:r>
            <a:r>
              <a:rPr lang="en-US" dirty="0" err="1" smtClean="0"/>
              <a:t>adduzione</a:t>
            </a:r>
            <a:r>
              <a:rPr lang="en-US" dirty="0" smtClean="0"/>
              <a:t> e </a:t>
            </a:r>
            <a:r>
              <a:rPr lang="en-US" dirty="0" err="1" smtClean="0"/>
              <a:t>abduzione</a:t>
            </a:r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" b="8440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>
            <a:spLocks noGrp="1"/>
          </p:cNvSpPr>
          <p:nvPr>
            <p:ph type="body" sz="half" idx="2"/>
          </p:nvPr>
        </p:nvSpPr>
        <p:spPr>
          <a:xfrm>
            <a:off x="707574" y="2536941"/>
            <a:ext cx="3678161" cy="1052596"/>
          </a:xfrm>
        </p:spPr>
        <p:txBody>
          <a:bodyPr>
            <a:spAutoFit/>
          </a:bodyPr>
          <a:lstStyle/>
          <a:p>
            <a:r>
              <a:rPr lang="it-IT" b="1" dirty="0" smtClean="0"/>
              <a:t>L’azione di torsione </a:t>
            </a:r>
            <a:r>
              <a:rPr lang="it-IT" dirty="0" smtClean="0"/>
              <a:t>consiste in </a:t>
            </a:r>
            <a:r>
              <a:rPr lang="it-IT" dirty="0"/>
              <a:t>movimenti del tronco attorno all’asse </a:t>
            </a:r>
            <a:r>
              <a:rPr lang="it-IT" dirty="0" smtClean="0"/>
              <a:t>verticale.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824570" y="2116487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Azione</a:t>
            </a:r>
            <a:r>
              <a:rPr lang="en-US" dirty="0" smtClean="0"/>
              <a:t> di </a:t>
            </a:r>
            <a:r>
              <a:rPr lang="en-US" dirty="0" err="1" smtClean="0"/>
              <a:t>torsione</a:t>
            </a:r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b="2068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805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D3DD1804-44B1-4124-B223-5E17CF561483}"/>
  <p:tag name="ISPRING_RESOURCE_FOLDER" val="C:\Users\Utente\Desktop\lezione 2\"/>
  <p:tag name="ISPRING_PRESENTATION_PATH" val="C:\Users\Utente\Desktop\lezione 2.pptx"/>
  <p:tag name="ISPRING_PROJECT_VERSION" val="9.3"/>
  <p:tag name="ISPRING_PROJECT_FOLDER_UPDATED" val="1"/>
  <p:tag name="ISPRING_SCREEN_RECS_UPDATED" val="C:\Users\Utente\Desktop\lezione 2\"/>
  <p:tag name="ISPRING_FIRST_PUBLISH" val="1"/>
  <p:tag name="ISPRING_LMS_API_VERSION" val="SCORM 1.2"/>
  <p:tag name="ISPRING_ULTRA_SCORM_COURCE_TITLE" val="Modulo 1 Lezione 2"/>
  <p:tag name="ISPRING_ULTRA_SCORM_COURSE_ID" val="F71AB449-224B-4E27-B0E0-A1EBA7D90701"/>
  <p:tag name="ISPRING_CMI5_LAUNCH_METHOD" val="any window"/>
  <p:tag name="ISPRINGCLOUDFOLDERID" val="1"/>
  <p:tag name="ISPRINGONLINEFOLDERID" val="1"/>
  <p:tag name="ISPRING_OUTPUT_FOLDER" val="[[&quot;\uFFFD\uFFFD\uFFFDr{0A8FB096-9063-4E0F-BDBE-896066CF47D8}&quot;,&quot;C:\\Users\\Utente\\Desktop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,&quot;uploadSources&quot;:true}}"/>
  <p:tag name="ISPRING_SCORM_RATE_SLIDES" val="0"/>
  <p:tag name="ISPRING_SCORM_PASSING_SCORE" val="80.000000"/>
  <p:tag name="ISPRING_PRESENTATION_TITLE" val="Modulo 1 Lezione 2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F079309F-447E-458C-97E1-558A387A7EA4}:2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C8811AEA-4398-4A01-A8C5-888BB430E7CB}:2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78FB5F10-81B2-488E-9B15-BFEC16034DA7}:26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C45424F3-2DAB-4573-BB15-BEF783EFC97B}:27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E1AB7ABF-052E-484C-A3C9-883ADDF4611D}:26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E14354BE-997E-4C43-83EC-39D1D1D979DD}:26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BEE71D7-AEFE-4E1B-BA29-C615FD3EB344}:26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96661CC4-873C-4CD6-BCD4-B380641AF177}:26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246B368-FFE0-4CF5-B9FD-D519D9A40605}:2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F7A85B7E-3E8C-4237-A3BC-C86154AE1F98}:27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21328D2D-B898-4024-82D4-E05A3DA8522D}:2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F0751FA0-4C30-49C7-99F5-6E193EB1915D}:27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E4F30CD2-C844-4BB6-BB99-8F1351F47BFC}:2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74E2CC03-915B-4CC7-9151-F9645FFF16FC}:29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50CF1056-75D0-4289-9024-F46330C83EC7}:29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722F562E-8DDD-4562-85B0-656F6FDDE811}:29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997D6011-C97F-429B-B634-C67CACACCD09}:29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4750D8F9-0A1C-49D1-BC37-0584C61007B7}:29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3D76555B-A7A8-4021-B9F1-7CB2790F63A5}:30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7581A861-A3EB-4B4D-8163-71E5478BC7C6}:30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3F13495-B8EF-45DE-A0B0-9A35FCF0C0FB}:3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Utente\Desktop\lezione 2\quiz\quiz1.quiz"/>
  <p:tag name="ISPRING_QUIZ_RELATIVE_PATH" val="lezione 2\quiz\quiz1.quiz"/>
  <p:tag name="GENSWF_SLIDE_UID" val="{8216337F-4638-4CBA-851B-EB6DB8BDF79D}:30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F2C2273C-1457-450D-85BC-C7C356781B2F}:3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448230875-1683537987_11676-16528</Template>
  <TotalTime>156</TotalTime>
  <Words>708</Words>
  <Application>Microsoft Office PowerPoint</Application>
  <PresentationFormat>Widescreen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Open Sans</vt:lpstr>
      <vt:lpstr>Open Sans Semibold</vt:lpstr>
      <vt:lpstr>Segoe UI</vt:lpstr>
      <vt:lpstr>Segoe UI Semibold</vt:lpstr>
      <vt:lpstr>Theme</vt:lpstr>
      <vt:lpstr>Allenamento in palestra</vt:lpstr>
      <vt:lpstr>Apparato locomotore</vt:lpstr>
      <vt:lpstr>Lezione 2: Muscoli</vt:lpstr>
      <vt:lpstr>Azioni muscolari</vt:lpstr>
      <vt:lpstr>Presentazione standard di PowerPoint</vt:lpstr>
      <vt:lpstr>Azione di flessione</vt:lpstr>
      <vt:lpstr>Azione di estensione</vt:lpstr>
      <vt:lpstr>Azione di adduzione e abduzione</vt:lpstr>
      <vt:lpstr>Azione di torsione</vt:lpstr>
      <vt:lpstr>Azione di rotazione, intrarotazione e extrarotazione</vt:lpstr>
      <vt:lpstr>Classificazione dei muscoli</vt:lpstr>
      <vt:lpstr>Muscoli agonisti</vt:lpstr>
      <vt:lpstr>Muscoli sinergici</vt:lpstr>
      <vt:lpstr>Muscoli neutralizzatori e fissatori</vt:lpstr>
      <vt:lpstr>Muscoli monoarticolari e pluriaritcolari</vt:lpstr>
      <vt:lpstr>Caratteristiche del tessuto muscolare</vt:lpstr>
      <vt:lpstr>Presentazione standard di PowerPoint</vt:lpstr>
      <vt:lpstr>Contrattilità</vt:lpstr>
      <vt:lpstr>Estensibilità</vt:lpstr>
      <vt:lpstr>Elasticità</vt:lpstr>
      <vt:lpstr>Tonicità</vt:lpstr>
      <vt:lpstr>Presentazione standard di PowerPoint</vt:lpstr>
      <vt:lpstr>Congratulazioni!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 Lezione 2</dc:title>
  <dc:creator>Utente</dc:creator>
  <cp:lastModifiedBy>Utente</cp:lastModifiedBy>
  <cp:revision>27</cp:revision>
  <dcterms:created xsi:type="dcterms:W3CDTF">2023-06-19T17:01:37Z</dcterms:created>
  <dcterms:modified xsi:type="dcterms:W3CDTF">2023-06-19T19:49:55Z</dcterms:modified>
</cp:coreProperties>
</file>