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4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heme/theme5.xml" ContentType="application/vnd.openxmlformats-officedocument.them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.xml" ContentType="application/vnd.openxmlformats-officedocument.presentationml.notesSlide+xml"/>
  <Override PartName="/ppt/tags/tag123.xml" ContentType="application/vnd.openxmlformats-officedocument.presentationml.tags+xml"/>
  <Override PartName="/ppt/notesSlides/notesSlide3.xml" ContentType="application/vnd.openxmlformats-officedocument.presentationml.notesSlide+xml"/>
  <Override PartName="/ppt/tags/tag124.xml" ContentType="application/vnd.openxmlformats-officedocument.presentationml.tags+xml"/>
  <Override PartName="/ppt/notesSlides/notesSlide4.xml" ContentType="application/vnd.openxmlformats-officedocument.presentationml.notesSlide+xml"/>
  <Override PartName="/ppt/tags/tag125.xml" ContentType="application/vnd.openxmlformats-officedocument.presentationml.tags+xml"/>
  <Override PartName="/ppt/notesSlides/notesSlide5.xml" ContentType="application/vnd.openxmlformats-officedocument.presentationml.notesSlide+xml"/>
  <Override PartName="/ppt/tags/tag126.xml" ContentType="application/vnd.openxmlformats-officedocument.presentationml.tags+xml"/>
  <Override PartName="/ppt/notesSlides/notesSlide6.xml" ContentType="application/vnd.openxmlformats-officedocument.presentationml.notesSlide+xml"/>
  <Override PartName="/ppt/tags/tag127.xml" ContentType="application/vnd.openxmlformats-officedocument.presentationml.tags+xml"/>
  <Override PartName="/ppt/notesSlides/notesSlide7.xml" ContentType="application/vnd.openxmlformats-officedocument.presentationml.notesSlide+xml"/>
  <Override PartName="/ppt/tags/tag128.xml" ContentType="application/vnd.openxmlformats-officedocument.presentationml.tags+xml"/>
  <Override PartName="/ppt/notesSlides/notesSlide8.xml" ContentType="application/vnd.openxmlformats-officedocument.presentationml.notesSlide+xml"/>
  <Override PartName="/ppt/tags/tag129.xml" ContentType="application/vnd.openxmlformats-officedocument.presentationml.tags+xml"/>
  <Override PartName="/ppt/notesSlides/notesSlide9.xml" ContentType="application/vnd.openxmlformats-officedocument.presentationml.notesSlide+xml"/>
  <Override PartName="/ppt/tags/tag130.xml" ContentType="application/vnd.openxmlformats-officedocument.presentationml.tags+xml"/>
  <Override PartName="/ppt/notesSlides/notesSlide10.xml" ContentType="application/vnd.openxmlformats-officedocument.presentationml.notesSlide+xml"/>
  <Override PartName="/ppt/tags/tag131.xml" ContentType="application/vnd.openxmlformats-officedocument.presentationml.tags+xml"/>
  <Override PartName="/ppt/notesSlides/notesSlide11.xml" ContentType="application/vnd.openxmlformats-officedocument.presentationml.notesSlide+xml"/>
  <Override PartName="/ppt/tags/tag132.xml" ContentType="application/vnd.openxmlformats-officedocument.presentationml.tags+xml"/>
  <Override PartName="/ppt/notesSlides/notesSlide12.xml" ContentType="application/vnd.openxmlformats-officedocument.presentationml.notesSlide+xml"/>
  <Override PartName="/ppt/tags/tag13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723" r:id="rId3"/>
    <p:sldMasterId id="2147483754" r:id="rId4"/>
  </p:sldMasterIdLst>
  <p:notesMasterIdLst>
    <p:notesMasterId r:id="rId18"/>
  </p:notesMasterIdLst>
  <p:sldIdLst>
    <p:sldId id="257" r:id="rId5"/>
    <p:sldId id="259" r:id="rId6"/>
    <p:sldId id="281" r:id="rId7"/>
    <p:sldId id="263" r:id="rId8"/>
    <p:sldId id="265" r:id="rId9"/>
    <p:sldId id="267" r:id="rId10"/>
    <p:sldId id="269" r:id="rId11"/>
    <p:sldId id="271" r:id="rId12"/>
    <p:sldId id="273" r:id="rId13"/>
    <p:sldId id="275" r:id="rId14"/>
    <p:sldId id="279" r:id="rId15"/>
    <p:sldId id="282" r:id="rId16"/>
    <p:sldId id="284" r:id="rId17"/>
  </p:sldIdLst>
  <p:sldSz cx="12192000" cy="6858000"/>
  <p:notesSz cx="6858000" cy="9144000"/>
  <p:custDataLst>
    <p:tags r:id="rId19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2E37B-0378-47D5-BA27-640233A44595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41AD3-C0D5-4170-B453-DF789A401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697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105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755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84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41AD3-C0D5-4170-B453-DF789A401E3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6852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2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129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691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2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41AD3-C0D5-4170-B453-DF789A401E3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77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26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41AD3-C0D5-4170-B453-DF789A401E3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99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172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75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7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8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9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0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2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6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7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8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8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9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0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8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9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8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9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0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8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0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90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9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9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9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9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9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9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97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9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9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0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1"/>
          <p:cNvSpPr>
            <a:spLocks noGrp="1"/>
          </p:cNvSpPr>
          <p:nvPr>
            <p:ph type="body" sz="quarter" idx="24" hasCustomPrompt="1"/>
          </p:nvPr>
        </p:nvSpPr>
        <p:spPr>
          <a:xfrm>
            <a:off x="7294814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7294814" y="3983085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3"/>
          <p:cNvSpPr>
            <a:spLocks noGrp="1"/>
          </p:cNvSpPr>
          <p:nvPr>
            <p:ph type="body" sz="quarter" idx="22" hasCustomPrompt="1"/>
          </p:nvPr>
        </p:nvSpPr>
        <p:spPr>
          <a:xfrm>
            <a:off x="7294814" y="2924377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4"/>
          <p:cNvSpPr>
            <a:spLocks noGrp="1"/>
          </p:cNvSpPr>
          <p:nvPr>
            <p:ph type="body" sz="quarter" idx="21" hasCustomPrompt="1"/>
          </p:nvPr>
        </p:nvSpPr>
        <p:spPr>
          <a:xfrm>
            <a:off x="1642676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2676" y="402197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42" y="2934894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7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2017527"/>
            <a:ext cx="1053038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05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231470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ext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0052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deo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88951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96444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352577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3092985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352578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352579"/>
            <a:ext cx="2094724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352579"/>
            <a:ext cx="2094246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221641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412609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Text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148100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427967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473024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70232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5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50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ext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12939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33452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137075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1417738" y="5045618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2"/>
          <p:cNvSpPr>
            <a:spLocks noGrp="1"/>
          </p:cNvSpPr>
          <p:nvPr>
            <p:ph type="body" sz="quarter" idx="15" hasCustomPrompt="1"/>
          </p:nvPr>
        </p:nvSpPr>
        <p:spPr>
          <a:xfrm>
            <a:off x="1417738" y="3971449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7738" y="2897280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795868" y="1787900"/>
            <a:ext cx="6420477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6419919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idx="1" hasCustomPrompt="1"/>
          </p:nvPr>
        </p:nvSpPr>
        <p:spPr>
          <a:xfrm>
            <a:off x="8182919" y="-8467"/>
            <a:ext cx="4010373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14718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080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4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Picture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Text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575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816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ext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9473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deo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8761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2077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352577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3092985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352578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352579"/>
            <a:ext cx="2094724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352579"/>
            <a:ext cx="2094246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6287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153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Text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87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226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4352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7503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7299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5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0345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26251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993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1417738" y="5045618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2"/>
          <p:cNvSpPr>
            <a:spLocks noGrp="1"/>
          </p:cNvSpPr>
          <p:nvPr>
            <p:ph type="body" sz="quarter" idx="15" hasCustomPrompt="1"/>
          </p:nvPr>
        </p:nvSpPr>
        <p:spPr>
          <a:xfrm>
            <a:off x="1417738" y="3971449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7738" y="2897280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795868" y="1787900"/>
            <a:ext cx="6420477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6419919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idx="1" hasCustomPrompt="1"/>
          </p:nvPr>
        </p:nvSpPr>
        <p:spPr>
          <a:xfrm>
            <a:off x="8182919" y="-8467"/>
            <a:ext cx="4010373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5693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2450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26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9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91982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361831" y="4458778"/>
            <a:ext cx="6804212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12" name="Title"/>
          <p:cNvSpPr>
            <a:spLocks noGrp="1"/>
          </p:cNvSpPr>
          <p:nvPr>
            <p:ph type="ctrTitle" hasCustomPrompt="1"/>
          </p:nvPr>
        </p:nvSpPr>
        <p:spPr>
          <a:xfrm>
            <a:off x="1330218" y="2574277"/>
            <a:ext cx="9540982" cy="1374892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3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1330324" y="1201738"/>
            <a:ext cx="4814443" cy="585787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545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962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0923235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8512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6753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7111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7414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69801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740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371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47237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ext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07321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4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Picture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Text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5218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75841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ext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87947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deo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57882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53406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352577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3092985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352578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352579"/>
            <a:ext cx="2094724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352579"/>
            <a:ext cx="2094246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31631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96325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Text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75998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089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11240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9860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48625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5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6434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64804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47879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1417738" y="5045618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2"/>
          <p:cNvSpPr>
            <a:spLocks noGrp="1"/>
          </p:cNvSpPr>
          <p:nvPr>
            <p:ph type="body" sz="quarter" idx="15" hasCustomPrompt="1"/>
          </p:nvPr>
        </p:nvSpPr>
        <p:spPr>
          <a:xfrm>
            <a:off x="1417738" y="3971449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7738" y="2897280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795868" y="1787900"/>
            <a:ext cx="6420477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6419919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idx="1" hasCustomPrompt="1"/>
          </p:nvPr>
        </p:nvSpPr>
        <p:spPr>
          <a:xfrm>
            <a:off x="8182919" y="-8467"/>
            <a:ext cx="4010373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1640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9685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93329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361831" y="4458778"/>
            <a:ext cx="6804212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12" name="Title"/>
          <p:cNvSpPr>
            <a:spLocks noGrp="1"/>
          </p:cNvSpPr>
          <p:nvPr>
            <p:ph type="ctrTitle" hasCustomPrompt="1"/>
          </p:nvPr>
        </p:nvSpPr>
        <p:spPr>
          <a:xfrm>
            <a:off x="1330218" y="2574277"/>
            <a:ext cx="9540982" cy="1374892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3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1330324" y="1201738"/>
            <a:ext cx="4814443" cy="585787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30519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Text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4" name="Text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8" name="Text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25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43411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422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02334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58545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396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393213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69244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7024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03371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ext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96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4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Picture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Text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837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60373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68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ext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83624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deo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071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752827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352577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3092985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352578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352579"/>
            <a:ext cx="2094724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352579"/>
            <a:ext cx="2094246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8991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19125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Text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53270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985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893750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4315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28184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5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3658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548632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61968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1417738" y="5045618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2"/>
          <p:cNvSpPr>
            <a:spLocks noGrp="1"/>
          </p:cNvSpPr>
          <p:nvPr>
            <p:ph type="body" sz="quarter" idx="15" hasCustomPrompt="1"/>
          </p:nvPr>
        </p:nvSpPr>
        <p:spPr>
          <a:xfrm>
            <a:off x="1417738" y="3971449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7738" y="2897280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795868" y="1787900"/>
            <a:ext cx="6420477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6419919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idx="1" hasCustomPrompt="1"/>
          </p:nvPr>
        </p:nvSpPr>
        <p:spPr>
          <a:xfrm>
            <a:off x="8182919" y="-8467"/>
            <a:ext cx="4010373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7696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646422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4476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361831" y="4458778"/>
            <a:ext cx="6804212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12" name="Title"/>
          <p:cNvSpPr>
            <a:spLocks noGrp="1"/>
          </p:cNvSpPr>
          <p:nvPr>
            <p:ph type="ctrTitle" hasCustomPrompt="1"/>
          </p:nvPr>
        </p:nvSpPr>
        <p:spPr>
          <a:xfrm>
            <a:off x="1330218" y="2574277"/>
            <a:ext cx="9540982" cy="1374892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3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1330324" y="1201738"/>
            <a:ext cx="4814443" cy="585787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2245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Text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4" name="Text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8" name="Text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414226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02665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09633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568824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213574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49397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498553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378849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23993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769287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82680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ext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798240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4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Picture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Text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3909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647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tags" Target="../tags/tag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tags" Target="../tags/tag6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26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5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104.xml"/><Relationship Id="rId29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23" Type="http://schemas.openxmlformats.org/officeDocument/2006/relationships/slideLayout" Target="../slideLayouts/slideLayout107.xml"/><Relationship Id="rId28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31" Type="http://schemas.openxmlformats.org/officeDocument/2006/relationships/tags" Target="../tags/tag89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106.xml"/><Relationship Id="rId27" Type="http://schemas.openxmlformats.org/officeDocument/2006/relationships/slideLayout" Target="../slideLayouts/slideLayout111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30"/>
    </p:custDataLst>
    <p:extLst>
      <p:ext uri="{BB962C8B-B14F-4D97-AF65-F5344CB8AC3E}">
        <p14:creationId xmlns:p14="http://schemas.microsoft.com/office/powerpoint/2010/main" val="298043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30"/>
    </p:custDataLst>
    <p:extLst>
      <p:ext uri="{BB962C8B-B14F-4D97-AF65-F5344CB8AC3E}">
        <p14:creationId xmlns:p14="http://schemas.microsoft.com/office/powerpoint/2010/main" val="231505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30"/>
    </p:custDataLst>
    <p:extLst>
      <p:ext uri="{BB962C8B-B14F-4D97-AF65-F5344CB8AC3E}">
        <p14:creationId xmlns:p14="http://schemas.microsoft.com/office/powerpoint/2010/main" val="389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  <p:sldLayoutId id="2147483752" r:id="rId27"/>
    <p:sldLayoutId id="2147483753" r:id="rId2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31"/>
    </p:custDataLst>
    <p:extLst>
      <p:ext uri="{BB962C8B-B14F-4D97-AF65-F5344CB8AC3E}">
        <p14:creationId xmlns:p14="http://schemas.microsoft.com/office/powerpoint/2010/main" val="150767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782" r:id="rId27"/>
    <p:sldLayoutId id="2147483783" r:id="rId28"/>
    <p:sldLayoutId id="2147483784" r:id="rId2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image" Target="../media/image2.jp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9.xml"/><Relationship Id="rId1" Type="http://schemas.openxmlformats.org/officeDocument/2006/relationships/tags" Target="../tags/tag130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0.xml"/><Relationship Id="rId1" Type="http://schemas.openxmlformats.org/officeDocument/2006/relationships/tags" Target="../tags/tag1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1.xml"/><Relationship Id="rId1" Type="http://schemas.openxmlformats.org/officeDocument/2006/relationships/tags" Target="../tags/tag13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3.xml"/><Relationship Id="rId1" Type="http://schemas.openxmlformats.org/officeDocument/2006/relationships/tags" Target="../tags/tag133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2.jp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9.xml"/><Relationship Id="rId1" Type="http://schemas.openxmlformats.org/officeDocument/2006/relationships/tags" Target="../tags/tag12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3.xml"/><Relationship Id="rId1" Type="http://schemas.openxmlformats.org/officeDocument/2006/relationships/tags" Target="../tags/tag12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6.xml"/><Relationship Id="rId1" Type="http://schemas.openxmlformats.org/officeDocument/2006/relationships/tags" Target="../tags/tag125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3.xml"/><Relationship Id="rId1" Type="http://schemas.openxmlformats.org/officeDocument/2006/relationships/tags" Target="../tags/tag126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8.xml"/><Relationship Id="rId1" Type="http://schemas.openxmlformats.org/officeDocument/2006/relationships/tags" Target="../tags/tag127.xml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0.xml"/><Relationship Id="rId1" Type="http://schemas.openxmlformats.org/officeDocument/2006/relationships/tags" Target="../tags/tag128.xml"/><Relationship Id="rId6" Type="http://schemas.openxmlformats.org/officeDocument/2006/relationships/image" Target="../media/image12.jfif"/><Relationship Id="rId5" Type="http://schemas.openxmlformats.org/officeDocument/2006/relationships/image" Target="../media/image11.jfif"/><Relationship Id="rId4" Type="http://schemas.openxmlformats.org/officeDocument/2006/relationships/image" Target="../media/image10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9.xml"/><Relationship Id="rId1" Type="http://schemas.openxmlformats.org/officeDocument/2006/relationships/tags" Target="../tags/tag129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/>
          <a:srcRect/>
          <a:stretch>
            <a:fillRect/>
          </a:stretch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magin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11" name="Rectangle 1"/>
          <p:cNvSpPr/>
          <p:nvPr/>
        </p:nvSpPr>
        <p:spPr>
          <a:xfrm>
            <a:off x="0" y="1911927"/>
            <a:ext cx="12191999" cy="3611543"/>
          </a:xfrm>
          <a:prstGeom prst="rect">
            <a:avLst/>
          </a:prstGeom>
          <a:solidFill>
            <a:srgbClr val="1B1A23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1325">
              <a:lnSpc>
                <a:spcPct val="100000"/>
              </a:lnSpc>
              <a:spcBef>
                <a:spcPts val="1200"/>
              </a:spcBef>
            </a:pP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900" dirty="0"/>
              <a:t>Lo scopo della Formazione è creare Professionalità. Parola che oggi</a:t>
            </a:r>
          </a:p>
          <a:p>
            <a:r>
              <a:rPr lang="it-IT" sz="900" dirty="0"/>
              <a:t>come mai assume un valore fondamentale nella valutazione della</a:t>
            </a:r>
          </a:p>
          <a:p>
            <a:r>
              <a:rPr lang="it-IT" sz="900" dirty="0"/>
              <a:t>figura dell’istruttore. Per arrivare a questo obbiettivo non bastano le</a:t>
            </a:r>
          </a:p>
          <a:p>
            <a:r>
              <a:rPr lang="it-IT" sz="900" dirty="0"/>
              <a:t>conoscenze scientifiche, ma serve anche l’atteggiamento giusto, un</a:t>
            </a:r>
          </a:p>
          <a:p>
            <a:r>
              <a:rPr lang="it-IT" sz="900" dirty="0"/>
              <a:t>insieme di umiltà e curiosità.</a:t>
            </a:r>
            <a:endParaRPr lang="ru-RU" sz="900" dirty="0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prstClr val="white"/>
                </a:solidFill>
              </a:rPr>
              <a:t>Allenamento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smtClean="0">
                <a:solidFill>
                  <a:prstClr val="white"/>
                </a:solidFill>
              </a:rPr>
              <a:t>in </a:t>
            </a:r>
            <a:r>
              <a:rPr lang="en-US" dirty="0" err="1" smtClean="0">
                <a:solidFill>
                  <a:prstClr val="white"/>
                </a:solidFill>
              </a:rPr>
              <a:t>palestra</a:t>
            </a:r>
            <a:endParaRPr lang="ru-RU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2"/>
          <p:cNvSpPr/>
          <p:nvPr/>
        </p:nvSpPr>
        <p:spPr>
          <a:xfrm>
            <a:off x="3638076" y="3952960"/>
            <a:ext cx="491584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483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immagine 3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8" b="14328"/>
          <a:stretch>
            <a:fillRect/>
          </a:stretch>
        </p:blipFill>
        <p:spPr/>
      </p:pic>
      <p:sp>
        <p:nvSpPr>
          <p:cNvPr id="8" name="Rectangle 2"/>
          <p:cNvSpPr/>
          <p:nvPr/>
        </p:nvSpPr>
        <p:spPr>
          <a:xfrm>
            <a:off x="1234440" y="2130459"/>
            <a:ext cx="8854440" cy="2620987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 1"/>
          <p:cNvSpPr>
            <a:spLocks noGrp="1"/>
          </p:cNvSpPr>
          <p:nvPr>
            <p:ph type="body" sz="quarter" idx="16"/>
          </p:nvPr>
        </p:nvSpPr>
        <p:spPr>
          <a:xfrm>
            <a:off x="1234440" y="2130459"/>
            <a:ext cx="8854440" cy="2620987"/>
          </a:xfrm>
        </p:spPr>
        <p:txBody>
          <a:bodyPr>
            <a:normAutofit/>
          </a:bodyPr>
          <a:lstStyle/>
          <a:p>
            <a:r>
              <a:rPr lang="it-IT" sz="1400" dirty="0" smtClean="0"/>
              <a:t>Consiste nella </a:t>
            </a:r>
            <a:r>
              <a:rPr lang="it-IT" sz="1400" dirty="0"/>
              <a:t>compressione del segmento </a:t>
            </a:r>
            <a:r>
              <a:rPr lang="it-IT" sz="1400" dirty="0" smtClean="0"/>
              <a:t>osseo durante un’attività </a:t>
            </a:r>
            <a:r>
              <a:rPr lang="it-IT" sz="1400" dirty="0" err="1" smtClean="0"/>
              <a:t>antigravitaria</a:t>
            </a:r>
            <a:r>
              <a:rPr lang="it-IT" sz="1400" dirty="0" smtClean="0"/>
              <a:t> o durante </a:t>
            </a:r>
            <a:r>
              <a:rPr lang="it-IT" sz="1400" dirty="0"/>
              <a:t>l’allenamento </a:t>
            </a:r>
            <a:r>
              <a:rPr lang="it-IT" sz="1400" dirty="0" smtClean="0"/>
              <a:t>che provoca </a:t>
            </a:r>
            <a:r>
              <a:rPr lang="it-IT" sz="1400" dirty="0"/>
              <a:t>una </a:t>
            </a:r>
            <a:r>
              <a:rPr lang="it-IT" sz="1400" dirty="0" smtClean="0"/>
              <a:t>depolarizzazione elettrica </a:t>
            </a:r>
            <a:r>
              <a:rPr lang="it-IT" sz="1400" dirty="0"/>
              <a:t>della membrana ossea </a:t>
            </a:r>
            <a:r>
              <a:rPr lang="it-IT" sz="1400" dirty="0" smtClean="0"/>
              <a:t>nei </a:t>
            </a:r>
            <a:r>
              <a:rPr lang="it-IT" sz="1400" dirty="0"/>
              <a:t>punti di </a:t>
            </a:r>
            <a:r>
              <a:rPr lang="it-IT" sz="1400" dirty="0" smtClean="0"/>
              <a:t>carico </a:t>
            </a:r>
            <a:r>
              <a:rPr lang="it-IT" sz="1400" dirty="0"/>
              <a:t>che richiama </a:t>
            </a:r>
            <a:r>
              <a:rPr lang="it-IT" sz="1400" dirty="0" smtClean="0"/>
              <a:t>in loco </a:t>
            </a:r>
            <a:r>
              <a:rPr lang="it-IT" sz="1400" dirty="0"/>
              <a:t>una maggiore attività degli Osteoblasti</a:t>
            </a:r>
            <a:r>
              <a:rPr lang="it-IT" sz="1400" dirty="0" smtClean="0"/>
              <a:t>. Questo </a:t>
            </a:r>
            <a:r>
              <a:rPr lang="it-IT" sz="1400" dirty="0"/>
              <a:t>spiega perché l’allenamento con i pesi si è rivelato un </a:t>
            </a:r>
            <a:r>
              <a:rPr lang="it-IT" sz="1400" dirty="0" smtClean="0"/>
              <a:t>ottimo rimedio </a:t>
            </a:r>
            <a:r>
              <a:rPr lang="it-IT" sz="1400" dirty="0"/>
              <a:t>per contrastare l’Osteoporosi.</a:t>
            </a:r>
            <a:endParaRPr lang="ru-RU" sz="1500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Parte </a:t>
            </a:r>
            <a:r>
              <a:rPr lang="en-US" dirty="0" err="1" smtClean="0"/>
              <a:t>passiva</a:t>
            </a:r>
            <a:r>
              <a:rPr lang="en-US" dirty="0" smtClean="0"/>
              <a:t>: </a:t>
            </a:r>
            <a:r>
              <a:rPr lang="it-IT" dirty="0"/>
              <a:t>effetto Piezoelettrico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66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sz="quarter" idx="19"/>
          </p:nvPr>
        </p:nvSpPr>
        <p:spPr>
          <a:xfrm>
            <a:off x="796426" y="1903600"/>
            <a:ext cx="10806829" cy="669565"/>
          </a:xfrm>
        </p:spPr>
        <p:txBody>
          <a:bodyPr>
            <a:noAutofit/>
          </a:bodyPr>
          <a:lstStyle/>
          <a:p>
            <a:r>
              <a:rPr lang="it-IT" dirty="0"/>
              <a:t>Le </a:t>
            </a:r>
            <a:r>
              <a:rPr lang="it-IT" b="1" dirty="0"/>
              <a:t>Articolazioni</a:t>
            </a:r>
            <a:r>
              <a:rPr lang="it-IT" dirty="0"/>
              <a:t> sono degli snodi giunzionali formati da due o più segmenti ossei, attorno a cui ruotano le ossa. Le articolazioni si suddividono in diverse tipologie a seconda della conformazione che ne influenza il grado di mobilità:</a:t>
            </a:r>
            <a:endParaRPr lang="ru-RU" sz="1500" dirty="0"/>
          </a:p>
        </p:txBody>
      </p:sp>
      <p:sp>
        <p:nvSpPr>
          <p:cNvPr id="14" name="Title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 smtClean="0"/>
              <a:t>Parte </a:t>
            </a:r>
            <a:r>
              <a:rPr lang="en-US" dirty="0" err="1" smtClean="0"/>
              <a:t>passiva</a:t>
            </a:r>
            <a:r>
              <a:rPr lang="en-US" dirty="0" smtClean="0"/>
              <a:t>: </a:t>
            </a:r>
            <a:r>
              <a:rPr lang="en-US" dirty="0" err="1" smtClean="0"/>
              <a:t>articolazioni</a:t>
            </a:r>
            <a:endParaRPr lang="ru-RU" dirty="0"/>
          </a:p>
        </p:txBody>
      </p:sp>
      <p:sp>
        <p:nvSpPr>
          <p:cNvPr id="7" name="Rectangle 1"/>
          <p:cNvSpPr/>
          <p:nvPr/>
        </p:nvSpPr>
        <p:spPr>
          <a:xfrm>
            <a:off x="972000" y="1547650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734759"/>
              </p:ext>
            </p:extLst>
          </p:nvPr>
        </p:nvGraphicFramePr>
        <p:xfrm>
          <a:off x="787868" y="2954338"/>
          <a:ext cx="10565933" cy="331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450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28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Sinartrosi</a:t>
                      </a:r>
                      <a:endParaRPr lang="ru-RU" sz="1600" dirty="0">
                        <a:solidFill>
                          <a:schemeClr val="accent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  <a:p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it-IT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articolazioni fibrose con scarsa o nulla possibilità di movimento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500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8792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Anfiartrosi</a:t>
                      </a:r>
                      <a:endParaRPr lang="en-US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articolazioni cartilaginee moderatamente mobili (vertebre)</a:t>
                      </a:r>
                      <a:endParaRPr lang="en-US" sz="1600" dirty="0"/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8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Diartrosi</a:t>
                      </a:r>
                      <a:endParaRPr lang="ru-RU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articolazioni con maggiore grado di movimento, tra le quali le più importanti quanto a </a:t>
                      </a:r>
                      <a:r>
                        <a:rPr lang="it-IT" sz="1600" dirty="0" err="1" smtClean="0"/>
                        <a:t>range</a:t>
                      </a:r>
                      <a:r>
                        <a:rPr lang="it-IT" sz="1600" dirty="0" smtClean="0"/>
                        <a:t> di movimento sono le enartrosi (spalla, anca) con superfici articolari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dirty="0" smtClean="0"/>
                        <a:t>dalla forma sferica e </a:t>
                      </a:r>
                      <a:r>
                        <a:rPr lang="it-IT" sz="1600" dirty="0" err="1" smtClean="0"/>
                        <a:t>multiassiali</a:t>
                      </a:r>
                      <a:r>
                        <a:rPr lang="it-IT" sz="1600" dirty="0" smtClean="0"/>
                        <a:t>.</a:t>
                      </a:r>
                      <a:endParaRPr lang="ru-RU" sz="1600" dirty="0"/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8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>
                        <a:solidFill>
                          <a:schemeClr val="accent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0883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4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it-IT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it-IT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6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it-IT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Clicca sul pulsante</a:t>
            </a:r>
            <a:r>
              <a:rPr lang="it-IT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it-IT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per modificare questo oggetto</a:t>
            </a:r>
            <a:endParaRPr lang="it-IT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59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Grp="1" noChangeAspect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" b="159"/>
          <a:stretch>
            <a:fillRect/>
          </a:stretch>
        </p:blipFill>
        <p:spPr/>
      </p:pic>
      <p:sp>
        <p:nvSpPr>
          <p:cNvPr id="2" name="Text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Congratulazioni agli studenti per aver completato con successo il primo modulo. Visiona il modulo successivo.</a:t>
            </a:r>
            <a:endParaRPr lang="ru-RU" dirty="0"/>
          </a:p>
        </p:txBody>
      </p:sp>
      <p:sp>
        <p:nvSpPr>
          <p:cNvPr id="7" name="Rectangle 1"/>
          <p:cNvSpPr/>
          <p:nvPr/>
        </p:nvSpPr>
        <p:spPr>
          <a:xfrm>
            <a:off x="1227037" y="2934619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Congratulazioni</a:t>
            </a:r>
            <a:r>
              <a:rPr lang="en-US" dirty="0" smtClean="0"/>
              <a:t>!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37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8120323" y="6068820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ru-RU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/>
          <a:srcRect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</a:t>
            </a:r>
            <a:r>
              <a:rPr lang="ru-RU" dirty="0"/>
              <a:t> 1</a:t>
            </a: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it-IT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Apparato locomotore</a:t>
            </a:r>
            <a:endParaRPr lang="ru-RU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1401613" y="2081111"/>
            <a:ext cx="4915847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5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/>
          <p:cNvGrpSpPr/>
          <p:nvPr/>
        </p:nvGrpSpPr>
        <p:grpSpPr>
          <a:xfrm>
            <a:off x="909439" y="2985929"/>
            <a:ext cx="6153495" cy="611814"/>
            <a:chOff x="909439" y="2101091"/>
            <a:chExt cx="6153495" cy="611814"/>
          </a:xfrm>
        </p:grpSpPr>
        <p:sp>
          <p:nvSpPr>
            <p:cNvPr id="21" name="Rectangle 7"/>
            <p:cNvSpPr/>
            <p:nvPr/>
          </p:nvSpPr>
          <p:spPr>
            <a:xfrm>
              <a:off x="909439" y="2158198"/>
              <a:ext cx="6153495" cy="5547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Rectangle 8"/>
            <p:cNvSpPr/>
            <p:nvPr/>
          </p:nvSpPr>
          <p:spPr>
            <a:xfrm>
              <a:off x="909439" y="2101091"/>
              <a:ext cx="6153495" cy="5547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5"/>
          <p:cNvGrpSpPr/>
          <p:nvPr/>
        </p:nvGrpSpPr>
        <p:grpSpPr>
          <a:xfrm>
            <a:off x="909439" y="2129372"/>
            <a:ext cx="6153495" cy="611814"/>
            <a:chOff x="909439" y="2101091"/>
            <a:chExt cx="6153495" cy="611814"/>
          </a:xfrm>
        </p:grpSpPr>
        <p:sp>
          <p:nvSpPr>
            <p:cNvPr id="11" name="Rectangle 9"/>
            <p:cNvSpPr/>
            <p:nvPr/>
          </p:nvSpPr>
          <p:spPr>
            <a:xfrm>
              <a:off x="909439" y="2158198"/>
              <a:ext cx="6153495" cy="5547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0"/>
            <p:cNvSpPr/>
            <p:nvPr/>
          </p:nvSpPr>
          <p:spPr>
            <a:xfrm>
              <a:off x="909439" y="2101091"/>
              <a:ext cx="6153495" cy="5547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5" name="Text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 smtClean="0"/>
              <a:t>Questionario</a:t>
            </a:r>
            <a:r>
              <a:rPr lang="en-US" dirty="0" smtClean="0"/>
              <a:t> di </a:t>
            </a:r>
            <a:r>
              <a:rPr lang="en-US" dirty="0" err="1" smtClean="0"/>
              <a:t>valutazione</a:t>
            </a:r>
            <a:endParaRPr lang="ru-RU" dirty="0"/>
          </a:p>
        </p:txBody>
      </p:sp>
      <p:sp>
        <p:nvSpPr>
          <p:cNvPr id="2" name="Text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smtClean="0"/>
              <a:t>Unità1. </a:t>
            </a:r>
            <a:r>
              <a:rPr lang="en-US" dirty="0" err="1" smtClean="0"/>
              <a:t>Apparato</a:t>
            </a:r>
            <a:r>
              <a:rPr lang="en-US" dirty="0" smtClean="0"/>
              <a:t> </a:t>
            </a:r>
            <a:r>
              <a:rPr lang="en-US" dirty="0" err="1" smtClean="0"/>
              <a:t>locomotore</a:t>
            </a:r>
            <a:endParaRPr lang="ru-RU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Lezione</a:t>
            </a:r>
            <a:r>
              <a:rPr lang="en-US" dirty="0" smtClean="0"/>
              <a:t> 1: </a:t>
            </a:r>
            <a:r>
              <a:rPr lang="en-US" dirty="0" err="1" smtClean="0"/>
              <a:t>Muscoli,ossa</a:t>
            </a:r>
            <a:r>
              <a:rPr lang="en-US" dirty="0" smtClean="0"/>
              <a:t> e </a:t>
            </a:r>
            <a:r>
              <a:rPr lang="en-US" dirty="0" err="1" smtClean="0"/>
              <a:t>articolazioni</a:t>
            </a:r>
            <a:endParaRPr lang="ru-RU" dirty="0"/>
          </a:p>
        </p:txBody>
      </p:sp>
      <p:pic>
        <p:nvPicPr>
          <p:cNvPr id="6" name="Segnaposto immagine 5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3" r="31693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54758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>
            <a:spLocks noGrp="1"/>
          </p:cNvSpPr>
          <p:nvPr>
            <p:ph type="body" sz="half" idx="2"/>
          </p:nvPr>
        </p:nvSpPr>
        <p:spPr>
          <a:xfrm>
            <a:off x="746075" y="2570629"/>
            <a:ext cx="3678161" cy="3037755"/>
          </a:xfrm>
        </p:spPr>
        <p:txBody>
          <a:bodyPr>
            <a:spAutoFit/>
          </a:bodyPr>
          <a:lstStyle/>
          <a:p>
            <a:r>
              <a:rPr lang="it-IT" dirty="0"/>
              <a:t>L’apparato Locomotore è la struttura che permette all’uomo </a:t>
            </a:r>
            <a:r>
              <a:rPr lang="it-IT" dirty="0" smtClean="0"/>
              <a:t>di muoversi nello </a:t>
            </a:r>
            <a:r>
              <a:rPr lang="it-IT" dirty="0"/>
              <a:t>allo spazio esterno.</a:t>
            </a:r>
          </a:p>
          <a:p>
            <a:r>
              <a:rPr lang="it-IT" dirty="0"/>
              <a:t>Questa struttura viene suddivisa </a:t>
            </a:r>
            <a:r>
              <a:rPr lang="it-IT" dirty="0" smtClean="0"/>
              <a:t>in:</a:t>
            </a:r>
          </a:p>
          <a:p>
            <a:pPr marL="342900" indent="-342900">
              <a:buAutoNum type="arabicParenR"/>
            </a:pPr>
            <a:r>
              <a:rPr lang="it-IT" dirty="0" smtClean="0"/>
              <a:t>Parte Attiva: </a:t>
            </a:r>
            <a:r>
              <a:rPr lang="it-IT" dirty="0"/>
              <a:t>costituita da </a:t>
            </a:r>
            <a:r>
              <a:rPr lang="it-IT" dirty="0" smtClean="0"/>
              <a:t>muscoli, tendini </a:t>
            </a:r>
            <a:r>
              <a:rPr lang="it-IT" dirty="0"/>
              <a:t>e </a:t>
            </a:r>
            <a:r>
              <a:rPr lang="it-IT" dirty="0" smtClean="0"/>
              <a:t>legamenti;</a:t>
            </a:r>
          </a:p>
          <a:p>
            <a:pPr marL="342900" indent="-342900">
              <a:buAutoNum type="arabicParenR"/>
            </a:pPr>
            <a:r>
              <a:rPr lang="it-IT" dirty="0" smtClean="0"/>
              <a:t>Parte Passiva: </a:t>
            </a:r>
            <a:r>
              <a:rPr lang="it-IT" dirty="0"/>
              <a:t>formata da ossa e articolazioni.</a:t>
            </a:r>
            <a:endParaRPr lang="en-US" dirty="0"/>
          </a:p>
        </p:txBody>
      </p:sp>
      <p:sp>
        <p:nvSpPr>
          <p:cNvPr id="8" name="Rectangle 1"/>
          <p:cNvSpPr/>
          <p:nvPr/>
        </p:nvSpPr>
        <p:spPr>
          <a:xfrm>
            <a:off x="824570" y="2116487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itle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b">
            <a:no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/>
              <a:t>Introduzione</a:t>
            </a:r>
            <a:endParaRPr lang="en-US" dirty="0"/>
          </a:p>
        </p:txBody>
      </p:sp>
      <p:pic>
        <p:nvPicPr>
          <p:cNvPr id="5" name="Segnaposto immagine 4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6" r="7796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8057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half" idx="2"/>
          </p:nvPr>
        </p:nvSpPr>
        <p:spPr>
          <a:xfrm>
            <a:off x="6713394" y="1941917"/>
            <a:ext cx="4839070" cy="18210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I </a:t>
            </a:r>
            <a:r>
              <a:rPr lang="it-IT" b="1" dirty="0"/>
              <a:t>muscoli Lisci o involontari</a:t>
            </a:r>
            <a:r>
              <a:rPr lang="it-IT" dirty="0"/>
              <a:t>, sono comandati dal Sistema </a:t>
            </a:r>
            <a:r>
              <a:rPr lang="it-IT" dirty="0" smtClean="0"/>
              <a:t>Neuro-Vegetativo</a:t>
            </a:r>
            <a:r>
              <a:rPr lang="it-IT" dirty="0"/>
              <a:t>, rivestono le pareti di alcuni organi e tramite la </a:t>
            </a:r>
            <a:r>
              <a:rPr lang="it-IT" dirty="0" smtClean="0"/>
              <a:t>loro contrazione </a:t>
            </a:r>
            <a:r>
              <a:rPr lang="it-IT" dirty="0"/>
              <a:t>ne migliorano la funzionalità</a:t>
            </a:r>
            <a:r>
              <a:rPr lang="it-IT" dirty="0" smtClean="0"/>
              <a:t>.</a:t>
            </a:r>
          </a:p>
          <a:p>
            <a:r>
              <a:rPr lang="it-IT" dirty="0" smtClean="0"/>
              <a:t>Un esempio sono i </a:t>
            </a:r>
            <a:r>
              <a:rPr lang="it-IT" b="1" dirty="0" smtClean="0"/>
              <a:t>vasi sanguigni</a:t>
            </a:r>
            <a:r>
              <a:rPr lang="it-IT" dirty="0" smtClean="0"/>
              <a:t>.</a:t>
            </a:r>
            <a:endParaRPr lang="en-US" dirty="0"/>
          </a:p>
        </p:txBody>
      </p:sp>
      <p:sp>
        <p:nvSpPr>
          <p:cNvPr id="9" name="Rectangle 1"/>
          <p:cNvSpPr/>
          <p:nvPr/>
        </p:nvSpPr>
        <p:spPr>
          <a:xfrm>
            <a:off x="6793467" y="1581676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Parte </a:t>
            </a:r>
            <a:r>
              <a:rPr lang="en-US" dirty="0" err="1" smtClean="0"/>
              <a:t>attiva</a:t>
            </a:r>
            <a:r>
              <a:rPr lang="en-US" dirty="0" smtClean="0"/>
              <a:t>: </a:t>
            </a:r>
            <a:r>
              <a:rPr lang="en-US" dirty="0" err="1" smtClean="0"/>
              <a:t>muscoli</a:t>
            </a:r>
            <a:r>
              <a:rPr lang="en-US" dirty="0" smtClean="0"/>
              <a:t> </a:t>
            </a:r>
            <a:r>
              <a:rPr lang="en-US" dirty="0" err="1" smtClean="0"/>
              <a:t>lisci</a:t>
            </a:r>
            <a:endParaRPr lang="ru-RU" sz="2800" dirty="0"/>
          </a:p>
        </p:txBody>
      </p:sp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98983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>
            <a:spLocks noGrp="1"/>
          </p:cNvSpPr>
          <p:nvPr>
            <p:ph type="body" sz="half" idx="2"/>
          </p:nvPr>
        </p:nvSpPr>
        <p:spPr>
          <a:xfrm>
            <a:off x="707574" y="2536941"/>
            <a:ext cx="3678161" cy="3101362"/>
          </a:xfrm>
        </p:spPr>
        <p:txBody>
          <a:bodyPr>
            <a:spAutoFit/>
          </a:bodyPr>
          <a:lstStyle/>
          <a:p>
            <a:r>
              <a:rPr lang="it-IT" b="1" dirty="0"/>
              <a:t>Muscoli Striati Scheletrici o volontari</a:t>
            </a:r>
            <a:r>
              <a:rPr lang="it-IT" dirty="0"/>
              <a:t>, </a:t>
            </a:r>
            <a:r>
              <a:rPr lang="it-IT" dirty="0" smtClean="0"/>
              <a:t>rivestono </a:t>
            </a:r>
            <a:r>
              <a:rPr lang="it-IT" dirty="0"/>
              <a:t>lo scheletro e tramite la loro </a:t>
            </a:r>
            <a:r>
              <a:rPr lang="it-IT" dirty="0" smtClean="0"/>
              <a:t>contrazione determinano </a:t>
            </a:r>
            <a:r>
              <a:rPr lang="it-IT" dirty="0"/>
              <a:t>il movimento.</a:t>
            </a:r>
          </a:p>
          <a:p>
            <a:r>
              <a:rPr lang="it-IT" dirty="0"/>
              <a:t>Un particolare tipo di muscolo striato è il </a:t>
            </a:r>
            <a:r>
              <a:rPr lang="it-IT" b="1" dirty="0"/>
              <a:t>muscolo </a:t>
            </a:r>
            <a:r>
              <a:rPr lang="it-IT" b="1" dirty="0" smtClean="0"/>
              <a:t>Cardiaco</a:t>
            </a:r>
            <a:r>
              <a:rPr lang="it-IT" dirty="0" smtClean="0"/>
              <a:t>, comandato </a:t>
            </a:r>
            <a:r>
              <a:rPr lang="it-IT" dirty="0"/>
              <a:t>dal Sistema Neuro – Vegetativo, che nel corpo si </a:t>
            </a:r>
            <a:r>
              <a:rPr lang="it-IT" dirty="0" smtClean="0"/>
              <a:t>trova esclusivamente </a:t>
            </a:r>
            <a:r>
              <a:rPr lang="it-IT" dirty="0"/>
              <a:t>a costituire il cuore.</a:t>
            </a:r>
            <a:endParaRPr lang="en-US" dirty="0"/>
          </a:p>
        </p:txBody>
      </p:sp>
      <p:sp>
        <p:nvSpPr>
          <p:cNvPr id="8" name="Rectangle 1"/>
          <p:cNvSpPr/>
          <p:nvPr/>
        </p:nvSpPr>
        <p:spPr>
          <a:xfrm>
            <a:off x="824570" y="2116487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itle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b">
            <a:no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Parte </a:t>
            </a:r>
            <a:r>
              <a:rPr lang="en-US" dirty="0" err="1" smtClean="0"/>
              <a:t>attiva</a:t>
            </a:r>
            <a:r>
              <a:rPr lang="en-US" dirty="0" smtClean="0"/>
              <a:t>: </a:t>
            </a:r>
            <a:r>
              <a:rPr lang="en-US" dirty="0" err="1" smtClean="0"/>
              <a:t>muscoli</a:t>
            </a:r>
            <a:r>
              <a:rPr lang="en-US" dirty="0" smtClean="0"/>
              <a:t> </a:t>
            </a:r>
            <a:r>
              <a:rPr lang="en-US" dirty="0" err="1" smtClean="0"/>
              <a:t>striati</a:t>
            </a:r>
            <a:endParaRPr lang="en-US" dirty="0"/>
          </a:p>
        </p:txBody>
      </p:sp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7" b="3297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8057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half" idx="16"/>
          </p:nvPr>
        </p:nvSpPr>
        <p:spPr>
          <a:xfrm>
            <a:off x="6035465" y="5455552"/>
            <a:ext cx="4991926" cy="1372683"/>
          </a:xfrm>
        </p:spPr>
        <p:txBody>
          <a:bodyPr>
            <a:spAutoFit/>
          </a:bodyPr>
          <a:lstStyle/>
          <a:p>
            <a:r>
              <a:rPr lang="it-IT" dirty="0" smtClean="0"/>
              <a:t>Sono </a:t>
            </a:r>
            <a:r>
              <a:rPr lang="it-IT" dirty="0"/>
              <a:t>robuste strutture </a:t>
            </a:r>
            <a:r>
              <a:rPr lang="it-IT" dirty="0" smtClean="0"/>
              <a:t>fibrose, </a:t>
            </a:r>
            <a:r>
              <a:rPr lang="it-IT" dirty="0"/>
              <a:t>che collegano le ossa tra di loro all’altezza delle </a:t>
            </a:r>
            <a:r>
              <a:rPr lang="it-IT" dirty="0" smtClean="0"/>
              <a:t>varie articolazioni</a:t>
            </a:r>
            <a:r>
              <a:rPr lang="it-IT" dirty="0"/>
              <a:t>. </a:t>
            </a:r>
            <a:r>
              <a:rPr lang="it-IT" dirty="0" smtClean="0"/>
              <a:t>Il loro scopo è </a:t>
            </a:r>
            <a:r>
              <a:rPr lang="it-IT" dirty="0"/>
              <a:t>limitare il movimento </a:t>
            </a:r>
            <a:r>
              <a:rPr lang="it-IT" dirty="0" smtClean="0"/>
              <a:t>articolare là </a:t>
            </a:r>
            <a:r>
              <a:rPr lang="it-IT" dirty="0"/>
              <a:t>dove diventerebbe a rischio di lesione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19" name="Rectangle 1"/>
          <p:cNvSpPr/>
          <p:nvPr/>
        </p:nvSpPr>
        <p:spPr>
          <a:xfrm>
            <a:off x="6153151" y="5238719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Legamenti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half" idx="15"/>
          </p:nvPr>
        </p:nvSpPr>
        <p:spPr>
          <a:xfrm>
            <a:off x="703052" y="5455552"/>
            <a:ext cx="4919825" cy="1052596"/>
          </a:xfrm>
        </p:spPr>
        <p:txBody>
          <a:bodyPr>
            <a:spAutoFit/>
          </a:bodyPr>
          <a:lstStyle/>
          <a:p>
            <a:r>
              <a:rPr lang="it-IT" dirty="0" smtClean="0"/>
              <a:t>Sono </a:t>
            </a:r>
            <a:r>
              <a:rPr lang="it-IT" dirty="0"/>
              <a:t>fasci di tessuto connettivo, scarsamente elastici </a:t>
            </a:r>
            <a:r>
              <a:rPr lang="it-IT" dirty="0" smtClean="0"/>
              <a:t>ed estensibili</a:t>
            </a:r>
            <a:r>
              <a:rPr lang="it-IT" dirty="0"/>
              <a:t>, con funzione di attacco dei muscoli sulle ossa.</a:t>
            </a:r>
            <a:endParaRPr lang="en-US" dirty="0"/>
          </a:p>
        </p:txBody>
      </p:sp>
      <p:sp>
        <p:nvSpPr>
          <p:cNvPr id="18" name="Rectangle 2"/>
          <p:cNvSpPr/>
          <p:nvPr/>
        </p:nvSpPr>
        <p:spPr>
          <a:xfrm>
            <a:off x="808144" y="5238719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Tendini</a:t>
            </a:r>
            <a:endParaRPr lang="ru-RU" dirty="0"/>
          </a:p>
        </p:txBody>
      </p:sp>
      <p:sp>
        <p:nvSpPr>
          <p:cNvPr id="9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Parte </a:t>
            </a:r>
            <a:r>
              <a:rPr lang="en-US" dirty="0" err="1" smtClean="0"/>
              <a:t>attiva</a:t>
            </a:r>
            <a:r>
              <a:rPr lang="en-US" dirty="0" smtClean="0"/>
              <a:t>: </a:t>
            </a:r>
            <a:r>
              <a:rPr lang="en-US" dirty="0" err="1" smtClean="0"/>
              <a:t>tendini</a:t>
            </a:r>
            <a:r>
              <a:rPr lang="en-US" dirty="0" smtClean="0"/>
              <a:t> e </a:t>
            </a:r>
            <a:r>
              <a:rPr lang="en-US" dirty="0" err="1" smtClean="0"/>
              <a:t>legamenti</a:t>
            </a:r>
            <a:endParaRPr lang="ru-RU" dirty="0"/>
          </a:p>
        </p:txBody>
      </p:sp>
      <p:pic>
        <p:nvPicPr>
          <p:cNvPr id="6" name="Segnaposto immagine 5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5" b="5095"/>
          <a:stretch>
            <a:fillRect/>
          </a:stretch>
        </p:blipFill>
        <p:spPr/>
      </p:pic>
      <p:pic>
        <p:nvPicPr>
          <p:cNvPr id="15" name="Segnaposto immagine 14"/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2" b="20422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16262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 smtClean="0"/>
              <a:t>Hanno una funzione </a:t>
            </a:r>
            <a:r>
              <a:rPr lang="it-IT" dirty="0"/>
              <a:t>protettiva degli organi interni</a:t>
            </a:r>
            <a:endParaRPr lang="ru-RU" dirty="0"/>
          </a:p>
        </p:txBody>
      </p:sp>
      <p:sp>
        <p:nvSpPr>
          <p:cNvPr id="66" name="Text 2"/>
          <p:cNvSpPr>
            <a:spLocks noGrp="1"/>
          </p:cNvSpPr>
          <p:nvPr>
            <p:ph type="body" idx="2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Ossa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piatte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sz="1400" dirty="0" smtClean="0"/>
              <a:t>Hanno diametri </a:t>
            </a:r>
            <a:r>
              <a:rPr lang="it-IT" sz="1400" dirty="0"/>
              <a:t>simili nelle tre dimensioni. Sono </a:t>
            </a:r>
            <a:r>
              <a:rPr lang="it-IT" sz="1400" dirty="0" smtClean="0"/>
              <a:t>situate alle </a:t>
            </a:r>
            <a:r>
              <a:rPr lang="it-IT" sz="1400" dirty="0"/>
              <a:t>estremità degli arti </a:t>
            </a:r>
            <a:r>
              <a:rPr lang="it-IT" sz="1400" dirty="0" smtClean="0"/>
              <a:t>e permettono movimenti </a:t>
            </a:r>
            <a:r>
              <a:rPr lang="it-IT" sz="1400" dirty="0"/>
              <a:t>fini.</a:t>
            </a:r>
            <a:endParaRPr lang="en-US" sz="1400" dirty="0"/>
          </a:p>
        </p:txBody>
      </p:sp>
      <p:sp>
        <p:nvSpPr>
          <p:cNvPr id="65" name="Text 4"/>
          <p:cNvSpPr>
            <a:spLocks noGrp="1"/>
          </p:cNvSpPr>
          <p:nvPr>
            <p:ph type="body" idx="2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Ossa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 smtClean="0"/>
              <a:t>Sono costituite </a:t>
            </a:r>
            <a:r>
              <a:rPr lang="it-IT" dirty="0"/>
              <a:t>da un corpo allungato </a:t>
            </a:r>
            <a:r>
              <a:rPr lang="it-IT" dirty="0" smtClean="0"/>
              <a:t>detto </a:t>
            </a:r>
            <a:r>
              <a:rPr lang="it-IT" dirty="0"/>
              <a:t>Diafisi, e </a:t>
            </a:r>
            <a:r>
              <a:rPr lang="it-IT" dirty="0" smtClean="0"/>
              <a:t>da estremità </a:t>
            </a:r>
            <a:r>
              <a:rPr lang="it-IT" dirty="0"/>
              <a:t>terminali dette Epifisi.</a:t>
            </a:r>
            <a:endParaRPr lang="en-US" dirty="0"/>
          </a:p>
        </p:txBody>
      </p:sp>
      <p:sp>
        <p:nvSpPr>
          <p:cNvPr id="42" name="Text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Ossa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lunghe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 7"/>
          <p:cNvSpPr>
            <a:spLocks noGrp="1"/>
          </p:cNvSpPr>
          <p:nvPr>
            <p:ph type="body" sz="quarter" idx="23"/>
          </p:nvPr>
        </p:nvSpPr>
        <p:spPr>
          <a:xfrm>
            <a:off x="798846" y="1845929"/>
            <a:ext cx="10556875" cy="733641"/>
          </a:xfrm>
        </p:spPr>
        <p:txBody>
          <a:bodyPr>
            <a:noAutofit/>
          </a:bodyPr>
          <a:lstStyle/>
          <a:p>
            <a:r>
              <a:rPr lang="it-IT" sz="1200" dirty="0"/>
              <a:t>Nonostante sia classificato nella parte passiva </a:t>
            </a:r>
            <a:r>
              <a:rPr lang="it-IT" sz="1200" dirty="0" smtClean="0"/>
              <a:t>dell’apparato locomotore</a:t>
            </a:r>
            <a:r>
              <a:rPr lang="it-IT" sz="1200" dirty="0"/>
              <a:t>, l’osso è un tessuto estremamente attivo e </a:t>
            </a:r>
            <a:r>
              <a:rPr lang="it-IT" sz="1200" dirty="0" smtClean="0"/>
              <a:t>dinamico. Sin </a:t>
            </a:r>
            <a:r>
              <a:rPr lang="it-IT" sz="1200" dirty="0"/>
              <a:t>dalla nascita infatti è sottoposto ad una azione catabolica, </a:t>
            </a:r>
            <a:r>
              <a:rPr lang="it-IT" sz="1200" dirty="0" smtClean="0"/>
              <a:t>di distruzione </a:t>
            </a:r>
            <a:r>
              <a:rPr lang="it-IT" sz="1200" dirty="0"/>
              <a:t>da parte di micro-organuli detti Osteoclasti e ad </a:t>
            </a:r>
            <a:r>
              <a:rPr lang="it-IT" sz="1200" dirty="0" smtClean="0"/>
              <a:t>una </a:t>
            </a:r>
            <a:r>
              <a:rPr lang="it-IT" sz="1200" dirty="0" err="1" smtClean="0"/>
              <a:t>resintesi</a:t>
            </a:r>
            <a:r>
              <a:rPr lang="it-IT" sz="1200" dirty="0"/>
              <a:t>, anabolica, ad opera degli Osteoblasti. Questo processo </a:t>
            </a:r>
            <a:r>
              <a:rPr lang="it-IT" sz="1200" dirty="0" smtClean="0"/>
              <a:t>si chiama </a:t>
            </a:r>
            <a:r>
              <a:rPr lang="it-IT" sz="1200" dirty="0"/>
              <a:t>Rimodellamento.</a:t>
            </a:r>
            <a:endParaRPr lang="ru-RU" sz="1200" dirty="0"/>
          </a:p>
        </p:txBody>
      </p:sp>
      <p:sp>
        <p:nvSpPr>
          <p:cNvPr id="16" name="Rectangle 1"/>
          <p:cNvSpPr/>
          <p:nvPr/>
        </p:nvSpPr>
        <p:spPr>
          <a:xfrm>
            <a:off x="972000" y="1548000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Parte </a:t>
            </a:r>
            <a:r>
              <a:rPr lang="en-US" dirty="0" err="1" smtClean="0"/>
              <a:t>passiva</a:t>
            </a:r>
            <a:r>
              <a:rPr lang="en-US" dirty="0" smtClean="0"/>
              <a:t>: le </a:t>
            </a:r>
            <a:r>
              <a:rPr lang="en-US" dirty="0" err="1" smtClean="0"/>
              <a:t>ossa</a:t>
            </a:r>
            <a:endParaRPr lang="ru-RU" dirty="0"/>
          </a:p>
        </p:txBody>
      </p:sp>
      <p:pic>
        <p:nvPicPr>
          <p:cNvPr id="8" name="Segnaposto immagine 7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9" b="24569"/>
          <a:stretch>
            <a:fillRect/>
          </a:stretch>
        </p:blipFill>
        <p:spPr/>
      </p:pic>
      <p:pic>
        <p:nvPicPr>
          <p:cNvPr id="9" name="Segnaposto immagine 8"/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8" b="21078"/>
          <a:stretch>
            <a:fillRect/>
          </a:stretch>
        </p:blipFill>
        <p:spPr/>
      </p:pic>
      <p:pic>
        <p:nvPicPr>
          <p:cNvPr id="10" name="Segnaposto immagine 9"/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5" b="18805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416784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8" b="14328"/>
          <a:stretch>
            <a:fillRect/>
          </a:stretch>
        </p:blipFill>
        <p:spPr/>
      </p:pic>
      <p:sp>
        <p:nvSpPr>
          <p:cNvPr id="8" name="Rectangle 2"/>
          <p:cNvSpPr/>
          <p:nvPr/>
        </p:nvSpPr>
        <p:spPr>
          <a:xfrm>
            <a:off x="1234440" y="2130459"/>
            <a:ext cx="8854440" cy="2620987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 1"/>
          <p:cNvSpPr>
            <a:spLocks noGrp="1"/>
          </p:cNvSpPr>
          <p:nvPr>
            <p:ph type="body" sz="quarter" idx="16"/>
          </p:nvPr>
        </p:nvSpPr>
        <p:spPr>
          <a:xfrm>
            <a:off x="1227334" y="2130459"/>
            <a:ext cx="8861546" cy="2640324"/>
          </a:xfrm>
        </p:spPr>
        <p:txBody>
          <a:bodyPr>
            <a:normAutofit/>
          </a:bodyPr>
          <a:lstStyle/>
          <a:p>
            <a:r>
              <a:rPr lang="it-IT" sz="1400" dirty="0"/>
              <a:t>Nonostante sia classificato nella parte passiva </a:t>
            </a:r>
            <a:r>
              <a:rPr lang="it-IT" sz="1400" dirty="0" smtClean="0"/>
              <a:t>dell’apparato locomotore</a:t>
            </a:r>
            <a:r>
              <a:rPr lang="it-IT" sz="1400" dirty="0"/>
              <a:t>, l’osso è un tessuto estremamente attivo e </a:t>
            </a:r>
            <a:r>
              <a:rPr lang="it-IT" sz="1400" dirty="0" smtClean="0"/>
              <a:t>dinamico. Sin </a:t>
            </a:r>
            <a:r>
              <a:rPr lang="it-IT" sz="1400" dirty="0"/>
              <a:t>dalla nascita infatti è sottoposto ad una azione catabolica, </a:t>
            </a:r>
            <a:r>
              <a:rPr lang="it-IT" sz="1400" dirty="0" smtClean="0"/>
              <a:t>di distruzione </a:t>
            </a:r>
            <a:r>
              <a:rPr lang="it-IT" sz="1400" dirty="0"/>
              <a:t>da parte di micro-organuli detti Osteoclasti e ad </a:t>
            </a:r>
            <a:r>
              <a:rPr lang="it-IT" sz="1400" dirty="0" smtClean="0"/>
              <a:t>una</a:t>
            </a:r>
            <a:r>
              <a:rPr lang="it-IT" sz="1400" dirty="0"/>
              <a:t> </a:t>
            </a:r>
            <a:r>
              <a:rPr lang="it-IT" sz="1400" dirty="0" err="1" smtClean="0"/>
              <a:t>resintesi</a:t>
            </a:r>
            <a:r>
              <a:rPr lang="it-IT" sz="1400" dirty="0"/>
              <a:t>, anabolica, ad opera degli Osteoblasti. Questo processo </a:t>
            </a:r>
            <a:r>
              <a:rPr lang="it-IT" sz="1400" dirty="0" smtClean="0"/>
              <a:t>si chiama </a:t>
            </a:r>
            <a:r>
              <a:rPr lang="it-IT" sz="1400" dirty="0"/>
              <a:t>Rimodellamento</a:t>
            </a:r>
            <a:r>
              <a:rPr lang="it-IT" sz="1400" dirty="0" smtClean="0"/>
              <a:t>. </a:t>
            </a:r>
            <a:r>
              <a:rPr lang="it-IT" sz="1400" dirty="0"/>
              <a:t>L’input ad una maggiore attività degli Osteoblasti è data </a:t>
            </a:r>
            <a:r>
              <a:rPr lang="it-IT" sz="1400" dirty="0" smtClean="0"/>
              <a:t>dall’ effetto </a:t>
            </a:r>
            <a:r>
              <a:rPr lang="it-IT" sz="1400" dirty="0"/>
              <a:t>Piezoelettrico</a:t>
            </a:r>
            <a:r>
              <a:rPr lang="it-IT" sz="1400" dirty="0" smtClean="0"/>
              <a:t>.</a:t>
            </a:r>
          </a:p>
          <a:p>
            <a:endParaRPr lang="ru-RU" sz="1500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Parte </a:t>
            </a:r>
            <a:r>
              <a:rPr lang="en-US" dirty="0" err="1" smtClean="0"/>
              <a:t>passiva</a:t>
            </a:r>
            <a:r>
              <a:rPr lang="en-US" dirty="0" smtClean="0"/>
              <a:t>: le </a:t>
            </a:r>
            <a:r>
              <a:rPr lang="en-US" dirty="0" err="1" smtClean="0"/>
              <a:t>ossa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66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UUID" val="{6EBA15B2-771A-41D3-93C9-DE34DC7E48FD}"/>
  <p:tag name="ISPRING_RESOURCE_FOLDER" val="C:\Users\Utente\Desktop\lezione1\"/>
  <p:tag name="ISPRING_PRESENTATION_PATH" val="C:\Users\Utente\Desktop\lezione1.pptx"/>
  <p:tag name="ISPRING_PROJECT_VERSION" val="9.3"/>
  <p:tag name="ISPRING_PROJECT_FOLDER_UPDATED" val="1"/>
  <p:tag name="ISPRING_SCREEN_RECS_UPDATED" val="C:\Users\Utente\Desktop\lezione1\"/>
  <p:tag name="ISPRING_WEBLINKS_TARGET" val="_blank"/>
  <p:tag name="ISPRING_WEBLINKS_TARGETMJT" val="_self"/>
  <p:tag name="ISPRING_ULTRA_SCORM_COURCE_TITLE" val="Modulo 1, Lezione 1"/>
  <p:tag name="ISPRING_ULTRA_SCORM_COURSE_ID" val="F80D181F-CB36-4397-911C-932D79D61FD5"/>
  <p:tag name="ISPRING_CMI5_LAUNCH_METHOD" val="any window"/>
  <p:tag name="ISPRINGCLOUDFOLDERID" val="1"/>
  <p:tag name="ISPRINGONLINEFOLDERID" val="1"/>
  <p:tag name="ISPRING_OUTPUT_FOLDER" val="[[&quot;\uFFFD\uFFFD\uFFFDr{0A8FB096-9063-4E0F-BDBE-896066CF47D8}&quot;,&quot;C:\\Users\\Utente\\Desktop&quot;]]"/>
  <p:tag name="ISPRING_SCORM_RATE_SLIDES" val="0"/>
  <p:tag name="ISPRING_SCORM_PASSING_SCORE" val="80.000000"/>
  <p:tag name="ISPRING_PRESENTATION_TITLE" val="Modulo 1, Lezione 1"/>
  <p:tag name="FLASHSPRING_PRESENTATION_REFERENCES" val=""/>
  <p:tag name="ISPRING_LMS_API_VERSION" val="SCORM 1.2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,&quot;uploadSources&quot;:true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E20E0D08-6C7A-4D82-B12A-F5BBC7F7EB37}:25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uLraPj2wzZYzvip4GqX3Tg&quot;,&quot;gi&quot;:&quot;0BgtVW_7Iudd9kRiV_s1lA&quot;,&quot;ti&quot;:&quot;backgrounds&quot;,&quot;vs&quot;:{&quot;f&quot;:[3348,350],&quot;i&quot;:{&quot;d&quot;:&quot;uLraPj2wzZYzvip4GqX3Tg&quot;,&quot;p&quot;:true}},&quot;at&quot;:&quot;DEFAULT&quot;}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E314CF58-17D8-41D8-97A8-01AD901678A9}:25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uLraPj2wzZYzvip4GqX3Tg&quot;,&quot;gi&quot;:&quot;0BgtVW_7Iudd9kRiV_s1lA&quot;,&quot;ti&quot;:&quot;backgrounds&quot;,&quot;vs&quot;:{&quot;f&quot;:[3348,350],&quot;i&quot;:{&quot;d&quot;:&quot;uLraPj2wzZYzvip4GqX3Tg&quot;,&quot;p&quot;:true}},&quot;at&quot;:&quot;DEFAULT&quot;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3A82958D-C4F1-4872-94D2-A8877775C7A8}:28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B142BB99-98F0-420C-91C0-E0D3055332E1}:26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A079D08E-C956-4A18-BAC2-8D99785DB59C}:26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12DA69E5-1B0D-42AC-BA6C-AD7E05AACEC0}:26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1631B083-36E3-4E38-9C85-72D7007F00F7}:26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2B3C8159-B481-41C0-B5C1-47B78482110D}:27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1E72C937-D315-4BB7-A58D-96516217E183}:2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EDAD8304-0B2E-4F6C-B470-D2DDE8FF0F55}:27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11D66CC8-8B31-44FA-ADE4-8BB0F84AC76C}:27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C:\Users\Utente\Desktop\lezione1\quiz\quiz1.quiz"/>
  <p:tag name="ISPRING_QUIZ_RELATIVE_PATH" val="lezione1\quiz\quiz1.quiz"/>
  <p:tag name="GENSWF_SLIDE_UID" val="{16BE70EF-BCC5-44D4-9B7C-52DCBB52F287}:28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9219AA28-E568-4B86-B22E-3EF69A702EB6}:28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2.xml><?xml version="1.0" encoding="utf-8"?>
<a:theme xmlns:a="http://schemas.openxmlformats.org/drawingml/2006/main" name="1_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3.xml><?xml version="1.0" encoding="utf-8"?>
<a:theme xmlns:a="http://schemas.openxmlformats.org/drawingml/2006/main" name="2_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4.xml><?xml version="1.0" encoding="utf-8"?>
<a:theme xmlns:a="http://schemas.openxmlformats.org/drawingml/2006/main" name="3_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345379718-87812374_19356-17576</Template>
  <TotalTime>136</TotalTime>
  <Words>636</Words>
  <Application>Microsoft Office PowerPoint</Application>
  <PresentationFormat>Widescreen</PresentationFormat>
  <Paragraphs>64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13</vt:i4>
      </vt:variant>
    </vt:vector>
  </HeadingPairs>
  <TitlesOfParts>
    <vt:vector size="23" baseType="lpstr">
      <vt:lpstr>Arial</vt:lpstr>
      <vt:lpstr>Calibri</vt:lpstr>
      <vt:lpstr>Open Sans</vt:lpstr>
      <vt:lpstr>Open Sans Semibold</vt:lpstr>
      <vt:lpstr>Segoe UI</vt:lpstr>
      <vt:lpstr>Segoe UI Semibold</vt:lpstr>
      <vt:lpstr>Theme</vt:lpstr>
      <vt:lpstr>1_Theme</vt:lpstr>
      <vt:lpstr>2_Theme</vt:lpstr>
      <vt:lpstr>3_Theme</vt:lpstr>
      <vt:lpstr>Allenamento  in palestra</vt:lpstr>
      <vt:lpstr>Apparato locomotore</vt:lpstr>
      <vt:lpstr>Lezione 1: Muscoli,ossa e articolazioni</vt:lpstr>
      <vt:lpstr>Introduzione</vt:lpstr>
      <vt:lpstr>Parte attiva: muscoli lisci</vt:lpstr>
      <vt:lpstr>Parte attiva: muscoli striati</vt:lpstr>
      <vt:lpstr>Parte attiva: tendini e legamenti</vt:lpstr>
      <vt:lpstr>Parte passiva: le ossa</vt:lpstr>
      <vt:lpstr>Parte passiva: le ossa</vt:lpstr>
      <vt:lpstr>Parte passiva: effetto Piezoelettrico</vt:lpstr>
      <vt:lpstr>Parte passiva: articolazioni</vt:lpstr>
      <vt:lpstr>Presentazione standard di PowerPoint</vt:lpstr>
      <vt:lpstr>Congratulazioni!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1, Lezione 1</dc:title>
  <dc:creator>Utente</dc:creator>
  <cp:lastModifiedBy>Utente</cp:lastModifiedBy>
  <cp:revision>28</cp:revision>
  <dcterms:created xsi:type="dcterms:W3CDTF">2023-06-18T14:14:59Z</dcterms:created>
  <dcterms:modified xsi:type="dcterms:W3CDTF">2023-06-20T16:05:10Z</dcterms:modified>
</cp:coreProperties>
</file>