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89" r:id="rId4"/>
    <p:sldId id="288" r:id="rId5"/>
    <p:sldId id="290" r:id="rId6"/>
    <p:sldId id="286" r:id="rId7"/>
    <p:sldId id="287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7FF"/>
    <a:srgbClr val="760000"/>
    <a:srgbClr val="D68B1C"/>
    <a:srgbClr val="FF9E1D"/>
    <a:srgbClr val="253600"/>
    <a:srgbClr val="552579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74" autoAdjust="0"/>
  </p:normalViewPr>
  <p:slideViewPr>
    <p:cSldViewPr>
      <p:cViewPr varScale="1">
        <p:scale>
          <a:sx n="74" d="100"/>
          <a:sy n="74" d="100"/>
        </p:scale>
        <p:origin x="126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9A0EC-7096-48D2-B043-2B68F06BC072}" type="datetimeFigureOut">
              <a:rPr lang="id-ID" smtClean="0"/>
              <a:t>11/09/2017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166C0-7EB2-4028-9908-C240E97BFAB6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887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2360065"/>
            <a:ext cx="7940661" cy="763525"/>
          </a:xfrm>
          <a:effectLst>
            <a:outerShdw blurRad="50800" dist="38100" dir="2700000" algn="tl" rotWithShape="0">
              <a:prstClr val="black">
                <a:alpha val="6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3581705"/>
            <a:ext cx="7940661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768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96540"/>
            <a:ext cx="8076895" cy="458115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8719" y="833015"/>
            <a:ext cx="6719019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0" y="1749245"/>
            <a:ext cx="6719019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53218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882907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512770"/>
            <a:ext cx="4040188" cy="3035058"/>
          </a:xfrm>
        </p:spPr>
        <p:txBody>
          <a:bodyPr/>
          <a:lstStyle>
            <a:lvl1pPr algn="l">
              <a:defRPr sz="2400">
                <a:solidFill>
                  <a:srgbClr val="002060"/>
                </a:solidFill>
              </a:defRPr>
            </a:lvl1pPr>
            <a:lvl2pPr algn="l">
              <a:defRPr sz="2000">
                <a:solidFill>
                  <a:srgbClr val="002060"/>
                </a:solidFill>
              </a:defRPr>
            </a:lvl2pPr>
            <a:lvl3pPr algn="l">
              <a:defRPr sz="1800">
                <a:solidFill>
                  <a:srgbClr val="002060"/>
                </a:solidFill>
              </a:defRPr>
            </a:lvl3pPr>
            <a:lvl4pPr algn="l">
              <a:defRPr sz="1600">
                <a:solidFill>
                  <a:srgbClr val="002060"/>
                </a:solidFill>
              </a:defRPr>
            </a:lvl4pPr>
            <a:lvl5pPr algn="l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882907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512770"/>
            <a:ext cx="4041775" cy="3035058"/>
          </a:xfrm>
        </p:spPr>
        <p:txBody>
          <a:bodyPr/>
          <a:lstStyle>
            <a:lvl1pPr algn="l">
              <a:defRPr sz="2400">
                <a:solidFill>
                  <a:srgbClr val="002060"/>
                </a:solidFill>
              </a:defRPr>
            </a:lvl1pPr>
            <a:lvl2pPr algn="l">
              <a:defRPr sz="2000">
                <a:solidFill>
                  <a:srgbClr val="002060"/>
                </a:solidFill>
              </a:defRPr>
            </a:lvl2pPr>
            <a:lvl3pPr algn="l">
              <a:defRPr sz="1800">
                <a:solidFill>
                  <a:srgbClr val="002060"/>
                </a:solidFill>
              </a:defRPr>
            </a:lvl3pPr>
            <a:lvl4pPr algn="l">
              <a:defRPr sz="1600">
                <a:solidFill>
                  <a:srgbClr val="002060"/>
                </a:solidFill>
              </a:defRPr>
            </a:lvl4pPr>
            <a:lvl5pPr algn="l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360065"/>
            <a:ext cx="7940660" cy="763525"/>
          </a:xfrm>
        </p:spPr>
        <p:txBody>
          <a:bodyPr>
            <a:noAutofit/>
          </a:bodyPr>
          <a:lstStyle/>
          <a:p>
            <a:r>
              <a:rPr lang="id-ID" dirty="0"/>
              <a:t>PPL AGRO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3581705"/>
            <a:ext cx="2443280" cy="610820"/>
          </a:xfrm>
        </p:spPr>
        <p:txBody>
          <a:bodyPr>
            <a:noAutofit/>
          </a:bodyPr>
          <a:lstStyle/>
          <a:p>
            <a:r>
              <a:rPr lang="id-ID" dirty="0">
                <a:solidFill>
                  <a:schemeClr val="tx1"/>
                </a:solidFill>
              </a:rPr>
              <a:t>Kelompok 4D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3555" y="4350257"/>
            <a:ext cx="2443280" cy="1527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Bayu S W</a:t>
            </a:r>
            <a:r>
              <a:rPr 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id-ID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142</a:t>
            </a:r>
          </a:p>
          <a:p>
            <a:r>
              <a:rPr lang="id-ID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Ferry Wiranto	157</a:t>
            </a:r>
          </a:p>
          <a:p>
            <a:r>
              <a:rPr lang="id-ID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Firman Ari S </a:t>
            </a:r>
            <a:r>
              <a:rPr lang="id-ID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160</a:t>
            </a:r>
            <a:endParaRPr lang="id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Amrur Rizal</a:t>
            </a:r>
            <a:r>
              <a:rPr lang="id-ID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id-ID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164</a:t>
            </a:r>
            <a:endParaRPr lang="id-ID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d-ID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Khotibul U</a:t>
            </a:r>
            <a:r>
              <a:rPr lang="id-ID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id-ID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185</a:t>
            </a:r>
          </a:p>
          <a:p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0" name="Picture 2" descr="Hasil gambar untuk basmala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835" y="3618037"/>
            <a:ext cx="2333353" cy="6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00" y="1755075"/>
            <a:ext cx="3924300" cy="352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1365195" y="6247180"/>
            <a:ext cx="6152400" cy="6108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900" dirty="0">
                <a:solidFill>
                  <a:schemeClr val="tx1"/>
                </a:solidFill>
                <a:latin typeface="Clarendon Blk BT" panose="02040905050505020204" pitchFamily="18" charset="0"/>
              </a:rPr>
              <a:t>Game : Bisnis Milyarder Barokah (BismiLLah)</a:t>
            </a:r>
            <a:endParaRPr lang="en-US" sz="1900" dirty="0">
              <a:solidFill>
                <a:schemeClr val="tx1"/>
              </a:solidFill>
              <a:latin typeface="Clarendon Blk BT" panose="02040905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38DE-B55E-4E8C-87D2-A565F5D0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22195"/>
            <a:ext cx="8076895" cy="610820"/>
          </a:xfrm>
        </p:spPr>
        <p:txBody>
          <a:bodyPr>
            <a:normAutofit fontScale="90000"/>
          </a:bodyPr>
          <a:lstStyle/>
          <a:p>
            <a:r>
              <a:rPr lang="id-ID" dirty="0"/>
              <a:t>Latar belakang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75D7-7C18-400C-90C4-6A2A29EC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4" y="2054655"/>
            <a:ext cx="8076895" cy="3817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Meningkatnya jumlah peminat untuk berbisnis susu sapi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Susu sapi dibutuhkan oleh banyak orang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Kurangnya kreativitas pembisnis dalam memanagement susu sapi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Tidak adanya simulasi yang menggambarkan konsep bisnis yang nyata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Pembisnis dihantui rasa takut akan rugi 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Dibutuhkan suatu media interaktive berupa game yang bisa memfasilitasi pembisnis guna mendapatkan umpan balik mengenai cara bisnis yang baik dan bebas resiko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Dibuatlah game BISMILLAH dengan harapan mampu memberikan simulasi interaktif dalam mempelajari dinamika berbisnis susu sapi yang baik</a:t>
            </a:r>
          </a:p>
          <a:p>
            <a:pPr marL="514350" indent="-514350">
              <a:buFont typeface="+mj-lt"/>
              <a:buAutoNum type="arabicPeriod"/>
            </a:pPr>
            <a:endParaRPr lang="id-ID" sz="2000" dirty="0"/>
          </a:p>
          <a:p>
            <a:pPr marL="0" indent="0">
              <a:buNone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29691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F75A-E82C-48EB-B525-98553EC7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A2C63-E594-48B3-A7BD-5078AC5AA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230407"/>
            <a:ext cx="8076895" cy="4252693"/>
          </a:xfrm>
        </p:spPr>
        <p:txBody>
          <a:bodyPr>
            <a:normAutofit lnSpcReduction="10000"/>
          </a:bodyPr>
          <a:lstStyle/>
          <a:p>
            <a:r>
              <a:rPr lang="id-ID" dirty="0"/>
              <a:t>Objek kami di peternakan susu sapi politeknik jember dengan Teknisi Sunaryo</a:t>
            </a:r>
          </a:p>
          <a:p>
            <a:r>
              <a:rPr lang="id-ID" dirty="0"/>
              <a:t>Game ini dibuat dengan target bisa membuat pemain memanagement bisnisnya sendiri sampai sukses, khususnya dibidang peternakan sapi.</a:t>
            </a:r>
          </a:p>
          <a:p>
            <a:r>
              <a:rPr lang="id-ID" dirty="0"/>
              <a:t>Game ini akan dibuat </a:t>
            </a:r>
            <a:r>
              <a:rPr lang="id-ID" b="1" dirty="0"/>
              <a:t>hampir</a:t>
            </a:r>
            <a:r>
              <a:rPr lang="id-ID" dirty="0"/>
              <a:t> menyerupai dengan situasi dan kondisi sebenarnya berbisnis susu sapi.</a:t>
            </a:r>
          </a:p>
          <a:p>
            <a:r>
              <a:rPr lang="id-ID" dirty="0"/>
              <a:t>Game ini akan dibuat dengan bahasa pemrograman JAVA , framework MVC , MYSQL database dan konsep Objek Oriented Programming (OOP).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524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71CD-49DE-4932-A90B-ABF7DF2E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Aturan dalam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4E7B-F601-4400-ADBB-501481E39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054655"/>
            <a:ext cx="8076895" cy="4275740"/>
          </a:xfrm>
        </p:spPr>
        <p:txBody>
          <a:bodyPr>
            <a:noAutofit/>
          </a:bodyPr>
          <a:lstStyle/>
          <a:p>
            <a:r>
              <a:rPr lang="id-ID" sz="1800" dirty="0"/>
              <a:t>Tiga kali makan kenyang sapi betina akan menghasilkan susu</a:t>
            </a:r>
          </a:p>
          <a:p>
            <a:r>
              <a:rPr lang="id-ID" sz="1800" dirty="0"/>
              <a:t>Bila sapi yang sudah siap peras telat diperas makan akan mendapatka susu lebih sedikit dan sapi akan sakit</a:t>
            </a:r>
          </a:p>
          <a:p>
            <a:r>
              <a:rPr lang="id-ID" sz="1800" dirty="0"/>
              <a:t>Rumput bisa didapat dari halaman secara otomatis namun jumlahnya tidak begitu banyak</a:t>
            </a:r>
          </a:p>
          <a:p>
            <a:r>
              <a:rPr lang="id-ID" sz="1800" dirty="0"/>
              <a:t>Rumput bisa basi kalau dalam jangka berapa menit belum dikonsumsi sapi</a:t>
            </a:r>
          </a:p>
          <a:p>
            <a:r>
              <a:rPr lang="id-ID" sz="1800" dirty="0"/>
              <a:t>Sapi tidak akan memakan rumput yang sudah basi</a:t>
            </a:r>
          </a:p>
          <a:p>
            <a:r>
              <a:rPr lang="id-ID" sz="1800" dirty="0"/>
              <a:t>Sapi nanti bisa sakit , untuk memulihkan sapi kembali maka sapi harus diberi obat yang bisa didapat di shop</a:t>
            </a:r>
          </a:p>
          <a:p>
            <a:pPr lvl="0"/>
            <a:r>
              <a:rPr lang="id-ID" sz="1800" dirty="0"/>
              <a:t>Apabila sapi sakit tidak dipulihkan dalam beberapa waktu maka sapi bisa mati.</a:t>
            </a:r>
          </a:p>
          <a:p>
            <a:pPr lvl="0"/>
            <a:r>
              <a:rPr lang="id-ID" sz="1800" dirty="0"/>
              <a:t>Jumlah maksimal kandang dalam permainan adalah 6 kandang</a:t>
            </a:r>
          </a:p>
          <a:p>
            <a:pPr lvl="0"/>
            <a:r>
              <a:rPr lang="id-ID" sz="1800" dirty="0"/>
              <a:t>Jumlah maksimal sapi 36 sapi dewasa , jadi satu kandang maksimal 6 Sapi dewasa</a:t>
            </a:r>
          </a:p>
          <a:p>
            <a:r>
              <a:rPr lang="id-ID" sz="1800" dirty="0"/>
              <a:t>Syarat beli kandang lagi adalah harus pernah menjual susu sampai 1000 botol</a:t>
            </a:r>
          </a:p>
          <a:p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213370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CD42-39E8-4F6F-9816-67CF7C42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93" y="222195"/>
            <a:ext cx="8076895" cy="610820"/>
          </a:xfrm>
        </p:spPr>
        <p:txBody>
          <a:bodyPr>
            <a:normAutofit fontScale="90000"/>
          </a:bodyPr>
          <a:lstStyle/>
          <a:p>
            <a:r>
              <a:rPr lang="id-ID" dirty="0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EF61E-BA81-4BB2-90AD-AC3D607A9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2054655"/>
            <a:ext cx="8076895" cy="3664920"/>
          </a:xfrm>
        </p:spPr>
        <p:txBody>
          <a:bodyPr>
            <a:normAutofit fontScale="92500" lnSpcReduction="10000"/>
          </a:bodyPr>
          <a:lstStyle/>
          <a:p>
            <a:r>
              <a:rPr lang="id-ID" dirty="0"/>
              <a:t>Game akan selesai dalam jangka waktu yang lumayan lama.</a:t>
            </a:r>
          </a:p>
          <a:p>
            <a:r>
              <a:rPr lang="id-ID" dirty="0"/>
              <a:t>Game bisa dimainkan oleh banyak pemain dan menyimpan pencapain sesuai akun pemain dalam game.</a:t>
            </a:r>
          </a:p>
          <a:p>
            <a:r>
              <a:rPr lang="id-ID" dirty="0"/>
              <a:t>Pemain bisa GAGAL dalam bisnisnya jika ia bermain tidak sesuai dengan sebagai mana mestinya</a:t>
            </a:r>
          </a:p>
          <a:p>
            <a:r>
              <a:rPr lang="id-ID" dirty="0"/>
              <a:t>Jika pemain telah GAGAL ia bisa menjual rumput dan memulai bisnis dengan membeli sapi kecil dari awal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31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2CB6-CC25-4CE3-8041-96F58AAF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55" y="222195"/>
            <a:ext cx="8076895" cy="610820"/>
          </a:xfrm>
        </p:spPr>
        <p:txBody>
          <a:bodyPr>
            <a:normAutofit fontScale="90000"/>
          </a:bodyPr>
          <a:lstStyle/>
          <a:p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Pengenalan Atribut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53EC-7A1F-4CB4-BC6D-22456A18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2512770"/>
            <a:ext cx="8076895" cy="30541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id-ID" dirty="0"/>
              <a:t>Pemain mendapatkan satu kandang , dalam satu kandang terdapat 2 pasang sapi jantan dan betina dewasa.</a:t>
            </a:r>
          </a:p>
          <a:p>
            <a:pPr lvl="0"/>
            <a:r>
              <a:rPr lang="id-ID" dirty="0"/>
              <a:t>Pemain akan dapat bonus rumput sebanyak 20 ikat rumput</a:t>
            </a:r>
          </a:p>
          <a:p>
            <a:pPr lvl="0"/>
            <a:r>
              <a:rPr lang="id-ID" dirty="0"/>
              <a:t>Harga satu kandang 1000 coin</a:t>
            </a:r>
          </a:p>
          <a:p>
            <a:pPr lvl="0"/>
            <a:r>
              <a:rPr lang="id-ID" dirty="0"/>
              <a:t>Harga beli sapi jantan dewasa 500 coin</a:t>
            </a:r>
          </a:p>
          <a:p>
            <a:r>
              <a:rPr lang="id-ID" dirty="0"/>
              <a:t>Harga beli sapi betina dewasa 400 coin</a:t>
            </a:r>
          </a:p>
          <a:p>
            <a:r>
              <a:rPr lang="id-ID" dirty="0"/>
              <a:t>Harga jual satu botol susu sapi 25 coin </a:t>
            </a:r>
          </a:p>
        </p:txBody>
      </p:sp>
      <p:pic>
        <p:nvPicPr>
          <p:cNvPr id="4" name="Picture 2" descr="Hasil gambar untuk basmalah">
            <a:extLst>
              <a:ext uri="{FF2B5EF4-FFF2-40B4-BE49-F238E27FC236}">
                <a16:creationId xmlns:a16="http://schemas.microsoft.com/office/drawing/2014/main" id="{2F115EF2-0E5F-4942-8B46-7BC16BC1A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6024985"/>
            <a:ext cx="2333353" cy="6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004888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578E-7729-4ACB-946E-002314CD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Lanjutan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3A01-42F5-4367-B7D9-48F1BB215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69" y="2207360"/>
            <a:ext cx="8076895" cy="335951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Harga beli sapi jantan kecil 200 coin</a:t>
            </a:r>
          </a:p>
          <a:p>
            <a:pPr lvl="0"/>
            <a:r>
              <a:rPr lang="id-ID" dirty="0"/>
              <a:t>Harga beli sapi betina kecil 250 coin</a:t>
            </a:r>
          </a:p>
          <a:p>
            <a:pPr lvl="0"/>
            <a:r>
              <a:rPr lang="id-ID" dirty="0"/>
              <a:t>Harga jual sapi jantan dewasa 300 coin</a:t>
            </a:r>
          </a:p>
          <a:p>
            <a:pPr lvl="0"/>
            <a:r>
              <a:rPr lang="id-ID" dirty="0"/>
              <a:t>Harga jual sapi betina dewasa 350 coin</a:t>
            </a:r>
          </a:p>
          <a:p>
            <a:pPr lvl="0"/>
            <a:r>
              <a:rPr lang="id-ID" dirty="0"/>
              <a:t>Harga jual sapi jantan kecil 200 coin</a:t>
            </a:r>
          </a:p>
          <a:p>
            <a:pPr lvl="0"/>
            <a:r>
              <a:rPr lang="id-ID" dirty="0"/>
              <a:t>Harga jual sapi betina 250 coin</a:t>
            </a:r>
          </a:p>
          <a:p>
            <a:pPr lvl="0"/>
            <a:r>
              <a:rPr lang="id-ID" dirty="0"/>
              <a:t>Ada pembatas dalam kandang yang bisa digunakan untuk memisahkan antar sapi dengan sapi yang lain</a:t>
            </a:r>
          </a:p>
          <a:p>
            <a:pPr lvl="0"/>
            <a:r>
              <a:rPr lang="id-ID" dirty="0"/>
              <a:t>Rumput bisa di jual , dengan harga 1 ikat rumput 10 coin</a:t>
            </a:r>
          </a:p>
          <a:p>
            <a:pPr lvl="0"/>
            <a:endParaRPr lang="id-ID" dirty="0"/>
          </a:p>
        </p:txBody>
      </p:sp>
      <p:pic>
        <p:nvPicPr>
          <p:cNvPr id="4" name="Picture 2" descr="Hasil gambar untuk basmalah">
            <a:extLst>
              <a:ext uri="{FF2B5EF4-FFF2-40B4-BE49-F238E27FC236}">
                <a16:creationId xmlns:a16="http://schemas.microsoft.com/office/drawing/2014/main" id="{A592A5B7-4C17-4E41-95EE-331E7346E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065" y="6024985"/>
            <a:ext cx="2333353" cy="6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70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22195"/>
            <a:ext cx="6719019" cy="763525"/>
          </a:xfrm>
        </p:spPr>
        <p:txBody>
          <a:bodyPr/>
          <a:lstStyle/>
          <a:p>
            <a:r>
              <a:rPr lang="id-ID" dirty="0">
                <a:solidFill>
                  <a:schemeClr val="bg1"/>
                </a:solidFill>
                <a:latin typeface="Bodoni MT Black" panose="02070A03080606020203" pitchFamily="18" charset="0"/>
              </a:rPr>
              <a:t>Terimah Kasih</a:t>
            </a:r>
          </a:p>
        </p:txBody>
      </p:sp>
      <p:pic>
        <p:nvPicPr>
          <p:cNvPr id="15362" name="Picture 2" descr="Hasil gambar untuk tiada gading yang tak ret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5" y="3533201"/>
            <a:ext cx="2325814" cy="27486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5364" name="Picture 4" descr="Hasil gambar untuk yang ada hanya usah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295" y="3276295"/>
            <a:ext cx="4504570" cy="300559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sp>
        <p:nvSpPr>
          <p:cNvPr id="4" name="Striped Right Arrow 3"/>
          <p:cNvSpPr/>
          <p:nvPr/>
        </p:nvSpPr>
        <p:spPr>
          <a:xfrm>
            <a:off x="3291627" y="4602136"/>
            <a:ext cx="610820" cy="610820"/>
          </a:xfrm>
          <a:prstGeom prst="strip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5366" name="Picture 6" descr="Hasil gambar untuk wassalamualaikum warahmatullahi wabarakatuh kaligraf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0" y="2003352"/>
            <a:ext cx="3981450" cy="7905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829136963"/>
      </p:ext>
    </p:extLst>
  </p:cSld>
  <p:clrMapOvr>
    <a:masterClrMapping/>
  </p:clrMapOvr>
  <p:transition spd="med">
    <p:pull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470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Bodoni MT Black</vt:lpstr>
      <vt:lpstr>Calibri</vt:lpstr>
      <vt:lpstr>Clarendon Blk BT</vt:lpstr>
      <vt:lpstr>Times New Roman</vt:lpstr>
      <vt:lpstr>Office Theme</vt:lpstr>
      <vt:lpstr>PPL AGRO</vt:lpstr>
      <vt:lpstr>Latar belakang</vt:lpstr>
      <vt:lpstr>Introduction</vt:lpstr>
      <vt:lpstr>Aturan dalam game</vt:lpstr>
      <vt:lpstr>Lanjutan</vt:lpstr>
      <vt:lpstr>Pengenalan Atribut game</vt:lpstr>
      <vt:lpstr>Lanjutan</vt:lpstr>
      <vt:lpstr>Terimah Kasih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setVisible-True</cp:lastModifiedBy>
  <cp:revision>145</cp:revision>
  <dcterms:created xsi:type="dcterms:W3CDTF">2013-08-21T19:17:07Z</dcterms:created>
  <dcterms:modified xsi:type="dcterms:W3CDTF">2017-09-11T03:47:32Z</dcterms:modified>
</cp:coreProperties>
</file>