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86" r:id="rId10"/>
    <p:sldId id="288" r:id="rId11"/>
    <p:sldId id="268" r:id="rId12"/>
    <p:sldId id="272" r:id="rId13"/>
    <p:sldId id="273" r:id="rId14"/>
    <p:sldId id="287" r:id="rId15"/>
    <p:sldId id="274" r:id="rId16"/>
    <p:sldId id="275" r:id="rId17"/>
    <p:sldId id="276" r:id="rId18"/>
    <p:sldId id="277" r:id="rId19"/>
    <p:sldId id="278" r:id="rId20"/>
    <p:sldId id="279" r:id="rId21"/>
    <p:sldId id="280" r:id="rId22"/>
    <p:sldId id="281" r:id="rId23"/>
    <p:sldId id="282" r:id="rId24"/>
    <p:sldId id="289" r:id="rId25"/>
    <p:sldId id="283" r:id="rId26"/>
    <p:sldId id="284" r:id="rId27"/>
    <p:sldId id="285"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gwzT4iPOrXfw0PgNZY+gIHC53S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17" autoAdjust="0"/>
  </p:normalViewPr>
  <p:slideViewPr>
    <p:cSldViewPr snapToGrid="0">
      <p:cViewPr varScale="1">
        <p:scale>
          <a:sx n="142" d="100"/>
          <a:sy n="142" d="100"/>
        </p:scale>
        <p:origin x="708"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91E1D6-4FF2-4305-9449-77D8A03957CF}" type="doc">
      <dgm:prSet loTypeId="urn:microsoft.com/office/officeart/2005/8/layout/orgChart1" loCatId="hierarchy" qsTypeId="urn:microsoft.com/office/officeart/2005/8/quickstyle/simple1" qsCatId="simple" csTypeId="urn:microsoft.com/office/officeart/2005/8/colors/colorful3" csCatId="colorful" phldr="1"/>
      <dgm:spPr/>
    </dgm:pt>
    <dgm:pt modelId="{E0BF793A-AB97-4F14-9F29-57C5FFED1069}">
      <dgm:prSet phldrT="[Text]"/>
      <dgm:spPr/>
      <dgm:t>
        <a:bodyPr/>
        <a:lstStyle/>
        <a:p>
          <a:pPr>
            <a:buNone/>
          </a:pPr>
          <a:r>
            <a:rPr lang="en-US" dirty="0">
              <a:latin typeface="Calibri"/>
              <a:ea typeface="Calibri"/>
              <a:cs typeface="Calibri"/>
              <a:sym typeface="Calibri"/>
            </a:rPr>
            <a:t>Science Museum Exit Survey Data</a:t>
          </a:r>
        </a:p>
        <a:p>
          <a:pPr>
            <a:buNone/>
          </a:pPr>
          <a:r>
            <a:rPr lang="en-US" dirty="0">
              <a:latin typeface="Calibri"/>
              <a:ea typeface="Calibri"/>
              <a:cs typeface="Calibri"/>
              <a:sym typeface="Calibri"/>
            </a:rPr>
            <a:t>2009-2019 </a:t>
          </a:r>
          <a:endParaRPr lang="en-GB" dirty="0"/>
        </a:p>
      </dgm:t>
    </dgm:pt>
    <dgm:pt modelId="{A5D5DCBB-1E02-489C-BDE3-FA323C43008F}" type="parTrans" cxnId="{97B75AAD-76BB-4CE8-BA94-D6ECE4E8932D}">
      <dgm:prSet/>
      <dgm:spPr/>
      <dgm:t>
        <a:bodyPr/>
        <a:lstStyle/>
        <a:p>
          <a:endParaRPr lang="en-GB"/>
        </a:p>
      </dgm:t>
    </dgm:pt>
    <dgm:pt modelId="{C8A35493-2826-4926-94CD-2C4234BC88F9}" type="sibTrans" cxnId="{97B75AAD-76BB-4CE8-BA94-D6ECE4E8932D}">
      <dgm:prSet/>
      <dgm:spPr/>
      <dgm:t>
        <a:bodyPr/>
        <a:lstStyle/>
        <a:p>
          <a:endParaRPr lang="en-GB"/>
        </a:p>
      </dgm:t>
    </dgm:pt>
    <dgm:pt modelId="{E614FE18-8FFA-439E-AF67-E1F25D58B90F}">
      <dgm:prSet phldrT="[Text]"/>
      <dgm:spPr/>
      <dgm:t>
        <a:bodyPr/>
        <a:lstStyle/>
        <a:p>
          <a:pPr>
            <a:buNone/>
          </a:pPr>
          <a:r>
            <a:rPr lang="en-US" dirty="0">
              <a:latin typeface="Calibri"/>
              <a:ea typeface="Calibri"/>
              <a:cs typeface="Calibri"/>
              <a:sym typeface="Calibri"/>
            </a:rPr>
            <a:t>Life Enhancing Experiences (LEE)</a:t>
          </a:r>
          <a:endParaRPr lang="en-GB" dirty="0"/>
        </a:p>
      </dgm:t>
    </dgm:pt>
    <dgm:pt modelId="{80B494C5-18D8-4985-8EAE-5176D4DCC5BE}" type="parTrans" cxnId="{4FD1B44E-FF2C-4436-9DDC-5E56D970AEB5}">
      <dgm:prSet/>
      <dgm:spPr/>
      <dgm:t>
        <a:bodyPr/>
        <a:lstStyle/>
        <a:p>
          <a:endParaRPr lang="en-GB"/>
        </a:p>
      </dgm:t>
    </dgm:pt>
    <dgm:pt modelId="{BF847686-C802-49A4-A510-8A9A4BC37AE0}" type="sibTrans" cxnId="{4FD1B44E-FF2C-4436-9DDC-5E56D970AEB5}">
      <dgm:prSet/>
      <dgm:spPr/>
      <dgm:t>
        <a:bodyPr/>
        <a:lstStyle/>
        <a:p>
          <a:endParaRPr lang="en-GB"/>
        </a:p>
      </dgm:t>
    </dgm:pt>
    <dgm:pt modelId="{49FC3638-0E1E-42EF-B94E-B1C86D0B6E84}">
      <dgm:prSet phldrT="[Text]"/>
      <dgm:spPr/>
      <dgm:t>
        <a:bodyPr/>
        <a:lstStyle/>
        <a:p>
          <a:pPr>
            <a:buNone/>
          </a:pPr>
          <a:r>
            <a:rPr lang="en-US" dirty="0">
              <a:latin typeface="Calibri"/>
              <a:ea typeface="Calibri"/>
              <a:cs typeface="Calibri"/>
              <a:sym typeface="Calibri"/>
            </a:rPr>
            <a:t>Science Engagement Measures (SEM)</a:t>
          </a:r>
          <a:endParaRPr lang="en-GB" dirty="0"/>
        </a:p>
      </dgm:t>
    </dgm:pt>
    <dgm:pt modelId="{3F24733B-38F0-4CB1-9B8D-EB2A92859A14}" type="parTrans" cxnId="{CE502B35-2A5D-4E14-9958-B03785807BE1}">
      <dgm:prSet/>
      <dgm:spPr/>
      <dgm:t>
        <a:bodyPr/>
        <a:lstStyle/>
        <a:p>
          <a:endParaRPr lang="en-GB"/>
        </a:p>
      </dgm:t>
    </dgm:pt>
    <dgm:pt modelId="{65F56F3C-212F-4E0B-A196-9512612608EC}" type="sibTrans" cxnId="{CE502B35-2A5D-4E14-9958-B03785807BE1}">
      <dgm:prSet/>
      <dgm:spPr/>
      <dgm:t>
        <a:bodyPr/>
        <a:lstStyle/>
        <a:p>
          <a:endParaRPr lang="en-GB"/>
        </a:p>
      </dgm:t>
    </dgm:pt>
    <dgm:pt modelId="{1255CAB5-4D2C-4079-9898-C3069FEB094F}" type="pres">
      <dgm:prSet presAssocID="{C191E1D6-4FF2-4305-9449-77D8A03957CF}" presName="hierChild1" presStyleCnt="0">
        <dgm:presLayoutVars>
          <dgm:orgChart val="1"/>
          <dgm:chPref val="1"/>
          <dgm:dir/>
          <dgm:animOne val="branch"/>
          <dgm:animLvl val="lvl"/>
          <dgm:resizeHandles/>
        </dgm:presLayoutVars>
      </dgm:prSet>
      <dgm:spPr/>
    </dgm:pt>
    <dgm:pt modelId="{4DC18E87-2A27-4E95-9728-0D73E5F729E8}" type="pres">
      <dgm:prSet presAssocID="{E0BF793A-AB97-4F14-9F29-57C5FFED1069}" presName="hierRoot1" presStyleCnt="0">
        <dgm:presLayoutVars>
          <dgm:hierBranch val="init"/>
        </dgm:presLayoutVars>
      </dgm:prSet>
      <dgm:spPr/>
    </dgm:pt>
    <dgm:pt modelId="{20FEB57E-0234-4B76-9793-2647C52F4CDD}" type="pres">
      <dgm:prSet presAssocID="{E0BF793A-AB97-4F14-9F29-57C5FFED1069}" presName="rootComposite1" presStyleCnt="0"/>
      <dgm:spPr/>
    </dgm:pt>
    <dgm:pt modelId="{57E7823B-6EB3-4EDF-AD17-457E494170B6}" type="pres">
      <dgm:prSet presAssocID="{E0BF793A-AB97-4F14-9F29-57C5FFED1069}" presName="rootText1" presStyleLbl="node0" presStyleIdx="0" presStyleCnt="1">
        <dgm:presLayoutVars>
          <dgm:chPref val="3"/>
        </dgm:presLayoutVars>
      </dgm:prSet>
      <dgm:spPr/>
    </dgm:pt>
    <dgm:pt modelId="{22E3731C-8BBA-445F-8CFF-532017998A5C}" type="pres">
      <dgm:prSet presAssocID="{E0BF793A-AB97-4F14-9F29-57C5FFED1069}" presName="rootConnector1" presStyleLbl="node1" presStyleIdx="0" presStyleCnt="0"/>
      <dgm:spPr/>
    </dgm:pt>
    <dgm:pt modelId="{F98169EF-E6C5-493D-B357-39EB93547BB9}" type="pres">
      <dgm:prSet presAssocID="{E0BF793A-AB97-4F14-9F29-57C5FFED1069}" presName="hierChild2" presStyleCnt="0"/>
      <dgm:spPr/>
    </dgm:pt>
    <dgm:pt modelId="{2C9BBDF9-EE4A-4377-AD31-6744AFE485A1}" type="pres">
      <dgm:prSet presAssocID="{80B494C5-18D8-4985-8EAE-5176D4DCC5BE}" presName="Name37" presStyleLbl="parChTrans1D2" presStyleIdx="0" presStyleCnt="2"/>
      <dgm:spPr/>
    </dgm:pt>
    <dgm:pt modelId="{4362DBB1-EABE-4091-8F15-9395E2C317AB}" type="pres">
      <dgm:prSet presAssocID="{E614FE18-8FFA-439E-AF67-E1F25D58B90F}" presName="hierRoot2" presStyleCnt="0">
        <dgm:presLayoutVars>
          <dgm:hierBranch val="init"/>
        </dgm:presLayoutVars>
      </dgm:prSet>
      <dgm:spPr/>
    </dgm:pt>
    <dgm:pt modelId="{BCA29986-A4ED-489C-8DAF-C2975714EDD4}" type="pres">
      <dgm:prSet presAssocID="{E614FE18-8FFA-439E-AF67-E1F25D58B90F}" presName="rootComposite" presStyleCnt="0"/>
      <dgm:spPr/>
    </dgm:pt>
    <dgm:pt modelId="{6044BB00-3476-4D6F-99F5-404F45522A1E}" type="pres">
      <dgm:prSet presAssocID="{E614FE18-8FFA-439E-AF67-E1F25D58B90F}" presName="rootText" presStyleLbl="node2" presStyleIdx="0" presStyleCnt="2">
        <dgm:presLayoutVars>
          <dgm:chPref val="3"/>
        </dgm:presLayoutVars>
      </dgm:prSet>
      <dgm:spPr/>
    </dgm:pt>
    <dgm:pt modelId="{46B5B84F-F08A-4297-920D-096ABC5A7557}" type="pres">
      <dgm:prSet presAssocID="{E614FE18-8FFA-439E-AF67-E1F25D58B90F}" presName="rootConnector" presStyleLbl="node2" presStyleIdx="0" presStyleCnt="2"/>
      <dgm:spPr/>
    </dgm:pt>
    <dgm:pt modelId="{24745519-9FE0-40A1-94E5-D3659362915E}" type="pres">
      <dgm:prSet presAssocID="{E614FE18-8FFA-439E-AF67-E1F25D58B90F}" presName="hierChild4" presStyleCnt="0"/>
      <dgm:spPr/>
    </dgm:pt>
    <dgm:pt modelId="{B7ED7244-52C8-4BE6-A178-E3EC72CD428E}" type="pres">
      <dgm:prSet presAssocID="{E614FE18-8FFA-439E-AF67-E1F25D58B90F}" presName="hierChild5" presStyleCnt="0"/>
      <dgm:spPr/>
    </dgm:pt>
    <dgm:pt modelId="{01E147B0-0976-4016-99E6-6C4CECD543AA}" type="pres">
      <dgm:prSet presAssocID="{3F24733B-38F0-4CB1-9B8D-EB2A92859A14}" presName="Name37" presStyleLbl="parChTrans1D2" presStyleIdx="1" presStyleCnt="2"/>
      <dgm:spPr/>
    </dgm:pt>
    <dgm:pt modelId="{64C8B75A-0284-4866-B526-792D56677BAF}" type="pres">
      <dgm:prSet presAssocID="{49FC3638-0E1E-42EF-B94E-B1C86D0B6E84}" presName="hierRoot2" presStyleCnt="0">
        <dgm:presLayoutVars>
          <dgm:hierBranch val="init"/>
        </dgm:presLayoutVars>
      </dgm:prSet>
      <dgm:spPr/>
    </dgm:pt>
    <dgm:pt modelId="{B636706F-7232-4090-BCDA-DA83DA7DF4E6}" type="pres">
      <dgm:prSet presAssocID="{49FC3638-0E1E-42EF-B94E-B1C86D0B6E84}" presName="rootComposite" presStyleCnt="0"/>
      <dgm:spPr/>
    </dgm:pt>
    <dgm:pt modelId="{5FA256A0-BC2E-4EAC-9804-E7471AF6298E}" type="pres">
      <dgm:prSet presAssocID="{49FC3638-0E1E-42EF-B94E-B1C86D0B6E84}" presName="rootText" presStyleLbl="node2" presStyleIdx="1" presStyleCnt="2">
        <dgm:presLayoutVars>
          <dgm:chPref val="3"/>
        </dgm:presLayoutVars>
      </dgm:prSet>
      <dgm:spPr/>
    </dgm:pt>
    <dgm:pt modelId="{E8B25424-64B9-48C3-BCF0-2FF9EA0B1B4A}" type="pres">
      <dgm:prSet presAssocID="{49FC3638-0E1E-42EF-B94E-B1C86D0B6E84}" presName="rootConnector" presStyleLbl="node2" presStyleIdx="1" presStyleCnt="2"/>
      <dgm:spPr/>
    </dgm:pt>
    <dgm:pt modelId="{837D4ECB-5280-4160-90E1-CDC9E1BE7009}" type="pres">
      <dgm:prSet presAssocID="{49FC3638-0E1E-42EF-B94E-B1C86D0B6E84}" presName="hierChild4" presStyleCnt="0"/>
      <dgm:spPr/>
    </dgm:pt>
    <dgm:pt modelId="{0DF8B946-F028-426C-8E2E-3B4294C5E12F}" type="pres">
      <dgm:prSet presAssocID="{49FC3638-0E1E-42EF-B94E-B1C86D0B6E84}" presName="hierChild5" presStyleCnt="0"/>
      <dgm:spPr/>
    </dgm:pt>
    <dgm:pt modelId="{3563643E-A3C1-4CB8-8751-2478F735A2D9}" type="pres">
      <dgm:prSet presAssocID="{E0BF793A-AB97-4F14-9F29-57C5FFED1069}" presName="hierChild3" presStyleCnt="0"/>
      <dgm:spPr/>
    </dgm:pt>
  </dgm:ptLst>
  <dgm:cxnLst>
    <dgm:cxn modelId="{178EA711-55A4-457F-BA31-3D4A1BD3F42C}" type="presOf" srcId="{80B494C5-18D8-4985-8EAE-5176D4DCC5BE}" destId="{2C9BBDF9-EE4A-4377-AD31-6744AFE485A1}" srcOrd="0" destOrd="0" presId="urn:microsoft.com/office/officeart/2005/8/layout/orgChart1"/>
    <dgm:cxn modelId="{0187F925-9C64-489E-B915-E04FB5F89F95}" type="presOf" srcId="{C191E1D6-4FF2-4305-9449-77D8A03957CF}" destId="{1255CAB5-4D2C-4079-9898-C3069FEB094F}" srcOrd="0" destOrd="0" presId="urn:microsoft.com/office/officeart/2005/8/layout/orgChart1"/>
    <dgm:cxn modelId="{78FB282D-4211-48F0-BC80-68CD9767EE18}" type="presOf" srcId="{E0BF793A-AB97-4F14-9F29-57C5FFED1069}" destId="{22E3731C-8BBA-445F-8CFF-532017998A5C}" srcOrd="1" destOrd="0" presId="urn:microsoft.com/office/officeart/2005/8/layout/orgChart1"/>
    <dgm:cxn modelId="{0CD08731-B2B8-4B49-B946-C42527A40ADB}" type="presOf" srcId="{49FC3638-0E1E-42EF-B94E-B1C86D0B6E84}" destId="{5FA256A0-BC2E-4EAC-9804-E7471AF6298E}" srcOrd="0" destOrd="0" presId="urn:microsoft.com/office/officeart/2005/8/layout/orgChart1"/>
    <dgm:cxn modelId="{CE502B35-2A5D-4E14-9958-B03785807BE1}" srcId="{E0BF793A-AB97-4F14-9F29-57C5FFED1069}" destId="{49FC3638-0E1E-42EF-B94E-B1C86D0B6E84}" srcOrd="1" destOrd="0" parTransId="{3F24733B-38F0-4CB1-9B8D-EB2A92859A14}" sibTransId="{65F56F3C-212F-4E0B-A196-9512612608EC}"/>
    <dgm:cxn modelId="{4FD1B44E-FF2C-4436-9DDC-5E56D970AEB5}" srcId="{E0BF793A-AB97-4F14-9F29-57C5FFED1069}" destId="{E614FE18-8FFA-439E-AF67-E1F25D58B90F}" srcOrd="0" destOrd="0" parTransId="{80B494C5-18D8-4985-8EAE-5176D4DCC5BE}" sibTransId="{BF847686-C802-49A4-A510-8A9A4BC37AE0}"/>
    <dgm:cxn modelId="{0B8F4751-BAC0-4A1D-8531-1A993EBD2E07}" type="presOf" srcId="{49FC3638-0E1E-42EF-B94E-B1C86D0B6E84}" destId="{E8B25424-64B9-48C3-BCF0-2FF9EA0B1B4A}" srcOrd="1" destOrd="0" presId="urn:microsoft.com/office/officeart/2005/8/layout/orgChart1"/>
    <dgm:cxn modelId="{02C5718C-D98D-41E4-B968-F056D38B21E0}" type="presOf" srcId="{E614FE18-8FFA-439E-AF67-E1F25D58B90F}" destId="{46B5B84F-F08A-4297-920D-096ABC5A7557}" srcOrd="1" destOrd="0" presId="urn:microsoft.com/office/officeart/2005/8/layout/orgChart1"/>
    <dgm:cxn modelId="{97B75AAD-76BB-4CE8-BA94-D6ECE4E8932D}" srcId="{C191E1D6-4FF2-4305-9449-77D8A03957CF}" destId="{E0BF793A-AB97-4F14-9F29-57C5FFED1069}" srcOrd="0" destOrd="0" parTransId="{A5D5DCBB-1E02-489C-BDE3-FA323C43008F}" sibTransId="{C8A35493-2826-4926-94CD-2C4234BC88F9}"/>
    <dgm:cxn modelId="{DBE8B7C6-12FE-4DAF-AA11-B9AA67EE2872}" type="presOf" srcId="{E614FE18-8FFA-439E-AF67-E1F25D58B90F}" destId="{6044BB00-3476-4D6F-99F5-404F45522A1E}" srcOrd="0" destOrd="0" presId="urn:microsoft.com/office/officeart/2005/8/layout/orgChart1"/>
    <dgm:cxn modelId="{ADEC73DE-3109-413D-A428-0E800BA05B7C}" type="presOf" srcId="{E0BF793A-AB97-4F14-9F29-57C5FFED1069}" destId="{57E7823B-6EB3-4EDF-AD17-457E494170B6}" srcOrd="0" destOrd="0" presId="urn:microsoft.com/office/officeart/2005/8/layout/orgChart1"/>
    <dgm:cxn modelId="{2870ECEC-8A62-4389-9538-EC321AF4E67F}" type="presOf" srcId="{3F24733B-38F0-4CB1-9B8D-EB2A92859A14}" destId="{01E147B0-0976-4016-99E6-6C4CECD543AA}" srcOrd="0" destOrd="0" presId="urn:microsoft.com/office/officeart/2005/8/layout/orgChart1"/>
    <dgm:cxn modelId="{74CD4E89-D984-4DF3-93E3-D6F22325E80B}" type="presParOf" srcId="{1255CAB5-4D2C-4079-9898-C3069FEB094F}" destId="{4DC18E87-2A27-4E95-9728-0D73E5F729E8}" srcOrd="0" destOrd="0" presId="urn:microsoft.com/office/officeart/2005/8/layout/orgChart1"/>
    <dgm:cxn modelId="{32A53824-373B-469F-B279-0A1FB00525B4}" type="presParOf" srcId="{4DC18E87-2A27-4E95-9728-0D73E5F729E8}" destId="{20FEB57E-0234-4B76-9793-2647C52F4CDD}" srcOrd="0" destOrd="0" presId="urn:microsoft.com/office/officeart/2005/8/layout/orgChart1"/>
    <dgm:cxn modelId="{D5A9BC6F-348B-4C4A-9078-A66B1D3B0E2C}" type="presParOf" srcId="{20FEB57E-0234-4B76-9793-2647C52F4CDD}" destId="{57E7823B-6EB3-4EDF-AD17-457E494170B6}" srcOrd="0" destOrd="0" presId="urn:microsoft.com/office/officeart/2005/8/layout/orgChart1"/>
    <dgm:cxn modelId="{D9F106CD-7959-4997-8CCE-66F2D788302A}" type="presParOf" srcId="{20FEB57E-0234-4B76-9793-2647C52F4CDD}" destId="{22E3731C-8BBA-445F-8CFF-532017998A5C}" srcOrd="1" destOrd="0" presId="urn:microsoft.com/office/officeart/2005/8/layout/orgChart1"/>
    <dgm:cxn modelId="{C64BDA69-B722-4518-ACEA-C4CF6FBB2919}" type="presParOf" srcId="{4DC18E87-2A27-4E95-9728-0D73E5F729E8}" destId="{F98169EF-E6C5-493D-B357-39EB93547BB9}" srcOrd="1" destOrd="0" presId="urn:microsoft.com/office/officeart/2005/8/layout/orgChart1"/>
    <dgm:cxn modelId="{0EDD3561-C83C-4823-9415-B4722243F1B8}" type="presParOf" srcId="{F98169EF-E6C5-493D-B357-39EB93547BB9}" destId="{2C9BBDF9-EE4A-4377-AD31-6744AFE485A1}" srcOrd="0" destOrd="0" presId="urn:microsoft.com/office/officeart/2005/8/layout/orgChart1"/>
    <dgm:cxn modelId="{EF103855-EECF-4198-B56F-3E54B083BA68}" type="presParOf" srcId="{F98169EF-E6C5-493D-B357-39EB93547BB9}" destId="{4362DBB1-EABE-4091-8F15-9395E2C317AB}" srcOrd="1" destOrd="0" presId="urn:microsoft.com/office/officeart/2005/8/layout/orgChart1"/>
    <dgm:cxn modelId="{FF51E502-80EB-4CB1-9BF8-6D8288E597D8}" type="presParOf" srcId="{4362DBB1-EABE-4091-8F15-9395E2C317AB}" destId="{BCA29986-A4ED-489C-8DAF-C2975714EDD4}" srcOrd="0" destOrd="0" presId="urn:microsoft.com/office/officeart/2005/8/layout/orgChart1"/>
    <dgm:cxn modelId="{AB54F858-4F43-45FA-A9AA-A9A2B8AA0EF1}" type="presParOf" srcId="{BCA29986-A4ED-489C-8DAF-C2975714EDD4}" destId="{6044BB00-3476-4D6F-99F5-404F45522A1E}" srcOrd="0" destOrd="0" presId="urn:microsoft.com/office/officeart/2005/8/layout/orgChart1"/>
    <dgm:cxn modelId="{D1991E2D-BCDF-4223-B662-C4C32982E367}" type="presParOf" srcId="{BCA29986-A4ED-489C-8DAF-C2975714EDD4}" destId="{46B5B84F-F08A-4297-920D-096ABC5A7557}" srcOrd="1" destOrd="0" presId="urn:microsoft.com/office/officeart/2005/8/layout/orgChart1"/>
    <dgm:cxn modelId="{B7A24C67-7A7F-458D-BF19-7EB30EB2EB55}" type="presParOf" srcId="{4362DBB1-EABE-4091-8F15-9395E2C317AB}" destId="{24745519-9FE0-40A1-94E5-D3659362915E}" srcOrd="1" destOrd="0" presId="urn:microsoft.com/office/officeart/2005/8/layout/orgChart1"/>
    <dgm:cxn modelId="{A69AC6B6-961F-446E-B96D-4DE562038F0A}" type="presParOf" srcId="{4362DBB1-EABE-4091-8F15-9395E2C317AB}" destId="{B7ED7244-52C8-4BE6-A178-E3EC72CD428E}" srcOrd="2" destOrd="0" presId="urn:microsoft.com/office/officeart/2005/8/layout/orgChart1"/>
    <dgm:cxn modelId="{2D00C070-73BC-48F0-97EB-280CE53C567B}" type="presParOf" srcId="{F98169EF-E6C5-493D-B357-39EB93547BB9}" destId="{01E147B0-0976-4016-99E6-6C4CECD543AA}" srcOrd="2" destOrd="0" presId="urn:microsoft.com/office/officeart/2005/8/layout/orgChart1"/>
    <dgm:cxn modelId="{566938C3-C1F8-4098-88D2-98084AA0B25C}" type="presParOf" srcId="{F98169EF-E6C5-493D-B357-39EB93547BB9}" destId="{64C8B75A-0284-4866-B526-792D56677BAF}" srcOrd="3" destOrd="0" presId="urn:microsoft.com/office/officeart/2005/8/layout/orgChart1"/>
    <dgm:cxn modelId="{2F264BD5-6837-405A-B77C-BD38F28A4EF3}" type="presParOf" srcId="{64C8B75A-0284-4866-B526-792D56677BAF}" destId="{B636706F-7232-4090-BCDA-DA83DA7DF4E6}" srcOrd="0" destOrd="0" presId="urn:microsoft.com/office/officeart/2005/8/layout/orgChart1"/>
    <dgm:cxn modelId="{31A7068E-03D2-4C3A-BAA5-49C5B9BD0B7E}" type="presParOf" srcId="{B636706F-7232-4090-BCDA-DA83DA7DF4E6}" destId="{5FA256A0-BC2E-4EAC-9804-E7471AF6298E}" srcOrd="0" destOrd="0" presId="urn:microsoft.com/office/officeart/2005/8/layout/orgChart1"/>
    <dgm:cxn modelId="{7CF45ADD-51FA-4AEC-A664-A0EB3E1D08A9}" type="presParOf" srcId="{B636706F-7232-4090-BCDA-DA83DA7DF4E6}" destId="{E8B25424-64B9-48C3-BCF0-2FF9EA0B1B4A}" srcOrd="1" destOrd="0" presId="urn:microsoft.com/office/officeart/2005/8/layout/orgChart1"/>
    <dgm:cxn modelId="{B2D10AB7-2A46-4D4B-A4C3-9559E7DC6D98}" type="presParOf" srcId="{64C8B75A-0284-4866-B526-792D56677BAF}" destId="{837D4ECB-5280-4160-90E1-CDC9E1BE7009}" srcOrd="1" destOrd="0" presId="urn:microsoft.com/office/officeart/2005/8/layout/orgChart1"/>
    <dgm:cxn modelId="{99AA2F34-D377-4757-9ECD-1C8B1007F594}" type="presParOf" srcId="{64C8B75A-0284-4866-B526-792D56677BAF}" destId="{0DF8B946-F028-426C-8E2E-3B4294C5E12F}" srcOrd="2" destOrd="0" presId="urn:microsoft.com/office/officeart/2005/8/layout/orgChart1"/>
    <dgm:cxn modelId="{9B6F2A55-0EB0-4ED4-812F-50AA9D2F9036}" type="presParOf" srcId="{4DC18E87-2A27-4E95-9728-0D73E5F729E8}" destId="{3563643E-A3C1-4CB8-8751-2478F735A2D9}"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E147B0-0976-4016-99E6-6C4CECD543AA}">
      <dsp:nvSpPr>
        <dsp:cNvPr id="0" name=""/>
        <dsp:cNvSpPr/>
      </dsp:nvSpPr>
      <dsp:spPr>
        <a:xfrm>
          <a:off x="3048000" y="1742510"/>
          <a:ext cx="1668009" cy="578978"/>
        </a:xfrm>
        <a:custGeom>
          <a:avLst/>
          <a:gdLst/>
          <a:ahLst/>
          <a:cxnLst/>
          <a:rect l="0" t="0" r="0" b="0"/>
          <a:pathLst>
            <a:path>
              <a:moveTo>
                <a:pt x="0" y="0"/>
              </a:moveTo>
              <a:lnTo>
                <a:pt x="0" y="289489"/>
              </a:lnTo>
              <a:lnTo>
                <a:pt x="1668009" y="289489"/>
              </a:lnTo>
              <a:lnTo>
                <a:pt x="1668009" y="57897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9BBDF9-EE4A-4377-AD31-6744AFE485A1}">
      <dsp:nvSpPr>
        <dsp:cNvPr id="0" name=""/>
        <dsp:cNvSpPr/>
      </dsp:nvSpPr>
      <dsp:spPr>
        <a:xfrm>
          <a:off x="1379990" y="1742510"/>
          <a:ext cx="1668009" cy="578978"/>
        </a:xfrm>
        <a:custGeom>
          <a:avLst/>
          <a:gdLst/>
          <a:ahLst/>
          <a:cxnLst/>
          <a:rect l="0" t="0" r="0" b="0"/>
          <a:pathLst>
            <a:path>
              <a:moveTo>
                <a:pt x="1668009" y="0"/>
              </a:moveTo>
              <a:lnTo>
                <a:pt x="1668009" y="289489"/>
              </a:lnTo>
              <a:lnTo>
                <a:pt x="0" y="289489"/>
              </a:lnTo>
              <a:lnTo>
                <a:pt x="0" y="57897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E7823B-6EB3-4EDF-AD17-457E494170B6}">
      <dsp:nvSpPr>
        <dsp:cNvPr id="0" name=""/>
        <dsp:cNvSpPr/>
      </dsp:nvSpPr>
      <dsp:spPr>
        <a:xfrm>
          <a:off x="1669479" y="363990"/>
          <a:ext cx="2757041" cy="137852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alibri"/>
              <a:ea typeface="Calibri"/>
              <a:cs typeface="Calibri"/>
              <a:sym typeface="Calibri"/>
            </a:rPr>
            <a:t>Science Museum Exit Survey Data</a:t>
          </a:r>
        </a:p>
        <a:p>
          <a:pPr marL="0" lvl="0" indent="0" algn="ctr" defTabSz="1244600">
            <a:lnSpc>
              <a:spcPct val="90000"/>
            </a:lnSpc>
            <a:spcBef>
              <a:spcPct val="0"/>
            </a:spcBef>
            <a:spcAft>
              <a:spcPct val="35000"/>
            </a:spcAft>
            <a:buNone/>
          </a:pPr>
          <a:r>
            <a:rPr lang="en-US" sz="2800" kern="1200" dirty="0">
              <a:latin typeface="Calibri"/>
              <a:ea typeface="Calibri"/>
              <a:cs typeface="Calibri"/>
              <a:sym typeface="Calibri"/>
            </a:rPr>
            <a:t>2009-2019 </a:t>
          </a:r>
          <a:endParaRPr lang="en-GB" sz="2800" kern="1200" dirty="0"/>
        </a:p>
      </dsp:txBody>
      <dsp:txXfrm>
        <a:off x="1669479" y="363990"/>
        <a:ext cx="2757041" cy="1378520"/>
      </dsp:txXfrm>
    </dsp:sp>
    <dsp:sp modelId="{6044BB00-3476-4D6F-99F5-404F45522A1E}">
      <dsp:nvSpPr>
        <dsp:cNvPr id="0" name=""/>
        <dsp:cNvSpPr/>
      </dsp:nvSpPr>
      <dsp:spPr>
        <a:xfrm>
          <a:off x="1469" y="2321489"/>
          <a:ext cx="2757041" cy="1378520"/>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alibri"/>
              <a:ea typeface="Calibri"/>
              <a:cs typeface="Calibri"/>
              <a:sym typeface="Calibri"/>
            </a:rPr>
            <a:t>Life Enhancing Experiences (LEE)</a:t>
          </a:r>
          <a:endParaRPr lang="en-GB" sz="2800" kern="1200" dirty="0"/>
        </a:p>
      </dsp:txBody>
      <dsp:txXfrm>
        <a:off x="1469" y="2321489"/>
        <a:ext cx="2757041" cy="1378520"/>
      </dsp:txXfrm>
    </dsp:sp>
    <dsp:sp modelId="{5FA256A0-BC2E-4EAC-9804-E7471AF6298E}">
      <dsp:nvSpPr>
        <dsp:cNvPr id="0" name=""/>
        <dsp:cNvSpPr/>
      </dsp:nvSpPr>
      <dsp:spPr>
        <a:xfrm>
          <a:off x="3337489" y="2321489"/>
          <a:ext cx="2757041" cy="1378520"/>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alibri"/>
              <a:ea typeface="Calibri"/>
              <a:cs typeface="Calibri"/>
              <a:sym typeface="Calibri"/>
            </a:rPr>
            <a:t>Science Engagement Measures (SEM)</a:t>
          </a:r>
          <a:endParaRPr lang="en-GB" sz="2800" kern="1200" dirty="0"/>
        </a:p>
      </dsp:txBody>
      <dsp:txXfrm>
        <a:off x="3337489" y="2321489"/>
        <a:ext cx="2757041" cy="137852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None/>
            </a:pPr>
            <a:endParaRPr dirty="0"/>
          </a:p>
        </p:txBody>
      </p:sp>
      <p:sp>
        <p:nvSpPr>
          <p:cNvPr id="235" name="Google Shape;23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ad0dfef491_3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ad0dfef491_3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ad0dfef491_3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ad0dfef491_3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ad0dfef491_3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ad0dfef491_3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Moving to the NS-SEC Group section, </a:t>
            </a:r>
            <a:r>
              <a:rPr lang="en-US" sz="1050">
                <a:solidFill>
                  <a:schemeClr val="dk1"/>
                </a:solidFill>
              </a:rPr>
              <a:t>Based on the 8-class version, the Science Museum has categorised the visitors into three interrelated groups: NS-SEC 1-4, NS-SEC 5-8 and Student, which is out of the national classification, but used by the organisation in the exit survey.</a:t>
            </a:r>
            <a:endParaRPr sz="105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ad0dfef491_3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ad0dfef491_3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Moving to the NS-SEC Group section, </a:t>
            </a:r>
            <a:r>
              <a:rPr lang="en-US" sz="1050">
                <a:solidFill>
                  <a:schemeClr val="dk1"/>
                </a:solidFill>
              </a:rPr>
              <a:t>Based on the 8-class version, the Science Museum has categorised the visitors into three interrelated groups: NS-SEC 1-4, NS-SEC 5-8 and Student, which is out of the national classification, but used by the organisation in the exit survey.</a:t>
            </a:r>
            <a:endParaRPr sz="105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None/>
            </a:pPr>
            <a:r>
              <a:rPr lang="en-US" sz="1050" dirty="0">
                <a:solidFill>
                  <a:schemeClr val="dk1"/>
                </a:solidFill>
              </a:rPr>
              <a:t>❏</a:t>
            </a:r>
            <a:r>
              <a:rPr lang="en-US" sz="700" dirty="0">
                <a:solidFill>
                  <a:schemeClr val="dk1"/>
                </a:solidFill>
                <a:latin typeface="Times New Roman"/>
                <a:ea typeface="Times New Roman"/>
                <a:cs typeface="Times New Roman"/>
                <a:sym typeface="Times New Roman"/>
              </a:rPr>
              <a:t>     </a:t>
            </a:r>
            <a:r>
              <a:rPr lang="en-US" sz="1050" dirty="0">
                <a:solidFill>
                  <a:schemeClr val="dk1"/>
                </a:solidFill>
              </a:rPr>
              <a:t>The differences in the responses of the three groups have been very subtle regarding “</a:t>
            </a:r>
            <a:r>
              <a:rPr lang="en-US" sz="1050" b="1" dirty="0">
                <a:solidFill>
                  <a:schemeClr val="dk1"/>
                </a:solidFill>
              </a:rPr>
              <a:t>Our visit today was enjoyable</a:t>
            </a:r>
            <a:r>
              <a:rPr lang="en-US" sz="1050" dirty="0">
                <a:solidFill>
                  <a:schemeClr val="dk1"/>
                </a:solidFill>
              </a:rPr>
              <a:t>” and “</a:t>
            </a:r>
            <a:r>
              <a:rPr lang="en-US" sz="1050" b="1" dirty="0">
                <a:solidFill>
                  <a:schemeClr val="dk1"/>
                </a:solidFill>
              </a:rPr>
              <a:t>Our visit today was interesting</a:t>
            </a:r>
            <a:r>
              <a:rPr lang="en-US" sz="1050" dirty="0">
                <a:solidFill>
                  <a:schemeClr val="dk1"/>
                </a:solidFill>
              </a:rPr>
              <a:t>” over the ten years. </a:t>
            </a:r>
            <a:endParaRPr sz="1050" dirty="0">
              <a:solidFill>
                <a:schemeClr val="dk1"/>
              </a:solidFill>
            </a:endParaRPr>
          </a:p>
          <a:p>
            <a:pPr marL="457200" lvl="0" indent="-228600" algn="l" rtl="0">
              <a:lnSpc>
                <a:spcPct val="115000"/>
              </a:lnSpc>
              <a:spcBef>
                <a:spcPts val="600"/>
              </a:spcBef>
              <a:spcAft>
                <a:spcPts val="0"/>
              </a:spcAft>
              <a:buNone/>
            </a:pPr>
            <a:r>
              <a:rPr lang="en-US" sz="1050" dirty="0">
                <a:solidFill>
                  <a:schemeClr val="dk1"/>
                </a:solidFill>
              </a:rPr>
              <a:t>Also, it is hard to conclude clear patterns from the fluctuations of different social/economic groups, especially NS/SEC ¼ and 5/8 in the data, for example, for some years, the NSSEC1/4 might rate higher, while the other years the NS/SEC ⅝ might give higher scores, and for some of the years, the two groups are so close to each other that we could hardly see any differences, this phenomenon  might indicate that the social economic status of our visitors might not influence how they respond to the extent as we would expect.</a:t>
            </a:r>
            <a:endParaRPr sz="1050" dirty="0">
              <a:solidFill>
                <a:schemeClr val="dk1"/>
              </a:solidFill>
            </a:endParaRPr>
          </a:p>
          <a:p>
            <a:pPr marL="457200" lvl="0" indent="-228600" algn="l" rtl="0">
              <a:lnSpc>
                <a:spcPct val="115000"/>
              </a:lnSpc>
              <a:spcBef>
                <a:spcPts val="600"/>
              </a:spcBef>
              <a:spcAft>
                <a:spcPts val="600"/>
              </a:spcAft>
              <a:buNone/>
            </a:pPr>
            <a:r>
              <a:rPr lang="en-US" sz="700" dirty="0">
                <a:solidFill>
                  <a:schemeClr val="dk1"/>
                </a:solidFill>
                <a:latin typeface="Times New Roman"/>
                <a:ea typeface="Times New Roman"/>
                <a:cs typeface="Times New Roman"/>
                <a:sym typeface="Times New Roman"/>
              </a:rPr>
              <a:t> </a:t>
            </a:r>
            <a:endParaRPr dirty="0"/>
          </a:p>
        </p:txBody>
      </p:sp>
      <p:sp>
        <p:nvSpPr>
          <p:cNvPr id="284" name="Google Shape;28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ad0dfef491_3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ad0dfef491_3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Clr>
                <a:schemeClr val="dk1"/>
              </a:buClr>
              <a:buSzPts val="1100"/>
              <a:buFont typeface="Arial"/>
              <a:buNone/>
            </a:pPr>
            <a:r>
              <a:rPr lang="en-US" sz="1050">
                <a:solidFill>
                  <a:schemeClr val="dk1"/>
                </a:solidFill>
              </a:rPr>
              <a:t>❏</a:t>
            </a:r>
            <a:r>
              <a:rPr lang="en-US" sz="700">
                <a:solidFill>
                  <a:schemeClr val="dk1"/>
                </a:solidFill>
                <a:latin typeface="Times New Roman"/>
                <a:ea typeface="Times New Roman"/>
                <a:cs typeface="Times New Roman"/>
                <a:sym typeface="Times New Roman"/>
              </a:rPr>
              <a:t>  Recent years, A</a:t>
            </a:r>
            <a:r>
              <a:rPr lang="en-US" sz="1050">
                <a:solidFill>
                  <a:schemeClr val="dk1"/>
                </a:solidFill>
              </a:rPr>
              <a:t> good trend have started to show up, you can see that all the three groups have been tending to show more motivations to </a:t>
            </a:r>
            <a:r>
              <a:rPr lang="en-US" sz="1050" b="1">
                <a:solidFill>
                  <a:schemeClr val="dk1"/>
                </a:solidFill>
              </a:rPr>
              <a:t>learn and continue exploring more</a:t>
            </a:r>
            <a:r>
              <a:rPr lang="en-US" sz="1050">
                <a:solidFill>
                  <a:schemeClr val="dk1"/>
                </a:solidFill>
              </a:rPr>
              <a:t> about some of the things covered at the Science Museum, while the </a:t>
            </a:r>
            <a:r>
              <a:rPr lang="en-US" sz="1050" b="1">
                <a:solidFill>
                  <a:schemeClr val="dk1"/>
                </a:solidFill>
              </a:rPr>
              <a:t>students</a:t>
            </a:r>
            <a:r>
              <a:rPr lang="en-US" sz="1050">
                <a:solidFill>
                  <a:schemeClr val="dk1"/>
                </a:solidFill>
              </a:rPr>
              <a:t> seem to be motivated the most.</a:t>
            </a:r>
            <a:endParaRPr sz="1050">
              <a:solidFill>
                <a:schemeClr val="dk1"/>
              </a:solidFill>
            </a:endParaRPr>
          </a:p>
          <a:p>
            <a:pPr marL="457200" lvl="0" indent="-228600" algn="l" rtl="0">
              <a:lnSpc>
                <a:spcPct val="115000"/>
              </a:lnSpc>
              <a:spcBef>
                <a:spcPts val="600"/>
              </a:spcBef>
              <a:spcAft>
                <a:spcPts val="600"/>
              </a:spcAft>
              <a:buClr>
                <a:schemeClr val="dk1"/>
              </a:buClr>
              <a:buSzPts val="1100"/>
              <a:buFont typeface="Arial"/>
              <a:buNone/>
            </a:pPr>
            <a:r>
              <a:rPr lang="en-US" sz="1050">
                <a:solidFill>
                  <a:schemeClr val="dk1"/>
                </a:solidFill>
              </a:rPr>
              <a:t>❏</a:t>
            </a:r>
            <a:r>
              <a:rPr lang="en-US" sz="700">
                <a:solidFill>
                  <a:schemeClr val="dk1"/>
                </a:solidFill>
                <a:latin typeface="Times New Roman"/>
                <a:ea typeface="Times New Roman"/>
                <a:cs typeface="Times New Roman"/>
                <a:sym typeface="Times New Roman"/>
              </a:rPr>
              <a:t>  In the earlier years</a:t>
            </a:r>
            <a:r>
              <a:rPr lang="en-US" sz="1050">
                <a:solidFill>
                  <a:schemeClr val="dk1"/>
                </a:solidFill>
              </a:rPr>
              <a:t>, the </a:t>
            </a:r>
            <a:r>
              <a:rPr lang="en-US" sz="1050" b="1">
                <a:solidFill>
                  <a:schemeClr val="dk1"/>
                </a:solidFill>
              </a:rPr>
              <a:t>students</a:t>
            </a:r>
            <a:r>
              <a:rPr lang="en-US" sz="1050">
                <a:solidFill>
                  <a:schemeClr val="dk1"/>
                </a:solidFill>
              </a:rPr>
              <a:t> had been tending to agree the least that the </a:t>
            </a:r>
            <a:r>
              <a:rPr lang="en-US" sz="1050" b="1">
                <a:solidFill>
                  <a:schemeClr val="dk1"/>
                </a:solidFill>
              </a:rPr>
              <a:t>Science Museum is a place for them</a:t>
            </a:r>
            <a:r>
              <a:rPr lang="en-US" sz="1050">
                <a:solidFill>
                  <a:schemeClr val="dk1"/>
                </a:solidFill>
              </a:rPr>
              <a:t>. In 2018/19, however, they showed the highest degree of agreement with this statement.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2100"/>
              </a:spcBef>
              <a:spcAft>
                <a:spcPts val="0"/>
              </a:spcAft>
              <a:buClr>
                <a:schemeClr val="dk1"/>
              </a:buClr>
              <a:buSzPts val="1100"/>
              <a:buFont typeface="Arial"/>
              <a:buNone/>
            </a:pPr>
            <a:r>
              <a:rPr lang="en-US" sz="1050">
                <a:solidFill>
                  <a:schemeClr val="dk1"/>
                </a:solidFill>
              </a:rPr>
              <a:t>The visitors were invited to answer several science interests questions in the exit survey of the Science Museum. Based on the answers, the visitors were then categorised into three groups, each of which has different level of interests in Science subjects: </a:t>
            </a:r>
            <a:r>
              <a:rPr lang="en-US" sz="1050" b="1">
                <a:solidFill>
                  <a:schemeClr val="dk1"/>
                </a:solidFill>
              </a:rPr>
              <a:t>Strong</a:t>
            </a:r>
            <a:r>
              <a:rPr lang="en-US" sz="1050">
                <a:solidFill>
                  <a:schemeClr val="dk1"/>
                </a:solidFill>
              </a:rPr>
              <a:t>, </a:t>
            </a:r>
            <a:r>
              <a:rPr lang="en-US" sz="1050" b="1">
                <a:solidFill>
                  <a:schemeClr val="dk1"/>
                </a:solidFill>
              </a:rPr>
              <a:t>Modest</a:t>
            </a:r>
            <a:r>
              <a:rPr lang="en-US" sz="1050">
                <a:solidFill>
                  <a:schemeClr val="dk1"/>
                </a:solidFill>
              </a:rPr>
              <a:t> and </a:t>
            </a:r>
            <a:r>
              <a:rPr lang="en-US" sz="1050" b="1">
                <a:solidFill>
                  <a:schemeClr val="dk1"/>
                </a:solidFill>
              </a:rPr>
              <a:t>Weak</a:t>
            </a:r>
            <a:r>
              <a:rPr lang="en-US" sz="1050">
                <a:solidFill>
                  <a:schemeClr val="dk1"/>
                </a:solidFill>
              </a:rPr>
              <a:t>. </a:t>
            </a:r>
            <a:endParaRPr sz="1050">
              <a:solidFill>
                <a:schemeClr val="dk1"/>
              </a:solidFill>
            </a:endParaRPr>
          </a:p>
          <a:p>
            <a:pPr marL="0" lvl="0" indent="0" algn="l" rtl="0">
              <a:spcBef>
                <a:spcPts val="600"/>
              </a:spcBef>
              <a:spcAft>
                <a:spcPts val="0"/>
              </a:spcAft>
              <a:buNone/>
            </a:pPr>
            <a:endParaRPr/>
          </a:p>
        </p:txBody>
      </p:sp>
      <p:sp>
        <p:nvSpPr>
          <p:cNvPr id="314" name="Google Shape;3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ad0dfef491_3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ad0dfef491_3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2100"/>
              </a:spcBef>
              <a:spcAft>
                <a:spcPts val="600"/>
              </a:spcAft>
              <a:buClr>
                <a:schemeClr val="dk1"/>
              </a:buClr>
              <a:buSzPts val="1100"/>
              <a:buFont typeface="Arial"/>
              <a:buNone/>
            </a:pPr>
            <a:r>
              <a:rPr lang="en-US" sz="1050">
                <a:solidFill>
                  <a:schemeClr val="dk1"/>
                </a:solidFill>
              </a:rPr>
              <a:t>The research also looks into how this might influence their responses to the measures and changes over time.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ad0dfef491_3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ad0dfef491_3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Hi Everyone, today Farah and I will briefly introduce the Science engagement measures project we’ve been working on lately, some main findings and key conclusions as well as recommendations.</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ad0dfef491_3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ad0dfef491_3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ad0dfef491_3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ad0dfef491_3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28600" algn="l" rtl="0">
              <a:lnSpc>
                <a:spcPct val="115000"/>
              </a:lnSpc>
              <a:spcBef>
                <a:spcPts val="0"/>
              </a:spcBef>
              <a:spcAft>
                <a:spcPts val="600"/>
              </a:spcAft>
              <a:buNone/>
            </a:pPr>
            <a:r>
              <a:rPr lang="en-US" sz="1050">
                <a:solidFill>
                  <a:schemeClr val="dk1"/>
                </a:solidFill>
              </a:rPr>
              <a:t>❏</a:t>
            </a:r>
            <a:r>
              <a:rPr lang="en-US" sz="700">
                <a:solidFill>
                  <a:schemeClr val="dk1"/>
                </a:solidFill>
                <a:latin typeface="Times New Roman"/>
                <a:ea typeface="Times New Roman"/>
                <a:cs typeface="Times New Roman"/>
                <a:sym typeface="Times New Roman"/>
              </a:rPr>
              <a:t>     Besides, if we want to enhance the engagement of visitors with weak science interest even more, </a:t>
            </a:r>
            <a:r>
              <a:rPr lang="en-US" sz="1050">
                <a:solidFill>
                  <a:schemeClr val="dk1"/>
                </a:solidFill>
              </a:rPr>
              <a:t>2016/17 is a high point for the visitors with </a:t>
            </a:r>
            <a:r>
              <a:rPr lang="en-US" sz="1050" b="1">
                <a:solidFill>
                  <a:schemeClr val="dk1"/>
                </a:solidFill>
              </a:rPr>
              <a:t>weak science interests</a:t>
            </a:r>
            <a:r>
              <a:rPr lang="en-US" sz="1050">
                <a:solidFill>
                  <a:schemeClr val="dk1"/>
                </a:solidFill>
              </a:rPr>
              <a: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ad0dfef491_3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ad0dfef491_3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1150" algn="l" rtl="0">
              <a:lnSpc>
                <a:spcPct val="90000"/>
              </a:lnSpc>
              <a:spcBef>
                <a:spcPts val="0"/>
              </a:spcBef>
              <a:spcAft>
                <a:spcPts val="0"/>
              </a:spcAft>
              <a:buClr>
                <a:schemeClr val="dk1"/>
              </a:buClr>
              <a:buSzPts val="1300"/>
              <a:buChar char="●"/>
            </a:pPr>
            <a:r>
              <a:rPr lang="en-US" sz="2100" b="1" dirty="0">
                <a:solidFill>
                  <a:srgbClr val="70AD47"/>
                </a:solidFill>
                <a:latin typeface="Calibri"/>
                <a:ea typeface="Calibri"/>
                <a:cs typeface="Calibri"/>
                <a:sym typeface="Calibri"/>
              </a:rPr>
              <a:t>Generally, to enhance the engagement, it might be good to look into 2010/2011</a:t>
            </a:r>
            <a:r>
              <a:rPr lang="en-US" sz="2100" dirty="0">
                <a:solidFill>
                  <a:schemeClr val="dk1"/>
                </a:solidFill>
                <a:latin typeface="Calibri"/>
                <a:ea typeface="Calibri"/>
                <a:cs typeface="Calibri"/>
                <a:sym typeface="Calibri"/>
              </a:rPr>
              <a:t>’s general practices and experiences created for the visitors;</a:t>
            </a:r>
            <a:endParaRPr sz="2100" dirty="0">
              <a:solidFill>
                <a:schemeClr val="dk1"/>
              </a:solidFill>
              <a:latin typeface="Calibri"/>
              <a:ea typeface="Calibri"/>
              <a:cs typeface="Calibri"/>
              <a:sym typeface="Calibri"/>
            </a:endParaRPr>
          </a:p>
          <a:p>
            <a:pPr marL="457200" lvl="0" indent="-311150" algn="l" rtl="0">
              <a:lnSpc>
                <a:spcPct val="90000"/>
              </a:lnSpc>
              <a:spcBef>
                <a:spcPts val="1000"/>
              </a:spcBef>
              <a:spcAft>
                <a:spcPts val="0"/>
              </a:spcAft>
              <a:buClr>
                <a:schemeClr val="dk1"/>
              </a:buClr>
              <a:buSzPts val="1300"/>
              <a:buChar char="●"/>
            </a:pPr>
            <a:r>
              <a:rPr lang="en-US" sz="2100" dirty="0">
                <a:solidFill>
                  <a:schemeClr val="dk1"/>
                </a:solidFill>
                <a:latin typeface="Calibri"/>
                <a:ea typeface="Calibri"/>
                <a:cs typeface="Calibri"/>
                <a:sym typeface="Calibri"/>
              </a:rPr>
              <a:t>Regarding different audience segments, there might be more potential for us to enhance the science engagement of </a:t>
            </a:r>
            <a:r>
              <a:rPr lang="en-US" sz="2100" b="1" dirty="0">
                <a:solidFill>
                  <a:srgbClr val="70AD47"/>
                </a:solidFill>
                <a:latin typeface="Calibri"/>
                <a:ea typeface="Calibri"/>
                <a:cs typeface="Calibri"/>
                <a:sym typeface="Calibri"/>
              </a:rPr>
              <a:t>Entertainment Seekers</a:t>
            </a:r>
            <a:r>
              <a:rPr lang="en-US" sz="2100" dirty="0">
                <a:solidFill>
                  <a:schemeClr val="dk1"/>
                </a:solidFill>
                <a:latin typeface="Calibri"/>
                <a:ea typeface="Calibri"/>
                <a:cs typeface="Calibri"/>
                <a:sym typeface="Calibri"/>
              </a:rPr>
              <a:t> during their museum visits;</a:t>
            </a:r>
            <a:endParaRPr sz="2100" dirty="0">
              <a:solidFill>
                <a:schemeClr val="dk1"/>
              </a:solidFill>
              <a:latin typeface="Calibri"/>
              <a:ea typeface="Calibri"/>
              <a:cs typeface="Calibri"/>
              <a:sym typeface="Calibri"/>
            </a:endParaRPr>
          </a:p>
          <a:p>
            <a:pPr marL="457200" lvl="0" indent="-311150" algn="l" rtl="0">
              <a:lnSpc>
                <a:spcPct val="90000"/>
              </a:lnSpc>
              <a:spcBef>
                <a:spcPts val="1000"/>
              </a:spcBef>
              <a:spcAft>
                <a:spcPts val="0"/>
              </a:spcAft>
              <a:buClr>
                <a:schemeClr val="dk1"/>
              </a:buClr>
              <a:buSzPts val="1300"/>
              <a:buChar char="●"/>
            </a:pPr>
            <a:r>
              <a:rPr lang="en-US" sz="2100" dirty="0">
                <a:solidFill>
                  <a:schemeClr val="dk1"/>
                </a:solidFill>
                <a:latin typeface="Calibri"/>
                <a:ea typeface="Calibri"/>
                <a:cs typeface="Calibri"/>
                <a:sym typeface="Calibri"/>
              </a:rPr>
              <a:t>The social economic status create less impact than we expected, while the </a:t>
            </a:r>
            <a:r>
              <a:rPr lang="en-US" sz="2100" b="1" dirty="0">
                <a:solidFill>
                  <a:srgbClr val="70AD47"/>
                </a:solidFill>
                <a:latin typeface="Calibri"/>
                <a:ea typeface="Calibri"/>
                <a:cs typeface="Calibri"/>
                <a:sym typeface="Calibri"/>
              </a:rPr>
              <a:t>students do</a:t>
            </a:r>
            <a:r>
              <a:rPr lang="en-US" sz="2100" dirty="0">
                <a:solidFill>
                  <a:schemeClr val="dk1"/>
                </a:solidFill>
                <a:latin typeface="Calibri"/>
                <a:ea typeface="Calibri"/>
                <a:cs typeface="Calibri"/>
                <a:sym typeface="Calibri"/>
              </a:rPr>
              <a:t> seem to respond more differently;</a:t>
            </a:r>
            <a:endParaRPr sz="2100" dirty="0">
              <a:solidFill>
                <a:schemeClr val="dk1"/>
              </a:solidFill>
              <a:latin typeface="Calibri"/>
              <a:ea typeface="Calibri"/>
              <a:cs typeface="Calibri"/>
              <a:sym typeface="Calibri"/>
            </a:endParaRPr>
          </a:p>
          <a:p>
            <a:pPr marL="457200" lvl="0" indent="-311150" algn="l" rtl="0">
              <a:lnSpc>
                <a:spcPct val="90000"/>
              </a:lnSpc>
              <a:spcBef>
                <a:spcPts val="1000"/>
              </a:spcBef>
              <a:spcAft>
                <a:spcPts val="0"/>
              </a:spcAft>
              <a:buClr>
                <a:schemeClr val="dk1"/>
              </a:buClr>
              <a:buSzPts val="1300"/>
              <a:buChar char="●"/>
            </a:pPr>
            <a:r>
              <a:rPr lang="en-US" sz="2100" b="1" dirty="0">
                <a:solidFill>
                  <a:srgbClr val="70AD47"/>
                </a:solidFill>
                <a:latin typeface="Calibri"/>
                <a:ea typeface="Calibri"/>
                <a:cs typeface="Calibri"/>
                <a:sym typeface="Calibri"/>
              </a:rPr>
              <a:t>Regular</a:t>
            </a:r>
            <a:r>
              <a:rPr lang="en-US" sz="2100" dirty="0">
                <a:solidFill>
                  <a:schemeClr val="dk1"/>
                </a:solidFill>
                <a:latin typeface="Calibri"/>
                <a:ea typeface="Calibri"/>
                <a:cs typeface="Calibri"/>
                <a:sym typeface="Calibri"/>
              </a:rPr>
              <a:t> visitors and those with </a:t>
            </a:r>
            <a:r>
              <a:rPr lang="en-US" sz="2100" b="1" dirty="0">
                <a:solidFill>
                  <a:srgbClr val="70AD47"/>
                </a:solidFill>
                <a:latin typeface="Calibri"/>
                <a:ea typeface="Calibri"/>
                <a:cs typeface="Calibri"/>
                <a:sym typeface="Calibri"/>
              </a:rPr>
              <a:t>more interests</a:t>
            </a:r>
            <a:r>
              <a:rPr lang="en-US" sz="2100" dirty="0">
                <a:solidFill>
                  <a:schemeClr val="dk1"/>
                </a:solidFill>
                <a:latin typeface="Calibri"/>
                <a:ea typeface="Calibri"/>
                <a:cs typeface="Calibri"/>
                <a:sym typeface="Calibri"/>
              </a:rPr>
              <a:t> in science tend to agree more with most statements, except one, which is ‘</a:t>
            </a:r>
            <a:r>
              <a:rPr lang="en-US" sz="2100" b="1" dirty="0">
                <a:solidFill>
                  <a:srgbClr val="70AD47"/>
                </a:solidFill>
                <a:latin typeface="Calibri"/>
                <a:ea typeface="Calibri"/>
                <a:cs typeface="Calibri"/>
                <a:sym typeface="Calibri"/>
              </a:rPr>
              <a:t>I have learnt something new today</a:t>
            </a:r>
            <a:r>
              <a:rPr lang="en-US" sz="2100" b="1" dirty="0">
                <a:solidFill>
                  <a:schemeClr val="dk1"/>
                </a:solidFill>
                <a:latin typeface="Calibri"/>
                <a:ea typeface="Calibri"/>
                <a:cs typeface="Calibri"/>
                <a:sym typeface="Calibri"/>
              </a:rPr>
              <a:t>’</a:t>
            </a:r>
            <a:r>
              <a:rPr lang="en-US" sz="2100" dirty="0">
                <a:solidFill>
                  <a:schemeClr val="dk1"/>
                </a:solidFill>
                <a:latin typeface="Calibri"/>
                <a:ea typeface="Calibri"/>
                <a:cs typeface="Calibri"/>
                <a:sym typeface="Calibri"/>
              </a:rPr>
              <a:t>.</a:t>
            </a:r>
            <a:endParaRPr sz="2100" dirty="0">
              <a:solidFill>
                <a:schemeClr val="dk1"/>
              </a:solidFill>
              <a:latin typeface="Calibri"/>
              <a:ea typeface="Calibri"/>
              <a:cs typeface="Calibri"/>
              <a:sym typeface="Calibri"/>
            </a:endParaRPr>
          </a:p>
          <a:p>
            <a:pPr marL="457200" lvl="0" indent="-311150" algn="l" rtl="0">
              <a:lnSpc>
                <a:spcPct val="90000"/>
              </a:lnSpc>
              <a:spcBef>
                <a:spcPts val="1000"/>
              </a:spcBef>
              <a:spcAft>
                <a:spcPts val="1000"/>
              </a:spcAft>
              <a:buClr>
                <a:schemeClr val="dk1"/>
              </a:buClr>
              <a:buSzPts val="1300"/>
              <a:buChar char="●"/>
            </a:pPr>
            <a:r>
              <a:rPr lang="en-US" sz="2100" b="1" dirty="0">
                <a:solidFill>
                  <a:srgbClr val="70AD47"/>
                </a:solidFill>
                <a:latin typeface="Calibri"/>
                <a:ea typeface="Calibri"/>
                <a:cs typeface="Calibri"/>
                <a:sym typeface="Calibri"/>
              </a:rPr>
              <a:t>2016/17</a:t>
            </a:r>
            <a:r>
              <a:rPr lang="en-US" sz="2100" dirty="0">
                <a:solidFill>
                  <a:schemeClr val="dk1"/>
                </a:solidFill>
                <a:latin typeface="Calibri"/>
                <a:ea typeface="Calibri"/>
                <a:cs typeface="Calibri"/>
                <a:sym typeface="Calibri"/>
              </a:rPr>
              <a:t>’s practices and the experiences that might have targeted visitors with lower science interests;</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ad0dfef491_3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ad0dfef491_3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ad0dfef491_3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ad0dfef491_3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ad0dfef491_3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ad0dfef491_3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ad0dfef491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In the exit survey, the visitors were invited to choose options from strongly agree to strongly disagree, to indicate their strength of agreement with the statements (or) the science engagement measures like ‘Our visit today was enjoyable’. In the project, Farah and I mainly looked at two parameters, the percentage of ‘strongly agree’, and ‘mean score average’. The mean score average refers to a calculated parameter which could be used to indicate the strength of agreement, for example, if it is tending to 2.00, say, 1.5, then the responses shows a tendency of ‘strongly agree’ , if tending to 1.00, then ‘agree’.</a:t>
            </a:r>
            <a:endParaRPr/>
          </a:p>
        </p:txBody>
      </p:sp>
      <p:sp>
        <p:nvSpPr>
          <p:cNvPr id="135" name="Google Shape;135;gad0dfef491_3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ad0dff03c6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ad0dff03c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1"/>
        <p:cNvGrpSpPr/>
        <p:nvPr/>
      </p:nvGrpSpPr>
      <p:grpSpPr>
        <a:xfrm>
          <a:off x="0" y="0"/>
          <a:ext cx="0" cy="0"/>
          <a:chOff x="0" y="0"/>
          <a:chExt cx="0" cy="0"/>
        </a:xfrm>
      </p:grpSpPr>
      <p:sp>
        <p:nvSpPr>
          <p:cNvPr id="12" name="Google Shape;12;p13"/>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3"/>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4" name="Google Shape;14;p1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3"/>
          <p:cNvSpPr txBox="1">
            <a:spLocks noGrp="1"/>
          </p:cNvSpPr>
          <p:nvPr>
            <p:ph type="body" idx="1"/>
          </p:nvPr>
        </p:nvSpPr>
        <p:spPr>
          <a:xfrm rot="5400000">
            <a:off x="2940248" y="-942379"/>
            <a:ext cx="3263504"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2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8"/>
        <p:cNvGrpSpPr/>
        <p:nvPr/>
      </p:nvGrpSpPr>
      <p:grpSpPr>
        <a:xfrm>
          <a:off x="0" y="0"/>
          <a:ext cx="0" cy="0"/>
          <a:chOff x="0" y="0"/>
          <a:chExt cx="0" cy="0"/>
        </a:xfrm>
      </p:grpSpPr>
      <p:sp>
        <p:nvSpPr>
          <p:cNvPr id="79" name="Google Shape;79;p24"/>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4"/>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2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14"/>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9" name="Google Shape;19;p14"/>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Autofit/>
          </a:bodyPr>
          <a:lstStyle>
            <a:lvl1pPr marL="457200" lvl="0" indent="-311150" algn="l">
              <a:lnSpc>
                <a:spcPct val="90000"/>
              </a:lnSpc>
              <a:spcBef>
                <a:spcPts val="0"/>
              </a:spcBef>
              <a:spcAft>
                <a:spcPts val="0"/>
              </a:spcAft>
              <a:buClr>
                <a:schemeClr val="dk1"/>
              </a:buClr>
              <a:buSzPts val="1300"/>
              <a:buChar char="●"/>
              <a:defRPr/>
            </a:lvl1pPr>
            <a:lvl2pPr marL="914400" lvl="1" indent="-298450" algn="l">
              <a:lnSpc>
                <a:spcPct val="90000"/>
              </a:lnSpc>
              <a:spcBef>
                <a:spcPts val="1600"/>
              </a:spcBef>
              <a:spcAft>
                <a:spcPts val="0"/>
              </a:spcAft>
              <a:buClr>
                <a:schemeClr val="dk1"/>
              </a:buClr>
              <a:buSzPts val="1100"/>
              <a:buChar char="○"/>
              <a:defRPr/>
            </a:lvl2pPr>
            <a:lvl3pPr marL="1371600" lvl="2" indent="-298450" algn="l">
              <a:lnSpc>
                <a:spcPct val="90000"/>
              </a:lnSpc>
              <a:spcBef>
                <a:spcPts val="1600"/>
              </a:spcBef>
              <a:spcAft>
                <a:spcPts val="0"/>
              </a:spcAft>
              <a:buClr>
                <a:schemeClr val="dk1"/>
              </a:buClr>
              <a:buSzPts val="1100"/>
              <a:buChar char="■"/>
              <a:defRPr/>
            </a:lvl3pPr>
            <a:lvl4pPr marL="1828800" lvl="3" indent="-298450" algn="l">
              <a:lnSpc>
                <a:spcPct val="90000"/>
              </a:lnSpc>
              <a:spcBef>
                <a:spcPts val="1600"/>
              </a:spcBef>
              <a:spcAft>
                <a:spcPts val="0"/>
              </a:spcAft>
              <a:buClr>
                <a:schemeClr val="dk1"/>
              </a:buClr>
              <a:buSzPts val="1100"/>
              <a:buChar char="●"/>
              <a:defRPr/>
            </a:lvl4pPr>
            <a:lvl5pPr marL="2286000" lvl="4" indent="-298450" algn="l">
              <a:lnSpc>
                <a:spcPct val="90000"/>
              </a:lnSpc>
              <a:spcBef>
                <a:spcPts val="1600"/>
              </a:spcBef>
              <a:spcAft>
                <a:spcPts val="0"/>
              </a:spcAft>
              <a:buClr>
                <a:schemeClr val="dk1"/>
              </a:buClr>
              <a:buSzPts val="1100"/>
              <a:buChar char="○"/>
              <a:defRPr/>
            </a:lvl5pPr>
            <a:lvl6pPr marL="2743200" lvl="5" indent="-298450" algn="l">
              <a:lnSpc>
                <a:spcPct val="90000"/>
              </a:lnSpc>
              <a:spcBef>
                <a:spcPts val="1600"/>
              </a:spcBef>
              <a:spcAft>
                <a:spcPts val="0"/>
              </a:spcAft>
              <a:buClr>
                <a:schemeClr val="dk1"/>
              </a:buClr>
              <a:buSzPts val="1100"/>
              <a:buChar char="■"/>
              <a:defRPr/>
            </a:lvl6pPr>
            <a:lvl7pPr marL="3200400" lvl="6" indent="-298450" algn="l">
              <a:lnSpc>
                <a:spcPct val="90000"/>
              </a:lnSpc>
              <a:spcBef>
                <a:spcPts val="1600"/>
              </a:spcBef>
              <a:spcAft>
                <a:spcPts val="0"/>
              </a:spcAft>
              <a:buClr>
                <a:schemeClr val="dk1"/>
              </a:buClr>
              <a:buSzPts val="1100"/>
              <a:buChar char="●"/>
              <a:defRPr/>
            </a:lvl7pPr>
            <a:lvl8pPr marL="3657600" lvl="7" indent="-298450" algn="l">
              <a:lnSpc>
                <a:spcPct val="90000"/>
              </a:lnSpc>
              <a:spcBef>
                <a:spcPts val="1600"/>
              </a:spcBef>
              <a:spcAft>
                <a:spcPts val="0"/>
              </a:spcAft>
              <a:buClr>
                <a:schemeClr val="dk1"/>
              </a:buClr>
              <a:buSzPts val="1100"/>
              <a:buChar char="○"/>
              <a:defRPr/>
            </a:lvl8pPr>
            <a:lvl9pPr marL="4114800" lvl="8" indent="-298450" algn="l">
              <a:lnSpc>
                <a:spcPct val="90000"/>
              </a:lnSpc>
              <a:spcBef>
                <a:spcPts val="1600"/>
              </a:spcBef>
              <a:spcAft>
                <a:spcPts val="1600"/>
              </a:spcAft>
              <a:buClr>
                <a:schemeClr val="dk1"/>
              </a:buClr>
              <a:buSzPts val="1100"/>
              <a:buChar char="■"/>
              <a:defRPr/>
            </a:lvl9pPr>
          </a:lstStyle>
          <a:p>
            <a:endParaRPr/>
          </a:p>
        </p:txBody>
      </p:sp>
      <p:sp>
        <p:nvSpPr>
          <p:cNvPr id="20" name="Google Shape;20;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5"/>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1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7"/>
        <p:cNvGrpSpPr/>
        <p:nvPr/>
      </p:nvGrpSpPr>
      <p:grpSpPr>
        <a:xfrm>
          <a:off x="0" y="0"/>
          <a:ext cx="0" cy="0"/>
          <a:chOff x="0" y="0"/>
          <a:chExt cx="0" cy="0"/>
        </a:xfrm>
      </p:grpSpPr>
      <p:sp>
        <p:nvSpPr>
          <p:cNvPr id="28" name="Google Shape;28;p16"/>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6"/>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0" name="Google Shape;30;p1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3"/>
        <p:cNvGrpSpPr/>
        <p:nvPr/>
      </p:nvGrpSpPr>
      <p:grpSpPr>
        <a:xfrm>
          <a:off x="0" y="0"/>
          <a:ext cx="0" cy="0"/>
          <a:chOff x="0" y="0"/>
          <a:chExt cx="0" cy="0"/>
        </a:xfrm>
      </p:grpSpPr>
      <p:sp>
        <p:nvSpPr>
          <p:cNvPr id="34" name="Google Shape;34;p17"/>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7"/>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17"/>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1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18"/>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18"/>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18"/>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1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9"/>
        <p:cNvGrpSpPr/>
        <p:nvPr/>
      </p:nvGrpSpPr>
      <p:grpSpPr>
        <a:xfrm>
          <a:off x="0" y="0"/>
          <a:ext cx="0" cy="0"/>
          <a:chOff x="0" y="0"/>
          <a:chExt cx="0" cy="0"/>
        </a:xfrm>
      </p:grpSpPr>
      <p:sp>
        <p:nvSpPr>
          <p:cNvPr id="50" name="Google Shape;50;p19"/>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8"/>
        <p:cNvGrpSpPr/>
        <p:nvPr/>
      </p:nvGrpSpPr>
      <p:grpSpPr>
        <a:xfrm>
          <a:off x="0" y="0"/>
          <a:ext cx="0" cy="0"/>
          <a:chOff x="0" y="0"/>
          <a:chExt cx="0" cy="0"/>
        </a:xfrm>
      </p:grpSpPr>
      <p:sp>
        <p:nvSpPr>
          <p:cNvPr id="59" name="Google Shape;59;p21"/>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1"/>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21"/>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2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2"/>
          <p:cNvSpPr>
            <a:spLocks noGrp="1"/>
          </p:cNvSpPr>
          <p:nvPr>
            <p:ph type="pic" idx="2"/>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22"/>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2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888888"/>
              </a:buClr>
              <a:buSzPts val="900"/>
              <a:buFont typeface="Calibri"/>
              <a:buNone/>
              <a:defRPr/>
            </a:lvl1pPr>
            <a:lvl2pPr marL="0" lvl="1" indent="0" algn="r">
              <a:spcBef>
                <a:spcPts val="0"/>
              </a:spcBef>
              <a:spcAft>
                <a:spcPts val="0"/>
              </a:spcAft>
              <a:buClr>
                <a:srgbClr val="888888"/>
              </a:buClr>
              <a:buSzPts val="900"/>
              <a:buFont typeface="Calibri"/>
              <a:buNone/>
              <a:defRPr/>
            </a:lvl2pPr>
            <a:lvl3pPr marL="0" lvl="2" indent="0" algn="r">
              <a:spcBef>
                <a:spcPts val="0"/>
              </a:spcBef>
              <a:spcAft>
                <a:spcPts val="0"/>
              </a:spcAft>
              <a:buClr>
                <a:srgbClr val="888888"/>
              </a:buClr>
              <a:buSzPts val="900"/>
              <a:buFont typeface="Calibri"/>
              <a:buNone/>
              <a:defRPr/>
            </a:lvl3pPr>
            <a:lvl4pPr marL="0" lvl="3" indent="0" algn="r">
              <a:spcBef>
                <a:spcPts val="0"/>
              </a:spcBef>
              <a:spcAft>
                <a:spcPts val="0"/>
              </a:spcAft>
              <a:buClr>
                <a:srgbClr val="888888"/>
              </a:buClr>
              <a:buSzPts val="900"/>
              <a:buFont typeface="Calibri"/>
              <a:buNone/>
              <a:defRPr/>
            </a:lvl4pPr>
            <a:lvl5pPr marL="0" lvl="4" indent="0" algn="r">
              <a:spcBef>
                <a:spcPts val="0"/>
              </a:spcBef>
              <a:spcAft>
                <a:spcPts val="0"/>
              </a:spcAft>
              <a:buClr>
                <a:srgbClr val="888888"/>
              </a:buClr>
              <a:buSzPts val="900"/>
              <a:buFont typeface="Calibri"/>
              <a:buNone/>
              <a:defRPr/>
            </a:lvl5pPr>
            <a:lvl6pPr marL="0" lvl="5" indent="0" algn="r">
              <a:spcBef>
                <a:spcPts val="0"/>
              </a:spcBef>
              <a:spcAft>
                <a:spcPts val="0"/>
              </a:spcAft>
              <a:buClr>
                <a:srgbClr val="888888"/>
              </a:buClr>
              <a:buSzPts val="900"/>
              <a:buFont typeface="Calibri"/>
              <a:buNone/>
              <a:defRPr/>
            </a:lvl6pPr>
            <a:lvl7pPr marL="0" lvl="6" indent="0" algn="r">
              <a:spcBef>
                <a:spcPts val="0"/>
              </a:spcBef>
              <a:spcAft>
                <a:spcPts val="0"/>
              </a:spcAft>
              <a:buClr>
                <a:srgbClr val="888888"/>
              </a:buClr>
              <a:buSzPts val="900"/>
              <a:buFont typeface="Calibri"/>
              <a:buNone/>
              <a:defRPr/>
            </a:lvl7pPr>
            <a:lvl8pPr marL="0" lvl="7" indent="0" algn="r">
              <a:spcBef>
                <a:spcPts val="0"/>
              </a:spcBef>
              <a:spcAft>
                <a:spcPts val="0"/>
              </a:spcAft>
              <a:buClr>
                <a:srgbClr val="888888"/>
              </a:buClr>
              <a:buSzPts val="900"/>
              <a:buFont typeface="Calibri"/>
              <a:buNone/>
              <a:defRPr/>
            </a:lvl8pPr>
            <a:lvl9pPr marL="0" lvl="8" indent="0" algn="r">
              <a:spcBef>
                <a:spcPts val="0"/>
              </a:spcBef>
              <a:spcAft>
                <a:spcPts val="0"/>
              </a:spcAft>
              <a:buClr>
                <a:srgbClr val="888888"/>
              </a:buClr>
              <a:buSzPts val="9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2"/>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Google Shape;8;p1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Clr>
                <a:srgbClr val="888888"/>
              </a:buClr>
              <a:buSzPts val="900"/>
              <a:buFont typeface="Calibri"/>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jp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2801815" y="2876550"/>
            <a:ext cx="5782985" cy="15789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Clr>
                <a:schemeClr val="lt1"/>
              </a:buClr>
              <a:buSzPts val="3600"/>
              <a:buFont typeface="Arial"/>
              <a:buNone/>
            </a:pPr>
            <a:r>
              <a:rPr lang="en-US" sz="3600" b="1">
                <a:solidFill>
                  <a:schemeClr val="lt1"/>
                </a:solidFill>
                <a:latin typeface="Arial"/>
                <a:ea typeface="Arial"/>
                <a:cs typeface="Arial"/>
                <a:sym typeface="Arial"/>
              </a:rPr>
              <a:t>LEE/SEM Data Findings</a:t>
            </a:r>
            <a:endParaRPr sz="3600" b="1">
              <a:solidFill>
                <a:schemeClr val="lt1"/>
              </a:solidFill>
              <a:latin typeface="Arial"/>
              <a:ea typeface="Arial"/>
              <a:cs typeface="Arial"/>
              <a:sym typeface="Arial"/>
            </a:endParaRPr>
          </a:p>
          <a:p>
            <a:pPr marL="0" lvl="0" indent="0" algn="l" rtl="0">
              <a:lnSpc>
                <a:spcPct val="90000"/>
              </a:lnSpc>
              <a:spcBef>
                <a:spcPts val="0"/>
              </a:spcBef>
              <a:spcAft>
                <a:spcPts val="0"/>
              </a:spcAft>
              <a:buClr>
                <a:schemeClr val="dk1"/>
              </a:buClr>
              <a:buSzPts val="4500"/>
              <a:buFont typeface="Calibri"/>
              <a:buNone/>
            </a:pPr>
            <a:endParaRPr b="1">
              <a:solidFill>
                <a:schemeClr val="lt1"/>
              </a:solidFill>
            </a:endParaRPr>
          </a:p>
        </p:txBody>
      </p:sp>
      <p:sp>
        <p:nvSpPr>
          <p:cNvPr id="89" name="Google Shape;89;p1"/>
          <p:cNvSpPr txBox="1">
            <a:spLocks noGrp="1"/>
          </p:cNvSpPr>
          <p:nvPr>
            <p:ph type="subTitle" idx="1"/>
          </p:nvPr>
        </p:nvSpPr>
        <p:spPr>
          <a:xfrm>
            <a:off x="3414900" y="3640150"/>
            <a:ext cx="5044700" cy="815300"/>
          </a:xfrm>
          <a:prstGeom prst="rect">
            <a:avLst/>
          </a:prstGeom>
          <a:noFill/>
          <a:ln>
            <a:noFill/>
          </a:ln>
        </p:spPr>
        <p:txBody>
          <a:bodyPr spcFirstLastPara="1" wrap="square" lIns="91425" tIns="91425" rIns="91425" bIns="91425" anchor="t" anchorCtr="0">
            <a:noAutofit/>
          </a:bodyPr>
          <a:lstStyle/>
          <a:p>
            <a:pPr marL="0" lvl="0" indent="0" algn="r" rtl="0">
              <a:lnSpc>
                <a:spcPct val="150000"/>
              </a:lnSpc>
              <a:spcBef>
                <a:spcPts val="0"/>
              </a:spcBef>
              <a:spcAft>
                <a:spcPts val="0"/>
              </a:spcAft>
              <a:buClr>
                <a:schemeClr val="lt1"/>
              </a:buClr>
              <a:buSzPts val="1800"/>
              <a:buNone/>
            </a:pPr>
            <a:r>
              <a:rPr lang="en-US" b="1">
                <a:solidFill>
                  <a:schemeClr val="lt1"/>
                </a:solidFill>
                <a:latin typeface="Arial"/>
                <a:ea typeface="Arial"/>
                <a:cs typeface="Arial"/>
                <a:sym typeface="Arial"/>
              </a:rPr>
              <a:t>Xi &amp; Farah</a:t>
            </a:r>
            <a:endParaRPr b="1">
              <a:solidFill>
                <a:schemeClr val="lt1"/>
              </a:solidFill>
              <a:latin typeface="Arial"/>
              <a:ea typeface="Arial"/>
              <a:cs typeface="Arial"/>
              <a:sym typeface="Arial"/>
            </a:endParaRPr>
          </a:p>
          <a:p>
            <a:pPr marL="0" lvl="0" indent="0" algn="r" rtl="0">
              <a:lnSpc>
                <a:spcPct val="150000"/>
              </a:lnSpc>
              <a:spcBef>
                <a:spcPts val="0"/>
              </a:spcBef>
              <a:spcAft>
                <a:spcPts val="0"/>
              </a:spcAft>
              <a:buClr>
                <a:schemeClr val="lt1"/>
              </a:buClr>
              <a:buSzPts val="1800"/>
              <a:buNone/>
            </a:pPr>
            <a:r>
              <a:rPr lang="en-US" b="1">
                <a:solidFill>
                  <a:schemeClr val="lt1"/>
                </a:solidFill>
                <a:latin typeface="Arial"/>
                <a:ea typeface="Arial"/>
                <a:cs typeface="Arial"/>
                <a:sym typeface="Arial"/>
              </a:rPr>
              <a:t>Date of Presentation: 30 November, 2020</a:t>
            </a:r>
            <a:endParaRPr b="1">
              <a:solidFill>
                <a:schemeClr val="lt1"/>
              </a:solidFill>
              <a:latin typeface="Arial"/>
              <a:ea typeface="Arial"/>
              <a:cs typeface="Arial"/>
              <a:sym typeface="Arial"/>
            </a:endParaRPr>
          </a:p>
        </p:txBody>
      </p:sp>
      <p:pic>
        <p:nvPicPr>
          <p:cNvPr id="90" name="Google Shape;90;p1"/>
          <p:cNvPicPr preferRelativeResize="0"/>
          <p:nvPr/>
        </p:nvPicPr>
        <p:blipFill rotWithShape="1">
          <a:blip r:embed="rId4">
            <a:alphaModFix/>
          </a:blip>
          <a:srcRect/>
          <a:stretch/>
        </p:blipFill>
        <p:spPr>
          <a:xfrm>
            <a:off x="152400" y="152400"/>
            <a:ext cx="2457450" cy="1485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0392C-0441-4ABA-B67E-6B7E8FDF76D0}"/>
              </a:ext>
            </a:extLst>
          </p:cNvPr>
          <p:cNvSpPr>
            <a:spLocks noGrp="1"/>
          </p:cNvSpPr>
          <p:nvPr>
            <p:ph type="title"/>
          </p:nvPr>
        </p:nvSpPr>
        <p:spPr>
          <a:xfrm>
            <a:off x="1027355" y="279450"/>
            <a:ext cx="7335939" cy="914100"/>
          </a:xfrm>
        </p:spPr>
        <p:txBody>
          <a:bodyPr/>
          <a:lstStyle/>
          <a:p>
            <a:r>
              <a:rPr lang="en-US" dirty="0"/>
              <a:t>A GENERAL LIST OF THE GALLERY/EXHIBITION OPENINGS</a:t>
            </a:r>
            <a:endParaRPr lang="en-GB" dirty="0"/>
          </a:p>
        </p:txBody>
      </p:sp>
      <p:sp>
        <p:nvSpPr>
          <p:cNvPr id="3" name="Text Placeholder 2">
            <a:extLst>
              <a:ext uri="{FF2B5EF4-FFF2-40B4-BE49-F238E27FC236}">
                <a16:creationId xmlns:a16="http://schemas.microsoft.com/office/drawing/2014/main" id="{823CC736-C7A7-4C27-B715-8BB44F19B580}"/>
              </a:ext>
            </a:extLst>
          </p:cNvPr>
          <p:cNvSpPr>
            <a:spLocks noGrp="1"/>
          </p:cNvSpPr>
          <p:nvPr>
            <p:ph type="body" idx="1"/>
          </p:nvPr>
        </p:nvSpPr>
        <p:spPr>
          <a:xfrm>
            <a:off x="2381758" y="945965"/>
            <a:ext cx="4380484" cy="3791036"/>
          </a:xfrm>
          <a:ln>
            <a:solidFill>
              <a:schemeClr val="tx1"/>
            </a:solidFill>
          </a:ln>
        </p:spPr>
        <p:txBody>
          <a:bodyPr/>
          <a:lstStyle/>
          <a:p>
            <a:pPr marL="0" lvl="0" indent="0" algn="ctr">
              <a:lnSpc>
                <a:spcPct val="107000"/>
              </a:lnSpc>
              <a:spcAft>
                <a:spcPts val="800"/>
              </a:spcAft>
              <a:buNone/>
            </a:pPr>
            <a:r>
              <a:rPr lang="en-GB" sz="2400" b="1" dirty="0">
                <a:effectLst/>
                <a:latin typeface="Calibri" panose="020F0502020204030204" pitchFamily="34" charset="0"/>
                <a:ea typeface="Calibri" panose="020F0502020204030204" pitchFamily="34" charset="0"/>
                <a:cs typeface="Calibri" panose="020F0502020204030204" pitchFamily="34" charset="0"/>
              </a:rPr>
              <a:t>2010/2011</a:t>
            </a:r>
          </a:p>
          <a:p>
            <a:pPr marL="285750" lvl="0" indent="-285750">
              <a:lnSpc>
                <a:spcPct val="100000"/>
              </a:lnSpc>
              <a:spcAft>
                <a:spcPts val="1200"/>
              </a:spcAft>
              <a:buFont typeface="Arial" panose="020B0604020202020204" pitchFamily="34" charset="0"/>
              <a:buChar char="•"/>
            </a:pPr>
            <a:r>
              <a:rPr lang="en-GB" sz="1600" dirty="0">
                <a:effectLst/>
                <a:latin typeface="Calibri" panose="020F0502020204030204" pitchFamily="34" charset="0"/>
                <a:ea typeface="Calibri" panose="020F0502020204030204" pitchFamily="34" charset="0"/>
                <a:cs typeface="Calibri" panose="020F0502020204030204" pitchFamily="34" charset="0"/>
              </a:rPr>
              <a:t>Redevelopment of the </a:t>
            </a:r>
            <a:r>
              <a:rPr lang="en-GB" sz="1600" dirty="0" err="1">
                <a:effectLst/>
                <a:latin typeface="Calibri" panose="020F0502020204030204" pitchFamily="34" charset="0"/>
                <a:ea typeface="Calibri" panose="020F0502020204030204" pitchFamily="34" charset="0"/>
                <a:cs typeface="Calibri" panose="020F0502020204030204" pitchFamily="34" charset="0"/>
              </a:rPr>
              <a:t>Wellcome</a:t>
            </a:r>
            <a:r>
              <a:rPr lang="en-GB" sz="1600" dirty="0">
                <a:effectLst/>
                <a:latin typeface="Calibri" panose="020F0502020204030204" pitchFamily="34" charset="0"/>
                <a:ea typeface="Calibri" panose="020F0502020204030204" pitchFamily="34" charset="0"/>
                <a:cs typeface="Calibri" panose="020F0502020204030204" pitchFamily="34" charset="0"/>
              </a:rPr>
              <a:t> Wing </a:t>
            </a:r>
            <a:endParaRPr lang="en-GB" sz="1600" dirty="0">
              <a:effectLst/>
              <a:latin typeface="Calibri" panose="020F0502020204030204" pitchFamily="34" charset="0"/>
              <a:ea typeface="DengXian" panose="02010600030101010101" pitchFamily="2" charset="-122"/>
              <a:cs typeface="Calibri" panose="020F0502020204030204" pitchFamily="34" charset="0"/>
            </a:endParaRPr>
          </a:p>
          <a:p>
            <a:pPr marL="742950" lvl="1" indent="-285750">
              <a:lnSpc>
                <a:spcPct val="100000"/>
              </a:lnSpc>
              <a:spcAft>
                <a:spcPts val="1200"/>
              </a:spcAft>
              <a:buFont typeface="Arial" panose="020B0604020202020204" pitchFamily="34" charset="0"/>
              <a:buChar char="•"/>
            </a:pPr>
            <a:r>
              <a:rPr lang="en-GB" sz="1600" dirty="0">
                <a:effectLst/>
                <a:latin typeface="Calibri" panose="020F0502020204030204" pitchFamily="34" charset="0"/>
                <a:ea typeface="Calibri" panose="020F0502020204030204" pitchFamily="34" charset="0"/>
                <a:cs typeface="Calibri" panose="020F0502020204030204" pitchFamily="34" charset="0"/>
              </a:rPr>
              <a:t>Opened Atmosphere gallery</a:t>
            </a:r>
            <a:endParaRPr lang="en-GB" sz="1600" dirty="0">
              <a:effectLst/>
              <a:latin typeface="Calibri" panose="020F0502020204030204" pitchFamily="34" charset="0"/>
              <a:ea typeface="DengXian" panose="02010600030101010101" pitchFamily="2" charset="-122"/>
              <a:cs typeface="Calibri" panose="020F0502020204030204" pitchFamily="34" charset="0"/>
            </a:endParaRPr>
          </a:p>
          <a:p>
            <a:pPr marL="742950" lvl="1" indent="-285750">
              <a:lnSpc>
                <a:spcPct val="100000"/>
              </a:lnSpc>
              <a:spcAft>
                <a:spcPts val="1200"/>
              </a:spcAft>
              <a:buFont typeface="Arial" panose="020B0604020202020204" pitchFamily="34" charset="0"/>
              <a:buChar char="•"/>
            </a:pPr>
            <a:r>
              <a:rPr lang="en-GB" sz="1600" dirty="0">
                <a:effectLst/>
                <a:latin typeface="Calibri" panose="020F0502020204030204" pitchFamily="34" charset="0"/>
                <a:ea typeface="Calibri" panose="020F0502020204030204" pitchFamily="34" charset="0"/>
                <a:cs typeface="Calibri" panose="020F0502020204030204" pitchFamily="34" charset="0"/>
              </a:rPr>
              <a:t>Relaunch of Who Am I? gallery</a:t>
            </a:r>
            <a:endParaRPr lang="en-GB" sz="1600" dirty="0">
              <a:effectLst/>
              <a:latin typeface="Calibri" panose="020F0502020204030204" pitchFamily="34" charset="0"/>
              <a:ea typeface="DengXian" panose="02010600030101010101" pitchFamily="2" charset="-122"/>
              <a:cs typeface="Calibri" panose="020F0502020204030204" pitchFamily="34" charset="0"/>
            </a:endParaRPr>
          </a:p>
          <a:p>
            <a:pPr marL="742950" lvl="1" indent="-285750">
              <a:lnSpc>
                <a:spcPct val="100000"/>
              </a:lnSpc>
              <a:spcAft>
                <a:spcPts val="1200"/>
              </a:spcAft>
              <a:buFont typeface="Arial" panose="020B0604020202020204" pitchFamily="34" charset="0"/>
              <a:buChar char="•"/>
            </a:pPr>
            <a:r>
              <a:rPr lang="en-GB" sz="1600" dirty="0">
                <a:effectLst/>
                <a:latin typeface="Calibri" panose="020F0502020204030204" pitchFamily="34" charset="0"/>
                <a:ea typeface="Calibri" panose="020F0502020204030204" pitchFamily="34" charset="0"/>
                <a:cs typeface="Calibri" panose="020F0502020204030204" pitchFamily="34" charset="0"/>
              </a:rPr>
              <a:t>Relaunch of Antenna gallery</a:t>
            </a:r>
            <a:endParaRPr lang="en-GB" sz="1600" dirty="0">
              <a:effectLst/>
              <a:latin typeface="Calibri" panose="020F0502020204030204" pitchFamily="34" charset="0"/>
              <a:ea typeface="DengXian" panose="02010600030101010101" pitchFamily="2" charset="-122"/>
              <a:cs typeface="Calibri" panose="020F0502020204030204" pitchFamily="34" charset="0"/>
            </a:endParaRPr>
          </a:p>
          <a:p>
            <a:pPr marL="285750" lvl="0" indent="-285750">
              <a:lnSpc>
                <a:spcPct val="100000"/>
              </a:lnSpc>
              <a:spcAft>
                <a:spcPts val="1200"/>
              </a:spcAft>
              <a:buFont typeface="Arial" panose="020B0604020202020204" pitchFamily="34" charset="0"/>
              <a:buChar char="•"/>
            </a:pPr>
            <a:r>
              <a:rPr lang="en-GB" sz="1600" dirty="0">
                <a:effectLst/>
                <a:latin typeface="Calibri" panose="020F0502020204030204" pitchFamily="34" charset="0"/>
                <a:ea typeface="Calibri" panose="020F0502020204030204" pitchFamily="34" charset="0"/>
                <a:cs typeface="Calibri" panose="020F0502020204030204" pitchFamily="34" charset="0"/>
              </a:rPr>
              <a:t>James Watt and Our World exhibition</a:t>
            </a:r>
            <a:endParaRPr lang="en-GB" sz="1600" dirty="0">
              <a:effectLst/>
              <a:latin typeface="Calibri" panose="020F0502020204030204" pitchFamily="34" charset="0"/>
              <a:ea typeface="DengXian" panose="02010600030101010101" pitchFamily="2" charset="-122"/>
              <a:cs typeface="Calibri" panose="020F0502020204030204" pitchFamily="34" charset="0"/>
            </a:endParaRPr>
          </a:p>
          <a:p>
            <a:pPr marL="285750" lvl="0" indent="-285750">
              <a:lnSpc>
                <a:spcPct val="100000"/>
              </a:lnSpc>
              <a:spcAft>
                <a:spcPts val="1200"/>
              </a:spcAft>
              <a:buFont typeface="Arial" panose="020B0604020202020204" pitchFamily="34" charset="0"/>
              <a:buChar char="•"/>
            </a:pPr>
            <a:r>
              <a:rPr lang="en-GB" sz="1600" dirty="0">
                <a:effectLst/>
                <a:latin typeface="Calibri" panose="020F0502020204030204" pitchFamily="34" charset="0"/>
                <a:ea typeface="Calibri" panose="020F0502020204030204" pitchFamily="34" charset="0"/>
                <a:cs typeface="Calibri" panose="020F0502020204030204" pitchFamily="34" charset="0"/>
              </a:rPr>
              <a:t>First Time Out exhibition</a:t>
            </a:r>
            <a:endParaRPr lang="en-GB" sz="1600" dirty="0">
              <a:effectLst/>
              <a:latin typeface="Calibri" panose="020F0502020204030204" pitchFamily="34" charset="0"/>
              <a:ea typeface="DengXian" panose="02010600030101010101" pitchFamily="2" charset="-122"/>
              <a:cs typeface="Calibri" panose="020F0502020204030204" pitchFamily="34" charset="0"/>
            </a:endParaRPr>
          </a:p>
          <a:p>
            <a:endParaRPr lang="en-GB" dirty="0"/>
          </a:p>
        </p:txBody>
      </p:sp>
    </p:spTree>
    <p:extLst>
      <p:ext uri="{BB962C8B-B14F-4D97-AF65-F5344CB8AC3E}">
        <p14:creationId xmlns:p14="http://schemas.microsoft.com/office/powerpoint/2010/main" val="111412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ad0dff03c6_0_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400"/>
              <a:buFont typeface="Calibri"/>
              <a:buNone/>
            </a:pPr>
            <a:r>
              <a:rPr lang="en-US" b="1"/>
              <a:t>FIRST-TIME VS. REGULAR VISITORS</a:t>
            </a:r>
            <a:endParaRPr/>
          </a:p>
        </p:txBody>
      </p:sp>
      <p:sp>
        <p:nvSpPr>
          <p:cNvPr id="209" name="Google Shape;209;gad0dff03c6_0_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lnSpc>
                <a:spcPct val="115000"/>
              </a:lnSpc>
              <a:spcBef>
                <a:spcPts val="500"/>
              </a:spcBef>
              <a:spcAft>
                <a:spcPts val="0"/>
              </a:spcAft>
              <a:buNone/>
            </a:pPr>
            <a:r>
              <a:rPr lang="en-US"/>
              <a:t>How have first time visitors versus repeat visitors responded to the LEE/SEM?</a:t>
            </a:r>
            <a:endParaRPr/>
          </a:p>
          <a:p>
            <a:pPr marL="0" lvl="0" indent="0" algn="l" rtl="0">
              <a:lnSpc>
                <a:spcPct val="115000"/>
              </a:lnSpc>
              <a:spcBef>
                <a:spcPts val="1000"/>
              </a:spcBef>
              <a:spcAft>
                <a:spcPts val="0"/>
              </a:spcAft>
              <a:buNone/>
            </a:pPr>
            <a:r>
              <a:rPr lang="en-US"/>
              <a:t>Have they responded differently? if so how?</a:t>
            </a:r>
            <a:endParaRPr/>
          </a:p>
          <a:p>
            <a:pPr marL="0" lvl="0" indent="0" algn="l" rtl="0">
              <a:lnSpc>
                <a:spcPct val="115000"/>
              </a:lnSpc>
              <a:spcBef>
                <a:spcPts val="1000"/>
              </a:spcBef>
              <a:spcAft>
                <a:spcPts val="1000"/>
              </a:spcAft>
              <a:buNone/>
            </a:pPr>
            <a:r>
              <a:rPr lang="en-US"/>
              <a:t>Does this change over time?</a:t>
            </a:r>
            <a:endParaRPr/>
          </a:p>
        </p:txBody>
      </p:sp>
      <p:pic>
        <p:nvPicPr>
          <p:cNvPr id="210" name="Google Shape;210;gad0dff03c6_0_22"/>
          <p:cNvPicPr preferRelativeResize="0"/>
          <p:nvPr/>
        </p:nvPicPr>
        <p:blipFill>
          <a:blip r:embed="rId3">
            <a:alphaModFix/>
          </a:blip>
          <a:stretch>
            <a:fillRect/>
          </a:stretch>
        </p:blipFill>
        <p:spPr>
          <a:xfrm>
            <a:off x="587113" y="1710100"/>
            <a:ext cx="603675" cy="557784"/>
          </a:xfrm>
          <a:prstGeom prst="rect">
            <a:avLst/>
          </a:prstGeom>
          <a:noFill/>
          <a:ln>
            <a:noFill/>
          </a:ln>
        </p:spPr>
      </p:pic>
      <p:pic>
        <p:nvPicPr>
          <p:cNvPr id="211" name="Google Shape;211;gad0dff03c6_0_22"/>
          <p:cNvPicPr preferRelativeResize="0"/>
          <p:nvPr/>
        </p:nvPicPr>
        <p:blipFill>
          <a:blip r:embed="rId3">
            <a:alphaModFix/>
          </a:blip>
          <a:stretch>
            <a:fillRect/>
          </a:stretch>
        </p:blipFill>
        <p:spPr>
          <a:xfrm>
            <a:off x="587825" y="2460625"/>
            <a:ext cx="603503" cy="557050"/>
          </a:xfrm>
          <a:prstGeom prst="rect">
            <a:avLst/>
          </a:prstGeom>
          <a:noFill/>
          <a:ln>
            <a:noFill/>
          </a:ln>
        </p:spPr>
      </p:pic>
      <p:pic>
        <p:nvPicPr>
          <p:cNvPr id="212" name="Google Shape;212;gad0dff03c6_0_22"/>
          <p:cNvPicPr preferRelativeResize="0"/>
          <p:nvPr/>
        </p:nvPicPr>
        <p:blipFill>
          <a:blip r:embed="rId3">
            <a:alphaModFix/>
          </a:blip>
          <a:stretch>
            <a:fillRect/>
          </a:stretch>
        </p:blipFill>
        <p:spPr>
          <a:xfrm>
            <a:off x="587825" y="3063025"/>
            <a:ext cx="603503" cy="55778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Google Shape;237;p6"/>
          <p:cNvPicPr preferRelativeResize="0"/>
          <p:nvPr/>
        </p:nvPicPr>
        <p:blipFill rotWithShape="1">
          <a:blip r:embed="rId3">
            <a:alphaModFix/>
          </a:blip>
          <a:srcRect l="12748" r="12741"/>
          <a:stretch/>
        </p:blipFill>
        <p:spPr>
          <a:xfrm>
            <a:off x="4152825" y="1271669"/>
            <a:ext cx="1398098" cy="1876402"/>
          </a:xfrm>
          <a:prstGeom prst="rect">
            <a:avLst/>
          </a:prstGeom>
          <a:noFill/>
          <a:ln>
            <a:noFill/>
          </a:ln>
        </p:spPr>
      </p:pic>
      <p:sp>
        <p:nvSpPr>
          <p:cNvPr id="238" name="Google Shape;238;p6"/>
          <p:cNvSpPr txBox="1">
            <a:spLocks noGrp="1"/>
          </p:cNvSpPr>
          <p:nvPr>
            <p:ph type="title"/>
          </p:nvPr>
        </p:nvSpPr>
        <p:spPr>
          <a:xfrm>
            <a:off x="1332425" y="357575"/>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2400"/>
              <a:buFont typeface="Calibri"/>
              <a:buNone/>
            </a:pPr>
            <a:r>
              <a:rPr lang="en-US" b="1"/>
              <a:t>AUDIENCE SEGMENTS (FROM 2016) </a:t>
            </a:r>
            <a:endParaRPr b="1"/>
          </a:p>
        </p:txBody>
      </p:sp>
      <p:pic>
        <p:nvPicPr>
          <p:cNvPr id="239" name="Google Shape;239;p6"/>
          <p:cNvPicPr preferRelativeResize="0"/>
          <p:nvPr/>
        </p:nvPicPr>
        <p:blipFill rotWithShape="1">
          <a:blip r:embed="rId4">
            <a:alphaModFix/>
          </a:blip>
          <a:srcRect l="12748" r="12741"/>
          <a:stretch/>
        </p:blipFill>
        <p:spPr>
          <a:xfrm>
            <a:off x="1435425" y="1156789"/>
            <a:ext cx="2251407" cy="3021623"/>
          </a:xfrm>
          <a:prstGeom prst="rect">
            <a:avLst/>
          </a:prstGeom>
          <a:noFill/>
          <a:ln>
            <a:noFill/>
          </a:ln>
        </p:spPr>
      </p:pic>
      <p:sp>
        <p:nvSpPr>
          <p:cNvPr id="240" name="Google Shape;240;p6"/>
          <p:cNvSpPr/>
          <p:nvPr/>
        </p:nvSpPr>
        <p:spPr>
          <a:xfrm>
            <a:off x="1435424" y="4219051"/>
            <a:ext cx="2251406" cy="261610"/>
          </a:xfrm>
          <a:prstGeom prst="rect">
            <a:avLst/>
          </a:prstGeom>
          <a:solidFill>
            <a:srgbClr val="FFC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i="0" u="none" strike="noStrike" cap="none">
                <a:solidFill>
                  <a:srgbClr val="FFFFFF"/>
                </a:solidFill>
                <a:latin typeface="Calibri"/>
                <a:ea typeface="Calibri"/>
                <a:cs typeface="Calibri"/>
                <a:sym typeface="Calibri"/>
              </a:rPr>
              <a:t>Engaged Community Drivers</a:t>
            </a:r>
            <a:r>
              <a:rPr lang="en-US" sz="1100" b="0" i="0" u="none" strike="noStrike" cap="none">
                <a:solidFill>
                  <a:srgbClr val="FFFFFF"/>
                </a:solidFill>
                <a:latin typeface="Calibri"/>
                <a:ea typeface="Calibri"/>
                <a:cs typeface="Calibri"/>
                <a:sym typeface="Calibri"/>
              </a:rPr>
              <a:t> </a:t>
            </a:r>
            <a:endParaRPr sz="1100">
              <a:solidFill>
                <a:srgbClr val="FFFFFF"/>
              </a:solidFill>
              <a:latin typeface="Calibri"/>
              <a:ea typeface="Calibri"/>
              <a:cs typeface="Calibri"/>
              <a:sym typeface="Calibri"/>
            </a:endParaRPr>
          </a:p>
        </p:txBody>
      </p:sp>
      <p:pic>
        <p:nvPicPr>
          <p:cNvPr id="241" name="Google Shape;241;p6"/>
          <p:cNvPicPr preferRelativeResize="0"/>
          <p:nvPr/>
        </p:nvPicPr>
        <p:blipFill rotWithShape="1">
          <a:blip r:embed="rId5">
            <a:alphaModFix/>
          </a:blip>
          <a:srcRect l="12748" r="12741"/>
          <a:stretch/>
        </p:blipFill>
        <p:spPr>
          <a:xfrm>
            <a:off x="5550926" y="1156811"/>
            <a:ext cx="1496704" cy="2008742"/>
          </a:xfrm>
          <a:prstGeom prst="rect">
            <a:avLst/>
          </a:prstGeom>
          <a:noFill/>
          <a:ln>
            <a:noFill/>
          </a:ln>
        </p:spPr>
      </p:pic>
      <p:pic>
        <p:nvPicPr>
          <p:cNvPr id="242" name="Google Shape;242;p6"/>
          <p:cNvPicPr preferRelativeResize="0"/>
          <p:nvPr/>
        </p:nvPicPr>
        <p:blipFill rotWithShape="1">
          <a:blip r:embed="rId6">
            <a:alphaModFix/>
          </a:blip>
          <a:srcRect l="12748" r="12741"/>
          <a:stretch/>
        </p:blipFill>
        <p:spPr>
          <a:xfrm>
            <a:off x="7074625" y="1139336"/>
            <a:ext cx="1496704" cy="2008742"/>
          </a:xfrm>
          <a:prstGeom prst="rect">
            <a:avLst/>
          </a:prstGeom>
          <a:noFill/>
          <a:ln>
            <a:noFill/>
          </a:ln>
        </p:spPr>
      </p:pic>
      <p:sp>
        <p:nvSpPr>
          <p:cNvPr id="243" name="Google Shape;243;p6"/>
          <p:cNvSpPr/>
          <p:nvPr/>
        </p:nvSpPr>
        <p:spPr>
          <a:xfrm>
            <a:off x="7047625" y="3148075"/>
            <a:ext cx="1496700" cy="420600"/>
          </a:xfrm>
          <a:prstGeom prst="rect">
            <a:avLst/>
          </a:prstGeom>
          <a:solidFill>
            <a:srgbClr val="558ED5"/>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100" b="1">
                <a:solidFill>
                  <a:srgbClr val="FFFFFF"/>
                </a:solidFill>
                <a:latin typeface="Calibri"/>
                <a:ea typeface="Calibri"/>
                <a:cs typeface="Calibri"/>
                <a:sym typeface="Calibri"/>
              </a:rPr>
              <a:t>Time Poor Aspirers</a:t>
            </a:r>
            <a:r>
              <a:rPr lang="en-US" sz="1100" b="0" i="0" u="none" strike="noStrike" cap="none">
                <a:solidFill>
                  <a:srgbClr val="FFFFFF"/>
                </a:solidFill>
                <a:latin typeface="Calibri"/>
                <a:ea typeface="Calibri"/>
                <a:cs typeface="Calibri"/>
                <a:sym typeface="Calibri"/>
              </a:rPr>
              <a:t> </a:t>
            </a:r>
            <a:endParaRPr sz="1100">
              <a:solidFill>
                <a:srgbClr val="FFFFFF"/>
              </a:solidFill>
              <a:latin typeface="Calibri"/>
              <a:ea typeface="Calibri"/>
              <a:cs typeface="Calibri"/>
              <a:sym typeface="Calibri"/>
            </a:endParaRPr>
          </a:p>
        </p:txBody>
      </p:sp>
      <p:sp>
        <p:nvSpPr>
          <p:cNvPr id="244" name="Google Shape;244;p6"/>
          <p:cNvSpPr/>
          <p:nvPr/>
        </p:nvSpPr>
        <p:spPr>
          <a:xfrm>
            <a:off x="5550925" y="3148075"/>
            <a:ext cx="1496700" cy="420600"/>
          </a:xfrm>
          <a:prstGeom prst="rect">
            <a:avLst/>
          </a:prstGeom>
          <a:solidFill>
            <a:srgbClr val="80800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100" b="1">
                <a:solidFill>
                  <a:srgbClr val="FFFFFF"/>
                </a:solidFill>
                <a:latin typeface="Calibri"/>
                <a:ea typeface="Calibri"/>
                <a:cs typeface="Calibri"/>
                <a:sym typeface="Calibri"/>
              </a:rPr>
              <a:t>Nostalgic Heritage Fans</a:t>
            </a:r>
            <a:endParaRPr sz="1100">
              <a:solidFill>
                <a:srgbClr val="FFFFFF"/>
              </a:solidFill>
              <a:latin typeface="Calibri"/>
              <a:ea typeface="Calibri"/>
              <a:cs typeface="Calibri"/>
              <a:sym typeface="Calibri"/>
            </a:endParaRPr>
          </a:p>
        </p:txBody>
      </p:sp>
      <p:sp>
        <p:nvSpPr>
          <p:cNvPr id="245" name="Google Shape;245;p6"/>
          <p:cNvSpPr/>
          <p:nvPr/>
        </p:nvSpPr>
        <p:spPr>
          <a:xfrm>
            <a:off x="4068588" y="3148075"/>
            <a:ext cx="1496700" cy="420600"/>
          </a:xfrm>
          <a:prstGeom prst="rect">
            <a:avLst/>
          </a:prstGeom>
          <a:solidFill>
            <a:srgbClr val="FF00A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100" b="1">
                <a:solidFill>
                  <a:srgbClr val="FFFFFF"/>
                </a:solidFill>
                <a:latin typeface="Calibri"/>
                <a:ea typeface="Calibri"/>
                <a:cs typeface="Calibri"/>
                <a:sym typeface="Calibri"/>
              </a:rPr>
              <a:t>Entertainment Seekers</a:t>
            </a:r>
            <a:endParaRPr sz="1100">
              <a:solidFill>
                <a:srgbClr val="FFFFFF"/>
              </a:solidFill>
              <a:latin typeface="Calibri"/>
              <a:ea typeface="Calibri"/>
              <a:cs typeface="Calibri"/>
              <a:sym typeface="Calibri"/>
            </a:endParaRPr>
          </a:p>
        </p:txBody>
      </p:sp>
      <p:sp>
        <p:nvSpPr>
          <p:cNvPr id="246" name="Google Shape;246;p6"/>
          <p:cNvSpPr txBox="1"/>
          <p:nvPr/>
        </p:nvSpPr>
        <p:spPr>
          <a:xfrm>
            <a:off x="7074625" y="3568675"/>
            <a:ext cx="1496700" cy="3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800" b="1">
              <a:latin typeface="Calibri"/>
              <a:ea typeface="Calibri"/>
              <a:cs typeface="Calibri"/>
              <a:sym typeface="Calibri"/>
            </a:endParaRPr>
          </a:p>
        </p:txBody>
      </p:sp>
      <p:sp>
        <p:nvSpPr>
          <p:cNvPr id="247" name="Google Shape;247;p6"/>
          <p:cNvSpPr txBox="1"/>
          <p:nvPr/>
        </p:nvSpPr>
        <p:spPr>
          <a:xfrm>
            <a:off x="4068600" y="3568675"/>
            <a:ext cx="14967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a:latin typeface="Calibri"/>
              <a:ea typeface="Calibri"/>
              <a:cs typeface="Calibri"/>
              <a:sym typeface="Calibri"/>
            </a:endParaRPr>
          </a:p>
        </p:txBody>
      </p:sp>
      <p:sp>
        <p:nvSpPr>
          <p:cNvPr id="248" name="Google Shape;248;p6"/>
          <p:cNvSpPr txBox="1"/>
          <p:nvPr/>
        </p:nvSpPr>
        <p:spPr>
          <a:xfrm>
            <a:off x="5550925" y="3568675"/>
            <a:ext cx="14967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a:latin typeface="Calibri"/>
              <a:ea typeface="Calibri"/>
              <a:cs typeface="Calibri"/>
              <a:sym typeface="Calibri"/>
            </a:endParaRPr>
          </a:p>
        </p:txBody>
      </p:sp>
      <p:sp>
        <p:nvSpPr>
          <p:cNvPr id="249" name="Google Shape;249;p6"/>
          <p:cNvSpPr/>
          <p:nvPr/>
        </p:nvSpPr>
        <p:spPr>
          <a:xfrm>
            <a:off x="4068600" y="1086600"/>
            <a:ext cx="1496700" cy="29703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4" name="Google Shape;254;gad0dfef491_3_177"/>
          <p:cNvPicPr preferRelativeResize="0"/>
          <p:nvPr/>
        </p:nvPicPr>
        <p:blipFill rotWithShape="1">
          <a:blip r:embed="rId3">
            <a:alphaModFix/>
          </a:blip>
          <a:srcRect l="17972" t="2363" r="812" b="2334"/>
          <a:stretch/>
        </p:blipFill>
        <p:spPr>
          <a:xfrm>
            <a:off x="3019138" y="629220"/>
            <a:ext cx="5881102" cy="2796358"/>
          </a:xfrm>
          <a:prstGeom prst="rect">
            <a:avLst/>
          </a:prstGeom>
          <a:noFill/>
          <a:ln>
            <a:noFill/>
          </a:ln>
        </p:spPr>
      </p:pic>
      <p:pic>
        <p:nvPicPr>
          <p:cNvPr id="255" name="Google Shape;255;gad0dfef491_3_177"/>
          <p:cNvPicPr preferRelativeResize="0"/>
          <p:nvPr/>
        </p:nvPicPr>
        <p:blipFill rotWithShape="1">
          <a:blip r:embed="rId4">
            <a:alphaModFix/>
          </a:blip>
          <a:srcRect r="82584"/>
          <a:stretch/>
        </p:blipFill>
        <p:spPr>
          <a:xfrm>
            <a:off x="1359062" y="507225"/>
            <a:ext cx="1739725" cy="4410650"/>
          </a:xfrm>
          <a:prstGeom prst="rect">
            <a:avLst/>
          </a:prstGeom>
          <a:noFill/>
          <a:ln>
            <a:noFill/>
          </a:ln>
        </p:spPr>
      </p:pic>
      <p:sp>
        <p:nvSpPr>
          <p:cNvPr id="258" name="Google Shape;258;gad0dfef491_3_177"/>
          <p:cNvSpPr txBox="1"/>
          <p:nvPr/>
        </p:nvSpPr>
        <p:spPr>
          <a:xfrm>
            <a:off x="2865838" y="1770599"/>
            <a:ext cx="306600" cy="2568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56" name="Google Shape;256;gad0dfef491_3_177"/>
          <p:cNvSpPr txBox="1"/>
          <p:nvPr/>
        </p:nvSpPr>
        <p:spPr>
          <a:xfrm>
            <a:off x="1506375" y="1629650"/>
            <a:ext cx="1592400" cy="510300"/>
          </a:xfrm>
          <a:prstGeom prst="rect">
            <a:avLst/>
          </a:prstGeom>
          <a:noFill/>
          <a:ln w="19050" cap="flat" cmpd="sng">
            <a:solidFill>
              <a:srgbClr val="6AA84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4" name="Graphic 3" descr="Badge Question Mark">
            <a:extLst>
              <a:ext uri="{FF2B5EF4-FFF2-40B4-BE49-F238E27FC236}">
                <a16:creationId xmlns:a16="http://schemas.microsoft.com/office/drawing/2014/main" id="{2681ADFD-D7A4-49C2-BF32-F3E48A2B504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63939" y="2600692"/>
            <a:ext cx="223716" cy="22371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AB74A3-EED2-4331-BC7D-A5005DF6A1E2}"/>
              </a:ext>
            </a:extLst>
          </p:cNvPr>
          <p:cNvSpPr>
            <a:spLocks noGrp="1"/>
          </p:cNvSpPr>
          <p:nvPr>
            <p:ph type="body" idx="1"/>
          </p:nvPr>
        </p:nvSpPr>
        <p:spPr/>
        <p:txBody>
          <a:bodyPr/>
          <a:lstStyle/>
          <a:p>
            <a:endParaRPr lang="en-GB" dirty="0"/>
          </a:p>
        </p:txBody>
      </p:sp>
      <p:pic>
        <p:nvPicPr>
          <p:cNvPr id="4" name="image30.png">
            <a:extLst>
              <a:ext uri="{FF2B5EF4-FFF2-40B4-BE49-F238E27FC236}">
                <a16:creationId xmlns:a16="http://schemas.microsoft.com/office/drawing/2014/main" id="{7B6E32CA-1603-4229-8112-77CB193E95B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500554" y="850800"/>
            <a:ext cx="6429741" cy="3225577"/>
          </a:xfrm>
          <a:prstGeom prst="rect">
            <a:avLst/>
          </a:prstGeom>
          <a:ln/>
        </p:spPr>
      </p:pic>
      <p:pic>
        <p:nvPicPr>
          <p:cNvPr id="5" name="Graphic 4" descr="Badge Question Mark">
            <a:extLst>
              <a:ext uri="{FF2B5EF4-FFF2-40B4-BE49-F238E27FC236}">
                <a16:creationId xmlns:a16="http://schemas.microsoft.com/office/drawing/2014/main" id="{C33BA7A0-C445-4FA8-A50D-62E8672E4B8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15509" y="3175123"/>
            <a:ext cx="223716" cy="223716"/>
          </a:xfrm>
          <a:prstGeom prst="rect">
            <a:avLst/>
          </a:prstGeom>
        </p:spPr>
      </p:pic>
      <p:pic>
        <p:nvPicPr>
          <p:cNvPr id="6" name="Graphic 5" descr="Badge Question Mark">
            <a:extLst>
              <a:ext uri="{FF2B5EF4-FFF2-40B4-BE49-F238E27FC236}">
                <a16:creationId xmlns:a16="http://schemas.microsoft.com/office/drawing/2014/main" id="{85ED23D1-F05F-48D2-BAF1-B52AD7D6E5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15509" y="2660892"/>
            <a:ext cx="223716" cy="223716"/>
          </a:xfrm>
          <a:prstGeom prst="rect">
            <a:avLst/>
          </a:prstGeom>
        </p:spPr>
      </p:pic>
      <p:pic>
        <p:nvPicPr>
          <p:cNvPr id="7" name="Graphic 6" descr="Badge Question Mark">
            <a:extLst>
              <a:ext uri="{FF2B5EF4-FFF2-40B4-BE49-F238E27FC236}">
                <a16:creationId xmlns:a16="http://schemas.microsoft.com/office/drawing/2014/main" id="{3D69244E-9A02-408D-A6F2-27D415CD8F4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15509" y="1890505"/>
            <a:ext cx="223716" cy="223716"/>
          </a:xfrm>
          <a:prstGeom prst="rect">
            <a:avLst/>
          </a:prstGeom>
        </p:spPr>
      </p:pic>
    </p:spTree>
    <p:extLst>
      <p:ext uri="{BB962C8B-B14F-4D97-AF65-F5344CB8AC3E}">
        <p14:creationId xmlns:p14="http://schemas.microsoft.com/office/powerpoint/2010/main" val="1530859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ad0dfef491_3_18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gad0dfef491_3_18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65" name="Google Shape;265;gad0dfef491_3_186"/>
          <p:cNvPicPr preferRelativeResize="0"/>
          <p:nvPr/>
        </p:nvPicPr>
        <p:blipFill>
          <a:blip r:embed="rId3">
            <a:alphaModFix/>
          </a:blip>
          <a:stretch>
            <a:fillRect/>
          </a:stretch>
        </p:blipFill>
        <p:spPr>
          <a:xfrm>
            <a:off x="762000" y="428625"/>
            <a:ext cx="7620000" cy="4286250"/>
          </a:xfrm>
          <a:prstGeom prst="rect">
            <a:avLst/>
          </a:prstGeom>
          <a:noFill/>
          <a:ln>
            <a:noFill/>
          </a:ln>
        </p:spPr>
      </p:pic>
      <p:pic>
        <p:nvPicPr>
          <p:cNvPr id="266" name="Google Shape;266;gad0dfef491_3_186"/>
          <p:cNvPicPr preferRelativeResize="0"/>
          <p:nvPr/>
        </p:nvPicPr>
        <p:blipFill rotWithShape="1">
          <a:blip r:embed="rId4">
            <a:alphaModFix/>
          </a:blip>
          <a:srcRect l="12874" t="3325" r="12881"/>
          <a:stretch/>
        </p:blipFill>
        <p:spPr>
          <a:xfrm>
            <a:off x="911275" y="1481100"/>
            <a:ext cx="2517926" cy="3192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gad0dfef491_3_36"/>
          <p:cNvSpPr txBox="1">
            <a:spLocks noGrp="1"/>
          </p:cNvSpPr>
          <p:nvPr>
            <p:ph type="title"/>
          </p:nvPr>
        </p:nvSpPr>
        <p:spPr>
          <a:xfrm>
            <a:off x="639475" y="274175"/>
            <a:ext cx="8344200" cy="66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a:t>NS-SEC (NATIONAL STATISTICS SOCIO-ECONOMIC CLASSIFICATION) GROUP</a:t>
            </a:r>
            <a:endParaRPr sz="2000" b="1"/>
          </a:p>
        </p:txBody>
      </p:sp>
      <p:pic>
        <p:nvPicPr>
          <p:cNvPr id="272" name="Google Shape;272;gad0dfef491_3_36"/>
          <p:cNvPicPr preferRelativeResize="0"/>
          <p:nvPr/>
        </p:nvPicPr>
        <p:blipFill rotWithShape="1">
          <a:blip r:embed="rId3">
            <a:alphaModFix/>
          </a:blip>
          <a:srcRect l="25682" r="-11489" b="-4558"/>
          <a:stretch/>
        </p:blipFill>
        <p:spPr>
          <a:xfrm>
            <a:off x="2251550" y="1008525"/>
            <a:ext cx="7846499" cy="3789350"/>
          </a:xfrm>
          <a:prstGeom prst="rect">
            <a:avLst/>
          </a:prstGeom>
          <a:noFill/>
          <a:ln>
            <a:noFill/>
          </a:ln>
        </p:spPr>
      </p:pic>
      <p:sp>
        <p:nvSpPr>
          <p:cNvPr id="273" name="Google Shape;273;gad0dfef491_3_36"/>
          <p:cNvSpPr txBox="1"/>
          <p:nvPr/>
        </p:nvSpPr>
        <p:spPr>
          <a:xfrm>
            <a:off x="5188525" y="1829700"/>
            <a:ext cx="2292300" cy="1484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Calibri"/>
              <a:buChar char="●"/>
            </a:pPr>
            <a:r>
              <a:rPr lang="en-US">
                <a:latin typeface="Calibri"/>
                <a:ea typeface="Calibri"/>
                <a:cs typeface="Calibri"/>
                <a:sym typeface="Calibri"/>
              </a:rPr>
              <a:t>It might be better for us to explore and understand more about our ‘non-visitors’ in the future.</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ad0dfef491_3_44"/>
          <p:cNvSpPr txBox="1">
            <a:spLocks noGrp="1"/>
          </p:cNvSpPr>
          <p:nvPr>
            <p:ph type="title"/>
          </p:nvPr>
        </p:nvSpPr>
        <p:spPr>
          <a:xfrm>
            <a:off x="639475" y="578375"/>
            <a:ext cx="8344200" cy="66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a:t>NS-SEC (NATIONAL STATISTICS SOCIO-ECONOMIC CLASSIFICATION) GROUP</a:t>
            </a:r>
            <a:endParaRPr sz="2000" b="1"/>
          </a:p>
        </p:txBody>
      </p:sp>
      <p:pic>
        <p:nvPicPr>
          <p:cNvPr id="279" name="Google Shape;279;gad0dfef491_3_44"/>
          <p:cNvPicPr preferRelativeResize="0"/>
          <p:nvPr/>
        </p:nvPicPr>
        <p:blipFill>
          <a:blip r:embed="rId3">
            <a:alphaModFix/>
          </a:blip>
          <a:stretch>
            <a:fillRect/>
          </a:stretch>
        </p:blipFill>
        <p:spPr>
          <a:xfrm>
            <a:off x="958638" y="2571750"/>
            <a:ext cx="603675" cy="603675"/>
          </a:xfrm>
          <a:prstGeom prst="rect">
            <a:avLst/>
          </a:prstGeom>
          <a:noFill/>
          <a:ln>
            <a:noFill/>
          </a:ln>
        </p:spPr>
      </p:pic>
      <p:sp>
        <p:nvSpPr>
          <p:cNvPr id="280" name="Google Shape;280;gad0dfef491_3_44"/>
          <p:cNvSpPr txBox="1"/>
          <p:nvPr/>
        </p:nvSpPr>
        <p:spPr>
          <a:xfrm>
            <a:off x="1479325" y="1502725"/>
            <a:ext cx="6664500" cy="233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a:t>
            </a:r>
            <a:r>
              <a:rPr lang="en-US" sz="1800">
                <a:solidFill>
                  <a:schemeClr val="dk1"/>
                </a:solidFill>
              </a:rPr>
              <a:t>Are there any differences in how NS-SEC 1-4/NS-SEC 5-8/Students respond to the to the LEE/SEM?</a:t>
            </a:r>
            <a:endParaRPr sz="1800">
              <a:solidFill>
                <a:schemeClr val="dk1"/>
              </a:solidFill>
            </a:endParaRPr>
          </a:p>
          <a:p>
            <a:pPr marL="0" lvl="0" indent="0" algn="l" rtl="0">
              <a:lnSpc>
                <a:spcPct val="115000"/>
              </a:lnSpc>
              <a:spcBef>
                <a:spcPts val="600"/>
              </a:spcBef>
              <a:spcAft>
                <a:spcPts val="0"/>
              </a:spcAft>
              <a:buNone/>
            </a:pP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6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  </a:t>
            </a:r>
            <a:r>
              <a:rPr lang="en-US" sz="1800">
                <a:solidFill>
                  <a:schemeClr val="dk1"/>
                </a:solidFill>
              </a:rPr>
              <a:t>Do any of these responses change over time?</a:t>
            </a:r>
            <a:endParaRPr sz="1800">
              <a:solidFill>
                <a:schemeClr val="dk1"/>
              </a:solidFill>
            </a:endParaRPr>
          </a:p>
          <a:p>
            <a:pPr marL="0" lvl="0" indent="0" algn="l" rtl="0">
              <a:spcBef>
                <a:spcPts val="600"/>
              </a:spcBef>
              <a:spcAft>
                <a:spcPts val="0"/>
              </a:spcAft>
              <a:buNone/>
            </a:pPr>
            <a:endParaRPr sz="1800">
              <a:latin typeface="Calibri"/>
              <a:ea typeface="Calibri"/>
              <a:cs typeface="Calibri"/>
              <a:sym typeface="Calibri"/>
            </a:endParaRPr>
          </a:p>
        </p:txBody>
      </p:sp>
      <p:pic>
        <p:nvPicPr>
          <p:cNvPr id="281" name="Google Shape;281;gad0dfef491_3_44"/>
          <p:cNvPicPr preferRelativeResize="0"/>
          <p:nvPr/>
        </p:nvPicPr>
        <p:blipFill>
          <a:blip r:embed="rId3">
            <a:alphaModFix/>
          </a:blip>
          <a:stretch>
            <a:fillRect/>
          </a:stretch>
        </p:blipFill>
        <p:spPr>
          <a:xfrm>
            <a:off x="958638" y="1606225"/>
            <a:ext cx="603675" cy="603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15" name="Picture 14" descr="Chart, line chart&#10;&#10;Description automatically generated">
            <a:extLst>
              <a:ext uri="{FF2B5EF4-FFF2-40B4-BE49-F238E27FC236}">
                <a16:creationId xmlns:a16="http://schemas.microsoft.com/office/drawing/2014/main" id="{6C448E11-AADC-4688-88B5-EAFB8E30CDE2}"/>
              </a:ext>
            </a:extLst>
          </p:cNvPr>
          <p:cNvPicPr>
            <a:picLocks noChangeAspect="1"/>
          </p:cNvPicPr>
          <p:nvPr/>
        </p:nvPicPr>
        <p:blipFill>
          <a:blip r:embed="rId3"/>
          <a:stretch>
            <a:fillRect/>
          </a:stretch>
        </p:blipFill>
        <p:spPr>
          <a:xfrm>
            <a:off x="2998811" y="574774"/>
            <a:ext cx="2211277" cy="1560902"/>
          </a:xfrm>
          <a:prstGeom prst="rect">
            <a:avLst/>
          </a:prstGeom>
        </p:spPr>
      </p:pic>
      <p:pic>
        <p:nvPicPr>
          <p:cNvPr id="7" name="Picture 6" descr="Chart, line chart&#10;&#10;Description automatically generated">
            <a:extLst>
              <a:ext uri="{FF2B5EF4-FFF2-40B4-BE49-F238E27FC236}">
                <a16:creationId xmlns:a16="http://schemas.microsoft.com/office/drawing/2014/main" id="{99A5B22B-4974-4E27-B68B-D631AD6B923C}"/>
              </a:ext>
            </a:extLst>
          </p:cNvPr>
          <p:cNvPicPr>
            <a:picLocks noChangeAspect="1"/>
          </p:cNvPicPr>
          <p:nvPr/>
        </p:nvPicPr>
        <p:blipFill>
          <a:blip r:embed="rId4"/>
          <a:stretch>
            <a:fillRect/>
          </a:stretch>
        </p:blipFill>
        <p:spPr>
          <a:xfrm>
            <a:off x="5568862" y="2089404"/>
            <a:ext cx="2411932" cy="1706006"/>
          </a:xfrm>
          <a:prstGeom prst="rect">
            <a:avLst/>
          </a:prstGeom>
        </p:spPr>
      </p:pic>
      <p:pic>
        <p:nvPicPr>
          <p:cNvPr id="9" name="Picture 8" descr="Chart, line chart&#10;&#10;Description automatically generated">
            <a:extLst>
              <a:ext uri="{FF2B5EF4-FFF2-40B4-BE49-F238E27FC236}">
                <a16:creationId xmlns:a16="http://schemas.microsoft.com/office/drawing/2014/main" id="{528D93AC-C19E-4081-B823-A70F506C7C49}"/>
              </a:ext>
            </a:extLst>
          </p:cNvPr>
          <p:cNvPicPr>
            <a:picLocks noChangeAspect="1"/>
          </p:cNvPicPr>
          <p:nvPr/>
        </p:nvPicPr>
        <p:blipFill>
          <a:blip r:embed="rId5"/>
          <a:stretch>
            <a:fillRect/>
          </a:stretch>
        </p:blipFill>
        <p:spPr>
          <a:xfrm>
            <a:off x="3006223" y="2151810"/>
            <a:ext cx="2211278" cy="1383188"/>
          </a:xfrm>
          <a:prstGeom prst="rect">
            <a:avLst/>
          </a:prstGeom>
        </p:spPr>
      </p:pic>
      <p:pic>
        <p:nvPicPr>
          <p:cNvPr id="5" name="Picture 4" descr="Chart, line chart&#10;&#10;Description automatically generated">
            <a:extLst>
              <a:ext uri="{FF2B5EF4-FFF2-40B4-BE49-F238E27FC236}">
                <a16:creationId xmlns:a16="http://schemas.microsoft.com/office/drawing/2014/main" id="{9A81D662-543D-4DB9-8D59-C0B7E82EAF76}"/>
              </a:ext>
            </a:extLst>
          </p:cNvPr>
          <p:cNvPicPr>
            <a:picLocks noChangeAspect="1"/>
          </p:cNvPicPr>
          <p:nvPr/>
        </p:nvPicPr>
        <p:blipFill>
          <a:blip r:embed="rId6"/>
          <a:stretch>
            <a:fillRect/>
          </a:stretch>
        </p:blipFill>
        <p:spPr>
          <a:xfrm>
            <a:off x="527497" y="2179587"/>
            <a:ext cx="2275671" cy="1355411"/>
          </a:xfrm>
          <a:prstGeom prst="rect">
            <a:avLst/>
          </a:prstGeom>
        </p:spPr>
      </p:pic>
      <p:pic>
        <p:nvPicPr>
          <p:cNvPr id="286" name="Google Shape;286;p9"/>
          <p:cNvPicPr preferRelativeResize="0"/>
          <p:nvPr/>
        </p:nvPicPr>
        <p:blipFill>
          <a:blip r:embed="rId7"/>
          <a:srcRect/>
          <a:stretch/>
        </p:blipFill>
        <p:spPr>
          <a:xfrm>
            <a:off x="543660" y="602200"/>
            <a:ext cx="2259508" cy="1560902"/>
          </a:xfrm>
          <a:prstGeom prst="rect">
            <a:avLst/>
          </a:prstGeom>
          <a:noFill/>
          <a:ln>
            <a:noFill/>
          </a:ln>
        </p:spPr>
      </p:pic>
      <p:sp>
        <p:nvSpPr>
          <p:cNvPr id="294" name="Google Shape;294;p9"/>
          <p:cNvSpPr/>
          <p:nvPr/>
        </p:nvSpPr>
        <p:spPr>
          <a:xfrm>
            <a:off x="1081223" y="797387"/>
            <a:ext cx="179700" cy="1935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9"/>
          <p:cNvSpPr/>
          <p:nvPr/>
        </p:nvSpPr>
        <p:spPr>
          <a:xfrm>
            <a:off x="3564142" y="788925"/>
            <a:ext cx="179700" cy="1935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9"/>
          <p:cNvSpPr/>
          <p:nvPr/>
        </p:nvSpPr>
        <p:spPr>
          <a:xfrm>
            <a:off x="1004734" y="2440510"/>
            <a:ext cx="179700" cy="1935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9"/>
          <p:cNvSpPr/>
          <p:nvPr/>
        </p:nvSpPr>
        <p:spPr>
          <a:xfrm>
            <a:off x="3491477" y="2426500"/>
            <a:ext cx="179700" cy="1935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9"/>
          <p:cNvSpPr/>
          <p:nvPr/>
        </p:nvSpPr>
        <p:spPr>
          <a:xfrm>
            <a:off x="6108861" y="2537260"/>
            <a:ext cx="179700" cy="1935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9"/>
          <p:cNvSpPr/>
          <p:nvPr/>
        </p:nvSpPr>
        <p:spPr>
          <a:xfrm>
            <a:off x="1099425" y="3841400"/>
            <a:ext cx="179700" cy="1935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9"/>
          <p:cNvSpPr txBox="1"/>
          <p:nvPr/>
        </p:nvSpPr>
        <p:spPr>
          <a:xfrm>
            <a:off x="5568862" y="3812171"/>
            <a:ext cx="3388312" cy="1223016"/>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457200" lvl="0" indent="-295275" algn="l" rtl="0">
              <a:lnSpc>
                <a:spcPct val="115000"/>
              </a:lnSpc>
              <a:spcBef>
                <a:spcPts val="0"/>
              </a:spcBef>
              <a:spcAft>
                <a:spcPts val="0"/>
              </a:spcAft>
              <a:buSzPts val="1050"/>
              <a:buChar char="●"/>
            </a:pPr>
            <a:r>
              <a:rPr lang="en-US" sz="1200" b="1" dirty="0">
                <a:latin typeface="Calibri" panose="020F0502020204030204" pitchFamily="34" charset="0"/>
                <a:cs typeface="Calibri" panose="020F0502020204030204" pitchFamily="34" charset="0"/>
              </a:rPr>
              <a:t>The social economic status of our visitors might not influence how they respond as we would expect.</a:t>
            </a:r>
            <a:endParaRPr sz="1200" b="1" dirty="0">
              <a:latin typeface="Calibri" panose="020F0502020204030204" pitchFamily="34" charset="0"/>
              <a:cs typeface="Calibri" panose="020F0502020204030204" pitchFamily="34" charset="0"/>
            </a:endParaRPr>
          </a:p>
          <a:p>
            <a:pPr marL="457200" lvl="0" indent="-295275" algn="l" rtl="0">
              <a:lnSpc>
                <a:spcPct val="115000"/>
              </a:lnSpc>
              <a:spcBef>
                <a:spcPts val="0"/>
              </a:spcBef>
              <a:spcAft>
                <a:spcPts val="0"/>
              </a:spcAft>
              <a:buSzPts val="1050"/>
              <a:buChar char="●"/>
            </a:pPr>
            <a:r>
              <a:rPr lang="en-US" sz="1200" b="1" dirty="0">
                <a:latin typeface="Calibri" panose="020F0502020204030204" pitchFamily="34" charset="0"/>
                <a:cs typeface="Calibri" panose="020F0502020204030204" pitchFamily="34" charset="0"/>
              </a:rPr>
              <a:t>Students responded slightly more differently.</a:t>
            </a:r>
            <a:endParaRPr sz="1200" b="1" dirty="0">
              <a:latin typeface="Calibri" panose="020F0502020204030204" pitchFamily="34" charset="0"/>
              <a:cs typeface="Calibri" panose="020F0502020204030204" pitchFamily="34" charset="0"/>
            </a:endParaRPr>
          </a:p>
        </p:txBody>
      </p:sp>
      <p:sp>
        <p:nvSpPr>
          <p:cNvPr id="18" name="Title 1">
            <a:extLst>
              <a:ext uri="{FF2B5EF4-FFF2-40B4-BE49-F238E27FC236}">
                <a16:creationId xmlns:a16="http://schemas.microsoft.com/office/drawing/2014/main" id="{FAFED011-16EF-4D2E-AC21-9BC29FFE9A62}"/>
              </a:ext>
            </a:extLst>
          </p:cNvPr>
          <p:cNvSpPr>
            <a:spLocks noGrp="1"/>
          </p:cNvSpPr>
          <p:nvPr>
            <p:ph type="title"/>
          </p:nvPr>
        </p:nvSpPr>
        <p:spPr>
          <a:xfrm>
            <a:off x="396266" y="108313"/>
            <a:ext cx="7038900" cy="914100"/>
          </a:xfrm>
        </p:spPr>
        <p:txBody>
          <a:bodyPr/>
          <a:lstStyle/>
          <a:p>
            <a:r>
              <a:rPr lang="en-US" dirty="0"/>
              <a:t>A GENERAL VIEW</a:t>
            </a:r>
            <a:endParaRPr lang="en-GB" dirty="0"/>
          </a:p>
        </p:txBody>
      </p:sp>
      <p:pic>
        <p:nvPicPr>
          <p:cNvPr id="3" name="Picture 2" descr="Chart, line chart&#10;&#10;Description automatically generated">
            <a:extLst>
              <a:ext uri="{FF2B5EF4-FFF2-40B4-BE49-F238E27FC236}">
                <a16:creationId xmlns:a16="http://schemas.microsoft.com/office/drawing/2014/main" id="{0EA38B35-ECD1-4302-B69F-5B384B280ABE}"/>
              </a:ext>
            </a:extLst>
          </p:cNvPr>
          <p:cNvPicPr>
            <a:picLocks noChangeAspect="1"/>
          </p:cNvPicPr>
          <p:nvPr/>
        </p:nvPicPr>
        <p:blipFill>
          <a:blip r:embed="rId8"/>
          <a:stretch>
            <a:fillRect/>
          </a:stretch>
        </p:blipFill>
        <p:spPr>
          <a:xfrm>
            <a:off x="5571328" y="604934"/>
            <a:ext cx="2411932" cy="1488495"/>
          </a:xfrm>
          <a:prstGeom prst="rect">
            <a:avLst/>
          </a:prstGeom>
        </p:spPr>
      </p:pic>
      <p:pic>
        <p:nvPicPr>
          <p:cNvPr id="11" name="Picture 10" descr="Chart, line chart&#10;&#10;Description automatically generated">
            <a:extLst>
              <a:ext uri="{FF2B5EF4-FFF2-40B4-BE49-F238E27FC236}">
                <a16:creationId xmlns:a16="http://schemas.microsoft.com/office/drawing/2014/main" id="{EE2008FF-994D-4270-B392-B7F8232C9227}"/>
              </a:ext>
            </a:extLst>
          </p:cNvPr>
          <p:cNvPicPr>
            <a:picLocks noChangeAspect="1"/>
          </p:cNvPicPr>
          <p:nvPr/>
        </p:nvPicPr>
        <p:blipFill>
          <a:blip r:embed="rId9"/>
          <a:stretch>
            <a:fillRect/>
          </a:stretch>
        </p:blipFill>
        <p:spPr>
          <a:xfrm>
            <a:off x="504241" y="3535709"/>
            <a:ext cx="2298927" cy="1488427"/>
          </a:xfrm>
          <a:prstGeom prst="rect">
            <a:avLst/>
          </a:prstGeom>
        </p:spPr>
      </p:pic>
      <p:pic>
        <p:nvPicPr>
          <p:cNvPr id="13" name="Picture 12" descr="Graphical user interface, application, email&#10;&#10;Description automatically generated">
            <a:extLst>
              <a:ext uri="{FF2B5EF4-FFF2-40B4-BE49-F238E27FC236}">
                <a16:creationId xmlns:a16="http://schemas.microsoft.com/office/drawing/2014/main" id="{2E6CEF2D-12BA-4C8F-96B5-7E3E1C8D99E0}"/>
              </a:ext>
            </a:extLst>
          </p:cNvPr>
          <p:cNvPicPr>
            <a:picLocks noChangeAspect="1"/>
          </p:cNvPicPr>
          <p:nvPr/>
        </p:nvPicPr>
        <p:blipFill>
          <a:blip r:embed="rId10"/>
          <a:stretch>
            <a:fillRect/>
          </a:stretch>
        </p:blipFill>
        <p:spPr>
          <a:xfrm>
            <a:off x="3013175" y="3538194"/>
            <a:ext cx="2211278" cy="1485942"/>
          </a:xfrm>
          <a:prstGeom prst="rect">
            <a:avLst/>
          </a:prstGeom>
        </p:spPr>
      </p:pic>
      <p:sp>
        <p:nvSpPr>
          <p:cNvPr id="33" name="Google Shape;299;p9">
            <a:extLst>
              <a:ext uri="{FF2B5EF4-FFF2-40B4-BE49-F238E27FC236}">
                <a16:creationId xmlns:a16="http://schemas.microsoft.com/office/drawing/2014/main" id="{769764E1-C42E-4D03-A4BD-BD80C89D45BC}"/>
              </a:ext>
            </a:extLst>
          </p:cNvPr>
          <p:cNvSpPr/>
          <p:nvPr/>
        </p:nvSpPr>
        <p:spPr>
          <a:xfrm>
            <a:off x="6108861" y="925663"/>
            <a:ext cx="179700" cy="1935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99;p9">
            <a:extLst>
              <a:ext uri="{FF2B5EF4-FFF2-40B4-BE49-F238E27FC236}">
                <a16:creationId xmlns:a16="http://schemas.microsoft.com/office/drawing/2014/main" id="{83DB66CE-B0D3-4629-A148-0DC4A62F58F1}"/>
              </a:ext>
            </a:extLst>
          </p:cNvPr>
          <p:cNvSpPr/>
          <p:nvPr/>
        </p:nvSpPr>
        <p:spPr>
          <a:xfrm>
            <a:off x="1004734" y="3847372"/>
            <a:ext cx="179700" cy="1935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pic>
        <p:nvPicPr>
          <p:cNvPr id="3" name="Picture 2" descr="Chart, line chart&#10;&#10;Description automatically generated">
            <a:extLst>
              <a:ext uri="{FF2B5EF4-FFF2-40B4-BE49-F238E27FC236}">
                <a16:creationId xmlns:a16="http://schemas.microsoft.com/office/drawing/2014/main" id="{0623BB9C-1A32-4E90-87D2-39DE2CEFF7B0}"/>
              </a:ext>
            </a:extLst>
          </p:cNvPr>
          <p:cNvPicPr>
            <a:picLocks noChangeAspect="1"/>
          </p:cNvPicPr>
          <p:nvPr/>
        </p:nvPicPr>
        <p:blipFill>
          <a:blip r:embed="rId3"/>
          <a:stretch>
            <a:fillRect/>
          </a:stretch>
        </p:blipFill>
        <p:spPr>
          <a:xfrm>
            <a:off x="4671923" y="338000"/>
            <a:ext cx="4186691" cy="2710650"/>
          </a:xfrm>
          <a:prstGeom prst="rect">
            <a:avLst/>
          </a:prstGeom>
        </p:spPr>
      </p:pic>
      <p:pic>
        <p:nvPicPr>
          <p:cNvPr id="307" name="Google Shape;307;gad0dfef491_3_71"/>
          <p:cNvPicPr preferRelativeResize="0"/>
          <p:nvPr/>
        </p:nvPicPr>
        <p:blipFill>
          <a:blip r:embed="rId4"/>
          <a:srcRect/>
          <a:stretch/>
        </p:blipFill>
        <p:spPr>
          <a:xfrm>
            <a:off x="285388" y="321675"/>
            <a:ext cx="4186691" cy="2710650"/>
          </a:xfrm>
          <a:prstGeom prst="rect">
            <a:avLst/>
          </a:prstGeom>
          <a:noFill/>
          <a:ln>
            <a:noFill/>
          </a:ln>
        </p:spPr>
      </p:pic>
      <p:sp>
        <p:nvSpPr>
          <p:cNvPr id="308" name="Google Shape;308;gad0dfef491_3_71"/>
          <p:cNvSpPr txBox="1">
            <a:spLocks noGrp="1"/>
          </p:cNvSpPr>
          <p:nvPr>
            <p:ph type="body" idx="1"/>
          </p:nvPr>
        </p:nvSpPr>
        <p:spPr>
          <a:xfrm>
            <a:off x="1225825" y="3450175"/>
            <a:ext cx="7038900" cy="15843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US" dirty="0"/>
              <a:t>More motivations</a:t>
            </a:r>
            <a:r>
              <a:rPr lang="en-US" dirty="0">
                <a:solidFill>
                  <a:schemeClr val="tx1"/>
                </a:solidFill>
              </a:rPr>
              <a:t> to </a:t>
            </a:r>
            <a:r>
              <a:rPr lang="en-US" b="1" dirty="0">
                <a:solidFill>
                  <a:srgbClr val="FF0000"/>
                </a:solidFill>
              </a:rPr>
              <a:t>learn more and continue exploring</a:t>
            </a:r>
            <a:r>
              <a:rPr lang="en-US" dirty="0"/>
              <a:t>.</a:t>
            </a:r>
            <a:endParaRPr dirty="0"/>
          </a:p>
          <a:p>
            <a:pPr marL="457200" lvl="0" indent="-311150" algn="l" rtl="0">
              <a:spcBef>
                <a:spcPts val="0"/>
              </a:spcBef>
              <a:spcAft>
                <a:spcPts val="0"/>
              </a:spcAft>
              <a:buSzPts val="1300"/>
              <a:buChar char="●"/>
            </a:pPr>
            <a:r>
              <a:rPr lang="en-US" dirty="0"/>
              <a:t>In 2018/19, </a:t>
            </a:r>
            <a:r>
              <a:rPr lang="en-US" b="1" dirty="0">
                <a:solidFill>
                  <a:srgbClr val="FF0000"/>
                </a:solidFill>
              </a:rPr>
              <a:t>students</a:t>
            </a:r>
            <a:r>
              <a:rPr lang="en-US" dirty="0"/>
              <a:t> suddenly become the ones who agree the most that Science Museum is a place for them.</a:t>
            </a:r>
            <a:endParaRPr dirty="0"/>
          </a:p>
        </p:txBody>
      </p:sp>
      <p:sp>
        <p:nvSpPr>
          <p:cNvPr id="309" name="Google Shape;309;gad0dfef491_3_71"/>
          <p:cNvSpPr txBox="1"/>
          <p:nvPr/>
        </p:nvSpPr>
        <p:spPr>
          <a:xfrm>
            <a:off x="3036099" y="959674"/>
            <a:ext cx="1195931" cy="1701463"/>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10" name="Google Shape;310;gad0dfef491_3_71"/>
          <p:cNvSpPr/>
          <p:nvPr/>
        </p:nvSpPr>
        <p:spPr>
          <a:xfrm>
            <a:off x="8503165" y="1133535"/>
            <a:ext cx="87300" cy="1311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gad0dfef491_3_71"/>
          <p:cNvSpPr txBox="1"/>
          <p:nvPr/>
        </p:nvSpPr>
        <p:spPr>
          <a:xfrm>
            <a:off x="1166425" y="337350"/>
            <a:ext cx="835200" cy="62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p2"/>
          <p:cNvSpPr/>
          <p:nvPr/>
        </p:nvSpPr>
        <p:spPr>
          <a:xfrm>
            <a:off x="363072" y="353193"/>
            <a:ext cx="3285756" cy="4419078"/>
          </a:xfrm>
          <a:custGeom>
            <a:avLst/>
            <a:gdLst/>
            <a:ahLst/>
            <a:cxnLst/>
            <a:rect l="l" t="t" r="r" b="b"/>
            <a:pathLst>
              <a:path w="4381009" h="5892104" extrusionOk="0">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6" name="Google Shape;96;p2"/>
          <p:cNvSpPr txBox="1">
            <a:spLocks noGrp="1"/>
          </p:cNvSpPr>
          <p:nvPr>
            <p:ph type="title"/>
          </p:nvPr>
        </p:nvSpPr>
        <p:spPr>
          <a:xfrm>
            <a:off x="647271" y="759003"/>
            <a:ext cx="2562119" cy="359655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2400"/>
              <a:buFont typeface="Calibri"/>
              <a:buNone/>
            </a:pPr>
            <a:r>
              <a:rPr lang="en-US" sz="4400" b="1">
                <a:solidFill>
                  <a:srgbClr val="FFFFFF"/>
                </a:solidFill>
              </a:rPr>
              <a:t>CONTENT</a:t>
            </a:r>
            <a:endParaRPr sz="4400" b="1">
              <a:solidFill>
                <a:srgbClr val="FFFFFF"/>
              </a:solidFill>
              <a:latin typeface="Calibri"/>
              <a:ea typeface="Calibri"/>
              <a:cs typeface="Calibri"/>
              <a:sym typeface="Calibri"/>
            </a:endParaRPr>
          </a:p>
        </p:txBody>
      </p:sp>
      <p:grpSp>
        <p:nvGrpSpPr>
          <p:cNvPr id="97" name="Google Shape;97;p2"/>
          <p:cNvGrpSpPr/>
          <p:nvPr/>
        </p:nvGrpSpPr>
        <p:grpSpPr>
          <a:xfrm>
            <a:off x="3895725" y="353731"/>
            <a:ext cx="4885203" cy="4413037"/>
            <a:chOff x="0" y="538"/>
            <a:chExt cx="4885203" cy="4413037"/>
          </a:xfrm>
        </p:grpSpPr>
        <p:sp>
          <p:nvSpPr>
            <p:cNvPr id="98" name="Google Shape;98;p2"/>
            <p:cNvSpPr/>
            <p:nvPr/>
          </p:nvSpPr>
          <p:spPr>
            <a:xfrm>
              <a:off x="0" y="538"/>
              <a:ext cx="4885203" cy="1260854"/>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81408" y="284231"/>
              <a:ext cx="693470" cy="69347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456287" y="538"/>
              <a:ext cx="3428915" cy="126085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txBox="1"/>
            <p:nvPr/>
          </p:nvSpPr>
          <p:spPr>
            <a:xfrm>
              <a:off x="1456287" y="538"/>
              <a:ext cx="3428915" cy="1260854"/>
            </a:xfrm>
            <a:prstGeom prst="rect">
              <a:avLst/>
            </a:prstGeom>
            <a:noFill/>
            <a:ln>
              <a:noFill/>
            </a:ln>
          </p:spPr>
          <p:txBody>
            <a:bodyPr spcFirstLastPara="1" wrap="square" lIns="133425" tIns="133425" rIns="133425" bIns="133425" anchor="ctr" anchorCtr="0">
              <a:noAutofit/>
            </a:bodyPr>
            <a:lstStyle/>
            <a:p>
              <a:pPr marL="0" marR="0" lvl="0" indent="0" algn="l" rtl="0">
                <a:lnSpc>
                  <a:spcPct val="90000"/>
                </a:lnSpc>
                <a:spcBef>
                  <a:spcPts val="0"/>
                </a:spcBef>
                <a:spcAft>
                  <a:spcPts val="0"/>
                </a:spcAft>
                <a:buClr>
                  <a:schemeClr val="dk1"/>
                </a:buClr>
                <a:buSzPts val="2500"/>
                <a:buFont typeface="Calibri"/>
                <a:buNone/>
              </a:pPr>
              <a:r>
                <a:rPr lang="en-US" sz="2500">
                  <a:solidFill>
                    <a:schemeClr val="dk1"/>
                  </a:solidFill>
                  <a:latin typeface="Calibri"/>
                  <a:ea typeface="Calibri"/>
                  <a:cs typeface="Calibri"/>
                  <a:sym typeface="Calibri"/>
                </a:rPr>
                <a:t>INTRODUCTION</a:t>
              </a:r>
              <a:endParaRPr sz="2500" b="0" i="0" u="none" strike="noStrike" cap="none">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2500"/>
                <a:buFont typeface="Calibri"/>
                <a:buNone/>
              </a:pPr>
              <a:r>
                <a:rPr lang="en-US" sz="1800">
                  <a:solidFill>
                    <a:schemeClr val="dk1"/>
                  </a:solidFill>
                  <a:latin typeface="Calibri"/>
                  <a:ea typeface="Calibri"/>
                  <a:cs typeface="Calibri"/>
                  <a:sym typeface="Calibri"/>
                </a:rPr>
                <a:t>AIMS, OBJECTIVES,METHODS</a:t>
              </a:r>
              <a:endParaRPr sz="1800">
                <a:solidFill>
                  <a:schemeClr val="dk1"/>
                </a:solidFill>
                <a:latin typeface="Calibri"/>
                <a:ea typeface="Calibri"/>
                <a:cs typeface="Calibri"/>
                <a:sym typeface="Calibri"/>
              </a:endParaRPr>
            </a:p>
          </p:txBody>
        </p:sp>
        <p:sp>
          <p:nvSpPr>
            <p:cNvPr id="102" name="Google Shape;102;p2"/>
            <p:cNvSpPr/>
            <p:nvPr/>
          </p:nvSpPr>
          <p:spPr>
            <a:xfrm>
              <a:off x="0" y="1576607"/>
              <a:ext cx="4885203" cy="1260854"/>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381408" y="1860299"/>
              <a:ext cx="693470" cy="693470"/>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456287" y="1576607"/>
              <a:ext cx="3428915" cy="126085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txBox="1"/>
            <p:nvPr/>
          </p:nvSpPr>
          <p:spPr>
            <a:xfrm>
              <a:off x="1374100" y="1860307"/>
              <a:ext cx="3429000" cy="913800"/>
            </a:xfrm>
            <a:prstGeom prst="rect">
              <a:avLst/>
            </a:prstGeom>
            <a:noFill/>
            <a:ln>
              <a:noFill/>
            </a:ln>
          </p:spPr>
          <p:txBody>
            <a:bodyPr spcFirstLastPara="1" wrap="square" lIns="133425" tIns="133425" rIns="133425" bIns="133425" anchor="ctr" anchorCtr="0">
              <a:noAutofit/>
            </a:bodyPr>
            <a:lstStyle/>
            <a:p>
              <a:pPr marL="0" marR="0" lvl="0" indent="0" algn="l" rtl="0">
                <a:lnSpc>
                  <a:spcPct val="90000"/>
                </a:lnSpc>
                <a:spcBef>
                  <a:spcPts val="0"/>
                </a:spcBef>
                <a:spcAft>
                  <a:spcPts val="0"/>
                </a:spcAft>
                <a:buClr>
                  <a:schemeClr val="dk1"/>
                </a:buClr>
                <a:buSzPts val="2500"/>
                <a:buFont typeface="Calibri"/>
                <a:buNone/>
              </a:pPr>
              <a:r>
                <a:rPr lang="en-US" sz="2500">
                  <a:solidFill>
                    <a:schemeClr val="dk1"/>
                  </a:solidFill>
                  <a:latin typeface="Calibri"/>
                  <a:ea typeface="Calibri"/>
                  <a:cs typeface="Calibri"/>
                  <a:sym typeface="Calibri"/>
                </a:rPr>
                <a:t>MAIN FINDINGS</a:t>
              </a:r>
              <a:endParaRPr sz="2500">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2500"/>
                <a:buFont typeface="Calibri"/>
                <a:buNone/>
              </a:pPr>
              <a:endParaRPr sz="2500">
                <a:solidFill>
                  <a:schemeClr val="dk1"/>
                </a:solidFill>
                <a:latin typeface="Calibri"/>
                <a:ea typeface="Calibri"/>
                <a:cs typeface="Calibri"/>
                <a:sym typeface="Calibri"/>
              </a:endParaRPr>
            </a:p>
          </p:txBody>
        </p:sp>
        <p:sp>
          <p:nvSpPr>
            <p:cNvPr id="106" name="Google Shape;106;p2"/>
            <p:cNvSpPr/>
            <p:nvPr/>
          </p:nvSpPr>
          <p:spPr>
            <a:xfrm>
              <a:off x="0" y="3152675"/>
              <a:ext cx="4885203" cy="1260854"/>
            </a:xfrm>
            <a:prstGeom prst="roundRect">
              <a:avLst>
                <a:gd name="adj" fmla="val 10000"/>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381408" y="3436367"/>
              <a:ext cx="693470" cy="693470"/>
            </a:xfrm>
            <a:prstGeom prst="rect">
              <a:avLst/>
            </a:prstGeom>
            <a:blipFill rotWithShape="1">
              <a:blip r:embed="rId5">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456287" y="3152675"/>
              <a:ext cx="3428915" cy="126085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txBox="1"/>
            <p:nvPr/>
          </p:nvSpPr>
          <p:spPr>
            <a:xfrm>
              <a:off x="1374112" y="3152675"/>
              <a:ext cx="3429000" cy="1260900"/>
            </a:xfrm>
            <a:prstGeom prst="rect">
              <a:avLst/>
            </a:prstGeom>
            <a:noFill/>
            <a:ln>
              <a:noFill/>
            </a:ln>
          </p:spPr>
          <p:txBody>
            <a:bodyPr spcFirstLastPara="1" wrap="square" lIns="133425" tIns="133425" rIns="133425" bIns="133425" anchor="ctr" anchorCtr="0">
              <a:noAutofit/>
            </a:bodyPr>
            <a:lstStyle/>
            <a:p>
              <a:pPr marL="0" marR="0" lvl="0" indent="0" algn="l" rtl="0">
                <a:lnSpc>
                  <a:spcPct val="90000"/>
                </a:lnSpc>
                <a:spcBef>
                  <a:spcPts val="0"/>
                </a:spcBef>
                <a:spcAft>
                  <a:spcPts val="0"/>
                </a:spcAft>
                <a:buClr>
                  <a:schemeClr val="dk1"/>
                </a:buClr>
                <a:buSzPts val="2500"/>
                <a:buFont typeface="Calibri"/>
                <a:buNone/>
              </a:pPr>
              <a:r>
                <a:rPr lang="en-US" sz="2500">
                  <a:solidFill>
                    <a:schemeClr val="dk1"/>
                  </a:solidFill>
                  <a:latin typeface="Calibri"/>
                  <a:ea typeface="Calibri"/>
                  <a:cs typeface="Calibri"/>
                  <a:sym typeface="Calibri"/>
                </a:rPr>
                <a:t>CONCLUSIONS  RECOMMENDATIONS</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1"/>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2400"/>
              <a:buFont typeface="Calibri"/>
              <a:buNone/>
            </a:pPr>
            <a:r>
              <a:rPr lang="en-US" b="1"/>
              <a:t>SCIENCE INTERESTS</a:t>
            </a:r>
            <a:endParaRPr b="1"/>
          </a:p>
        </p:txBody>
      </p:sp>
      <p:pic>
        <p:nvPicPr>
          <p:cNvPr id="317" name="Google Shape;317;p11"/>
          <p:cNvPicPr preferRelativeResize="0"/>
          <p:nvPr/>
        </p:nvPicPr>
        <p:blipFill>
          <a:blip r:embed="rId3">
            <a:alphaModFix/>
          </a:blip>
          <a:stretch>
            <a:fillRect/>
          </a:stretch>
        </p:blipFill>
        <p:spPr>
          <a:xfrm>
            <a:off x="1366425" y="1433953"/>
            <a:ext cx="6901049" cy="2643550"/>
          </a:xfrm>
          <a:prstGeom prst="rect">
            <a:avLst/>
          </a:prstGeom>
          <a:noFill/>
          <a:ln>
            <a:noFill/>
          </a:ln>
        </p:spPr>
      </p:pic>
      <p:sp>
        <p:nvSpPr>
          <p:cNvPr id="318" name="Google Shape;318;p11"/>
          <p:cNvSpPr txBox="1"/>
          <p:nvPr/>
        </p:nvSpPr>
        <p:spPr>
          <a:xfrm>
            <a:off x="1543250" y="3673925"/>
            <a:ext cx="1714500" cy="56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gad0dfef491_3_83"/>
          <p:cNvSpPr txBox="1">
            <a:spLocks noGrp="1"/>
          </p:cNvSpPr>
          <p:nvPr>
            <p:ph type="title"/>
          </p:nvPr>
        </p:nvSpPr>
        <p:spPr>
          <a:xfrm>
            <a:off x="1390075" y="6534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t>SCIENCE INTERESTS</a:t>
            </a:r>
            <a:endParaRPr b="1"/>
          </a:p>
        </p:txBody>
      </p:sp>
      <p:sp>
        <p:nvSpPr>
          <p:cNvPr id="324" name="Google Shape;324;gad0dfef491_3_8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533400" lvl="0" indent="0" algn="l" rtl="0">
              <a:lnSpc>
                <a:spcPct val="115000"/>
              </a:lnSpc>
              <a:spcBef>
                <a:spcPts val="500"/>
              </a:spcBef>
              <a:spcAft>
                <a:spcPts val="0"/>
              </a:spcAft>
              <a:buClr>
                <a:schemeClr val="dk1"/>
              </a:buClr>
              <a:buSzPts val="1100"/>
              <a:buFont typeface="Arial"/>
              <a:buNone/>
            </a:pPr>
            <a:r>
              <a:rPr lang="en-US" sz="1500">
                <a:latin typeface="Times New Roman"/>
                <a:ea typeface="Times New Roman"/>
                <a:cs typeface="Times New Roman"/>
                <a:sym typeface="Times New Roman"/>
              </a:rPr>
              <a:t>  </a:t>
            </a:r>
            <a:r>
              <a:rPr lang="en-US" sz="1850">
                <a:latin typeface="Arial"/>
                <a:ea typeface="Arial"/>
                <a:cs typeface="Arial"/>
                <a:sym typeface="Arial"/>
              </a:rPr>
              <a:t>Have visitors with different responses to the science interest questions also responded differently to the LEE/SEM? If so how?</a:t>
            </a:r>
            <a:endParaRPr sz="1850">
              <a:latin typeface="Arial"/>
              <a:ea typeface="Arial"/>
              <a:cs typeface="Arial"/>
              <a:sym typeface="Arial"/>
            </a:endParaRPr>
          </a:p>
          <a:p>
            <a:pPr marL="533400" lvl="0" indent="0" algn="l" rtl="0">
              <a:lnSpc>
                <a:spcPct val="115000"/>
              </a:lnSpc>
              <a:spcBef>
                <a:spcPts val="600"/>
              </a:spcBef>
              <a:spcAft>
                <a:spcPts val="0"/>
              </a:spcAft>
              <a:buClr>
                <a:schemeClr val="dk1"/>
              </a:buClr>
              <a:buSzPts val="1100"/>
              <a:buFont typeface="Arial"/>
              <a:buNone/>
            </a:pPr>
            <a:r>
              <a:rPr lang="en-US" sz="1500">
                <a:latin typeface="Times New Roman"/>
                <a:ea typeface="Times New Roman"/>
                <a:cs typeface="Times New Roman"/>
                <a:sym typeface="Times New Roman"/>
              </a:rPr>
              <a:t>  </a:t>
            </a:r>
            <a:r>
              <a:rPr lang="en-US" sz="1850">
                <a:latin typeface="Arial"/>
                <a:ea typeface="Arial"/>
                <a:cs typeface="Arial"/>
                <a:sym typeface="Arial"/>
              </a:rPr>
              <a:t>Does this change over time?</a:t>
            </a:r>
            <a:endParaRPr sz="1850">
              <a:latin typeface="Arial"/>
              <a:ea typeface="Arial"/>
              <a:cs typeface="Arial"/>
              <a:sym typeface="Arial"/>
            </a:endParaRPr>
          </a:p>
          <a:p>
            <a:pPr marL="0" lvl="0" indent="0" algn="l" rtl="0">
              <a:spcBef>
                <a:spcPts val="600"/>
              </a:spcBef>
              <a:spcAft>
                <a:spcPts val="0"/>
              </a:spcAft>
              <a:buNone/>
            </a:pPr>
            <a:endParaRPr/>
          </a:p>
        </p:txBody>
      </p:sp>
      <p:pic>
        <p:nvPicPr>
          <p:cNvPr id="325" name="Google Shape;325;gad0dfef491_3_83"/>
          <p:cNvPicPr preferRelativeResize="0"/>
          <p:nvPr/>
        </p:nvPicPr>
        <p:blipFill>
          <a:blip r:embed="rId3">
            <a:alphaModFix/>
          </a:blip>
          <a:stretch>
            <a:fillRect/>
          </a:stretch>
        </p:blipFill>
        <p:spPr>
          <a:xfrm>
            <a:off x="1390063" y="1637962"/>
            <a:ext cx="603675" cy="603675"/>
          </a:xfrm>
          <a:prstGeom prst="rect">
            <a:avLst/>
          </a:prstGeom>
          <a:noFill/>
          <a:ln>
            <a:noFill/>
          </a:ln>
        </p:spPr>
      </p:pic>
      <p:pic>
        <p:nvPicPr>
          <p:cNvPr id="326" name="Google Shape;326;gad0dfef491_3_83"/>
          <p:cNvPicPr preferRelativeResize="0"/>
          <p:nvPr/>
        </p:nvPicPr>
        <p:blipFill>
          <a:blip r:embed="rId3">
            <a:alphaModFix/>
          </a:blip>
          <a:stretch>
            <a:fillRect/>
          </a:stretch>
        </p:blipFill>
        <p:spPr>
          <a:xfrm>
            <a:off x="1390063" y="2571750"/>
            <a:ext cx="603675" cy="603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gad0dfef491_3_198"/>
          <p:cNvSpPr txBox="1">
            <a:spLocks noGrp="1"/>
          </p:cNvSpPr>
          <p:nvPr>
            <p:ph type="title"/>
          </p:nvPr>
        </p:nvSpPr>
        <p:spPr>
          <a:xfrm>
            <a:off x="808912" y="161983"/>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GENERAL VIEW</a:t>
            </a:r>
            <a:endParaRPr dirty="0"/>
          </a:p>
        </p:txBody>
      </p:sp>
      <p:sp>
        <p:nvSpPr>
          <p:cNvPr id="332" name="Google Shape;332;gad0dfef491_3_19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pic>
        <p:nvPicPr>
          <p:cNvPr id="3" name="Picture 2" descr="Chart, line chart&#10;&#10;Description automatically generated">
            <a:extLst>
              <a:ext uri="{FF2B5EF4-FFF2-40B4-BE49-F238E27FC236}">
                <a16:creationId xmlns:a16="http://schemas.microsoft.com/office/drawing/2014/main" id="{D2B49109-7D60-4A3E-BEF4-B2E8ADED4B07}"/>
              </a:ext>
            </a:extLst>
          </p:cNvPr>
          <p:cNvPicPr>
            <a:picLocks noChangeAspect="1"/>
          </p:cNvPicPr>
          <p:nvPr/>
        </p:nvPicPr>
        <p:blipFill>
          <a:blip r:embed="rId3"/>
          <a:stretch>
            <a:fillRect/>
          </a:stretch>
        </p:blipFill>
        <p:spPr>
          <a:xfrm>
            <a:off x="729949" y="584615"/>
            <a:ext cx="2269605" cy="1312936"/>
          </a:xfrm>
          <a:prstGeom prst="rect">
            <a:avLst/>
          </a:prstGeom>
        </p:spPr>
      </p:pic>
      <p:pic>
        <p:nvPicPr>
          <p:cNvPr id="7" name="Picture 6" descr="Chart, line chart&#10;&#10;Description automatically generated">
            <a:extLst>
              <a:ext uri="{FF2B5EF4-FFF2-40B4-BE49-F238E27FC236}">
                <a16:creationId xmlns:a16="http://schemas.microsoft.com/office/drawing/2014/main" id="{71A758B9-FFB7-4498-8C46-7CC5D0DE41AC}"/>
              </a:ext>
            </a:extLst>
          </p:cNvPr>
          <p:cNvPicPr>
            <a:picLocks noChangeAspect="1"/>
          </p:cNvPicPr>
          <p:nvPr/>
        </p:nvPicPr>
        <p:blipFill>
          <a:blip r:embed="rId4"/>
          <a:stretch>
            <a:fillRect/>
          </a:stretch>
        </p:blipFill>
        <p:spPr>
          <a:xfrm>
            <a:off x="3182842" y="584615"/>
            <a:ext cx="2311410" cy="1319918"/>
          </a:xfrm>
          <a:prstGeom prst="rect">
            <a:avLst/>
          </a:prstGeom>
        </p:spPr>
      </p:pic>
      <p:pic>
        <p:nvPicPr>
          <p:cNvPr id="9" name="Picture 8" descr="Chart, line chart&#10;&#10;Description automatically generated">
            <a:extLst>
              <a:ext uri="{FF2B5EF4-FFF2-40B4-BE49-F238E27FC236}">
                <a16:creationId xmlns:a16="http://schemas.microsoft.com/office/drawing/2014/main" id="{CFC043EA-0C8A-4246-BB5F-525D8E584C5A}"/>
              </a:ext>
            </a:extLst>
          </p:cNvPr>
          <p:cNvPicPr>
            <a:picLocks noChangeAspect="1"/>
          </p:cNvPicPr>
          <p:nvPr/>
        </p:nvPicPr>
        <p:blipFill>
          <a:blip r:embed="rId5"/>
          <a:stretch>
            <a:fillRect/>
          </a:stretch>
        </p:blipFill>
        <p:spPr>
          <a:xfrm>
            <a:off x="5919177" y="584615"/>
            <a:ext cx="2322097" cy="1341612"/>
          </a:xfrm>
          <a:prstGeom prst="rect">
            <a:avLst/>
          </a:prstGeom>
        </p:spPr>
      </p:pic>
      <p:pic>
        <p:nvPicPr>
          <p:cNvPr id="11" name="Picture 10" descr="Chart, line chart&#10;&#10;Description automatically generated">
            <a:extLst>
              <a:ext uri="{FF2B5EF4-FFF2-40B4-BE49-F238E27FC236}">
                <a16:creationId xmlns:a16="http://schemas.microsoft.com/office/drawing/2014/main" id="{558EA74E-F316-40C7-880F-898B725E2395}"/>
              </a:ext>
            </a:extLst>
          </p:cNvPr>
          <p:cNvPicPr>
            <a:picLocks noChangeAspect="1"/>
          </p:cNvPicPr>
          <p:nvPr/>
        </p:nvPicPr>
        <p:blipFill>
          <a:blip r:embed="rId6"/>
          <a:stretch>
            <a:fillRect/>
          </a:stretch>
        </p:blipFill>
        <p:spPr>
          <a:xfrm>
            <a:off x="759580" y="1926227"/>
            <a:ext cx="2278977" cy="1521185"/>
          </a:xfrm>
          <a:prstGeom prst="rect">
            <a:avLst/>
          </a:prstGeom>
        </p:spPr>
      </p:pic>
      <p:pic>
        <p:nvPicPr>
          <p:cNvPr id="13" name="Picture 12" descr="Chart, line chart&#10;&#10;Description automatically generated">
            <a:extLst>
              <a:ext uri="{FF2B5EF4-FFF2-40B4-BE49-F238E27FC236}">
                <a16:creationId xmlns:a16="http://schemas.microsoft.com/office/drawing/2014/main" id="{E907921F-9DE6-4792-A00E-74C7294F75D4}"/>
              </a:ext>
            </a:extLst>
          </p:cNvPr>
          <p:cNvPicPr>
            <a:picLocks noChangeAspect="1"/>
          </p:cNvPicPr>
          <p:nvPr/>
        </p:nvPicPr>
        <p:blipFill>
          <a:blip r:embed="rId7"/>
          <a:stretch>
            <a:fillRect/>
          </a:stretch>
        </p:blipFill>
        <p:spPr>
          <a:xfrm>
            <a:off x="3177091" y="1918355"/>
            <a:ext cx="2311410" cy="1529058"/>
          </a:xfrm>
          <a:prstGeom prst="rect">
            <a:avLst/>
          </a:prstGeom>
        </p:spPr>
      </p:pic>
      <p:pic>
        <p:nvPicPr>
          <p:cNvPr id="15" name="Picture 14" descr="Chart, line chart&#10;&#10;Description automatically generated">
            <a:extLst>
              <a:ext uri="{FF2B5EF4-FFF2-40B4-BE49-F238E27FC236}">
                <a16:creationId xmlns:a16="http://schemas.microsoft.com/office/drawing/2014/main" id="{B7A8766B-C17E-4D9A-A550-513664EB231A}"/>
              </a:ext>
            </a:extLst>
          </p:cNvPr>
          <p:cNvPicPr>
            <a:picLocks noChangeAspect="1"/>
          </p:cNvPicPr>
          <p:nvPr/>
        </p:nvPicPr>
        <p:blipFill>
          <a:blip r:embed="rId8"/>
          <a:stretch>
            <a:fillRect/>
          </a:stretch>
        </p:blipFill>
        <p:spPr>
          <a:xfrm>
            <a:off x="5894595" y="1904533"/>
            <a:ext cx="2346679" cy="1597468"/>
          </a:xfrm>
          <a:prstGeom prst="rect">
            <a:avLst/>
          </a:prstGeom>
        </p:spPr>
      </p:pic>
      <p:pic>
        <p:nvPicPr>
          <p:cNvPr id="17" name="Picture 16" descr="Chart, line chart&#10;&#10;Description automatically generated">
            <a:extLst>
              <a:ext uri="{FF2B5EF4-FFF2-40B4-BE49-F238E27FC236}">
                <a16:creationId xmlns:a16="http://schemas.microsoft.com/office/drawing/2014/main" id="{5999C928-6CAF-42A1-9326-A24B0AB38BAA}"/>
              </a:ext>
            </a:extLst>
          </p:cNvPr>
          <p:cNvPicPr>
            <a:picLocks noChangeAspect="1"/>
          </p:cNvPicPr>
          <p:nvPr/>
        </p:nvPicPr>
        <p:blipFill>
          <a:blip r:embed="rId9"/>
          <a:stretch>
            <a:fillRect/>
          </a:stretch>
        </p:blipFill>
        <p:spPr>
          <a:xfrm>
            <a:off x="759580" y="3502001"/>
            <a:ext cx="2308608" cy="1492418"/>
          </a:xfrm>
          <a:prstGeom prst="rect">
            <a:avLst/>
          </a:prstGeom>
        </p:spPr>
      </p:pic>
      <p:pic>
        <p:nvPicPr>
          <p:cNvPr id="19" name="Picture 18" descr="Chart&#10;&#10;Description automatically generated">
            <a:extLst>
              <a:ext uri="{FF2B5EF4-FFF2-40B4-BE49-F238E27FC236}">
                <a16:creationId xmlns:a16="http://schemas.microsoft.com/office/drawing/2014/main" id="{D6553B5F-F9CA-42EE-9591-8065C792090A}"/>
              </a:ext>
            </a:extLst>
          </p:cNvPr>
          <p:cNvPicPr>
            <a:picLocks noChangeAspect="1"/>
          </p:cNvPicPr>
          <p:nvPr/>
        </p:nvPicPr>
        <p:blipFill>
          <a:blip r:embed="rId10"/>
          <a:stretch>
            <a:fillRect/>
          </a:stretch>
        </p:blipFill>
        <p:spPr>
          <a:xfrm>
            <a:off x="3168223" y="3502001"/>
            <a:ext cx="2320278" cy="1529058"/>
          </a:xfrm>
          <a:prstGeom prst="rect">
            <a:avLst/>
          </a:prstGeom>
        </p:spPr>
      </p:pic>
      <p:sp>
        <p:nvSpPr>
          <p:cNvPr id="24" name="Google Shape;301;p9">
            <a:extLst>
              <a:ext uri="{FF2B5EF4-FFF2-40B4-BE49-F238E27FC236}">
                <a16:creationId xmlns:a16="http://schemas.microsoft.com/office/drawing/2014/main" id="{7C780CC7-DC28-4FB5-BFC9-0B1E66823DC1}"/>
              </a:ext>
            </a:extLst>
          </p:cNvPr>
          <p:cNvSpPr txBox="1"/>
          <p:nvPr/>
        </p:nvSpPr>
        <p:spPr>
          <a:xfrm>
            <a:off x="5588536" y="3636702"/>
            <a:ext cx="3388312" cy="1223016"/>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457200" lvl="0" indent="-295275" algn="l" rtl="0">
              <a:lnSpc>
                <a:spcPct val="115000"/>
              </a:lnSpc>
              <a:spcBef>
                <a:spcPts val="0"/>
              </a:spcBef>
              <a:spcAft>
                <a:spcPts val="0"/>
              </a:spcAft>
              <a:buSzPts val="1050"/>
              <a:buChar char="●"/>
            </a:pPr>
            <a:r>
              <a:rPr lang="en-US" sz="2000" b="1" dirty="0">
                <a:latin typeface="Calibri" panose="020F0502020204030204" pitchFamily="34" charset="0"/>
                <a:cs typeface="Calibri" panose="020F0502020204030204" pitchFamily="34" charset="0"/>
              </a:rPr>
              <a:t>Stronger interests, stronger agreement.</a:t>
            </a:r>
            <a:endParaRPr sz="2000" b="1" dirty="0">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E8CDBF8E-AF9C-4F36-8E79-7223300D6792}"/>
              </a:ext>
            </a:extLst>
          </p:cNvPr>
          <p:cNvSpPr txBox="1"/>
          <p:nvPr/>
        </p:nvSpPr>
        <p:spPr>
          <a:xfrm>
            <a:off x="729949" y="1897551"/>
            <a:ext cx="2320278" cy="1604450"/>
          </a:xfrm>
          <a:prstGeom prst="rect">
            <a:avLst/>
          </a:prstGeom>
          <a:noFill/>
          <a:ln>
            <a:solidFill>
              <a:srgbClr val="FF0000"/>
            </a:solidFill>
          </a:ln>
        </p:spPr>
        <p:txBody>
          <a:bodyPr wrap="square" rtlCol="0">
            <a:spAutoFit/>
          </a:bodyPr>
          <a:lstStyle/>
          <a:p>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pic>
        <p:nvPicPr>
          <p:cNvPr id="340" name="Google Shape;340;gad0dfef491_3_91"/>
          <p:cNvPicPr preferRelativeResize="0"/>
          <p:nvPr/>
        </p:nvPicPr>
        <p:blipFill>
          <a:blip r:embed="rId3"/>
          <a:srcRect/>
          <a:stretch/>
        </p:blipFill>
        <p:spPr>
          <a:xfrm>
            <a:off x="1661178" y="371811"/>
            <a:ext cx="6805090" cy="4399878"/>
          </a:xfrm>
          <a:prstGeom prst="rect">
            <a:avLst/>
          </a:prstGeom>
          <a:noFill/>
          <a:ln>
            <a:noFill/>
          </a:ln>
        </p:spPr>
      </p:pic>
      <p:sp>
        <p:nvSpPr>
          <p:cNvPr id="6" name="Google Shape;342;gad0dfef491_3_91">
            <a:extLst>
              <a:ext uri="{FF2B5EF4-FFF2-40B4-BE49-F238E27FC236}">
                <a16:creationId xmlns:a16="http://schemas.microsoft.com/office/drawing/2014/main" id="{C22C288D-A10C-4269-BCEC-AAC4AC9B8273}"/>
              </a:ext>
            </a:extLst>
          </p:cNvPr>
          <p:cNvSpPr txBox="1"/>
          <p:nvPr/>
        </p:nvSpPr>
        <p:spPr>
          <a:xfrm>
            <a:off x="3195021" y="1452954"/>
            <a:ext cx="1247887" cy="1344034"/>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D8E38-D9E8-4C06-847D-220E58DAC0E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34CBA74-F8B5-4FED-B234-E94FA3FBD518}"/>
              </a:ext>
            </a:extLst>
          </p:cNvPr>
          <p:cNvSpPr>
            <a:spLocks noGrp="1"/>
          </p:cNvSpPr>
          <p:nvPr>
            <p:ph type="body" idx="1"/>
          </p:nvPr>
        </p:nvSpPr>
        <p:spPr/>
        <p:txBody>
          <a:bodyPr/>
          <a:lstStyle/>
          <a:p>
            <a:endParaRPr lang="en-GB" dirty="0"/>
          </a:p>
        </p:txBody>
      </p:sp>
      <p:pic>
        <p:nvPicPr>
          <p:cNvPr id="5" name="Picture 4" descr="Chart, line chart&#10;&#10;Description automatically generated">
            <a:extLst>
              <a:ext uri="{FF2B5EF4-FFF2-40B4-BE49-F238E27FC236}">
                <a16:creationId xmlns:a16="http://schemas.microsoft.com/office/drawing/2014/main" id="{CBCD4067-A61B-4573-A423-92DCE2364AA9}"/>
              </a:ext>
            </a:extLst>
          </p:cNvPr>
          <p:cNvPicPr>
            <a:picLocks noChangeAspect="1"/>
          </p:cNvPicPr>
          <p:nvPr/>
        </p:nvPicPr>
        <p:blipFill>
          <a:blip r:embed="rId2"/>
          <a:stretch>
            <a:fillRect/>
          </a:stretch>
        </p:blipFill>
        <p:spPr>
          <a:xfrm>
            <a:off x="1705376" y="664750"/>
            <a:ext cx="5373015" cy="3313250"/>
          </a:xfrm>
          <a:prstGeom prst="rect">
            <a:avLst/>
          </a:prstGeom>
        </p:spPr>
      </p:pic>
      <p:sp>
        <p:nvSpPr>
          <p:cNvPr id="6" name="TextBox 5">
            <a:extLst>
              <a:ext uri="{FF2B5EF4-FFF2-40B4-BE49-F238E27FC236}">
                <a16:creationId xmlns:a16="http://schemas.microsoft.com/office/drawing/2014/main" id="{D57A4F87-9F9D-40AD-8789-2CD3C910CC70}"/>
              </a:ext>
            </a:extLst>
          </p:cNvPr>
          <p:cNvSpPr txBox="1"/>
          <p:nvPr/>
        </p:nvSpPr>
        <p:spPr>
          <a:xfrm>
            <a:off x="5013064" y="1065007"/>
            <a:ext cx="1021976" cy="1957892"/>
          </a:xfrm>
          <a:prstGeom prst="rect">
            <a:avLst/>
          </a:prstGeom>
          <a:noFill/>
          <a:ln w="19050">
            <a:solidFill>
              <a:srgbClr val="FF0000"/>
            </a:solidFill>
          </a:ln>
        </p:spPr>
        <p:txBody>
          <a:bodyPr wrap="square" rtlCol="0">
            <a:spAutoFit/>
          </a:bodyPr>
          <a:lstStyle/>
          <a:p>
            <a:endParaRPr lang="en-GB" dirty="0"/>
          </a:p>
        </p:txBody>
      </p:sp>
      <p:sp>
        <p:nvSpPr>
          <p:cNvPr id="7" name="TextBox 6">
            <a:extLst>
              <a:ext uri="{FF2B5EF4-FFF2-40B4-BE49-F238E27FC236}">
                <a16:creationId xmlns:a16="http://schemas.microsoft.com/office/drawing/2014/main" id="{BA6B2B7D-1CF8-4C60-9789-9A5D91692746}"/>
              </a:ext>
            </a:extLst>
          </p:cNvPr>
          <p:cNvSpPr txBox="1"/>
          <p:nvPr/>
        </p:nvSpPr>
        <p:spPr>
          <a:xfrm>
            <a:off x="5109883" y="4172425"/>
            <a:ext cx="2958352" cy="830997"/>
          </a:xfrm>
          <a:prstGeom prst="rect">
            <a:avLst/>
          </a:prstGeom>
          <a:noFill/>
          <a:ln w="19050">
            <a:solidFill>
              <a:srgbClr val="FF0000"/>
            </a:solidFill>
          </a:ln>
        </p:spPr>
        <p:txBody>
          <a:bodyPr wrap="square" rtlCol="0">
            <a:spAutoFit/>
          </a:bodyPr>
          <a:lstStyle/>
          <a:p>
            <a:r>
              <a:rPr lang="en-US" sz="2400" b="1" dirty="0">
                <a:solidFill>
                  <a:srgbClr val="FF0000"/>
                </a:solidFill>
                <a:latin typeface="Calibri" panose="020F0502020204030204" pitchFamily="34" charset="0"/>
                <a:cs typeface="Calibri" panose="020F0502020204030204" pitchFamily="34" charset="0"/>
              </a:rPr>
              <a:t>Wonder Lab </a:t>
            </a:r>
            <a:r>
              <a:rPr lang="en-US" sz="2400" dirty="0">
                <a:latin typeface="Calibri" panose="020F0502020204030204" pitchFamily="34" charset="0"/>
                <a:cs typeface="Calibri" panose="020F0502020204030204" pitchFamily="34" charset="0"/>
              </a:rPr>
              <a:t>opened since 2016/17!</a:t>
            </a:r>
            <a:endParaRPr lang="en-GB"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8955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gad0dfef491_3_112"/>
          <p:cNvSpPr txBox="1">
            <a:spLocks noGrp="1"/>
          </p:cNvSpPr>
          <p:nvPr>
            <p:ph type="title"/>
          </p:nvPr>
        </p:nvSpPr>
        <p:spPr>
          <a:xfrm>
            <a:off x="905875" y="603325"/>
            <a:ext cx="77274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100" dirty="0"/>
              <a:t>Plan to enhance engagement of visitors with </a:t>
            </a:r>
            <a:r>
              <a:rPr lang="en-US" sz="2100" b="1" dirty="0">
                <a:solidFill>
                  <a:srgbClr val="FF0000"/>
                </a:solidFill>
              </a:rPr>
              <a:t>weak</a:t>
            </a:r>
            <a:r>
              <a:rPr lang="en-US" sz="2100" dirty="0">
                <a:solidFill>
                  <a:schemeClr val="accent6"/>
                </a:solidFill>
              </a:rPr>
              <a:t> </a:t>
            </a:r>
            <a:r>
              <a:rPr lang="en-US" sz="2100" dirty="0"/>
              <a:t>science interest?</a:t>
            </a:r>
            <a:endParaRPr sz="2100" dirty="0"/>
          </a:p>
        </p:txBody>
      </p:sp>
      <p:sp>
        <p:nvSpPr>
          <p:cNvPr id="348" name="Google Shape;348;gad0dfef491_3_112"/>
          <p:cNvSpPr txBox="1">
            <a:spLocks noGrp="1"/>
          </p:cNvSpPr>
          <p:nvPr>
            <p:ph type="body" idx="1"/>
          </p:nvPr>
        </p:nvSpPr>
        <p:spPr>
          <a:xfrm>
            <a:off x="158564" y="3626076"/>
            <a:ext cx="8985435" cy="114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Practices from </a:t>
            </a:r>
            <a:r>
              <a:rPr lang="en-US" b="1" dirty="0">
                <a:solidFill>
                  <a:srgbClr val="FF0000"/>
                </a:solidFill>
              </a:rPr>
              <a:t>2016/2017 </a:t>
            </a:r>
          </a:p>
          <a:p>
            <a:pPr marL="0" lvl="0" indent="0" algn="ctr" rtl="0">
              <a:spcBef>
                <a:spcPts val="0"/>
              </a:spcBef>
              <a:spcAft>
                <a:spcPts val="0"/>
              </a:spcAft>
              <a:buNone/>
            </a:pPr>
            <a:r>
              <a:rPr lang="en-US" dirty="0">
                <a:solidFill>
                  <a:schemeClr val="tx1"/>
                </a:solidFill>
              </a:rPr>
              <a:t>The year when </a:t>
            </a:r>
            <a:r>
              <a:rPr lang="en-US" b="1" dirty="0">
                <a:solidFill>
                  <a:srgbClr val="FF0000"/>
                </a:solidFill>
              </a:rPr>
              <a:t>Wonder Lab </a:t>
            </a:r>
            <a:r>
              <a:rPr lang="en-US" dirty="0">
                <a:solidFill>
                  <a:schemeClr val="tx1"/>
                </a:solidFill>
              </a:rPr>
              <a:t>opens, also there have been…</a:t>
            </a:r>
          </a:p>
          <a:p>
            <a:pPr marL="0" lvl="0" indent="0" algn="ctr">
              <a:lnSpc>
                <a:spcPct val="107000"/>
              </a:lnSpc>
              <a:spcAft>
                <a:spcPts val="800"/>
              </a:spcAft>
              <a:buNone/>
            </a:pPr>
            <a:r>
              <a:rPr lang="en-GB" sz="1400" dirty="0">
                <a:effectLst/>
                <a:latin typeface="Calibri" panose="020F0502020204030204" pitchFamily="34" charset="0"/>
                <a:ea typeface="Calibri" panose="020F0502020204030204" pitchFamily="34" charset="0"/>
                <a:cs typeface="Times New Roman" panose="02020603050405020304" pitchFamily="18" charset="0"/>
              </a:rPr>
              <a:t>Robots exhibition</a:t>
            </a:r>
            <a:r>
              <a:rPr lang="en-GB" sz="1400" dirty="0">
                <a:latin typeface="Arial" panose="020B0604020202020204" pitchFamily="34" charset="0"/>
                <a:ea typeface="DengXian" panose="02010600030101010101" pitchFamily="2" charset="-122"/>
              </a:rPr>
              <a:t>, </a:t>
            </a:r>
            <a:r>
              <a:rPr lang="en-GB" sz="1400" dirty="0">
                <a:effectLst/>
                <a:latin typeface="Calibri" panose="020F0502020204030204" pitchFamily="34" charset="0"/>
                <a:ea typeface="Calibri" panose="020F0502020204030204" pitchFamily="34" charset="0"/>
                <a:cs typeface="Times New Roman" panose="02020603050405020304" pitchFamily="18" charset="0"/>
              </a:rPr>
              <a:t>Leonardo da Vinci The Mechanics of Genius exhibition, Wounded exhibition, Our Lives in Data exhibition</a:t>
            </a:r>
            <a:r>
              <a:rPr lang="en-GB" sz="1400" dirty="0">
                <a:latin typeface="Arial" panose="020B0604020202020204" pitchFamily="34" charset="0"/>
                <a:ea typeface="DengXian" panose="02010600030101010101" pitchFamily="2" charset="-122"/>
              </a:rPr>
              <a:t>, </a:t>
            </a:r>
            <a:r>
              <a:rPr lang="en-GB" sz="1400" dirty="0">
                <a:effectLst/>
                <a:latin typeface="Calibri" panose="020F0502020204030204" pitchFamily="34" charset="0"/>
                <a:ea typeface="Calibri" panose="020F0502020204030204" pitchFamily="34" charset="0"/>
                <a:cs typeface="Times New Roman" panose="02020603050405020304" pitchFamily="18" charset="0"/>
              </a:rPr>
              <a:t>Beyond the Lab: The DIY Science Revolution opened</a:t>
            </a:r>
            <a:r>
              <a:rPr lang="en-GB" sz="1400" dirty="0">
                <a:latin typeface="Arial" panose="020B0604020202020204" pitchFamily="34" charset="0"/>
                <a:ea typeface="DengXian" panose="02010600030101010101" pitchFamily="2" charset="-122"/>
              </a:rPr>
              <a:t>, </a:t>
            </a:r>
            <a:r>
              <a:rPr lang="en-GB" sz="1400" dirty="0">
                <a:effectLst/>
                <a:latin typeface="Calibri" panose="020F0502020204030204" pitchFamily="34" charset="0"/>
                <a:ea typeface="Calibri" panose="020F0502020204030204" pitchFamily="34" charset="0"/>
                <a:cs typeface="Times New Roman" panose="02020603050405020304" pitchFamily="18" charset="0"/>
              </a:rPr>
              <a:t>Tim Peake’s Soyuz capsule went on display</a:t>
            </a:r>
            <a:r>
              <a:rPr lang="en-GB" sz="1400" dirty="0">
                <a:latin typeface="Arial" panose="020B0604020202020204" pitchFamily="34" charset="0"/>
                <a:ea typeface="DengXian" panose="02010600030101010101" pitchFamily="2" charset="-122"/>
              </a:rPr>
              <a:t>. </a:t>
            </a:r>
            <a:r>
              <a:rPr lang="en-GB" sz="1400" dirty="0">
                <a:effectLst/>
                <a:latin typeface="Calibri" panose="020F0502020204030204" pitchFamily="34" charset="0"/>
                <a:ea typeface="Calibri" panose="020F0502020204030204" pitchFamily="34" charset="0"/>
                <a:cs typeface="Times New Roman" panose="02020603050405020304" pitchFamily="18" charset="0"/>
              </a:rPr>
              <a:t>Power UP! Video gaming event…</a:t>
            </a:r>
            <a:endParaRPr lang="en-GB" sz="1400" dirty="0">
              <a:effectLst/>
              <a:latin typeface="Arial" panose="020B0604020202020204" pitchFamily="34" charset="0"/>
              <a:ea typeface="DengXian" panose="02010600030101010101" pitchFamily="2" charset="-122"/>
            </a:endParaRPr>
          </a:p>
          <a:p>
            <a:pPr marL="0" lvl="0" indent="0" algn="ctr" rtl="0">
              <a:spcBef>
                <a:spcPts val="0"/>
              </a:spcBef>
              <a:spcAft>
                <a:spcPts val="0"/>
              </a:spcAft>
              <a:buNone/>
            </a:pPr>
            <a:endParaRPr dirty="0">
              <a:solidFill>
                <a:schemeClr val="tx1"/>
              </a:solidFill>
            </a:endParaRPr>
          </a:p>
        </p:txBody>
      </p:sp>
      <p:pic>
        <p:nvPicPr>
          <p:cNvPr id="351" name="Google Shape;351;gad0dfef491_3_112"/>
          <p:cNvPicPr preferRelativeResize="0"/>
          <p:nvPr/>
        </p:nvPicPr>
        <p:blipFill>
          <a:blip r:embed="rId3"/>
          <a:srcRect/>
          <a:stretch/>
        </p:blipFill>
        <p:spPr>
          <a:xfrm>
            <a:off x="6205771" y="1503785"/>
            <a:ext cx="2616098" cy="1909136"/>
          </a:xfrm>
          <a:prstGeom prst="rect">
            <a:avLst/>
          </a:prstGeom>
          <a:noFill/>
          <a:ln>
            <a:noFill/>
          </a:ln>
        </p:spPr>
      </p:pic>
      <p:sp>
        <p:nvSpPr>
          <p:cNvPr id="352" name="Google Shape;352;gad0dfef491_3_112"/>
          <p:cNvSpPr/>
          <p:nvPr/>
        </p:nvSpPr>
        <p:spPr>
          <a:xfrm>
            <a:off x="2323700" y="1980450"/>
            <a:ext cx="179700" cy="1935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gad0dfef491_3_112"/>
          <p:cNvSpPr/>
          <p:nvPr/>
        </p:nvSpPr>
        <p:spPr>
          <a:xfrm>
            <a:off x="4798975" y="2173950"/>
            <a:ext cx="179700" cy="1935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gad0dfef491_3_112"/>
          <p:cNvSpPr/>
          <p:nvPr/>
        </p:nvSpPr>
        <p:spPr>
          <a:xfrm>
            <a:off x="7720331" y="2209252"/>
            <a:ext cx="179700" cy="1935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Google Shape;340;gad0dfef491_3_91">
            <a:extLst>
              <a:ext uri="{FF2B5EF4-FFF2-40B4-BE49-F238E27FC236}">
                <a16:creationId xmlns:a16="http://schemas.microsoft.com/office/drawing/2014/main" id="{E52EDA47-A96B-4196-A888-EADC1F4B7C34}"/>
              </a:ext>
            </a:extLst>
          </p:cNvPr>
          <p:cNvPicPr preferRelativeResize="0"/>
          <p:nvPr/>
        </p:nvPicPr>
        <p:blipFill>
          <a:blip r:embed="rId4"/>
          <a:srcRect/>
          <a:stretch/>
        </p:blipFill>
        <p:spPr>
          <a:xfrm>
            <a:off x="158564" y="1453698"/>
            <a:ext cx="2762483" cy="1983643"/>
          </a:xfrm>
          <a:prstGeom prst="rect">
            <a:avLst/>
          </a:prstGeom>
          <a:noFill/>
          <a:ln>
            <a:noFill/>
          </a:ln>
        </p:spPr>
      </p:pic>
      <p:pic>
        <p:nvPicPr>
          <p:cNvPr id="3" name="Picture 2" descr="Chart, line chart&#10;&#10;Description automatically generated">
            <a:extLst>
              <a:ext uri="{FF2B5EF4-FFF2-40B4-BE49-F238E27FC236}">
                <a16:creationId xmlns:a16="http://schemas.microsoft.com/office/drawing/2014/main" id="{AD80FBFD-DFEF-4CC4-9001-5AC4135D91F6}"/>
              </a:ext>
            </a:extLst>
          </p:cNvPr>
          <p:cNvPicPr>
            <a:picLocks noChangeAspect="1"/>
          </p:cNvPicPr>
          <p:nvPr/>
        </p:nvPicPr>
        <p:blipFill>
          <a:blip r:embed="rId5"/>
          <a:stretch>
            <a:fillRect/>
          </a:stretch>
        </p:blipFill>
        <p:spPr>
          <a:xfrm>
            <a:off x="3120539" y="1455953"/>
            <a:ext cx="3002762" cy="1983643"/>
          </a:xfrm>
          <a:prstGeom prst="rect">
            <a:avLst/>
          </a:prstGeom>
        </p:spPr>
      </p:pic>
      <p:sp>
        <p:nvSpPr>
          <p:cNvPr id="13" name="Google Shape;354;gad0dfef491_3_112">
            <a:extLst>
              <a:ext uri="{FF2B5EF4-FFF2-40B4-BE49-F238E27FC236}">
                <a16:creationId xmlns:a16="http://schemas.microsoft.com/office/drawing/2014/main" id="{F41DF194-04C1-4BA9-BEBF-A6B7D84269BD}"/>
              </a:ext>
            </a:extLst>
          </p:cNvPr>
          <p:cNvSpPr/>
          <p:nvPr/>
        </p:nvSpPr>
        <p:spPr>
          <a:xfrm>
            <a:off x="4717569" y="2187133"/>
            <a:ext cx="179700" cy="1935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54;gad0dfef491_3_112">
            <a:extLst>
              <a:ext uri="{FF2B5EF4-FFF2-40B4-BE49-F238E27FC236}">
                <a16:creationId xmlns:a16="http://schemas.microsoft.com/office/drawing/2014/main" id="{4C80E478-AA7D-4102-81B1-F2C991139D61}"/>
              </a:ext>
            </a:extLst>
          </p:cNvPr>
          <p:cNvSpPr/>
          <p:nvPr/>
        </p:nvSpPr>
        <p:spPr>
          <a:xfrm>
            <a:off x="1766813" y="2045978"/>
            <a:ext cx="179700" cy="1935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gad0dfef491_3_125"/>
          <p:cNvSpPr txBox="1">
            <a:spLocks noGrp="1"/>
          </p:cNvSpPr>
          <p:nvPr>
            <p:ph type="title"/>
          </p:nvPr>
        </p:nvSpPr>
        <p:spPr>
          <a:xfrm>
            <a:off x="1020561" y="194676"/>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CONCLUSIONS AND RECOMMENDATIONS</a:t>
            </a:r>
            <a:endParaRPr dirty="0"/>
          </a:p>
        </p:txBody>
      </p:sp>
      <p:sp>
        <p:nvSpPr>
          <p:cNvPr id="360" name="Google Shape;360;gad0dfef491_3_125"/>
          <p:cNvSpPr txBox="1">
            <a:spLocks noGrp="1"/>
          </p:cNvSpPr>
          <p:nvPr>
            <p:ph type="body" idx="1"/>
          </p:nvPr>
        </p:nvSpPr>
        <p:spPr>
          <a:xfrm>
            <a:off x="1020561" y="180730"/>
            <a:ext cx="7038900" cy="357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457200" lvl="0" indent="-311150" algn="l" rtl="0">
              <a:spcBef>
                <a:spcPts val="1000"/>
              </a:spcBef>
              <a:spcAft>
                <a:spcPts val="0"/>
              </a:spcAft>
              <a:buSzPts val="1300"/>
              <a:buChar char="●"/>
            </a:pPr>
            <a:r>
              <a:rPr lang="en-US" sz="1800" b="1" dirty="0">
                <a:solidFill>
                  <a:srgbClr val="FF0000"/>
                </a:solidFill>
              </a:rPr>
              <a:t>2010/2011</a:t>
            </a:r>
            <a:r>
              <a:rPr lang="en-US" sz="1800" dirty="0"/>
              <a:t>’s general practices and experiences created for the visitors;</a:t>
            </a:r>
            <a:endParaRPr sz="1800" dirty="0"/>
          </a:p>
          <a:p>
            <a:pPr marL="457200" lvl="0" indent="-311150" algn="l" rtl="0">
              <a:spcBef>
                <a:spcPts val="1000"/>
              </a:spcBef>
              <a:spcAft>
                <a:spcPts val="0"/>
              </a:spcAft>
              <a:buSzPts val="1300"/>
              <a:buChar char="●"/>
            </a:pPr>
            <a:r>
              <a:rPr lang="en-US" sz="1800" dirty="0"/>
              <a:t>There might be more potential for us to enhance the </a:t>
            </a:r>
            <a:r>
              <a:rPr lang="en-US" sz="1800" b="1" dirty="0">
                <a:solidFill>
                  <a:srgbClr val="FF0000"/>
                </a:solidFill>
              </a:rPr>
              <a:t>Entertainment Seekers’ science engagement</a:t>
            </a:r>
            <a:r>
              <a:rPr lang="en-US" sz="1800" dirty="0"/>
              <a:t>; they are the ones who feel the things covered here the least relevant to them and their life;</a:t>
            </a:r>
            <a:endParaRPr sz="1800" dirty="0"/>
          </a:p>
          <a:p>
            <a:pPr marL="457200" lvl="0" indent="-311150" algn="l" rtl="0">
              <a:spcBef>
                <a:spcPts val="1000"/>
              </a:spcBef>
              <a:spcAft>
                <a:spcPts val="0"/>
              </a:spcAft>
              <a:buSzPts val="1300"/>
              <a:buChar char="●"/>
            </a:pPr>
            <a:r>
              <a:rPr lang="en-US" sz="1800" dirty="0"/>
              <a:t>The social economic status created little impact, while the </a:t>
            </a:r>
            <a:r>
              <a:rPr lang="en-US" sz="1800" b="1" dirty="0">
                <a:solidFill>
                  <a:srgbClr val="FF0000"/>
                </a:solidFill>
              </a:rPr>
              <a:t>students</a:t>
            </a:r>
            <a:r>
              <a:rPr lang="en-US" sz="1800" dirty="0"/>
              <a:t> seem to respond more differently;</a:t>
            </a:r>
          </a:p>
          <a:p>
            <a:pPr>
              <a:spcBef>
                <a:spcPts val="1000"/>
              </a:spcBef>
            </a:pPr>
            <a:r>
              <a:rPr lang="en-US" sz="1800" b="1" dirty="0">
                <a:solidFill>
                  <a:srgbClr val="FF0000"/>
                </a:solidFill>
                <a:latin typeface="Calibri"/>
                <a:ea typeface="Calibri"/>
                <a:cs typeface="Calibri"/>
                <a:sym typeface="Calibri"/>
              </a:rPr>
              <a:t>Regular</a:t>
            </a:r>
            <a:r>
              <a:rPr lang="en-US" sz="1800" dirty="0">
                <a:solidFill>
                  <a:schemeClr val="dk1"/>
                </a:solidFill>
                <a:latin typeface="Calibri"/>
                <a:ea typeface="Calibri"/>
                <a:cs typeface="Calibri"/>
                <a:sym typeface="Calibri"/>
              </a:rPr>
              <a:t> visitors and those with </a:t>
            </a:r>
            <a:r>
              <a:rPr lang="en-US" sz="1800" b="1" dirty="0">
                <a:solidFill>
                  <a:srgbClr val="FF0000"/>
                </a:solidFill>
                <a:latin typeface="Calibri"/>
                <a:ea typeface="Calibri"/>
                <a:cs typeface="Calibri"/>
                <a:sym typeface="Calibri"/>
              </a:rPr>
              <a:t>more interests</a:t>
            </a:r>
            <a:r>
              <a:rPr lang="en-US" sz="1800" dirty="0">
                <a:solidFill>
                  <a:srgbClr val="FF0000"/>
                </a:solidFill>
                <a:latin typeface="Calibri"/>
                <a:ea typeface="Calibri"/>
                <a:cs typeface="Calibri"/>
                <a:sym typeface="Calibri"/>
              </a:rPr>
              <a:t> </a:t>
            </a:r>
            <a:r>
              <a:rPr lang="en-US" sz="1800" dirty="0">
                <a:solidFill>
                  <a:schemeClr val="dk1"/>
                </a:solidFill>
                <a:latin typeface="Calibri"/>
                <a:ea typeface="Calibri"/>
                <a:cs typeface="Calibri"/>
                <a:sym typeface="Calibri"/>
              </a:rPr>
              <a:t>in science tend to agree more with most statements, except one, which is ‘</a:t>
            </a:r>
            <a:r>
              <a:rPr lang="en-US" sz="1800" b="1" dirty="0">
                <a:solidFill>
                  <a:srgbClr val="FF0000"/>
                </a:solidFill>
                <a:latin typeface="Calibri"/>
                <a:ea typeface="Calibri"/>
                <a:cs typeface="Calibri"/>
                <a:sym typeface="Calibri"/>
              </a:rPr>
              <a:t>I have learnt something new today</a:t>
            </a:r>
            <a:r>
              <a:rPr lang="en-US" sz="1800" b="1" dirty="0">
                <a:solidFill>
                  <a:schemeClr val="dk1"/>
                </a:solidFill>
                <a:latin typeface="Calibri"/>
                <a:ea typeface="Calibri"/>
                <a:cs typeface="Calibri"/>
                <a:sym typeface="Calibri"/>
              </a:rPr>
              <a:t>’</a:t>
            </a:r>
            <a:r>
              <a:rPr lang="en-US" sz="1800" dirty="0">
                <a:solidFill>
                  <a:schemeClr val="dk1"/>
                </a:solidFill>
                <a:latin typeface="Calibri"/>
                <a:ea typeface="Calibri"/>
                <a:cs typeface="Calibri"/>
                <a:sym typeface="Calibri"/>
              </a:rPr>
              <a:t>.</a:t>
            </a:r>
            <a:endParaRPr sz="1800" dirty="0"/>
          </a:p>
          <a:p>
            <a:pPr marL="457200" lvl="0" indent="-311150" algn="l" rtl="0">
              <a:spcBef>
                <a:spcPts val="1000"/>
              </a:spcBef>
              <a:spcAft>
                <a:spcPts val="1000"/>
              </a:spcAft>
              <a:buSzPts val="1300"/>
              <a:buChar char="●"/>
            </a:pPr>
            <a:r>
              <a:rPr lang="en-US" sz="1800" b="1" dirty="0">
                <a:solidFill>
                  <a:srgbClr val="FF0000"/>
                </a:solidFill>
              </a:rPr>
              <a:t>2016/17</a:t>
            </a:r>
            <a:r>
              <a:rPr lang="en-US" sz="1800" dirty="0"/>
              <a:t>’s practices and the experiences that might have targeted visitors with lower science interests;</a:t>
            </a:r>
          </a:p>
          <a:p>
            <a:pPr marL="457200" lvl="0" indent="-311150" algn="l" rtl="0">
              <a:spcBef>
                <a:spcPts val="1000"/>
              </a:spcBef>
              <a:spcAft>
                <a:spcPts val="1000"/>
              </a:spcAft>
              <a:buSzPts val="1300"/>
              <a:buChar char="●"/>
            </a:pPr>
            <a:r>
              <a:rPr lang="en-US" sz="1800" dirty="0"/>
              <a:t>Future direction: Dig into the practices of year 2010/11, as well as the ones of year 2016/17; learn more </a:t>
            </a:r>
            <a:r>
              <a:rPr lang="en-US" sz="1800" b="1" dirty="0">
                <a:solidFill>
                  <a:srgbClr val="FF0000"/>
                </a:solidFill>
              </a:rPr>
              <a:t>about non-visitors</a:t>
            </a:r>
            <a:r>
              <a:rPr lang="en-US" sz="1800" dirty="0"/>
              <a:t>.</a:t>
            </a:r>
            <a:endParaRPr sz="1800" dirty="0"/>
          </a:p>
        </p:txBody>
      </p:sp>
      <p:sp>
        <p:nvSpPr>
          <p:cNvPr id="361" name="Google Shape;361;gad0dfef491_3_125"/>
          <p:cNvSpPr txBox="1"/>
          <p:nvPr/>
        </p:nvSpPr>
        <p:spPr>
          <a:xfrm>
            <a:off x="6385300" y="3058475"/>
            <a:ext cx="3617400" cy="42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gad0dfef491_3_130"/>
          <p:cNvSpPr txBox="1">
            <a:spLocks noGrp="1"/>
          </p:cNvSpPr>
          <p:nvPr>
            <p:ph type="title"/>
          </p:nvPr>
        </p:nvSpPr>
        <p:spPr>
          <a:xfrm>
            <a:off x="904525" y="184700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THANK YOU!</a:t>
            </a:r>
            <a:endParaRPr/>
          </a:p>
          <a:p>
            <a:pPr marL="0" lvl="0" indent="0" algn="ctr" rtl="0">
              <a:spcBef>
                <a:spcPts val="0"/>
              </a:spcBef>
              <a:spcAft>
                <a:spcPts val="0"/>
              </a:spcAft>
              <a:buNone/>
            </a:pPr>
            <a:endParaRPr/>
          </a:p>
        </p:txBody>
      </p:sp>
      <p:sp>
        <p:nvSpPr>
          <p:cNvPr id="367" name="Google Shape;367;gad0dfef491_3_130"/>
          <p:cNvSpPr txBox="1"/>
          <p:nvPr/>
        </p:nvSpPr>
        <p:spPr>
          <a:xfrm>
            <a:off x="2868375" y="3755575"/>
            <a:ext cx="1739700" cy="69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3"/>
          <p:cNvSpPr txBox="1">
            <a:spLocks noGrp="1"/>
          </p:cNvSpPr>
          <p:nvPr>
            <p:ph type="title"/>
          </p:nvPr>
        </p:nvSpPr>
        <p:spPr>
          <a:xfrm>
            <a:off x="1150325" y="393750"/>
            <a:ext cx="7038900" cy="660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2400"/>
              <a:buFont typeface="Calibri"/>
              <a:buNone/>
            </a:pPr>
            <a:r>
              <a:rPr lang="en-US" b="1"/>
              <a:t>INTRODUCTION</a:t>
            </a:r>
            <a:endParaRPr b="1"/>
          </a:p>
        </p:txBody>
      </p:sp>
      <p:graphicFrame>
        <p:nvGraphicFramePr>
          <p:cNvPr id="2" name="Diagram 1">
            <a:extLst>
              <a:ext uri="{FF2B5EF4-FFF2-40B4-BE49-F238E27FC236}">
                <a16:creationId xmlns:a16="http://schemas.microsoft.com/office/drawing/2014/main" id="{7D915CFB-E4A1-49B0-B0F6-10C6F8BB73A7}"/>
              </a:ext>
            </a:extLst>
          </p:cNvPr>
          <p:cNvGraphicFramePr/>
          <p:nvPr>
            <p:extLst>
              <p:ext uri="{D42A27DB-BD31-4B8C-83A1-F6EECF244321}">
                <p14:modId xmlns:p14="http://schemas.microsoft.com/office/powerpoint/2010/main" val="695872128"/>
              </p:ext>
            </p:extLst>
          </p:nvPr>
        </p:nvGraphicFramePr>
        <p:xfrm>
          <a:off x="1355558" y="7242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ad0dfef491_3_141"/>
          <p:cNvSpPr txBox="1">
            <a:spLocks noGrp="1"/>
          </p:cNvSpPr>
          <p:nvPr>
            <p:ph type="body" idx="1"/>
          </p:nvPr>
        </p:nvSpPr>
        <p:spPr>
          <a:xfrm>
            <a:off x="496200" y="681625"/>
            <a:ext cx="3738300" cy="39720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b="1"/>
              <a:t>LIFE ENHANCING EXPERIENCES</a:t>
            </a:r>
            <a:endParaRPr sz="1400"/>
          </a:p>
          <a:p>
            <a:pPr marL="0" lvl="0" indent="0" algn="l" rtl="0">
              <a:lnSpc>
                <a:spcPct val="100000"/>
              </a:lnSpc>
              <a:spcBef>
                <a:spcPts val="0"/>
              </a:spcBef>
              <a:spcAft>
                <a:spcPts val="0"/>
              </a:spcAft>
              <a:buNone/>
            </a:pPr>
            <a:endParaRPr sz="1400"/>
          </a:p>
          <a:p>
            <a:pPr marL="457200" lvl="0" indent="-317500" algn="l" rtl="0">
              <a:lnSpc>
                <a:spcPct val="100000"/>
              </a:lnSpc>
              <a:spcBef>
                <a:spcPts val="0"/>
              </a:spcBef>
              <a:spcAft>
                <a:spcPts val="0"/>
              </a:spcAft>
              <a:buSzPts val="1400"/>
              <a:buChar char="●"/>
            </a:pPr>
            <a:r>
              <a:rPr lang="en-US" sz="1400"/>
              <a:t>Our visit today was enjoyable;</a:t>
            </a:r>
            <a:endParaRPr sz="1400"/>
          </a:p>
          <a:p>
            <a:pPr marL="457200" lvl="0" indent="-317500" algn="l" rtl="0">
              <a:lnSpc>
                <a:spcPct val="100000"/>
              </a:lnSpc>
              <a:spcBef>
                <a:spcPts val="0"/>
              </a:spcBef>
              <a:spcAft>
                <a:spcPts val="0"/>
              </a:spcAft>
              <a:buClr>
                <a:srgbClr val="FF0000"/>
              </a:buClr>
              <a:buSzPts val="1400"/>
              <a:buChar char="●"/>
            </a:pPr>
            <a:r>
              <a:rPr lang="en-US" sz="1400">
                <a:solidFill>
                  <a:srgbClr val="FF0000"/>
                </a:solidFill>
              </a:rPr>
              <a:t>Our visit today was interesting (taken out from 2016/17);</a:t>
            </a:r>
            <a:endParaRPr sz="1400">
              <a:solidFill>
                <a:srgbClr val="FF0000"/>
              </a:solidFill>
            </a:endParaRPr>
          </a:p>
          <a:p>
            <a:pPr marL="457200" lvl="0" indent="-317500" algn="l" rtl="0">
              <a:lnSpc>
                <a:spcPct val="100000"/>
              </a:lnSpc>
              <a:spcBef>
                <a:spcPts val="0"/>
              </a:spcBef>
              <a:spcAft>
                <a:spcPts val="0"/>
              </a:spcAft>
              <a:buSzPts val="1400"/>
              <a:buChar char="●"/>
            </a:pPr>
            <a:r>
              <a:rPr lang="en-US" sz="1400"/>
              <a:t>The visit brought science and technology alive for me;</a:t>
            </a:r>
            <a:endParaRPr sz="1400"/>
          </a:p>
          <a:p>
            <a:pPr marL="457200" lvl="0" indent="-317500" algn="l" rtl="0">
              <a:lnSpc>
                <a:spcPct val="100000"/>
              </a:lnSpc>
              <a:spcBef>
                <a:spcPts val="0"/>
              </a:spcBef>
              <a:spcAft>
                <a:spcPts val="0"/>
              </a:spcAft>
              <a:buClr>
                <a:srgbClr val="FF0000"/>
              </a:buClr>
              <a:buSzPts val="1400"/>
              <a:buChar char="●"/>
            </a:pPr>
            <a:r>
              <a:rPr lang="en-US" sz="1400"/>
              <a:t>I have </a:t>
            </a:r>
            <a:r>
              <a:rPr lang="en-US" sz="1400">
                <a:solidFill>
                  <a:srgbClr val="FF0000"/>
                </a:solidFill>
              </a:rPr>
              <a:t>learnt</a:t>
            </a:r>
            <a:r>
              <a:rPr lang="en-US" sz="1400"/>
              <a:t> something new today;</a:t>
            </a:r>
            <a:endParaRPr sz="1400"/>
          </a:p>
          <a:p>
            <a:pPr marL="457200" lvl="0" indent="-317500" algn="l" rtl="0">
              <a:lnSpc>
                <a:spcPct val="100000"/>
              </a:lnSpc>
              <a:spcBef>
                <a:spcPts val="0"/>
              </a:spcBef>
              <a:spcAft>
                <a:spcPts val="0"/>
              </a:spcAft>
              <a:buSzPts val="1400"/>
              <a:buChar char="●"/>
            </a:pPr>
            <a:r>
              <a:rPr lang="en-US" sz="1400"/>
              <a:t>The visit made me want to learn more/continue exploring about some of the things discovered here;</a:t>
            </a:r>
            <a:endParaRPr sz="1400"/>
          </a:p>
          <a:p>
            <a:pPr marL="457200" lvl="0" indent="-317500" algn="l" rtl="0">
              <a:lnSpc>
                <a:spcPct val="100000"/>
              </a:lnSpc>
              <a:spcBef>
                <a:spcPts val="0"/>
              </a:spcBef>
              <a:spcAft>
                <a:spcPts val="0"/>
              </a:spcAft>
              <a:buSzPts val="1400"/>
              <a:buChar char="●"/>
            </a:pPr>
            <a:r>
              <a:rPr lang="en-US" sz="1400"/>
              <a:t>During our visit we talked to each other about what we were looking at and what we were doing;</a:t>
            </a:r>
            <a:endParaRPr sz="1400"/>
          </a:p>
          <a:p>
            <a:pPr marL="457200" lvl="0" indent="-317500" algn="l" rtl="0">
              <a:lnSpc>
                <a:spcPct val="100000"/>
              </a:lnSpc>
              <a:spcBef>
                <a:spcPts val="0"/>
              </a:spcBef>
              <a:spcAft>
                <a:spcPts val="0"/>
              </a:spcAft>
              <a:buSzPts val="1400"/>
              <a:buChar char="●"/>
            </a:pPr>
            <a:r>
              <a:rPr lang="en-US" sz="1400"/>
              <a:t>I feel the Science Museum is a place for me;</a:t>
            </a:r>
            <a:endParaRPr sz="1400"/>
          </a:p>
          <a:p>
            <a:pPr marL="457200" lvl="0" indent="0" algn="l" rtl="0">
              <a:lnSpc>
                <a:spcPct val="100000"/>
              </a:lnSpc>
              <a:spcBef>
                <a:spcPts val="0"/>
              </a:spcBef>
              <a:spcAft>
                <a:spcPts val="0"/>
              </a:spcAft>
              <a:buNone/>
            </a:pPr>
            <a:endParaRPr sz="1400"/>
          </a:p>
        </p:txBody>
      </p:sp>
      <p:sp>
        <p:nvSpPr>
          <p:cNvPr id="123" name="Google Shape;123;gad0dfef491_3_141"/>
          <p:cNvSpPr txBox="1"/>
          <p:nvPr/>
        </p:nvSpPr>
        <p:spPr>
          <a:xfrm>
            <a:off x="4480875" y="681625"/>
            <a:ext cx="4157400" cy="3972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US" sz="2100" b="1">
                <a:solidFill>
                  <a:schemeClr val="dk1"/>
                </a:solidFill>
                <a:latin typeface="Calibri"/>
                <a:ea typeface="Calibri"/>
                <a:cs typeface="Calibri"/>
                <a:sym typeface="Calibri"/>
              </a:rPr>
              <a:t>SCIENCE ENGAGEMENT MEASURES </a:t>
            </a:r>
            <a:endParaRPr sz="2100" b="1">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Our visit today was enjoyable;</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The visit brought science and technology alive for me;</a:t>
            </a:r>
            <a:endParaRPr>
              <a:solidFill>
                <a:schemeClr val="dk1"/>
              </a:solidFill>
              <a:latin typeface="Calibri"/>
              <a:ea typeface="Calibri"/>
              <a:cs typeface="Calibri"/>
              <a:sym typeface="Calibri"/>
            </a:endParaRPr>
          </a:p>
          <a:p>
            <a:pPr marL="457200" lvl="0" indent="-317500" algn="l" rtl="0">
              <a:spcBef>
                <a:spcPts val="0"/>
              </a:spcBef>
              <a:spcAft>
                <a:spcPts val="0"/>
              </a:spcAft>
              <a:buClr>
                <a:srgbClr val="FF0000"/>
              </a:buClr>
              <a:buSzPts val="1400"/>
              <a:buFont typeface="Calibri"/>
              <a:buChar char="●"/>
            </a:pPr>
            <a:r>
              <a:rPr lang="en-US">
                <a:solidFill>
                  <a:schemeClr val="dk1"/>
                </a:solidFill>
                <a:latin typeface="Calibri"/>
                <a:ea typeface="Calibri"/>
                <a:cs typeface="Calibri"/>
                <a:sym typeface="Calibri"/>
              </a:rPr>
              <a:t> I have</a:t>
            </a:r>
            <a:r>
              <a:rPr lang="en-US">
                <a:solidFill>
                  <a:srgbClr val="FF0000"/>
                </a:solidFill>
                <a:latin typeface="Calibri"/>
                <a:ea typeface="Calibri"/>
                <a:cs typeface="Calibri"/>
                <a:sym typeface="Calibri"/>
              </a:rPr>
              <a:t> found out</a:t>
            </a:r>
            <a:r>
              <a:rPr lang="en-US">
                <a:solidFill>
                  <a:schemeClr val="dk1"/>
                </a:solidFill>
                <a:latin typeface="Calibri"/>
                <a:ea typeface="Calibri"/>
                <a:cs typeface="Calibri"/>
                <a:sym typeface="Calibri"/>
              </a:rPr>
              <a:t> something new today (</a:t>
            </a:r>
            <a:r>
              <a:rPr lang="en-US">
                <a:solidFill>
                  <a:srgbClr val="FF0000"/>
                </a:solidFill>
                <a:latin typeface="Calibri"/>
                <a:ea typeface="Calibri"/>
                <a:cs typeface="Calibri"/>
                <a:sym typeface="Calibri"/>
              </a:rPr>
              <a:t>reworded</a:t>
            </a:r>
            <a:r>
              <a:rPr lang="en-US">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The visit made me want to learn more/continue exploring about some of the things discovered here;</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During our visit we talked to each other about what we were looking at and what we were doing;</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US">
                <a:solidFill>
                  <a:schemeClr val="dk1"/>
                </a:solidFill>
                <a:latin typeface="Calibri"/>
                <a:ea typeface="Calibri"/>
                <a:cs typeface="Calibri"/>
                <a:sym typeface="Calibri"/>
              </a:rPr>
              <a:t>I feel the Science Museum is a place for me;</a:t>
            </a:r>
            <a:endParaRPr>
              <a:latin typeface="Calibri"/>
              <a:ea typeface="Calibri"/>
              <a:cs typeface="Calibri"/>
              <a:sym typeface="Calibri"/>
            </a:endParaRPr>
          </a:p>
          <a:p>
            <a:pPr marL="457200" lvl="0" indent="-311150" algn="l" rtl="0">
              <a:spcBef>
                <a:spcPts val="0"/>
              </a:spcBef>
              <a:spcAft>
                <a:spcPts val="0"/>
              </a:spcAft>
              <a:buClr>
                <a:srgbClr val="FF0000"/>
              </a:buClr>
              <a:buSzPts val="1300"/>
              <a:buFont typeface="Calibri"/>
              <a:buChar char="●"/>
            </a:pPr>
            <a:r>
              <a:rPr lang="en-US">
                <a:solidFill>
                  <a:srgbClr val="FF0000"/>
                </a:solidFill>
                <a:latin typeface="Calibri"/>
                <a:ea typeface="Calibri"/>
                <a:cs typeface="Calibri"/>
                <a:sym typeface="Calibri"/>
              </a:rPr>
              <a:t>The things covered here are relevant to me and my life (added in from 2016/2017 onwards).</a:t>
            </a:r>
            <a:endParaRPr>
              <a:solidFill>
                <a:srgbClr val="FF0000"/>
              </a:solidFill>
              <a:latin typeface="Calibri"/>
              <a:ea typeface="Calibri"/>
              <a:cs typeface="Calibri"/>
              <a:sym typeface="Calibri"/>
            </a:endParaRPr>
          </a:p>
        </p:txBody>
      </p:sp>
      <p:cxnSp>
        <p:nvCxnSpPr>
          <p:cNvPr id="124" name="Google Shape;124;gad0dfef491_3_141"/>
          <p:cNvCxnSpPr/>
          <p:nvPr/>
        </p:nvCxnSpPr>
        <p:spPr>
          <a:xfrm>
            <a:off x="3741400" y="572675"/>
            <a:ext cx="1479000" cy="5400"/>
          </a:xfrm>
          <a:prstGeom prst="straightConnector1">
            <a:avLst/>
          </a:prstGeom>
          <a:noFill/>
          <a:ln w="28575" cap="flat" cmpd="sng">
            <a:solidFill>
              <a:schemeClr val="dk2"/>
            </a:solidFill>
            <a:prstDash val="solid"/>
            <a:round/>
            <a:headEnd type="none" w="med" len="med"/>
            <a:tailEnd type="triangle" w="med" len="med"/>
          </a:ln>
        </p:spPr>
      </p:cxnSp>
      <p:sp>
        <p:nvSpPr>
          <p:cNvPr id="125" name="Google Shape;125;gad0dfef491_3_141"/>
          <p:cNvSpPr txBox="1"/>
          <p:nvPr/>
        </p:nvSpPr>
        <p:spPr>
          <a:xfrm>
            <a:off x="3489425" y="212925"/>
            <a:ext cx="1801800" cy="23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600" b="1">
                <a:solidFill>
                  <a:srgbClr val="FF0000"/>
                </a:solidFill>
                <a:latin typeface="Calibri"/>
                <a:ea typeface="Calibri"/>
                <a:cs typeface="Calibri"/>
                <a:sym typeface="Calibri"/>
              </a:rPr>
              <a:t>2016: 3 changes</a:t>
            </a:r>
            <a:endParaRPr sz="1600" b="1">
              <a:solidFill>
                <a:srgbClr val="FF0000"/>
              </a:solidFill>
              <a:latin typeface="Calibri"/>
              <a:ea typeface="Calibri"/>
              <a:cs typeface="Calibri"/>
              <a:sym typeface="Calibri"/>
            </a:endParaRPr>
          </a:p>
        </p:txBody>
      </p:sp>
      <p:cxnSp>
        <p:nvCxnSpPr>
          <p:cNvPr id="126" name="Google Shape;126;gad0dfef491_3_141"/>
          <p:cNvCxnSpPr/>
          <p:nvPr/>
        </p:nvCxnSpPr>
        <p:spPr>
          <a:xfrm rot="10800000" flipH="1">
            <a:off x="3604450" y="2040475"/>
            <a:ext cx="1134000" cy="367200"/>
          </a:xfrm>
          <a:prstGeom prst="straightConnector1">
            <a:avLst/>
          </a:prstGeom>
          <a:noFill/>
          <a:ln w="28575" cap="flat" cmpd="sng">
            <a:solidFill>
              <a:schemeClr val="dk2"/>
            </a:solidFill>
            <a:prstDash val="solid"/>
            <a:round/>
            <a:headEnd type="none" w="med" len="me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ad0dfef491_3_15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AIMS</a:t>
            </a:r>
            <a:endParaRPr/>
          </a:p>
        </p:txBody>
      </p:sp>
      <p:pic>
        <p:nvPicPr>
          <p:cNvPr id="132" name="Google Shape;132;gad0dfef491_3_158"/>
          <p:cNvPicPr preferRelativeResize="0"/>
          <p:nvPr/>
        </p:nvPicPr>
        <p:blipFill>
          <a:blip r:embed="rId3">
            <a:alphaModFix/>
          </a:blip>
          <a:stretch>
            <a:fillRect/>
          </a:stretch>
        </p:blipFill>
        <p:spPr>
          <a:xfrm>
            <a:off x="447200" y="950075"/>
            <a:ext cx="8537393" cy="35308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ad0dfef491_3_4"/>
          <p:cNvSpPr txBox="1">
            <a:spLocks noGrp="1"/>
          </p:cNvSpPr>
          <p:nvPr>
            <p:ph type="title"/>
          </p:nvPr>
        </p:nvSpPr>
        <p:spPr>
          <a:xfrm>
            <a:off x="914325" y="312500"/>
            <a:ext cx="7782000" cy="914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2400"/>
              <a:buFont typeface="Calibri"/>
              <a:buNone/>
            </a:pPr>
            <a:r>
              <a:rPr lang="en-US" sz="1800" b="1"/>
              <a:t>METHODS: “MEAN SCORE AVERAGE” &amp; “PERCENTAGE OF STRONGLY AGREE”</a:t>
            </a:r>
            <a:endParaRPr sz="1800" b="1"/>
          </a:p>
        </p:txBody>
      </p:sp>
      <p:pic>
        <p:nvPicPr>
          <p:cNvPr id="138" name="Google Shape;138;gad0dfef491_3_4"/>
          <p:cNvPicPr preferRelativeResize="0"/>
          <p:nvPr/>
        </p:nvPicPr>
        <p:blipFill>
          <a:blip r:embed="rId3">
            <a:alphaModFix/>
          </a:blip>
          <a:stretch>
            <a:fillRect/>
          </a:stretch>
        </p:blipFill>
        <p:spPr>
          <a:xfrm>
            <a:off x="383175" y="1036000"/>
            <a:ext cx="8377643" cy="3612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4"/>
          <p:cNvSpPr txBox="1">
            <a:spLocks noGrp="1"/>
          </p:cNvSpPr>
          <p:nvPr>
            <p:ph type="title"/>
          </p:nvPr>
        </p:nvSpPr>
        <p:spPr>
          <a:xfrm>
            <a:off x="1297500" y="357925"/>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2400"/>
              <a:buFont typeface="Calibri"/>
              <a:buNone/>
            </a:pPr>
            <a:r>
              <a:rPr lang="en-US" b="1"/>
              <a:t>METHODS</a:t>
            </a:r>
            <a:endParaRPr b="1"/>
          </a:p>
        </p:txBody>
      </p:sp>
      <p:sp>
        <p:nvSpPr>
          <p:cNvPr id="144" name="Google Shape;144;p4"/>
          <p:cNvSpPr/>
          <p:nvPr/>
        </p:nvSpPr>
        <p:spPr>
          <a:xfrm>
            <a:off x="5045050" y="3942675"/>
            <a:ext cx="2853900" cy="656100"/>
          </a:xfrm>
          <a:prstGeom prst="homePlat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lnSpc>
                <a:spcPct val="115000"/>
              </a:lnSpc>
              <a:spcBef>
                <a:spcPts val="500"/>
              </a:spcBef>
              <a:spcAft>
                <a:spcPts val="1000"/>
              </a:spcAft>
              <a:buClr>
                <a:schemeClr val="dk1"/>
              </a:buClr>
              <a:buSzPts val="1100"/>
              <a:buFont typeface="Arial"/>
              <a:buNone/>
            </a:pPr>
            <a:r>
              <a:rPr lang="en-US" sz="1100" b="1"/>
              <a:t>Quantitative Data Analysis</a:t>
            </a:r>
            <a:endParaRPr/>
          </a:p>
        </p:txBody>
      </p:sp>
      <p:pic>
        <p:nvPicPr>
          <p:cNvPr id="145" name="Google Shape;145;p4"/>
          <p:cNvPicPr preferRelativeResize="0"/>
          <p:nvPr/>
        </p:nvPicPr>
        <p:blipFill rotWithShape="1">
          <a:blip r:embed="rId3">
            <a:alphaModFix/>
          </a:blip>
          <a:srcRect l="-2570" r="2569"/>
          <a:stretch/>
        </p:blipFill>
        <p:spPr>
          <a:xfrm>
            <a:off x="609550" y="1229987"/>
            <a:ext cx="3409194" cy="3393474"/>
          </a:xfrm>
          <a:prstGeom prst="rect">
            <a:avLst/>
          </a:prstGeom>
          <a:noFill/>
          <a:ln>
            <a:noFill/>
          </a:ln>
        </p:spPr>
      </p:pic>
      <p:sp>
        <p:nvSpPr>
          <p:cNvPr id="146" name="Google Shape;146;p4"/>
          <p:cNvSpPr txBox="1"/>
          <p:nvPr/>
        </p:nvSpPr>
        <p:spPr>
          <a:xfrm>
            <a:off x="4935300" y="844550"/>
            <a:ext cx="3454800" cy="20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47" name="Google Shape;147;p4"/>
          <p:cNvSpPr/>
          <p:nvPr/>
        </p:nvSpPr>
        <p:spPr>
          <a:xfrm>
            <a:off x="4951950" y="1229975"/>
            <a:ext cx="2946900" cy="1506300"/>
          </a:xfrm>
          <a:prstGeom prst="roundRect">
            <a:avLst>
              <a:gd name="adj" fmla="val 16667"/>
            </a:avLst>
          </a:prstGeom>
          <a:solidFill>
            <a:schemeClr val="accent2"/>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700" b="1"/>
              <a:t>1.19</a:t>
            </a:r>
            <a:endParaRPr sz="2700" b="1"/>
          </a:p>
          <a:p>
            <a:pPr marL="0" lvl="0" indent="0" algn="l" rtl="0">
              <a:lnSpc>
                <a:spcPct val="115000"/>
              </a:lnSpc>
              <a:spcBef>
                <a:spcPts val="0"/>
              </a:spcBef>
              <a:spcAft>
                <a:spcPts val="0"/>
              </a:spcAft>
              <a:buClr>
                <a:schemeClr val="dk1"/>
              </a:buClr>
              <a:buSzPts val="1100"/>
              <a:buFont typeface="Arial"/>
              <a:buNone/>
            </a:pPr>
            <a:r>
              <a:rPr lang="en-US" sz="1300" b="1">
                <a:latin typeface="Calibri"/>
                <a:ea typeface="Calibri"/>
                <a:cs typeface="Calibri"/>
                <a:sym typeface="Calibri"/>
              </a:rPr>
              <a:t>A tendency towards a positive response – either agree or strongly agree </a:t>
            </a:r>
            <a:endParaRPr sz="1300" b="1">
              <a:latin typeface="Calibri"/>
              <a:ea typeface="Calibri"/>
              <a:cs typeface="Calibri"/>
              <a:sym typeface="Calibri"/>
            </a:endParaRPr>
          </a:p>
          <a:p>
            <a:pPr marL="0" lvl="0" indent="0" algn="l" rtl="0">
              <a:spcBef>
                <a:spcPts val="0"/>
              </a:spcBef>
              <a:spcAft>
                <a:spcPts val="0"/>
              </a:spcAft>
              <a:buNone/>
            </a:pPr>
            <a:endParaRPr sz="1600"/>
          </a:p>
        </p:txBody>
      </p:sp>
      <p:cxnSp>
        <p:nvCxnSpPr>
          <p:cNvPr id="148" name="Google Shape;148;p4"/>
          <p:cNvCxnSpPr>
            <a:endCxn id="147" idx="1"/>
          </p:cNvCxnSpPr>
          <p:nvPr/>
        </p:nvCxnSpPr>
        <p:spPr>
          <a:xfrm>
            <a:off x="4009950" y="1701125"/>
            <a:ext cx="942000" cy="282000"/>
          </a:xfrm>
          <a:prstGeom prst="straightConnector1">
            <a:avLst/>
          </a:prstGeom>
          <a:noFill/>
          <a:ln w="19050" cap="flat" cmpd="sng">
            <a:solidFill>
              <a:schemeClr val="dk2"/>
            </a:solidFill>
            <a:prstDash val="solid"/>
            <a:round/>
            <a:headEnd type="none" w="med" len="med"/>
            <a:tailEnd type="triangle" w="med" len="med"/>
          </a:ln>
        </p:spPr>
      </p:cxnSp>
      <p:cxnSp>
        <p:nvCxnSpPr>
          <p:cNvPr id="149" name="Google Shape;149;p4"/>
          <p:cNvCxnSpPr>
            <a:endCxn id="147" idx="1"/>
          </p:cNvCxnSpPr>
          <p:nvPr/>
        </p:nvCxnSpPr>
        <p:spPr>
          <a:xfrm rot="10800000" flipH="1">
            <a:off x="4026150" y="1983125"/>
            <a:ext cx="925800" cy="15804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2400"/>
              <a:buFont typeface="Calibri"/>
              <a:buNone/>
            </a:pPr>
            <a:r>
              <a:rPr lang="en-US" b="1"/>
              <a:t>OVERALL TRENDS</a:t>
            </a:r>
            <a:endParaRPr b="1"/>
          </a:p>
        </p:txBody>
      </p:sp>
      <p:sp>
        <p:nvSpPr>
          <p:cNvPr id="155" name="Google Shape;155;p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US"/>
              <a:t>How have visitors’ responses to the LEE/SEM changed over time?</a:t>
            </a:r>
            <a:endParaRPr/>
          </a:p>
          <a:p>
            <a:pPr marL="457200" lvl="0" indent="0" algn="l" rtl="0">
              <a:lnSpc>
                <a:spcPct val="115000"/>
              </a:lnSpc>
              <a:spcBef>
                <a:spcPts val="1000"/>
              </a:spcBef>
              <a:spcAft>
                <a:spcPts val="0"/>
              </a:spcAft>
              <a:buClr>
                <a:schemeClr val="dk1"/>
              </a:buClr>
              <a:buSzPts val="1100"/>
              <a:buFont typeface="Arial"/>
              <a:buNone/>
            </a:pPr>
            <a:r>
              <a:rPr lang="en-US"/>
              <a:t>What, if any trends, exist in the data?</a:t>
            </a:r>
            <a:endParaRPr/>
          </a:p>
          <a:p>
            <a:pPr marL="457200" lvl="0" indent="0" algn="l" rtl="0">
              <a:lnSpc>
                <a:spcPct val="115000"/>
              </a:lnSpc>
              <a:spcBef>
                <a:spcPts val="1000"/>
              </a:spcBef>
              <a:spcAft>
                <a:spcPts val="0"/>
              </a:spcAft>
              <a:buClr>
                <a:schemeClr val="dk1"/>
              </a:buClr>
              <a:buSzPts val="1100"/>
              <a:buFont typeface="Arial"/>
              <a:buNone/>
            </a:pPr>
            <a:r>
              <a:rPr lang="en-US"/>
              <a:t>Are there any points in time at which there has been a significant change in visitors’ response to the LEE/SEM?</a:t>
            </a:r>
            <a:endParaRPr/>
          </a:p>
          <a:p>
            <a:pPr marL="457200" lvl="0" indent="0" algn="l" rtl="0">
              <a:spcBef>
                <a:spcPts val="1000"/>
              </a:spcBef>
              <a:spcAft>
                <a:spcPts val="1000"/>
              </a:spcAft>
              <a:buNone/>
            </a:pPr>
            <a:endParaRPr/>
          </a:p>
        </p:txBody>
      </p:sp>
      <p:pic>
        <p:nvPicPr>
          <p:cNvPr id="156" name="Google Shape;156;p5"/>
          <p:cNvPicPr preferRelativeResize="0"/>
          <p:nvPr/>
        </p:nvPicPr>
        <p:blipFill>
          <a:blip r:embed="rId3">
            <a:alphaModFix/>
          </a:blip>
          <a:stretch>
            <a:fillRect/>
          </a:stretch>
        </p:blipFill>
        <p:spPr>
          <a:xfrm>
            <a:off x="1056675" y="1567550"/>
            <a:ext cx="603503" cy="584900"/>
          </a:xfrm>
          <a:prstGeom prst="rect">
            <a:avLst/>
          </a:prstGeom>
          <a:noFill/>
          <a:ln>
            <a:noFill/>
          </a:ln>
        </p:spPr>
      </p:pic>
      <p:pic>
        <p:nvPicPr>
          <p:cNvPr id="157" name="Google Shape;157;p5"/>
          <p:cNvPicPr preferRelativeResize="0"/>
          <p:nvPr/>
        </p:nvPicPr>
        <p:blipFill>
          <a:blip r:embed="rId3">
            <a:alphaModFix/>
          </a:blip>
          <a:stretch>
            <a:fillRect/>
          </a:stretch>
        </p:blipFill>
        <p:spPr>
          <a:xfrm>
            <a:off x="1056665" y="2215788"/>
            <a:ext cx="603503" cy="585216"/>
          </a:xfrm>
          <a:prstGeom prst="rect">
            <a:avLst/>
          </a:prstGeom>
          <a:noFill/>
          <a:ln>
            <a:noFill/>
          </a:ln>
        </p:spPr>
      </p:pic>
      <p:pic>
        <p:nvPicPr>
          <p:cNvPr id="158" name="Google Shape;158;p5"/>
          <p:cNvPicPr preferRelativeResize="0"/>
          <p:nvPr/>
        </p:nvPicPr>
        <p:blipFill>
          <a:blip r:embed="rId3">
            <a:alphaModFix/>
          </a:blip>
          <a:stretch>
            <a:fillRect/>
          </a:stretch>
        </p:blipFill>
        <p:spPr>
          <a:xfrm>
            <a:off x="1056675" y="2801003"/>
            <a:ext cx="603503" cy="58521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F40C8-B23B-4A70-9A3E-97C4B8BAC90D}"/>
              </a:ext>
            </a:extLst>
          </p:cNvPr>
          <p:cNvSpPr>
            <a:spLocks noGrp="1"/>
          </p:cNvSpPr>
          <p:nvPr>
            <p:ph type="title"/>
          </p:nvPr>
        </p:nvSpPr>
        <p:spPr>
          <a:xfrm>
            <a:off x="396266" y="108313"/>
            <a:ext cx="7038900" cy="914100"/>
          </a:xfrm>
        </p:spPr>
        <p:txBody>
          <a:bodyPr/>
          <a:lstStyle/>
          <a:p>
            <a:r>
              <a:rPr lang="en-US" dirty="0"/>
              <a:t>A GENERAL VIEW</a:t>
            </a:r>
            <a:endParaRPr lang="en-GB" dirty="0"/>
          </a:p>
        </p:txBody>
      </p:sp>
      <p:pic>
        <p:nvPicPr>
          <p:cNvPr id="12" name="Picture 11" descr="Chart, line chart&#10;&#10;Description automatically generated">
            <a:extLst>
              <a:ext uri="{FF2B5EF4-FFF2-40B4-BE49-F238E27FC236}">
                <a16:creationId xmlns:a16="http://schemas.microsoft.com/office/drawing/2014/main" id="{11DD365E-7BBC-4D3C-8842-CAA3C660C07A}"/>
              </a:ext>
            </a:extLst>
          </p:cNvPr>
          <p:cNvPicPr>
            <a:picLocks noChangeAspect="1"/>
          </p:cNvPicPr>
          <p:nvPr/>
        </p:nvPicPr>
        <p:blipFill>
          <a:blip r:embed="rId2"/>
          <a:stretch>
            <a:fillRect/>
          </a:stretch>
        </p:blipFill>
        <p:spPr>
          <a:xfrm>
            <a:off x="3104602" y="2216134"/>
            <a:ext cx="2401014" cy="1332937"/>
          </a:xfrm>
          <a:prstGeom prst="rect">
            <a:avLst/>
          </a:prstGeom>
        </p:spPr>
      </p:pic>
      <p:pic>
        <p:nvPicPr>
          <p:cNvPr id="14" name="Picture 13" descr="Chart, line chart&#10;&#10;Description automatically generated">
            <a:extLst>
              <a:ext uri="{FF2B5EF4-FFF2-40B4-BE49-F238E27FC236}">
                <a16:creationId xmlns:a16="http://schemas.microsoft.com/office/drawing/2014/main" id="{8C3E3479-4047-4135-87E8-8F188E63B9ED}"/>
              </a:ext>
            </a:extLst>
          </p:cNvPr>
          <p:cNvPicPr>
            <a:picLocks noChangeAspect="1"/>
          </p:cNvPicPr>
          <p:nvPr/>
        </p:nvPicPr>
        <p:blipFill>
          <a:blip r:embed="rId3"/>
          <a:stretch>
            <a:fillRect/>
          </a:stretch>
        </p:blipFill>
        <p:spPr>
          <a:xfrm>
            <a:off x="5725548" y="2221035"/>
            <a:ext cx="2373542" cy="1328036"/>
          </a:xfrm>
          <a:prstGeom prst="rect">
            <a:avLst/>
          </a:prstGeom>
        </p:spPr>
      </p:pic>
      <p:pic>
        <p:nvPicPr>
          <p:cNvPr id="16" name="Picture 15" descr="Chart, line chart&#10;&#10;Description automatically generated">
            <a:extLst>
              <a:ext uri="{FF2B5EF4-FFF2-40B4-BE49-F238E27FC236}">
                <a16:creationId xmlns:a16="http://schemas.microsoft.com/office/drawing/2014/main" id="{D319937D-BDA9-4688-8FF1-8816D190ADA4}"/>
              </a:ext>
            </a:extLst>
          </p:cNvPr>
          <p:cNvPicPr>
            <a:picLocks noChangeAspect="1"/>
          </p:cNvPicPr>
          <p:nvPr/>
        </p:nvPicPr>
        <p:blipFill>
          <a:blip r:embed="rId4"/>
          <a:stretch>
            <a:fillRect/>
          </a:stretch>
        </p:blipFill>
        <p:spPr>
          <a:xfrm>
            <a:off x="590213" y="3655348"/>
            <a:ext cx="2373542" cy="1328036"/>
          </a:xfrm>
          <a:prstGeom prst="rect">
            <a:avLst/>
          </a:prstGeom>
        </p:spPr>
      </p:pic>
      <p:pic>
        <p:nvPicPr>
          <p:cNvPr id="18" name="Picture 17" descr="A picture containing graphical user interface&#10;&#10;Description automatically generated">
            <a:extLst>
              <a:ext uri="{FF2B5EF4-FFF2-40B4-BE49-F238E27FC236}">
                <a16:creationId xmlns:a16="http://schemas.microsoft.com/office/drawing/2014/main" id="{41345129-A213-4B87-AB34-82773DAC6075}"/>
              </a:ext>
            </a:extLst>
          </p:cNvPr>
          <p:cNvPicPr>
            <a:picLocks noChangeAspect="1"/>
          </p:cNvPicPr>
          <p:nvPr/>
        </p:nvPicPr>
        <p:blipFill>
          <a:blip r:embed="rId5"/>
          <a:stretch>
            <a:fillRect/>
          </a:stretch>
        </p:blipFill>
        <p:spPr>
          <a:xfrm>
            <a:off x="3132073" y="3701918"/>
            <a:ext cx="2373543" cy="1328037"/>
          </a:xfrm>
          <a:prstGeom prst="rect">
            <a:avLst/>
          </a:prstGeom>
        </p:spPr>
      </p:pic>
      <p:pic>
        <p:nvPicPr>
          <p:cNvPr id="20" name="Picture 19" descr="Chart, line chart&#10;&#10;Description automatically generated">
            <a:extLst>
              <a:ext uri="{FF2B5EF4-FFF2-40B4-BE49-F238E27FC236}">
                <a16:creationId xmlns:a16="http://schemas.microsoft.com/office/drawing/2014/main" id="{604EA405-A36F-4796-A17D-D5C0B9902A16}"/>
              </a:ext>
            </a:extLst>
          </p:cNvPr>
          <p:cNvPicPr>
            <a:picLocks noChangeAspect="1"/>
          </p:cNvPicPr>
          <p:nvPr/>
        </p:nvPicPr>
        <p:blipFill>
          <a:blip r:embed="rId6"/>
          <a:stretch>
            <a:fillRect/>
          </a:stretch>
        </p:blipFill>
        <p:spPr>
          <a:xfrm>
            <a:off x="510487" y="620787"/>
            <a:ext cx="2396694" cy="1465291"/>
          </a:xfrm>
          <a:prstGeom prst="rect">
            <a:avLst/>
          </a:prstGeom>
        </p:spPr>
      </p:pic>
      <p:pic>
        <p:nvPicPr>
          <p:cNvPr id="22" name="Picture 21" descr="Chart, line chart&#10;&#10;Description automatically generated">
            <a:extLst>
              <a:ext uri="{FF2B5EF4-FFF2-40B4-BE49-F238E27FC236}">
                <a16:creationId xmlns:a16="http://schemas.microsoft.com/office/drawing/2014/main" id="{BA5ABE61-0529-4031-BEB5-DEDFFA52D5F3}"/>
              </a:ext>
            </a:extLst>
          </p:cNvPr>
          <p:cNvPicPr>
            <a:picLocks noChangeAspect="1"/>
          </p:cNvPicPr>
          <p:nvPr/>
        </p:nvPicPr>
        <p:blipFill>
          <a:blip r:embed="rId7"/>
          <a:stretch>
            <a:fillRect/>
          </a:stretch>
        </p:blipFill>
        <p:spPr>
          <a:xfrm>
            <a:off x="3088255" y="652965"/>
            <a:ext cx="2349588" cy="1410322"/>
          </a:xfrm>
          <a:prstGeom prst="rect">
            <a:avLst/>
          </a:prstGeom>
        </p:spPr>
      </p:pic>
      <p:pic>
        <p:nvPicPr>
          <p:cNvPr id="24" name="Picture 23" descr="Chart, line chart&#10;&#10;Description automatically generated">
            <a:extLst>
              <a:ext uri="{FF2B5EF4-FFF2-40B4-BE49-F238E27FC236}">
                <a16:creationId xmlns:a16="http://schemas.microsoft.com/office/drawing/2014/main" id="{EC3FC87C-68AA-4938-9213-F2B1CFA37F3C}"/>
              </a:ext>
            </a:extLst>
          </p:cNvPr>
          <p:cNvPicPr>
            <a:picLocks noChangeAspect="1"/>
          </p:cNvPicPr>
          <p:nvPr/>
        </p:nvPicPr>
        <p:blipFill>
          <a:blip r:embed="rId8"/>
          <a:stretch>
            <a:fillRect/>
          </a:stretch>
        </p:blipFill>
        <p:spPr>
          <a:xfrm>
            <a:off x="5660948" y="628823"/>
            <a:ext cx="2373542" cy="1465292"/>
          </a:xfrm>
          <a:prstGeom prst="rect">
            <a:avLst/>
          </a:prstGeom>
        </p:spPr>
      </p:pic>
      <p:pic>
        <p:nvPicPr>
          <p:cNvPr id="26" name="Picture 25" descr="Chart, line chart&#10;&#10;Description automatically generated">
            <a:extLst>
              <a:ext uri="{FF2B5EF4-FFF2-40B4-BE49-F238E27FC236}">
                <a16:creationId xmlns:a16="http://schemas.microsoft.com/office/drawing/2014/main" id="{6BB20AB7-68E2-4284-AC8A-9A607C5835CE}"/>
              </a:ext>
            </a:extLst>
          </p:cNvPr>
          <p:cNvPicPr>
            <a:picLocks noChangeAspect="1"/>
          </p:cNvPicPr>
          <p:nvPr/>
        </p:nvPicPr>
        <p:blipFill>
          <a:blip r:embed="rId9"/>
          <a:stretch>
            <a:fillRect/>
          </a:stretch>
        </p:blipFill>
        <p:spPr>
          <a:xfrm>
            <a:off x="533934" y="2220334"/>
            <a:ext cx="2396694" cy="1332936"/>
          </a:xfrm>
          <a:prstGeom prst="rect">
            <a:avLst/>
          </a:prstGeom>
        </p:spPr>
      </p:pic>
      <p:sp>
        <p:nvSpPr>
          <p:cNvPr id="27" name="Google Shape;174;gad433c475d_0_0">
            <a:extLst>
              <a:ext uri="{FF2B5EF4-FFF2-40B4-BE49-F238E27FC236}">
                <a16:creationId xmlns:a16="http://schemas.microsoft.com/office/drawing/2014/main" id="{879C9417-DF97-4D76-BBB5-CFFC3644A447}"/>
              </a:ext>
            </a:extLst>
          </p:cNvPr>
          <p:cNvSpPr/>
          <p:nvPr/>
        </p:nvSpPr>
        <p:spPr>
          <a:xfrm>
            <a:off x="1019660" y="828913"/>
            <a:ext cx="179700" cy="1935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4;gad433c475d_0_0">
            <a:extLst>
              <a:ext uri="{FF2B5EF4-FFF2-40B4-BE49-F238E27FC236}">
                <a16:creationId xmlns:a16="http://schemas.microsoft.com/office/drawing/2014/main" id="{F5399ABB-87B7-4023-87E8-3C14774C5E56}"/>
              </a:ext>
            </a:extLst>
          </p:cNvPr>
          <p:cNvSpPr/>
          <p:nvPr/>
        </p:nvSpPr>
        <p:spPr>
          <a:xfrm>
            <a:off x="3671241" y="839159"/>
            <a:ext cx="179700" cy="1935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74;gad433c475d_0_0">
            <a:extLst>
              <a:ext uri="{FF2B5EF4-FFF2-40B4-BE49-F238E27FC236}">
                <a16:creationId xmlns:a16="http://schemas.microsoft.com/office/drawing/2014/main" id="{CDDE70E3-1F81-4B13-8714-4E7765B598F6}"/>
              </a:ext>
            </a:extLst>
          </p:cNvPr>
          <p:cNvSpPr/>
          <p:nvPr/>
        </p:nvSpPr>
        <p:spPr>
          <a:xfrm>
            <a:off x="6141444" y="1022413"/>
            <a:ext cx="179700" cy="1935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74;gad433c475d_0_0">
            <a:extLst>
              <a:ext uri="{FF2B5EF4-FFF2-40B4-BE49-F238E27FC236}">
                <a16:creationId xmlns:a16="http://schemas.microsoft.com/office/drawing/2014/main" id="{C89B8AD0-AABB-4479-A271-318D0297E30E}"/>
              </a:ext>
            </a:extLst>
          </p:cNvPr>
          <p:cNvSpPr/>
          <p:nvPr/>
        </p:nvSpPr>
        <p:spPr>
          <a:xfrm>
            <a:off x="1044910" y="2521160"/>
            <a:ext cx="179700" cy="1935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74;gad433c475d_0_0">
            <a:extLst>
              <a:ext uri="{FF2B5EF4-FFF2-40B4-BE49-F238E27FC236}">
                <a16:creationId xmlns:a16="http://schemas.microsoft.com/office/drawing/2014/main" id="{D11C958E-9108-4B3C-A32C-A6CC96DC250A}"/>
              </a:ext>
            </a:extLst>
          </p:cNvPr>
          <p:cNvSpPr/>
          <p:nvPr/>
        </p:nvSpPr>
        <p:spPr>
          <a:xfrm>
            <a:off x="3603937" y="2607939"/>
            <a:ext cx="179700" cy="1935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74;gad433c475d_0_0">
            <a:extLst>
              <a:ext uri="{FF2B5EF4-FFF2-40B4-BE49-F238E27FC236}">
                <a16:creationId xmlns:a16="http://schemas.microsoft.com/office/drawing/2014/main" id="{3DF31C57-2F59-4256-B532-4E06C62B5E58}"/>
              </a:ext>
            </a:extLst>
          </p:cNvPr>
          <p:cNvSpPr/>
          <p:nvPr/>
        </p:nvSpPr>
        <p:spPr>
          <a:xfrm>
            <a:off x="6231294" y="2521160"/>
            <a:ext cx="179700" cy="1935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74;gad433c475d_0_0">
            <a:extLst>
              <a:ext uri="{FF2B5EF4-FFF2-40B4-BE49-F238E27FC236}">
                <a16:creationId xmlns:a16="http://schemas.microsoft.com/office/drawing/2014/main" id="{AB432AF5-405B-40CE-B513-D2DB17662A4E}"/>
              </a:ext>
            </a:extLst>
          </p:cNvPr>
          <p:cNvSpPr/>
          <p:nvPr/>
        </p:nvSpPr>
        <p:spPr>
          <a:xfrm>
            <a:off x="1109510" y="3875825"/>
            <a:ext cx="179700" cy="1935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553929"/>
      </p:ext>
    </p:extLst>
  </p:cSld>
  <p:clrMapOvr>
    <a:masterClrMapping/>
  </p:clrMapOvr>
</p:sld>
</file>

<file path=ppt/theme/theme1.xml><?xml version="1.0" encoding="utf-8"?>
<a:theme xmlns:a="http://schemas.openxmlformats.org/drawingml/2006/main" name="Office 主题​​">
  <a:themeElements>
    <a:clrScheme name="Office 主题​​">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1513</Words>
  <Application>Microsoft Office PowerPoint</Application>
  <PresentationFormat>On-screen Show (16:9)</PresentationFormat>
  <Paragraphs>108</Paragraphs>
  <Slides>27</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Times New Roman</vt:lpstr>
      <vt:lpstr>Office 主题​​</vt:lpstr>
      <vt:lpstr>LEE/SEM Data Findings </vt:lpstr>
      <vt:lpstr>CONTENT</vt:lpstr>
      <vt:lpstr>INTRODUCTION</vt:lpstr>
      <vt:lpstr>PowerPoint Presentation</vt:lpstr>
      <vt:lpstr>AIMS</vt:lpstr>
      <vt:lpstr>METHODS: “MEAN SCORE AVERAGE” &amp; “PERCENTAGE OF STRONGLY AGREE”</vt:lpstr>
      <vt:lpstr>METHODS</vt:lpstr>
      <vt:lpstr>OVERALL TRENDS</vt:lpstr>
      <vt:lpstr>A GENERAL VIEW</vt:lpstr>
      <vt:lpstr>A GENERAL LIST OF THE GALLERY/EXHIBITION OPENINGS</vt:lpstr>
      <vt:lpstr>FIRST-TIME VS. REGULAR VISITORS</vt:lpstr>
      <vt:lpstr>AUDIENCE SEGMENTS (FROM 2016) </vt:lpstr>
      <vt:lpstr>PowerPoint Presentation</vt:lpstr>
      <vt:lpstr>PowerPoint Presentation</vt:lpstr>
      <vt:lpstr>PowerPoint Presentation</vt:lpstr>
      <vt:lpstr>NS-SEC (NATIONAL STATISTICS SOCIO-ECONOMIC CLASSIFICATION) GROUP</vt:lpstr>
      <vt:lpstr>NS-SEC (NATIONAL STATISTICS SOCIO-ECONOMIC CLASSIFICATION) GROUP</vt:lpstr>
      <vt:lpstr>A GENERAL VIEW</vt:lpstr>
      <vt:lpstr>PowerPoint Presentation</vt:lpstr>
      <vt:lpstr>SCIENCE INTERESTS</vt:lpstr>
      <vt:lpstr>SCIENCE INTERESTS</vt:lpstr>
      <vt:lpstr>A GENERAL VIEW</vt:lpstr>
      <vt:lpstr>PowerPoint Presentation</vt:lpstr>
      <vt:lpstr>PowerPoint Presentation</vt:lpstr>
      <vt:lpstr>Plan to enhance engagement of visitors with weak science interest?</vt:lpstr>
      <vt:lpstr>CONCLUSIONS AND RECOMMENDATIONS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LEE/SEM Data Findings </dc:title>
  <dc:creator>xi Yang</dc:creator>
  <cp:lastModifiedBy>Yang, Xi</cp:lastModifiedBy>
  <cp:revision>14</cp:revision>
  <dcterms:created xsi:type="dcterms:W3CDTF">2020-11-23T15:05:02Z</dcterms:created>
  <dcterms:modified xsi:type="dcterms:W3CDTF">2020-11-29T16:53:51Z</dcterms:modified>
</cp:coreProperties>
</file>