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8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2D17-2510-4CD5-9AAC-523792A9CB90}" type="datetimeFigureOut">
              <a:rPr lang="en-ID" smtClean="0"/>
              <a:t>25/04/2025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0DEB8-04D0-4720-8A90-2DF720987F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9584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0DEB8-04D0-4720-8A90-2DF720987F52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074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F0CD-1004-00A9-9018-84B200411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81121-233F-B9DF-F6E9-7195E2924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557A0-3723-2623-D4D0-4369214B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816-B2B1-44ED-8CB5-A5A9D71D1BFB}" type="datetimeFigureOut">
              <a:rPr lang="en-ID" smtClean="0"/>
              <a:t>25/04/2025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587E1-9F65-EFCF-2721-286FFA1E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45EF8-16EE-4043-1F8E-2D695651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8AC6-9F21-484D-AFEF-65BB67320B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471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5FF-B419-56C7-8009-C6CBEF5E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DDD18-F236-AE31-6C59-573384CFD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84A7F-FEDE-549E-F65E-B34979C5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816-B2B1-44ED-8CB5-A5A9D71D1BFB}" type="datetimeFigureOut">
              <a:rPr lang="en-ID" smtClean="0"/>
              <a:t>25/04/2025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71589-D032-0081-0290-978CCDE7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2CD98-705D-A2FC-8D5B-F361A7F8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8AC6-9F21-484D-AFEF-65BB67320B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000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3C775-C237-F9EA-877C-10B74D66C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9A218-746C-04F4-D931-4A92BA122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F88E0-9E37-54EB-D7A7-6AF7CA7D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816-B2B1-44ED-8CB5-A5A9D71D1BFB}" type="datetimeFigureOut">
              <a:rPr lang="en-ID" smtClean="0"/>
              <a:t>25/04/2025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18C31-C5FC-4435-6F94-739DA5D8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83C7-523D-E8AF-4208-3A129DD2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8AC6-9F21-484D-AFEF-65BB67320B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780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36AD-D2BD-F167-D997-F91DB815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7CFCE-F348-FA82-2858-93F45D9E9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A0DFC-F21F-1832-1D76-31399CB2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816-B2B1-44ED-8CB5-A5A9D71D1BFB}" type="datetimeFigureOut">
              <a:rPr lang="en-ID" smtClean="0"/>
              <a:t>25/04/2025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21DB4-690E-D0CC-9C61-69AB1D4F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C8058-41B1-31A4-3961-8F9E5108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8AC6-9F21-484D-AFEF-65BB67320B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848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CAAA-EDA1-4885-706E-AC659C7D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9E065-9675-F701-5700-F471A21D0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D3B9F-63B7-CBB6-E0F9-53831076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816-B2B1-44ED-8CB5-A5A9D71D1BFB}" type="datetimeFigureOut">
              <a:rPr lang="en-ID" smtClean="0"/>
              <a:t>25/04/2025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BC08-AC2D-5D29-EE83-FF07CBE4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6E65D-599B-54C7-16E1-C33B3496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8AC6-9F21-484D-AFEF-65BB67320B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041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F59D-1DDF-10FF-4F21-902A2210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F5FA1-B1A5-628E-3C23-E823FECCE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9F23D-C42F-A25D-C476-656B1F268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35F48-474B-2CA0-2F01-86EE4FE6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816-B2B1-44ED-8CB5-A5A9D71D1BFB}" type="datetimeFigureOut">
              <a:rPr lang="en-ID" smtClean="0"/>
              <a:t>25/04/2025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D3B82-9D4A-E558-8A4B-A95A4DF4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3F383-7D65-A357-0FA2-12E8BE12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8AC6-9F21-484D-AFEF-65BB67320B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216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884D-5B7E-C108-BE48-A14BB709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A259A-675D-26A4-C0D1-367ED1FB9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CAD60-E2EF-0214-43AF-A5A4B5CE8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E2BEC-4282-4B1A-AB4D-E9ADDB599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FF15E-69A3-0CD6-BDA6-F5D1D522C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118EF-33EB-C872-4565-5847F385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816-B2B1-44ED-8CB5-A5A9D71D1BFB}" type="datetimeFigureOut">
              <a:rPr lang="en-ID" smtClean="0"/>
              <a:t>25/04/2025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6BCA0-D99C-F0A8-F267-7950412F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F2680-D261-54E6-0AE9-02E4B09D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8AC6-9F21-484D-AFEF-65BB67320B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157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BBD7-13FE-C0C5-9F39-C2E989B5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024B1-C076-07D7-D8C2-944109B1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816-B2B1-44ED-8CB5-A5A9D71D1BFB}" type="datetimeFigureOut">
              <a:rPr lang="en-ID" smtClean="0"/>
              <a:t>25/04/2025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4CF85-5F00-6C65-71A2-8B831A5B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9E3CB-F2E8-0130-CCA1-429EDA17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8AC6-9F21-484D-AFEF-65BB67320B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51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0208DD-FEB6-7A19-AE2E-FD3C4277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816-B2B1-44ED-8CB5-A5A9D71D1BFB}" type="datetimeFigureOut">
              <a:rPr lang="en-ID" smtClean="0"/>
              <a:t>25/04/2025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7C17A-3DA2-017D-4610-1D6DBEC6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129D2-0D72-2835-3283-449DED1B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8AC6-9F21-484D-AFEF-65BB67320B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954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C886-1A19-63FB-6909-1E54D22A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332B8-F632-9678-0D7E-489909533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54AC4-58F9-5B5B-32E5-53FF24580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F9D59-18B6-2C8B-6CC4-251AA556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816-B2B1-44ED-8CB5-A5A9D71D1BFB}" type="datetimeFigureOut">
              <a:rPr lang="en-ID" smtClean="0"/>
              <a:t>25/04/2025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FA056-DD41-1480-4778-5DA71F2E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238EC-288C-64E7-D532-FC2AEF67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8AC6-9F21-484D-AFEF-65BB67320B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824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6316-2BC9-D8E2-2305-5CCE6732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D3428-C52E-1BC5-CF62-70390F744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7DBC4-444F-4DA8-A7B0-FF468148A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32FB-29C0-F581-48A4-D6A8237F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816-B2B1-44ED-8CB5-A5A9D71D1BFB}" type="datetimeFigureOut">
              <a:rPr lang="en-ID" smtClean="0"/>
              <a:t>25/04/2025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EDADC-2C92-8132-F7D5-20D36418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85AE0-C8E5-1F13-D765-1CA01AE3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8AC6-9F21-484D-AFEF-65BB67320B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896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62F25-AD4D-4A5B-A4D0-72E9EE5F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03676-AE08-1117-7A12-36B0F798C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F5D38-E555-9A50-3EE5-22C85B0D9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1B816-B2B1-44ED-8CB5-A5A9D71D1BFB}" type="datetimeFigureOut">
              <a:rPr lang="en-ID" smtClean="0"/>
              <a:t>25/04/2025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A7F5A-0199-2FE4-0024-48CDE673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BC96B-BEAA-B89A-B0CB-F99A2D7C4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C8AC6-9F21-484D-AFEF-65BB67320B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630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5DE8-98AF-F989-042B-6568FEA2E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0315" y="1883634"/>
            <a:ext cx="681609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PENGANTAR PEMROGRAMAN GO</a:t>
            </a:r>
            <a:endParaRPr lang="en-ID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6D129-0E20-E979-0763-83525B171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4575" y="4282041"/>
            <a:ext cx="8385810" cy="604202"/>
          </a:xfrm>
        </p:spPr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Pertemuan</a:t>
            </a:r>
            <a:r>
              <a:rPr lang="en-US" dirty="0">
                <a:latin typeface="Comic Sans MS" panose="030F0702030302020204" pitchFamily="66" charset="0"/>
              </a:rPr>
              <a:t> 2</a:t>
            </a:r>
            <a:endParaRPr lang="en-ID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2F855-DE9E-92E9-E098-825186CAF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851"/>
            <a:ext cx="5682307" cy="31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6A2A102-6CA0-6A75-D1B7-4A64070F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504" y="811530"/>
            <a:ext cx="6622992" cy="501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20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571AEB-6579-941B-A972-6CCB2C02361E}"/>
              </a:ext>
            </a:extLst>
          </p:cNvPr>
          <p:cNvSpPr txBox="1"/>
          <p:nvPr/>
        </p:nvSpPr>
        <p:spPr>
          <a:xfrm>
            <a:off x="720547" y="1536174"/>
            <a:ext cx="643188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0" i="0" dirty="0">
                <a:solidFill>
                  <a:srgbClr val="001D35"/>
                </a:solidFill>
                <a:effectLst/>
                <a:latin typeface="Google Sans"/>
              </a:rPr>
              <a:t>Golang, </a:t>
            </a:r>
            <a:r>
              <a:rPr lang="en-ID" sz="2400" b="0" i="0" dirty="0" err="1">
                <a:solidFill>
                  <a:srgbClr val="001D35"/>
                </a:solidFill>
                <a:effectLst/>
                <a:latin typeface="Google Sans"/>
              </a:rPr>
              <a:t>atau</a:t>
            </a:r>
            <a:r>
              <a:rPr lang="en-ID" sz="2400" b="0" i="0" dirty="0">
                <a:solidFill>
                  <a:srgbClr val="001D35"/>
                </a:solidFill>
                <a:effectLst/>
                <a:latin typeface="Google Sans"/>
              </a:rPr>
              <a:t> Go, </a:t>
            </a:r>
            <a:r>
              <a:rPr lang="en-ID" sz="2400" b="0" i="0" dirty="0" err="1">
                <a:solidFill>
                  <a:srgbClr val="001D35"/>
                </a:solidFill>
                <a:effectLst/>
                <a:latin typeface="Google Sans"/>
              </a:rPr>
              <a:t>adalah</a:t>
            </a:r>
            <a:r>
              <a:rPr lang="en-ID" sz="2400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  <a:r>
              <a:rPr lang="en-ID" sz="2400" b="0" i="0" dirty="0" err="1">
                <a:solidFill>
                  <a:srgbClr val="001D35"/>
                </a:solidFill>
                <a:effectLst/>
                <a:latin typeface="Google Sans"/>
              </a:rPr>
              <a:t>bahasa</a:t>
            </a:r>
            <a:r>
              <a:rPr lang="en-ID" sz="2400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en-ID" sz="2400" b="0" i="0" dirty="0" err="1">
                <a:solidFill>
                  <a:srgbClr val="001D35"/>
                </a:solidFill>
                <a:effectLst/>
                <a:latin typeface="Google Sans"/>
              </a:rPr>
              <a:t>pemrograman</a:t>
            </a:r>
            <a:r>
              <a:rPr lang="en-ID" sz="2400" b="0" i="0" dirty="0">
                <a:solidFill>
                  <a:srgbClr val="001D35"/>
                </a:solidFill>
                <a:effectLst/>
                <a:latin typeface="Google Sans"/>
              </a:rPr>
              <a:t> open source yang </a:t>
            </a:r>
            <a:r>
              <a:rPr lang="en-ID" sz="2400" b="0" i="0" dirty="0" err="1">
                <a:solidFill>
                  <a:srgbClr val="001D35"/>
                </a:solidFill>
                <a:effectLst/>
                <a:latin typeface="Google Sans"/>
              </a:rPr>
              <a:t>dikembangkan</a:t>
            </a:r>
            <a:r>
              <a:rPr lang="en-ID" sz="2400" b="0" i="0" dirty="0">
                <a:solidFill>
                  <a:srgbClr val="001D35"/>
                </a:solidFill>
                <a:effectLst/>
                <a:latin typeface="Google Sans"/>
              </a:rPr>
              <a:t> oleh Google. Bahasa </a:t>
            </a:r>
            <a:r>
              <a:rPr lang="en-ID" sz="2400" b="0" i="0" dirty="0" err="1">
                <a:solidFill>
                  <a:srgbClr val="001D35"/>
                </a:solidFill>
                <a:effectLst/>
                <a:latin typeface="Google Sans"/>
              </a:rPr>
              <a:t>ini</a:t>
            </a:r>
            <a:r>
              <a:rPr lang="en-ID" sz="2400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en-ID" sz="2400" b="0" i="0" dirty="0" err="1">
                <a:solidFill>
                  <a:srgbClr val="001D35"/>
                </a:solidFill>
                <a:effectLst/>
                <a:latin typeface="Google Sans"/>
              </a:rPr>
              <a:t>dirancang</a:t>
            </a:r>
            <a:r>
              <a:rPr lang="en-ID" sz="2400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en-ID" sz="2400" b="0" i="0" dirty="0" err="1">
                <a:solidFill>
                  <a:srgbClr val="001D35"/>
                </a:solidFill>
                <a:effectLst/>
                <a:latin typeface="Google Sans"/>
              </a:rPr>
              <a:t>untuk</a:t>
            </a:r>
            <a:r>
              <a:rPr lang="en-ID" sz="2400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en-ID" sz="2400" b="0" i="0" dirty="0" err="1">
                <a:solidFill>
                  <a:srgbClr val="001D35"/>
                </a:solidFill>
                <a:effectLst/>
                <a:latin typeface="Google Sans"/>
              </a:rPr>
              <a:t>menjadi</a:t>
            </a:r>
            <a:r>
              <a:rPr lang="en-ID" sz="2400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en-ID" sz="2400" b="0" i="0" dirty="0" err="1">
                <a:solidFill>
                  <a:srgbClr val="001D35"/>
                </a:solidFill>
                <a:effectLst/>
                <a:latin typeface="Google Sans"/>
              </a:rPr>
              <a:t>bahasa</a:t>
            </a:r>
            <a:r>
              <a:rPr lang="en-ID" sz="2400" b="0" i="0" dirty="0">
                <a:solidFill>
                  <a:srgbClr val="001D35"/>
                </a:solidFill>
                <a:effectLst/>
                <a:latin typeface="Google Sans"/>
              </a:rPr>
              <a:t> yang </a:t>
            </a:r>
            <a:r>
              <a:rPr lang="en-ID" sz="2400" b="0" i="0" dirty="0" err="1">
                <a:solidFill>
                  <a:srgbClr val="001D35"/>
                </a:solidFill>
                <a:effectLst/>
                <a:latin typeface="Google Sans"/>
              </a:rPr>
              <a:t>efisien</a:t>
            </a:r>
            <a:r>
              <a:rPr lang="en-ID" sz="2400" b="0" i="0" dirty="0">
                <a:solidFill>
                  <a:srgbClr val="001D35"/>
                </a:solidFill>
                <a:effectLst/>
                <a:latin typeface="Google Sans"/>
              </a:rPr>
              <a:t>, </a:t>
            </a:r>
            <a:r>
              <a:rPr lang="en-ID" sz="2400" b="0" i="0" dirty="0" err="1">
                <a:solidFill>
                  <a:srgbClr val="001D35"/>
                </a:solidFill>
                <a:effectLst/>
                <a:latin typeface="Google Sans"/>
              </a:rPr>
              <a:t>mudah</a:t>
            </a:r>
            <a:r>
              <a:rPr lang="en-ID" sz="2400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en-ID" sz="2400" b="0" i="0" dirty="0" err="1">
                <a:solidFill>
                  <a:srgbClr val="001D35"/>
                </a:solidFill>
                <a:effectLst/>
                <a:latin typeface="Google Sans"/>
              </a:rPr>
              <a:t>dipelajari</a:t>
            </a:r>
            <a:r>
              <a:rPr lang="en-ID" sz="2400" b="0" i="0" dirty="0">
                <a:solidFill>
                  <a:srgbClr val="001D35"/>
                </a:solidFill>
                <a:effectLst/>
                <a:latin typeface="Google Sans"/>
              </a:rPr>
              <a:t>, dan </a:t>
            </a:r>
            <a:r>
              <a:rPr lang="en-ID" sz="2400" b="0" i="0" dirty="0" err="1">
                <a:solidFill>
                  <a:srgbClr val="001D35"/>
                </a:solidFill>
                <a:effectLst/>
                <a:latin typeface="Google Sans"/>
              </a:rPr>
              <a:t>cocok</a:t>
            </a:r>
            <a:r>
              <a:rPr lang="en-ID" sz="2400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en-ID" sz="2400" b="0" i="0" dirty="0" err="1">
                <a:solidFill>
                  <a:srgbClr val="001D35"/>
                </a:solidFill>
                <a:effectLst/>
                <a:latin typeface="Google Sans"/>
              </a:rPr>
              <a:t>untuk</a:t>
            </a:r>
            <a:r>
              <a:rPr lang="en-ID" sz="2400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en-ID" sz="2400" b="0" i="0" dirty="0" err="1">
                <a:solidFill>
                  <a:srgbClr val="001D35"/>
                </a:solidFill>
                <a:effectLst/>
                <a:latin typeface="Google Sans"/>
              </a:rPr>
              <a:t>berbagai</a:t>
            </a:r>
            <a:r>
              <a:rPr lang="en-ID" sz="2400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en-ID" sz="2400" b="0" i="0" dirty="0" err="1">
                <a:solidFill>
                  <a:srgbClr val="001D35"/>
                </a:solidFill>
                <a:effectLst/>
                <a:latin typeface="Google Sans"/>
              </a:rPr>
              <a:t>jenis</a:t>
            </a:r>
            <a:r>
              <a:rPr lang="en-ID" sz="2400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en-ID" sz="2400" b="0" i="0" dirty="0" err="1">
                <a:solidFill>
                  <a:srgbClr val="001D35"/>
                </a:solidFill>
                <a:effectLst/>
                <a:latin typeface="Google Sans"/>
              </a:rPr>
              <a:t>aplikasi</a:t>
            </a:r>
            <a:r>
              <a:rPr lang="en-ID" sz="2400" b="0" i="0" dirty="0">
                <a:solidFill>
                  <a:srgbClr val="001D35"/>
                </a:solidFill>
                <a:effectLst/>
                <a:latin typeface="Google Sans"/>
              </a:rPr>
              <a:t>, </a:t>
            </a:r>
            <a:r>
              <a:rPr lang="en-ID" sz="2400" b="0" i="0" dirty="0" err="1">
                <a:solidFill>
                  <a:srgbClr val="001D35"/>
                </a:solidFill>
                <a:effectLst/>
                <a:latin typeface="Google Sans"/>
              </a:rPr>
              <a:t>termasuk</a:t>
            </a:r>
            <a:r>
              <a:rPr lang="en-ID" sz="2400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en-ID" sz="2400" b="0" i="0" dirty="0" err="1">
                <a:solidFill>
                  <a:srgbClr val="001D35"/>
                </a:solidFill>
                <a:effectLst/>
                <a:latin typeface="Google Sans"/>
              </a:rPr>
              <a:t>aplikasi</a:t>
            </a:r>
            <a:r>
              <a:rPr lang="en-ID" sz="2400" b="0" i="0" dirty="0">
                <a:solidFill>
                  <a:srgbClr val="001D35"/>
                </a:solidFill>
                <a:effectLst/>
                <a:latin typeface="Google Sans"/>
              </a:rPr>
              <a:t> web, </a:t>
            </a:r>
            <a:r>
              <a:rPr lang="en-ID" sz="2400" b="0" i="0" dirty="0" err="1">
                <a:solidFill>
                  <a:srgbClr val="001D35"/>
                </a:solidFill>
                <a:effectLst/>
                <a:latin typeface="Google Sans"/>
              </a:rPr>
              <a:t>layanan</a:t>
            </a:r>
            <a:r>
              <a:rPr lang="en-ID" sz="2400" b="0" i="0" dirty="0">
                <a:solidFill>
                  <a:srgbClr val="001D35"/>
                </a:solidFill>
                <a:effectLst/>
                <a:latin typeface="Google Sans"/>
              </a:rPr>
              <a:t> cloud, dan </a:t>
            </a:r>
            <a:r>
              <a:rPr lang="en-ID" sz="2400" b="0" i="0" dirty="0" err="1">
                <a:solidFill>
                  <a:srgbClr val="001D35"/>
                </a:solidFill>
                <a:effectLst/>
                <a:latin typeface="Google Sans"/>
              </a:rPr>
              <a:t>sistem</a:t>
            </a:r>
            <a:r>
              <a:rPr lang="en-ID" sz="2400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en-ID" sz="2400" b="0" i="0" dirty="0" err="1">
                <a:solidFill>
                  <a:srgbClr val="001D35"/>
                </a:solidFill>
                <a:effectLst/>
                <a:latin typeface="Google Sans"/>
              </a:rPr>
              <a:t>jaringan</a:t>
            </a:r>
            <a:r>
              <a:rPr lang="en-ID" sz="2400" b="0" i="0" dirty="0">
                <a:solidFill>
                  <a:srgbClr val="001D35"/>
                </a:solidFill>
                <a:effectLst/>
                <a:latin typeface="Google Sans"/>
              </a:rPr>
              <a:t>. </a:t>
            </a:r>
            <a:r>
              <a:rPr lang="en-ID" sz="2400" dirty="0"/>
              <a:t>Go </a:t>
            </a:r>
            <a:r>
              <a:rPr lang="en-ID" sz="2400" dirty="0" err="1"/>
              <a:t>dikompilasi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 statis (</a:t>
            </a:r>
            <a:r>
              <a:rPr lang="en-ID" sz="2400" dirty="0" err="1"/>
              <a:t>seperti</a:t>
            </a:r>
            <a:r>
              <a:rPr lang="en-ID" sz="2400" dirty="0"/>
              <a:t> C, C++, C #, Java). Go </a:t>
            </a:r>
            <a:r>
              <a:rPr lang="en-ID" sz="2400" dirty="0" err="1"/>
              <a:t>dikompilasi</a:t>
            </a:r>
            <a:r>
              <a:rPr lang="en-ID" sz="2400" dirty="0"/>
              <a:t> sangat </a:t>
            </a:r>
            <a:r>
              <a:rPr lang="en-ID" sz="2400" dirty="0" err="1"/>
              <a:t>cepat</a:t>
            </a:r>
            <a:r>
              <a:rPr lang="en-ID" sz="2400" dirty="0"/>
              <a:t> dan </a:t>
            </a:r>
            <a:r>
              <a:rPr lang="en-ID" sz="2400" dirty="0" err="1"/>
              <a:t>memiliki</a:t>
            </a:r>
            <a:r>
              <a:rPr lang="en-ID" sz="2400" dirty="0"/>
              <a:t> </a:t>
            </a:r>
            <a:r>
              <a:rPr lang="en-ID" sz="2400" dirty="0" err="1"/>
              <a:t>beberapa</a:t>
            </a:r>
            <a:r>
              <a:rPr lang="en-ID" sz="2400" dirty="0"/>
              <a:t> </a:t>
            </a:r>
            <a:r>
              <a:rPr lang="en-ID" sz="2400" dirty="0" err="1"/>
              <a:t>kesamaan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C. Go pada </a:t>
            </a:r>
            <a:r>
              <a:rPr lang="en-ID" sz="2400" dirty="0" err="1"/>
              <a:t>awalnya</a:t>
            </a:r>
            <a:r>
              <a:rPr lang="en-ID" sz="2400" dirty="0"/>
              <a:t> </a:t>
            </a:r>
            <a:r>
              <a:rPr lang="en-ID" sz="2400" dirty="0" err="1"/>
              <a:t>dikembangkan</a:t>
            </a:r>
            <a:r>
              <a:rPr lang="en-ID" sz="2400" dirty="0"/>
              <a:t> pada platform Linux.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71F32-92C1-3FB7-4DF0-B413686D060D}"/>
              </a:ext>
            </a:extLst>
          </p:cNvPr>
          <p:cNvSpPr txBox="1"/>
          <p:nvPr/>
        </p:nvSpPr>
        <p:spPr>
          <a:xfrm>
            <a:off x="720547" y="616307"/>
            <a:ext cx="745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mic Sans MS" panose="030F0702030302020204" pitchFamily="66" charset="0"/>
              </a:rPr>
              <a:t>Apa itu </a:t>
            </a:r>
            <a:r>
              <a:rPr lang="en-US" sz="3600" b="1" dirty="0" err="1">
                <a:latin typeface="Comic Sans MS" panose="030F0702030302020204" pitchFamily="66" charset="0"/>
              </a:rPr>
              <a:t>golang</a:t>
            </a:r>
            <a:r>
              <a:rPr lang="en-US" sz="3600" b="1" dirty="0">
                <a:latin typeface="Comic Sans MS" panose="030F0702030302020204" pitchFamily="66" charset="0"/>
              </a:rPr>
              <a:t>?</a:t>
            </a:r>
            <a:endParaRPr lang="en-ID" sz="3600" b="1" dirty="0">
              <a:latin typeface="Comic Sans MS" panose="030F0702030302020204" pitchFamily="66" charset="0"/>
            </a:endParaRPr>
          </a:p>
        </p:txBody>
      </p:sp>
      <p:pic>
        <p:nvPicPr>
          <p:cNvPr id="2050" name="Picture 2" descr="Golang and why it matters. Go, or as its easily google-able… | by James  O'Toole | Medium">
            <a:extLst>
              <a:ext uri="{FF2B5EF4-FFF2-40B4-BE49-F238E27FC236}">
                <a16:creationId xmlns:a16="http://schemas.microsoft.com/office/drawing/2014/main" id="{505C9714-71D2-9EAB-05C4-1A54D7AC4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644" y="667513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lang: Framework, Kegunaan, dan Pengertian [Lengkap] - Blog | Alterra  Academy">
            <a:extLst>
              <a:ext uri="{FF2B5EF4-FFF2-40B4-BE49-F238E27FC236}">
                <a16:creationId xmlns:a16="http://schemas.microsoft.com/office/drawing/2014/main" id="{E6217140-959E-1658-6928-A6F103F73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14" y="616307"/>
            <a:ext cx="1703686" cy="64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58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83DE21-3F7C-8EAB-B559-E7175D849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27" y="1592446"/>
            <a:ext cx="5784038" cy="40772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1F2CB3-4716-5976-988C-413D69FBD628}"/>
              </a:ext>
            </a:extLst>
          </p:cNvPr>
          <p:cNvSpPr txBox="1"/>
          <p:nvPr/>
        </p:nvSpPr>
        <p:spPr>
          <a:xfrm flipH="1">
            <a:off x="3242460" y="444400"/>
            <a:ext cx="549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omic Sans MS" panose="030F0702030302020204" pitchFamily="66" charset="0"/>
              </a:rPr>
              <a:t>Contoh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Pemrograman</a:t>
            </a:r>
            <a:r>
              <a:rPr lang="en-US" sz="3200" dirty="0">
                <a:latin typeface="Comic Sans MS" panose="030F0702030302020204" pitchFamily="66" charset="0"/>
              </a:rPr>
              <a:t> Golang</a:t>
            </a:r>
            <a:endParaRPr lang="en-ID" sz="3200" dirty="0"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D0B5B3-0509-986A-5EF6-23E219D0E1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566"/>
          <a:stretch/>
        </p:blipFill>
        <p:spPr>
          <a:xfrm>
            <a:off x="7088428" y="2522468"/>
            <a:ext cx="4756718" cy="234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2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8F0185-39F6-9773-D0FB-EF60D07AC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48" y="1785058"/>
            <a:ext cx="5158724" cy="11047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12EC86-5777-4F6B-7395-80E367B62F61}"/>
              </a:ext>
            </a:extLst>
          </p:cNvPr>
          <p:cNvSpPr txBox="1"/>
          <p:nvPr/>
        </p:nvSpPr>
        <p:spPr>
          <a:xfrm>
            <a:off x="6066739" y="1514395"/>
            <a:ext cx="53961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package main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adalah sebuah package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khusus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dalam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bahasa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pemrograman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Go yang digunakan untuk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mendefinisikan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program yang dapat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dieksekusi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(standalone executable). Dalam Go,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setiap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program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dijalankan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harus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berada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di dalam package main. </a:t>
            </a:r>
          </a:p>
          <a:p>
            <a:endParaRPr lang="en-ID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C347F3-22AF-17C8-0EF8-CD933BB9E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48" y="3932127"/>
            <a:ext cx="5179232" cy="12250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9DDFFE-F726-FCD8-A87D-0641D94D8435}"/>
              </a:ext>
            </a:extLst>
          </p:cNvPr>
          <p:cNvSpPr txBox="1"/>
          <p:nvPr/>
        </p:nvSpPr>
        <p:spPr>
          <a:xfrm>
            <a:off x="6066740" y="3796588"/>
            <a:ext cx="5396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latin typeface="Comic Sans MS" panose="030F0702030302020204" pitchFamily="66" charset="0"/>
              </a:rPr>
              <a:t>import “</a:t>
            </a:r>
            <a:r>
              <a:rPr lang="en-ID" b="1" dirty="0" err="1">
                <a:latin typeface="Comic Sans MS" panose="030F0702030302020204" pitchFamily="66" charset="0"/>
              </a:rPr>
              <a:t>fmt</a:t>
            </a:r>
            <a:r>
              <a:rPr lang="en-ID" b="1" dirty="0">
                <a:latin typeface="Comic Sans MS" panose="030F0702030302020204" pitchFamily="66" charset="0"/>
              </a:rPr>
              <a:t>” </a:t>
            </a:r>
            <a:r>
              <a:rPr lang="en-ID" dirty="0" err="1">
                <a:latin typeface="Comic Sans MS" panose="030F0702030302020204" pitchFamily="66" charset="0"/>
              </a:rPr>
              <a:t>digunakan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untuk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memasukkan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paket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fmt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ke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dalam</a:t>
            </a:r>
            <a:r>
              <a:rPr lang="en-ID" dirty="0">
                <a:latin typeface="Comic Sans MS" panose="030F0702030302020204" pitchFamily="66" charset="0"/>
              </a:rPr>
              <a:t> program Go, yang </a:t>
            </a:r>
            <a:r>
              <a:rPr lang="en-ID" dirty="0" err="1">
                <a:latin typeface="Comic Sans MS" panose="030F0702030302020204" pitchFamily="66" charset="0"/>
              </a:rPr>
              <a:t>memungkinkan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kita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untuk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menggunakan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fungsi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pemformatan</a:t>
            </a:r>
            <a:r>
              <a:rPr lang="en-ID" dirty="0">
                <a:latin typeface="Comic Sans MS" panose="030F0702030302020204" pitchFamily="66" charset="0"/>
              </a:rPr>
              <a:t> input dan output </a:t>
            </a:r>
            <a:r>
              <a:rPr lang="en-ID" dirty="0" err="1">
                <a:latin typeface="Comic Sans MS" panose="030F0702030302020204" pitchFamily="66" charset="0"/>
              </a:rPr>
              <a:t>seperti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i="1" dirty="0" err="1">
                <a:latin typeface="Comic Sans MS" panose="030F0702030302020204" pitchFamily="66" charset="0"/>
              </a:rPr>
              <a:t>fmt.Println</a:t>
            </a:r>
            <a:r>
              <a:rPr lang="en-ID" i="1" dirty="0">
                <a:latin typeface="Comic Sans MS" panose="030F0702030302020204" pitchFamily="66" charset="0"/>
              </a:rPr>
              <a:t>(), </a:t>
            </a:r>
            <a:r>
              <a:rPr lang="en-ID" i="1" dirty="0" err="1">
                <a:latin typeface="Comic Sans MS" panose="030F0702030302020204" pitchFamily="66" charset="0"/>
              </a:rPr>
              <a:t>fmt.Printf</a:t>
            </a:r>
            <a:r>
              <a:rPr lang="en-ID" i="1" dirty="0">
                <a:latin typeface="Comic Sans MS" panose="030F0702030302020204" pitchFamily="66" charset="0"/>
              </a:rPr>
              <a:t>(), </a:t>
            </a:r>
            <a:r>
              <a:rPr lang="en-ID" i="1" dirty="0" err="1">
                <a:latin typeface="Comic Sans MS" panose="030F0702030302020204" pitchFamily="66" charset="0"/>
              </a:rPr>
              <a:t>fmt.Scan</a:t>
            </a:r>
            <a:r>
              <a:rPr lang="en-ID" i="1" dirty="0">
                <a:latin typeface="Comic Sans MS" panose="030F0702030302020204" pitchFamily="66" charset="0"/>
              </a:rPr>
              <a:t>()</a:t>
            </a:r>
            <a:r>
              <a:rPr lang="en-ID" dirty="0">
                <a:latin typeface="Comic Sans MS" panose="030F0702030302020204" pitchFamily="66" charset="0"/>
              </a:rPr>
              <a:t>, dan </a:t>
            </a:r>
            <a:r>
              <a:rPr lang="en-ID" dirty="0" err="1">
                <a:latin typeface="Comic Sans MS" panose="030F0702030302020204" pitchFamily="66" charset="0"/>
              </a:rPr>
              <a:t>lainnya</a:t>
            </a:r>
            <a:r>
              <a:rPr lang="en-ID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CB9D52-F1D1-00D4-EF43-F8C90787C6B2}"/>
              </a:ext>
            </a:extLst>
          </p:cNvPr>
          <p:cNvSpPr txBox="1"/>
          <p:nvPr/>
        </p:nvSpPr>
        <p:spPr>
          <a:xfrm>
            <a:off x="3786906" y="357985"/>
            <a:ext cx="48816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latin typeface="Comic Sans MS" panose="030F0702030302020204" pitchFamily="66" charset="0"/>
              </a:rPr>
              <a:t>Penjelasan</a:t>
            </a:r>
            <a:r>
              <a:rPr lang="en-US" sz="4400" b="1" dirty="0">
                <a:latin typeface="Comic Sans MS" panose="030F0702030302020204" pitchFamily="66" charset="0"/>
              </a:rPr>
              <a:t> Kode</a:t>
            </a:r>
            <a:endParaRPr lang="en-ID" sz="4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6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73B084-8B73-B23F-9275-BF3B392C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01" y="1497369"/>
            <a:ext cx="5876134" cy="19773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44DA4C-CFB5-4ADA-750A-25F45B3A5962}"/>
              </a:ext>
            </a:extLst>
          </p:cNvPr>
          <p:cNvSpPr txBox="1"/>
          <p:nvPr/>
        </p:nvSpPr>
        <p:spPr>
          <a:xfrm>
            <a:off x="563501" y="3589745"/>
            <a:ext cx="60972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latin typeface="Comic Sans MS" panose="030F0702030302020204" pitchFamily="66" charset="0"/>
              </a:rPr>
              <a:t>Fungsi</a:t>
            </a:r>
            <a:r>
              <a:rPr lang="en-ID" dirty="0">
                <a:latin typeface="Comic Sans MS" panose="030F0702030302020204" pitchFamily="66" charset="0"/>
              </a:rPr>
              <a:t> (</a:t>
            </a:r>
            <a:r>
              <a:rPr lang="en-ID" dirty="0" err="1">
                <a:latin typeface="Comic Sans MS" panose="030F0702030302020204" pitchFamily="66" charset="0"/>
              </a:rPr>
              <a:t>func</a:t>
            </a:r>
            <a:r>
              <a:rPr lang="en-ID" dirty="0">
                <a:latin typeface="Comic Sans MS" panose="030F0702030302020204" pitchFamily="66" charset="0"/>
              </a:rPr>
              <a:t>) </a:t>
            </a:r>
            <a:r>
              <a:rPr lang="en-ID" dirty="0" err="1">
                <a:latin typeface="Comic Sans MS" panose="030F0702030302020204" pitchFamily="66" charset="0"/>
              </a:rPr>
              <a:t>adalah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blok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utama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dalam</a:t>
            </a:r>
            <a:r>
              <a:rPr lang="en-ID" dirty="0">
                <a:latin typeface="Comic Sans MS" panose="030F0702030302020204" pitchFamily="66" charset="0"/>
              </a:rPr>
              <a:t> program Go yang </a:t>
            </a:r>
            <a:r>
              <a:rPr lang="en-ID" dirty="0" err="1">
                <a:latin typeface="Comic Sans MS" panose="030F0702030302020204" pitchFamily="66" charset="0"/>
              </a:rPr>
              <a:t>terdiri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dari</a:t>
            </a:r>
            <a:r>
              <a:rPr lang="en-ID" dirty="0">
                <a:latin typeface="Comic Sans MS" panose="030F0702030302020204" pitchFamily="66" charset="0"/>
              </a:rPr>
              <a:t> input, output, dan </a:t>
            </a:r>
            <a:r>
              <a:rPr lang="en-ID" dirty="0" err="1">
                <a:latin typeface="Comic Sans MS" panose="030F0702030302020204" pitchFamily="66" charset="0"/>
              </a:rPr>
              <a:t>langkah-langkah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eksekusi</a:t>
            </a:r>
            <a:r>
              <a:rPr lang="en-ID" dirty="0">
                <a:latin typeface="Comic Sans MS" panose="030F0702030302020204" pitchFamily="66" charset="0"/>
              </a:rPr>
              <a:t> yang </a:t>
            </a:r>
            <a:r>
              <a:rPr lang="en-ID" dirty="0" err="1">
                <a:latin typeface="Comic Sans MS" panose="030F0702030302020204" pitchFamily="66" charset="0"/>
              </a:rPr>
              <a:t>disebut</a:t>
            </a:r>
            <a:r>
              <a:rPr lang="en-ID" dirty="0">
                <a:latin typeface="Comic Sans MS" panose="030F0702030302020204" pitchFamily="66" charset="0"/>
              </a:rPr>
              <a:t> statement. </a:t>
            </a:r>
          </a:p>
          <a:p>
            <a:pPr algn="just"/>
            <a:endParaRPr lang="en-ID" dirty="0">
              <a:latin typeface="Comic Sans MS" panose="030F0702030302020204" pitchFamily="66" charset="0"/>
            </a:endParaRPr>
          </a:p>
          <a:p>
            <a:pPr algn="just"/>
            <a:r>
              <a:rPr lang="en-ID" dirty="0" err="1">
                <a:latin typeface="Comic Sans MS" panose="030F0702030302020204" pitchFamily="66" charset="0"/>
              </a:rPr>
              <a:t>Fungsi</a:t>
            </a:r>
            <a:r>
              <a:rPr lang="en-ID" dirty="0">
                <a:latin typeface="Comic Sans MS" panose="030F0702030302020204" pitchFamily="66" charset="0"/>
              </a:rPr>
              <a:t> main </a:t>
            </a:r>
            <a:r>
              <a:rPr lang="en-ID" dirty="0" err="1">
                <a:latin typeface="Comic Sans MS" panose="030F0702030302020204" pitchFamily="66" charset="0"/>
              </a:rPr>
              <a:t>adalah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fungsi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khusus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dalam</a:t>
            </a:r>
            <a:r>
              <a:rPr lang="en-ID" dirty="0">
                <a:latin typeface="Comic Sans MS" panose="030F0702030302020204" pitchFamily="66" charset="0"/>
              </a:rPr>
              <a:t> Go, </a:t>
            </a:r>
            <a:r>
              <a:rPr lang="en-ID" dirty="0" err="1">
                <a:latin typeface="Comic Sans MS" panose="030F0702030302020204" pitchFamily="66" charset="0"/>
              </a:rPr>
              <a:t>karena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inilah</a:t>
            </a:r>
            <a:r>
              <a:rPr lang="en-ID" dirty="0">
                <a:latin typeface="Comic Sans MS" panose="030F0702030302020204" pitchFamily="66" charset="0"/>
              </a:rPr>
              <a:t> yang </a:t>
            </a:r>
            <a:r>
              <a:rPr lang="en-ID" dirty="0" err="1">
                <a:latin typeface="Comic Sans MS" panose="030F0702030302020204" pitchFamily="66" charset="0"/>
              </a:rPr>
              <a:t>akan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dipanggil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saat</a:t>
            </a:r>
            <a:r>
              <a:rPr lang="en-ID" dirty="0">
                <a:latin typeface="Comic Sans MS" panose="030F0702030302020204" pitchFamily="66" charset="0"/>
              </a:rPr>
              <a:t> program </a:t>
            </a:r>
            <a:r>
              <a:rPr lang="en-ID" dirty="0" err="1">
                <a:latin typeface="Comic Sans MS" panose="030F0702030302020204" pitchFamily="66" charset="0"/>
              </a:rPr>
              <a:t>dijalankan</a:t>
            </a:r>
            <a:r>
              <a:rPr lang="en-ID" dirty="0">
                <a:latin typeface="Comic Sans MS" panose="030F0702030302020204" pitchFamily="66" charset="0"/>
              </a:rPr>
              <a:t>. </a:t>
            </a:r>
            <a:r>
              <a:rPr lang="en-ID" dirty="0" err="1">
                <a:latin typeface="Comic Sans MS" panose="030F0702030302020204" pitchFamily="66" charset="0"/>
              </a:rPr>
              <a:t>Fungsi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ini</a:t>
            </a:r>
            <a:r>
              <a:rPr lang="en-ID" dirty="0">
                <a:latin typeface="Comic Sans MS" panose="030F0702030302020204" pitchFamily="66" charset="0"/>
              </a:rPr>
              <a:t> sangat </a:t>
            </a:r>
            <a:r>
              <a:rPr lang="en-ID" dirty="0" err="1">
                <a:latin typeface="Comic Sans MS" panose="030F0702030302020204" pitchFamily="66" charset="0"/>
              </a:rPr>
              <a:t>penting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karena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merupakan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titik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awal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dari</a:t>
            </a:r>
            <a:r>
              <a:rPr lang="en-ID" dirty="0">
                <a:latin typeface="Comic Sans MS" panose="030F0702030302020204" pitchFamily="66" charset="0"/>
              </a:rPr>
              <a:t> proses </a:t>
            </a:r>
            <a:r>
              <a:rPr lang="en-ID" dirty="0" err="1">
                <a:latin typeface="Comic Sans MS" panose="030F0702030302020204" pitchFamily="66" charset="0"/>
              </a:rPr>
              <a:t>eksekusi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dalam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aplikasi</a:t>
            </a:r>
            <a:r>
              <a:rPr lang="en-ID" dirty="0">
                <a:latin typeface="Comic Sans MS" panose="030F0702030302020204" pitchFamily="66" charset="0"/>
              </a:rPr>
              <a:t> Go.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BCBE7-B5A7-A3E2-8344-53A70A1F5A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7285"/>
          <a:stretch/>
        </p:blipFill>
        <p:spPr>
          <a:xfrm>
            <a:off x="6891160" y="1497370"/>
            <a:ext cx="4536230" cy="21491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F2B6AF-3F48-71CF-50E9-0CC4C21117BB}"/>
              </a:ext>
            </a:extLst>
          </p:cNvPr>
          <p:cNvSpPr txBox="1"/>
          <p:nvPr/>
        </p:nvSpPr>
        <p:spPr>
          <a:xfrm>
            <a:off x="6891160" y="3887710"/>
            <a:ext cx="4681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latin typeface="Comic Sans MS" panose="030F0702030302020204" pitchFamily="66" charset="0"/>
              </a:rPr>
              <a:t>Komentar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digunakan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untuk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menambahkan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penjelasan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atau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catatan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dalam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kode</a:t>
            </a:r>
            <a:r>
              <a:rPr lang="en-ID" dirty="0">
                <a:latin typeface="Comic Sans MS" panose="030F0702030302020204" pitchFamily="66" charset="0"/>
              </a:rPr>
              <a:t> program </a:t>
            </a:r>
            <a:r>
              <a:rPr lang="en-ID" dirty="0" err="1">
                <a:latin typeface="Comic Sans MS" panose="030F0702030302020204" pitchFamily="66" charset="0"/>
              </a:rPr>
              <a:t>tanpa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mempengaruhi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eksekusi</a:t>
            </a:r>
            <a:r>
              <a:rPr lang="en-ID" dirty="0">
                <a:latin typeface="Comic Sans MS" panose="030F0702030302020204" pitchFamily="66" charset="0"/>
              </a:rPr>
              <a:t> program </a:t>
            </a:r>
            <a:r>
              <a:rPr lang="en-ID" dirty="0" err="1">
                <a:latin typeface="Comic Sans MS" panose="030F0702030302020204" pitchFamily="66" charset="0"/>
              </a:rPr>
              <a:t>itu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sendiri</a:t>
            </a:r>
            <a:r>
              <a:rPr lang="en-ID" dirty="0">
                <a:latin typeface="Comic Sans MS" panose="030F0702030302020204" pitchFamily="66" charset="0"/>
              </a:rPr>
              <a:t>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5C00AF-CA65-78E6-1137-E63FA4C75086}"/>
              </a:ext>
            </a:extLst>
          </p:cNvPr>
          <p:cNvCxnSpPr/>
          <p:nvPr/>
        </p:nvCxnSpPr>
        <p:spPr>
          <a:xfrm>
            <a:off x="6660719" y="1265528"/>
            <a:ext cx="54635" cy="4901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4DB5F4-AB52-1A84-5294-8BB1EFB4ACDA}"/>
              </a:ext>
            </a:extLst>
          </p:cNvPr>
          <p:cNvSpPr txBox="1"/>
          <p:nvPr/>
        </p:nvSpPr>
        <p:spPr>
          <a:xfrm>
            <a:off x="3998832" y="129091"/>
            <a:ext cx="48816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latin typeface="Comic Sans MS" panose="030F0702030302020204" pitchFamily="66" charset="0"/>
              </a:rPr>
              <a:t>Penjelasan</a:t>
            </a:r>
            <a:r>
              <a:rPr lang="en-US" sz="4400" b="1" dirty="0">
                <a:latin typeface="Comic Sans MS" panose="030F0702030302020204" pitchFamily="66" charset="0"/>
              </a:rPr>
              <a:t> Kode</a:t>
            </a:r>
            <a:endParaRPr lang="en-ID" sz="4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79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7F3F01-99DF-609E-00C2-01B7A84AB0A8}"/>
              </a:ext>
            </a:extLst>
          </p:cNvPr>
          <p:cNvSpPr txBox="1"/>
          <p:nvPr/>
        </p:nvSpPr>
        <p:spPr>
          <a:xfrm>
            <a:off x="3357760" y="192184"/>
            <a:ext cx="48816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omic Sans MS" panose="030F0702030302020204" pitchFamily="66" charset="0"/>
              </a:rPr>
              <a:t>Tipe</a:t>
            </a:r>
            <a:r>
              <a:rPr lang="en-US" sz="4400" b="1" dirty="0">
                <a:latin typeface="Comic Sans MS" panose="030F0702030302020204" pitchFamily="66" charset="0"/>
              </a:rPr>
              <a:t> Data</a:t>
            </a:r>
            <a:endParaRPr lang="en-ID" sz="44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05F16F-D28E-F123-3FE5-AC42741F6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099412"/>
              </p:ext>
            </p:extLst>
          </p:nvPr>
        </p:nvGraphicFramePr>
        <p:xfrm>
          <a:off x="1482824" y="1336351"/>
          <a:ext cx="8824292" cy="3348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073">
                  <a:extLst>
                    <a:ext uri="{9D8B030D-6E8A-4147-A177-3AD203B41FA5}">
                      <a16:colId xmlns:a16="http://schemas.microsoft.com/office/drawing/2014/main" val="2444487488"/>
                    </a:ext>
                  </a:extLst>
                </a:gridCol>
                <a:gridCol w="2206073">
                  <a:extLst>
                    <a:ext uri="{9D8B030D-6E8A-4147-A177-3AD203B41FA5}">
                      <a16:colId xmlns:a16="http://schemas.microsoft.com/office/drawing/2014/main" val="2460093953"/>
                    </a:ext>
                  </a:extLst>
                </a:gridCol>
                <a:gridCol w="2206073">
                  <a:extLst>
                    <a:ext uri="{9D8B030D-6E8A-4147-A177-3AD203B41FA5}">
                      <a16:colId xmlns:a16="http://schemas.microsoft.com/office/drawing/2014/main" val="2642843789"/>
                    </a:ext>
                  </a:extLst>
                </a:gridCol>
                <a:gridCol w="2206073">
                  <a:extLst>
                    <a:ext uri="{9D8B030D-6E8A-4147-A177-3AD203B41FA5}">
                      <a16:colId xmlns:a16="http://schemas.microsoft.com/office/drawing/2014/main" val="1796796248"/>
                    </a:ext>
                  </a:extLst>
                </a:gridCol>
              </a:tblGrid>
              <a:tr h="422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en-ID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ID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ID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Array</a:t>
                      </a:r>
                      <a:endParaRPr lang="en-ID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011544"/>
                  </a:ext>
                </a:extLst>
              </a:tr>
              <a:tr h="10424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Integer 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bulat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Float 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desimal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D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Teks </a:t>
                      </a:r>
                      <a:endParaRPr lang="en-ID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False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Operator (&amp;&amp;, ||, !)</a:t>
                      </a:r>
                      <a:endParaRPr lang="en-ID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[size]</a:t>
                      </a:r>
                      <a:endParaRPr lang="en-ID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800131"/>
                  </a:ext>
                </a:extLst>
              </a:tr>
              <a:tr h="130952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Times New Roman" panose="02020603050405020304" pitchFamily="18" charset="0"/>
                        </a:rPr>
                        <a:t>var umur int = 25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var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berat</a:t>
                      </a:r>
                      <a:r>
                        <a:rPr lang="en-ID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 float64 = 65.5</a:t>
                      </a:r>
                    </a:p>
                    <a:p>
                      <a:endParaRPr lang="en-ID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sz="1800" b="0" kern="1200" dirty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Times New Roman" panose="02020603050405020304" pitchFamily="18" charset="0"/>
                        </a:rPr>
                        <a:t>var nama string = “Ferry“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sz="1800" b="0" kern="1200" dirty="0" err="1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Times New Roman" panose="02020603050405020304" pitchFamily="18" charset="0"/>
                        </a:rPr>
                        <a:t>Fmt.Println</a:t>
                      </a:r>
                      <a:r>
                        <a:rPr lang="en-ID" sz="1800" b="0" kern="1200" dirty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Times New Roman" panose="02020603050405020304" pitchFamily="18" charset="0"/>
                        </a:rPr>
                        <a:t>(“hello world”)</a:t>
                      </a:r>
                    </a:p>
                    <a:p>
                      <a:endParaRPr lang="en-ID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var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aktif</a:t>
                      </a:r>
                      <a:r>
                        <a:rPr lang="en-ID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 bool = true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sz="1800" b="0" kern="1200" dirty="0" err="1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fmt.Println</a:t>
                      </a:r>
                      <a:r>
                        <a:rPr lang="en-ID" sz="1800" b="0" kern="1200" dirty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(true &amp;&amp; false)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D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f [0] = 8 </a:t>
                      </a:r>
                    </a:p>
                    <a:p>
                      <a:r>
                        <a:rPr lang="en-US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g [1] = "Test“</a:t>
                      </a:r>
                    </a:p>
                    <a:p>
                      <a:endParaRPr lang="en-US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err="1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fmt.Println</a:t>
                      </a:r>
                      <a:r>
                        <a:rPr lang="en-US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 (f[0], g[1]) </a:t>
                      </a:r>
                      <a:endParaRPr lang="en-ID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974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14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3726BC-A29B-E720-C2A4-7EAA55AC589F}"/>
              </a:ext>
            </a:extLst>
          </p:cNvPr>
          <p:cNvSpPr txBox="1"/>
          <p:nvPr/>
        </p:nvSpPr>
        <p:spPr>
          <a:xfrm>
            <a:off x="3655197" y="323858"/>
            <a:ext cx="48816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omic Sans MS" panose="030F0702030302020204" pitchFamily="66" charset="0"/>
              </a:rPr>
              <a:t>Variable</a:t>
            </a:r>
            <a:endParaRPr lang="en-ID" sz="4400" b="1" dirty="0"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54F03C-361B-5A95-AE0C-2CB0F54D3AB4}"/>
              </a:ext>
            </a:extLst>
          </p:cNvPr>
          <p:cNvSpPr txBox="1"/>
          <p:nvPr/>
        </p:nvSpPr>
        <p:spPr>
          <a:xfrm>
            <a:off x="2026310" y="1901951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Single Variable </a:t>
            </a:r>
            <a:endParaRPr lang="en-ID" sz="2400" dirty="0"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9B493-44B4-F0DD-59BE-07A53C8B0A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397"/>
          <a:stretch/>
        </p:blipFill>
        <p:spPr>
          <a:xfrm>
            <a:off x="1003333" y="2924348"/>
            <a:ext cx="4722743" cy="1532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38142B-3052-5C71-5BB0-9CB92142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3378"/>
          <a:stretch/>
        </p:blipFill>
        <p:spPr>
          <a:xfrm>
            <a:off x="6128652" y="2674334"/>
            <a:ext cx="4514964" cy="20326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536376-7CFD-10E0-92B7-4975CFCEA836}"/>
              </a:ext>
            </a:extLst>
          </p:cNvPr>
          <p:cNvSpPr txBox="1"/>
          <p:nvPr/>
        </p:nvSpPr>
        <p:spPr>
          <a:xfrm>
            <a:off x="7548066" y="1901951"/>
            <a:ext cx="230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Multi Variable </a:t>
            </a:r>
            <a:endParaRPr lang="en-ID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3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Google Sans</vt:lpstr>
      <vt:lpstr>Office Theme</vt:lpstr>
      <vt:lpstr>PENGANTAR PEMROGRAMAN 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Ferry Pebriansyah</dc:creator>
  <cp:lastModifiedBy>Ferry Pebriansyah</cp:lastModifiedBy>
  <cp:revision>1</cp:revision>
  <dcterms:created xsi:type="dcterms:W3CDTF">2025-04-25T15:31:36Z</dcterms:created>
  <dcterms:modified xsi:type="dcterms:W3CDTF">2025-04-25T15:32:12Z</dcterms:modified>
</cp:coreProperties>
</file>