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5B61A-6B67-402D-88C5-B01B98B5F06A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36809-9125-4FF8-A0AD-8F03071AB9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214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6809-9125-4FF8-A0AD-8F03071AB9A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04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6809-9125-4FF8-A0AD-8F03071AB9A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78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49668-5A25-B952-E48D-26BC9DA2A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28E25C-BECF-DC25-5245-07005F8DD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774BE-015D-6100-DCD0-7180AECD7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47854-549C-65E1-83FC-83BD766F0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6809-9125-4FF8-A0AD-8F03071AB9A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164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D" b="1" dirty="0"/>
              <a:t>Client (Browser)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(request)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b="1" dirty="0"/>
              <a:t>Server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web.</a:t>
            </a:r>
          </a:p>
          <a:p>
            <a:pPr>
              <a:buNone/>
            </a:pPr>
            <a:r>
              <a:rPr lang="en-ID" b="1" dirty="0"/>
              <a:t>Server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dan </a:t>
            </a:r>
            <a:r>
              <a:rPr lang="en-ID" dirty="0" err="1"/>
              <a:t>mencari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file yang </a:t>
            </a:r>
            <a:r>
              <a:rPr lang="en-ID" dirty="0" err="1"/>
              <a:t>diminta</a:t>
            </a:r>
            <a:r>
              <a:rPr lang="en-ID" dirty="0"/>
              <a:t>.</a:t>
            </a:r>
          </a:p>
          <a:p>
            <a:pPr>
              <a:buNone/>
            </a:pPr>
            <a:r>
              <a:rPr lang="en-ID" b="1" dirty="0"/>
              <a:t>Server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(response)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error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b="1" dirty="0"/>
              <a:t>Client</a:t>
            </a:r>
            <a:r>
              <a:rPr lang="en-ID" dirty="0"/>
              <a:t>.</a:t>
            </a:r>
          </a:p>
          <a:p>
            <a:r>
              <a:rPr lang="en-ID" b="1" dirty="0"/>
              <a:t>Browser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respon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36809-9125-4FF8-A0AD-8F03071AB9A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145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2D28-EAEB-F06D-1D17-3C7C5B97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8B0DF-8D8D-8B3C-9E39-E23507ACA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9E50-0964-B20A-A85B-CA9E590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FE30-21AB-6372-4E38-5FA7BD79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B4D1-7B4F-0F42-49EB-1FFDF75F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369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C5F-DAC2-BE39-DCAE-43F560C3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AC976-4D3E-6E6B-01F1-39CB13435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21DD-AD3F-D76E-5F4C-17969E47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F368-E3AE-CCB1-31ED-055C2A62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61C04-0391-A56C-2F76-B8D8693B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158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099A2-704E-C8B2-2910-7FFD4DFBE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6727-5CBD-C6F8-B9D7-CBCED153D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3F86-AD7F-8636-F630-BA8A538B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82C6-0465-97B0-28D2-7A1094DB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B720-0423-6F51-DE28-11CDF3C5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170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8709-B1D9-8F4A-B161-555A8575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E7F9-09C6-3D47-0B64-5159F1E9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DA1F-D408-7D7E-7B34-9C04FDB2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8598-C424-2C81-9103-B1695F44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14C-D4E3-BE26-0A13-B83D44A8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53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DF31-E524-7CF9-5DE4-23F92309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7530-17BD-DEF0-165A-FB504494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3B4A-F554-7D0C-6925-41AA05B3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94F9-ACF6-29A3-965B-F2077488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98B5-A3FD-9355-3E62-E6F61D42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70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0DB8-E076-2525-E508-9E8D6F1D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8D1B-FBD0-17A7-1B4A-EDFF5F0BD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9741-04A7-F906-EE76-73AE01D8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1C8FB-E5B2-AE3C-D855-442D7C7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B7C3-122A-0835-0E59-0636BA82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042E-86C0-5A7F-0A2B-863B2129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1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881F-6F23-FBA9-94E4-DDF9F817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6554-EC79-D2E4-CFDB-6E922FB5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73D9-9F8B-867C-918C-45B91954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88B48-63DA-4D3B-92A7-6538EAC87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07F5E-AE00-DAFC-F83F-F608E8292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A7933-C1C3-695C-8BA6-418BBD28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76736-5C6A-D7F2-DB03-05AEE86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FFDF0-DE44-6C91-1797-78F21A50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77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E48C-DE0F-B2DF-4F49-B8EDE8E2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A814C-A4B2-939D-909A-614FB4F8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AFE56-2115-2801-5C16-FBA0C8FF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AA220-40C5-00A1-DF0D-B21F507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61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4F78E-63CD-C063-802D-CA2A08C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9D671-CF1D-0B93-C8C8-BB5A8C51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E4509-A201-B695-8408-7DB079E2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6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61F6-32FE-D074-2C0C-E7406583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4F9F-A064-3DDA-46DA-8DCE1194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C996-039B-C159-A9E1-2CDB595D7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96FB8-6E47-F93F-1274-1C57D01C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23C33-7525-1CD7-A8F1-23B0EF25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FCBBE-FC71-A5A3-C305-DD3E9827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25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161E-9F7E-50D2-9B91-479E8D61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F86DA-76F2-8DB1-E5D5-75E8F780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CA768-05F2-9C59-425A-F360AF1A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6FF5-5366-693D-1927-A410B782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81314-8F25-5FB6-812A-DC179EFF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8A6D-DA26-7146-831B-E335970D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82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8E296-2BFC-4083-AB88-A6B6BD57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10E1E-F06A-DF39-2616-49798555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884F-43BC-D1C5-1553-724E6F45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8243-96A7-408F-8B0B-CE416372BD69}" type="datetimeFigureOut">
              <a:rPr lang="en-ID" smtClean="0"/>
              <a:t>18/04/2025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4EAF-23C1-5E18-3999-36316D686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F1EA-81AA-0440-BEEC-D793EAE83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3AF1-DA5A-47D7-B513-DC78E7A9F8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993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F80-7CB5-5056-A6BB-C632FF7D2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1199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PROGRAMMING FOR BEGINNER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1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40396-A679-D8E2-6C7A-50C9EC8FE1D6}"/>
              </a:ext>
            </a:extLst>
          </p:cNvPr>
          <p:cNvSpPr txBox="1"/>
          <p:nvPr/>
        </p:nvSpPr>
        <p:spPr>
          <a:xfrm>
            <a:off x="2030336" y="321869"/>
            <a:ext cx="8131329" cy="1672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>
              <a:spcAft>
                <a:spcPts val="80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 Side Scripting vs Server Side Scripting</a:t>
            </a:r>
            <a:endParaRPr lang="en-US" sz="3200" b="0" dirty="0">
              <a:effectLst/>
            </a:endParaRPr>
          </a:p>
          <a:p>
            <a:pPr>
              <a:buNone/>
            </a:pPr>
            <a:br>
              <a:rPr lang="en-US" sz="3200" dirty="0"/>
            </a:br>
            <a:endParaRPr lang="en-ID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0E67E-787D-0C34-AE38-B1D95CC42C81}"/>
              </a:ext>
            </a:extLst>
          </p:cNvPr>
          <p:cNvSpPr txBox="1"/>
          <p:nvPr/>
        </p:nvSpPr>
        <p:spPr>
          <a:xfrm>
            <a:off x="830884" y="1232115"/>
            <a:ext cx="9922460" cy="530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Aft>
                <a:spcPts val="800"/>
              </a:spcAft>
              <a:buFont typeface="+mj-lt"/>
              <a:buAutoNum type="arabicPeriod"/>
            </a:pPr>
            <a:r>
              <a:rPr lang="en-ID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Side</a:t>
            </a:r>
            <a:endParaRPr lang="en-ID" sz="24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8775" algn="just" rtl="0">
              <a:spcAft>
                <a:spcPts val="800"/>
              </a:spcAft>
              <a:buNone/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 Client side: proses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(browser), script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 source. Script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browser,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script,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 rtl="0">
              <a:spcAft>
                <a:spcPts val="800"/>
              </a:spcAft>
              <a:buAutoNum type="arabicPeriod" startAt="2"/>
            </a:pPr>
            <a:r>
              <a:rPr lang="en-ID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Aft>
                <a:spcPts val="800"/>
              </a:spcAft>
              <a:tabLst>
                <a:tab pos="358775" algn="l"/>
              </a:tabLst>
            </a:pP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Pada Server side: proses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browser, script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menu view source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tampak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hanyalah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tag-tag HTML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konektifitas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memanipulasi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</a:t>
            </a:r>
            <a:endParaRPr lang="en-ID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1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F3BEA-3768-D996-0C9B-3151F0E0FA04}"/>
              </a:ext>
            </a:extLst>
          </p:cNvPr>
          <p:cNvSpPr txBox="1"/>
          <p:nvPr/>
        </p:nvSpPr>
        <p:spPr>
          <a:xfrm>
            <a:off x="2311602" y="2399386"/>
            <a:ext cx="6978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TIME</a:t>
            </a:r>
            <a:endParaRPr lang="en-ID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20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AF2406-EA86-0978-504A-A00764EE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58064"/>
              </p:ext>
            </p:extLst>
          </p:nvPr>
        </p:nvGraphicFramePr>
        <p:xfrm>
          <a:off x="2018995" y="719666"/>
          <a:ext cx="8558784" cy="527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894">
                  <a:extLst>
                    <a:ext uri="{9D8B030D-6E8A-4147-A177-3AD203B41FA5}">
                      <a16:colId xmlns:a16="http://schemas.microsoft.com/office/drawing/2014/main" val="3824317375"/>
                    </a:ext>
                  </a:extLst>
                </a:gridCol>
                <a:gridCol w="4272890">
                  <a:extLst>
                    <a:ext uri="{9D8B030D-6E8A-4147-A177-3AD203B41FA5}">
                      <a16:colId xmlns:a16="http://schemas.microsoft.com/office/drawing/2014/main" val="488222630"/>
                    </a:ext>
                  </a:extLst>
                </a:gridCol>
              </a:tblGrid>
              <a:tr h="6204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PEMBAHASAN MATERI</a:t>
                      </a:r>
                      <a:endParaRPr lang="en-ID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27178"/>
                  </a:ext>
                </a:extLst>
              </a:tr>
              <a:tr h="620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</a:t>
                      </a:r>
                      <a:endParaRPr lang="en-ID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Pembahasan</a:t>
                      </a:r>
                      <a:endParaRPr lang="en-ID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91135"/>
                  </a:ext>
                </a:extLst>
              </a:tr>
              <a:tr h="1070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Mengenal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Pemrograman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</a:t>
                      </a:r>
                    </a:p>
                    <a:p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Perbedaan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arsitektur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client vs server side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29677"/>
                  </a:ext>
                </a:extLst>
              </a:tr>
              <a:tr h="62043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Mengenal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pemrograman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 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Pengertian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struktur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control,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dll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402917"/>
                  </a:ext>
                </a:extLst>
              </a:tr>
              <a:tr h="107088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Mengenal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PHP 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Instalasi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Fungsi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PHP, Framework, CRUD,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dll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00188"/>
                  </a:ext>
                </a:extLst>
              </a:tr>
              <a:tr h="107088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Mengenal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Visual Studio 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(.NET Framework, IIS,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ASP.Net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Sever Control, Application state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2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14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5F60-EDEC-E9CD-539B-4FDF2C629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PENGANTAR PEMROGRAMAN WEB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35DCC-A7BD-DBFB-F70C-BECAA9979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9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FB758-9E26-2268-AFE3-1CBEA04444D6}"/>
              </a:ext>
            </a:extLst>
          </p:cNvPr>
          <p:cNvSpPr txBox="1"/>
          <p:nvPr/>
        </p:nvSpPr>
        <p:spPr>
          <a:xfrm>
            <a:off x="1092402" y="1155801"/>
            <a:ext cx="10007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Objektif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vs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asritektur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server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perspektif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side scripting dan client side scripting</a:t>
            </a:r>
          </a:p>
        </p:txBody>
      </p:sp>
    </p:spTree>
    <p:extLst>
      <p:ext uri="{BB962C8B-B14F-4D97-AF65-F5344CB8AC3E}">
        <p14:creationId xmlns:p14="http://schemas.microsoft.com/office/powerpoint/2010/main" val="286963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02D0E-B2C3-039A-FE8C-BABC1ED7A55F}"/>
              </a:ext>
            </a:extLst>
          </p:cNvPr>
          <p:cNvSpPr txBox="1"/>
          <p:nvPr/>
        </p:nvSpPr>
        <p:spPr>
          <a:xfrm>
            <a:off x="3886809" y="395021"/>
            <a:ext cx="4418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40CCA-BC9D-A565-4419-00731A05C1AA}"/>
              </a:ext>
            </a:extLst>
          </p:cNvPr>
          <p:cNvSpPr txBox="1"/>
          <p:nvPr/>
        </p:nvSpPr>
        <p:spPr>
          <a:xfrm>
            <a:off x="373075" y="1203743"/>
            <a:ext cx="69436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  <a:tabLst>
                <a:tab pos="541338" algn="l"/>
              </a:tabLst>
            </a:pPr>
            <a:r>
              <a:rPr lang="en-ID" sz="2400" dirty="0"/>
              <a:t>	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disediakan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mewujudkan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keahlian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programming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tabLst>
                <a:tab pos="541338" algn="l"/>
              </a:tabLst>
            </a:pP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Dalam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programmer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menguasai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ASP, Go, JavaScript, Perl, JSP,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2400" dirty="0"/>
              <a:t>.</a:t>
            </a:r>
          </a:p>
          <a:p>
            <a:pPr algn="just"/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16E57-09B0-7E1D-848C-9DCC57901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79" y="1536174"/>
            <a:ext cx="4582631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4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4764C-7175-53CE-58E8-62F082748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AA7C7E-28CD-A417-94A8-1985A6DAC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01963"/>
              </p:ext>
            </p:extLst>
          </p:nvPr>
        </p:nvGraphicFramePr>
        <p:xfrm>
          <a:off x="1975103" y="917176"/>
          <a:ext cx="8705087" cy="461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88">
                  <a:extLst>
                    <a:ext uri="{9D8B030D-6E8A-4147-A177-3AD203B41FA5}">
                      <a16:colId xmlns:a16="http://schemas.microsoft.com/office/drawing/2014/main" val="1436189306"/>
                    </a:ext>
                  </a:extLst>
                </a:gridCol>
                <a:gridCol w="3553648">
                  <a:extLst>
                    <a:ext uri="{9D8B030D-6E8A-4147-A177-3AD203B41FA5}">
                      <a16:colId xmlns:a16="http://schemas.microsoft.com/office/drawing/2014/main" val="3824317375"/>
                    </a:ext>
                  </a:extLst>
                </a:gridCol>
                <a:gridCol w="2847151">
                  <a:extLst>
                    <a:ext uri="{9D8B030D-6E8A-4147-A177-3AD203B41FA5}">
                      <a16:colId xmlns:a16="http://schemas.microsoft.com/office/drawing/2014/main" val="488222630"/>
                    </a:ext>
                  </a:extLst>
                </a:gridCol>
              </a:tblGrid>
              <a:tr h="62043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KONSEP WEB</a:t>
                      </a:r>
                      <a:endParaRPr lang="en-ID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27178"/>
                  </a:ext>
                </a:extLst>
              </a:tr>
              <a:tr h="6204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Aspek</a:t>
                      </a:r>
                      <a:endParaRPr lang="en-ID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</a:t>
                      </a:r>
                      <a:endParaRPr lang="en-ID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Dinamis</a:t>
                      </a:r>
                      <a:endParaRPr lang="en-ID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91135"/>
                  </a:ext>
                </a:extLst>
              </a:tr>
              <a:tr h="1070889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Konten</a:t>
                      </a:r>
                      <a:endParaRPr lang="en-ID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Tetap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(tidak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berubah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Perbedaan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arsitektur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client vs server side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29677"/>
                  </a:ext>
                </a:extLst>
              </a:tr>
              <a:tr h="62043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Bahasa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Pemrograman</a:t>
                      </a:r>
                      <a:endParaRPr lang="en-ID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PHP, JavaScript, Go,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dll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40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Interaksi</a:t>
                      </a:r>
                      <a:endParaRPr lang="en-ID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Interaktif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Interaktif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00188"/>
                  </a:ext>
                </a:extLst>
              </a:tr>
              <a:tr h="1020408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Contoh</a:t>
                      </a:r>
                      <a:endParaRPr lang="en-ID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Portofolio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dll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E-Commerce, Social Media,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dll</a:t>
                      </a:r>
                      <a:endParaRPr lang="en-ID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2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0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0C48B-B6E2-73A2-F635-16477FD52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66FA9-1A32-E17D-AD37-B74ACF140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75622"/>
              </p:ext>
            </p:extLst>
          </p:nvPr>
        </p:nvGraphicFramePr>
        <p:xfrm>
          <a:off x="1747113" y="349308"/>
          <a:ext cx="8697773" cy="615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400">
                  <a:extLst>
                    <a:ext uri="{9D8B030D-6E8A-4147-A177-3AD203B41FA5}">
                      <a16:colId xmlns:a16="http://schemas.microsoft.com/office/drawing/2014/main" val="1436189306"/>
                    </a:ext>
                  </a:extLst>
                </a:gridCol>
                <a:gridCol w="3960412">
                  <a:extLst>
                    <a:ext uri="{9D8B030D-6E8A-4147-A177-3AD203B41FA5}">
                      <a16:colId xmlns:a16="http://schemas.microsoft.com/office/drawing/2014/main" val="3824317375"/>
                    </a:ext>
                  </a:extLst>
                </a:gridCol>
                <a:gridCol w="3149961">
                  <a:extLst>
                    <a:ext uri="{9D8B030D-6E8A-4147-A177-3AD203B41FA5}">
                      <a16:colId xmlns:a16="http://schemas.microsoft.com/office/drawing/2014/main" val="488222630"/>
                    </a:ext>
                  </a:extLst>
                </a:gridCol>
              </a:tblGrid>
              <a:tr h="49818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PERBEDAAN</a:t>
                      </a:r>
                      <a:endParaRPr lang="en-ID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127178"/>
                  </a:ext>
                </a:extLst>
              </a:tr>
              <a:tr h="4981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Aspek</a:t>
                      </a:r>
                      <a:endParaRPr lang="en-ID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</a:t>
                      </a:r>
                      <a:endParaRPr lang="en-ID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Dinamis</a:t>
                      </a:r>
                      <a:endParaRPr lang="en-ID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91135"/>
                  </a:ext>
                </a:extLst>
              </a:tr>
              <a:tr h="9545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Sifat</a:t>
                      </a:r>
                      <a:endParaRPr lang="en-ID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Stateless  (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menyimpan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antar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sesi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Stateful (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biasanya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menyimpan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 dan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sesi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29677"/>
                  </a:ext>
                </a:extLst>
              </a:tr>
              <a:tr h="66080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endParaRPr lang="en-ID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Multiplatform</a:t>
                      </a:r>
                      <a:endParaRPr lang="en-ID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Umumnya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berjalan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OS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tertentu</a:t>
                      </a:r>
                      <a:endParaRPr lang="en-ID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402917"/>
                  </a:ext>
                </a:extLst>
              </a:tr>
              <a:tr h="95450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Navigasi</a:t>
                      </a:r>
                      <a:endParaRPr lang="en-ID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centric (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bebas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berpindah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antar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halaman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Step-by-step (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Mengikuti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alur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00188"/>
                  </a:ext>
                </a:extLst>
              </a:tr>
              <a:tr h="81935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ID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Mengandalkan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estetika</a:t>
                      </a:r>
                      <a:endParaRPr lang="en-ID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Fokus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fungsi</a:t>
                      </a:r>
                      <a:endParaRPr lang="en-ID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26798"/>
                  </a:ext>
                </a:extLst>
              </a:tr>
              <a:tr h="81935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ID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Hanya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membutuhkan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browser</a:t>
                      </a:r>
                      <a:endParaRPr lang="en-ID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Memerlukan</a:t>
                      </a:r>
                      <a:r>
                        <a:rPr lang="en-ID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ID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84487"/>
                  </a:ext>
                </a:extLst>
              </a:tr>
              <a:tr h="9545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ID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rentan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terhadap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ancaman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eksternal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ID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Lebih aman karena terbatas di lingkungan lokal</a:t>
                      </a:r>
                      <a:endParaRPr lang="en-ID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2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1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9CEEC-5107-F4C2-B63D-1B0F0A7E3CDD}"/>
              </a:ext>
            </a:extLst>
          </p:cNvPr>
          <p:cNvSpPr txBox="1"/>
          <p:nvPr/>
        </p:nvSpPr>
        <p:spPr>
          <a:xfrm>
            <a:off x="3517392" y="285293"/>
            <a:ext cx="5157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DF6E5-050B-E6EE-65B8-D8B1DA0F9A88}"/>
              </a:ext>
            </a:extLst>
          </p:cNvPr>
          <p:cNvSpPr txBox="1"/>
          <p:nvPr/>
        </p:nvSpPr>
        <p:spPr>
          <a:xfrm>
            <a:off x="883311" y="1720840"/>
            <a:ext cx="94164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beragam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di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data/database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MySQL, Oracle, SQL Server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291762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08047-9E9C-07F4-9EF0-3D87477D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14" y="1140750"/>
            <a:ext cx="8639372" cy="4711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0A518-2ECC-BA0B-CB56-AE4F92E52733}"/>
              </a:ext>
            </a:extLst>
          </p:cNvPr>
          <p:cNvSpPr txBox="1"/>
          <p:nvPr/>
        </p:nvSpPr>
        <p:spPr>
          <a:xfrm>
            <a:off x="2316836" y="182880"/>
            <a:ext cx="7094443" cy="1487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>
              <a:spcAft>
                <a:spcPts val="800"/>
              </a:spcAft>
              <a:buNone/>
            </a:pPr>
            <a:r>
              <a:rPr lang="en-ID" sz="2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Server </a:t>
            </a:r>
            <a:r>
              <a:rPr lang="en-ID" sz="2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Perspektif Web</a:t>
            </a:r>
            <a:endParaRPr lang="en-ID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2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548</Words>
  <Application>Microsoft Office PowerPoint</Application>
  <PresentationFormat>Widescreen</PresentationFormat>
  <Paragraphs>83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WEB PROGRAMMING FOR BEGINNER</vt:lpstr>
      <vt:lpstr>PowerPoint Presentation</vt:lpstr>
      <vt:lpstr>PENGANTAR PEMROGRAMAN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Ferry Pebriansyah</dc:creator>
  <cp:lastModifiedBy>Ferry Pebriansyah</cp:lastModifiedBy>
  <cp:revision>3</cp:revision>
  <dcterms:created xsi:type="dcterms:W3CDTF">2025-04-18T16:06:57Z</dcterms:created>
  <dcterms:modified xsi:type="dcterms:W3CDTF">2025-04-18T16:44:13Z</dcterms:modified>
</cp:coreProperties>
</file>