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0" r:id="rId4"/>
    <p:sldId id="263" r:id="rId5"/>
    <p:sldId id="268" r:id="rId6"/>
    <p:sldId id="280" r:id="rId7"/>
    <p:sldId id="264" r:id="rId8"/>
    <p:sldId id="279" r:id="rId9"/>
    <p:sldId id="275" r:id="rId10"/>
    <p:sldId id="277" r:id="rId11"/>
    <p:sldId id="278" r:id="rId12"/>
    <p:sldId id="267" r:id="rId13"/>
    <p:sldId id="28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Ya</c:v>
                </c:pt>
              </c:strCache>
            </c:strRef>
          </c:tx>
          <c:spPr>
            <a:pattFill prst="narHorz">
              <a:fgClr>
                <a:schemeClr val="accent1">
                  <a:shade val="76000"/>
                </a:schemeClr>
              </a:fgClr>
              <a:bgClr>
                <a:schemeClr val="accent1">
                  <a:shade val="76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shade val="76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Kemungkian untuk Mengambil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F-44CB-8569-F2FF2368B4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Tidak</c:v>
                </c:pt>
              </c:strCache>
            </c:strRef>
          </c:tx>
          <c:spPr>
            <a:pattFill prst="narHorz">
              <a:fgClr>
                <a:schemeClr val="accent1">
                  <a:tint val="77000"/>
                </a:schemeClr>
              </a:fgClr>
              <a:bgClr>
                <a:schemeClr val="accent1">
                  <a:tint val="77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tint val="77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Kemungkian untuk Mengambil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CF-44CB-8569-F2FF2368B4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976938063"/>
        <c:axId val="1976940559"/>
      </c:barChart>
      <c:catAx>
        <c:axId val="197693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940559"/>
        <c:crosses val="autoZero"/>
        <c:auto val="1"/>
        <c:lblAlgn val="ctr"/>
        <c:lblOffset val="100"/>
        <c:noMultiLvlLbl val="0"/>
      </c:catAx>
      <c:valAx>
        <c:axId val="197694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93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pattFill prst="narHorz">
              <a:fgClr>
                <a:schemeClr val="accent6">
                  <a:shade val="53000"/>
                </a:schemeClr>
              </a:fgClr>
              <a:bgClr>
                <a:schemeClr val="accent6">
                  <a:shade val="53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shade val="53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Kepuasan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F-469B-8960-5A22A1C07D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pattFill prst="narHorz">
              <a:fgClr>
                <a:schemeClr val="accent6">
                  <a:shade val="76000"/>
                </a:schemeClr>
              </a:fgClr>
              <a:bgClr>
                <a:schemeClr val="accent6">
                  <a:shade val="76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shade val="76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Kepuasan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EF-469B-8960-5A22A1C07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Kepuasan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EF-469B-8960-5A22A1C07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pattFill prst="narHorz">
              <a:fgClr>
                <a:schemeClr val="accent6">
                  <a:tint val="77000"/>
                </a:schemeClr>
              </a:fgClr>
              <a:bgClr>
                <a:schemeClr val="accent6">
                  <a:tint val="77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tint val="77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Kepuasan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EF-469B-8960-5A22A1C07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pattFill prst="narHorz">
              <a:fgClr>
                <a:schemeClr val="accent6">
                  <a:tint val="54000"/>
                </a:schemeClr>
              </a:fgClr>
              <a:bgClr>
                <a:schemeClr val="accent6">
                  <a:tint val="54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tint val="54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Kepuasan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EF-469B-8960-5A22A1C07D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976938063"/>
        <c:axId val="1976940559"/>
      </c:barChart>
      <c:catAx>
        <c:axId val="197693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940559"/>
        <c:crosses val="autoZero"/>
        <c:auto val="1"/>
        <c:lblAlgn val="ctr"/>
        <c:lblOffset val="100"/>
        <c:noMultiLvlLbl val="0"/>
      </c:catAx>
      <c:valAx>
        <c:axId val="197694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938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3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1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49A1-79FA-4042-B165-1861147EA23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14E7-F3A9-4459-83F6-D0BF36BB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Slide Sidang\shootingtab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98"/>
          <a:stretch/>
        </p:blipFill>
        <p:spPr bwMode="auto">
          <a:xfrm>
            <a:off x="0" y="2004930"/>
            <a:ext cx="12223466" cy="320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31466" y="1799775"/>
            <a:ext cx="12223466" cy="3427945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0000"/>
              </a:solidFill>
              <a:latin typeface="ADAM.CG PRO" pitchFamily="5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53327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Sistem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Rekomendasi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Pemilihan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Jurusan</a:t>
            </a:r>
            <a:r>
              <a:rPr lang="en-US" sz="4400" b="1" dirty="0" smtClean="0">
                <a:solidFill>
                  <a:schemeClr val="bg1"/>
                </a:solidFill>
              </a:rPr>
              <a:t> di </a:t>
            </a:r>
            <a:r>
              <a:rPr lang="en-US" sz="4400" b="1" dirty="0" err="1" smtClean="0">
                <a:solidFill>
                  <a:schemeClr val="bg1"/>
                </a:solidFill>
              </a:rPr>
              <a:t>Universitas</a:t>
            </a:r>
            <a:r>
              <a:rPr lang="en-US" sz="4400" b="1" smtClean="0">
                <a:solidFill>
                  <a:schemeClr val="bg1"/>
                </a:solidFill>
              </a:rPr>
              <a:t> Telkom </a:t>
            </a:r>
            <a:r>
              <a:rPr lang="en-US" sz="4400" b="1" dirty="0" err="1" smtClean="0">
                <a:solidFill>
                  <a:schemeClr val="bg1"/>
                </a:solidFill>
              </a:rPr>
              <a:t>Menggunakan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Metode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i="1" dirty="0" smtClean="0">
                <a:solidFill>
                  <a:schemeClr val="bg1"/>
                </a:solidFill>
              </a:rPr>
              <a:t>Profile Matching </a:t>
            </a:r>
            <a:r>
              <a:rPr lang="en-US" sz="4400" b="1" dirty="0" err="1" smtClean="0">
                <a:solidFill>
                  <a:schemeClr val="bg1"/>
                </a:solidFill>
              </a:rPr>
              <a:t>Berdasarkan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Nilai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Rapor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dan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Profil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Siswa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Ferry </a:t>
            </a:r>
            <a:r>
              <a:rPr lang="en-US" dirty="0" err="1" smtClean="0">
                <a:solidFill>
                  <a:schemeClr val="bg1"/>
                </a:solidFill>
              </a:rPr>
              <a:t>Sukma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Prabowo</a:t>
            </a:r>
            <a:r>
              <a:rPr lang="en-US" dirty="0" smtClean="0">
                <a:solidFill>
                  <a:schemeClr val="bg1"/>
                </a:solidFill>
              </a:rPr>
              <a:t> (1301154196)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853933" y="512312"/>
            <a:ext cx="10515600" cy="1084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 smtClean="0"/>
              <a:t>Sidang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Tugas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Akhir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716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91314"/>
              </p:ext>
            </p:extLst>
          </p:nvPr>
        </p:nvGraphicFramePr>
        <p:xfrm>
          <a:off x="979048" y="1658838"/>
          <a:ext cx="10253634" cy="270129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01923">
                  <a:extLst>
                    <a:ext uri="{9D8B030D-6E8A-4147-A177-3AD203B41FA5}">
                      <a16:colId xmlns:a16="http://schemas.microsoft.com/office/drawing/2014/main" val="1928198134"/>
                    </a:ext>
                  </a:extLst>
                </a:gridCol>
                <a:gridCol w="932256">
                  <a:extLst>
                    <a:ext uri="{9D8B030D-6E8A-4147-A177-3AD203B41FA5}">
                      <a16:colId xmlns:a16="http://schemas.microsoft.com/office/drawing/2014/main" val="2036818000"/>
                    </a:ext>
                  </a:extLst>
                </a:gridCol>
                <a:gridCol w="1121067">
                  <a:extLst>
                    <a:ext uri="{9D8B030D-6E8A-4147-A177-3AD203B41FA5}">
                      <a16:colId xmlns:a16="http://schemas.microsoft.com/office/drawing/2014/main" val="1457914566"/>
                    </a:ext>
                  </a:extLst>
                </a:gridCol>
                <a:gridCol w="1471549">
                  <a:extLst>
                    <a:ext uri="{9D8B030D-6E8A-4147-A177-3AD203B41FA5}">
                      <a16:colId xmlns:a16="http://schemas.microsoft.com/office/drawing/2014/main" val="3636998273"/>
                    </a:ext>
                  </a:extLst>
                </a:gridCol>
                <a:gridCol w="1259136">
                  <a:extLst>
                    <a:ext uri="{9D8B030D-6E8A-4147-A177-3AD203B41FA5}">
                      <a16:colId xmlns:a16="http://schemas.microsoft.com/office/drawing/2014/main" val="2402138799"/>
                    </a:ext>
                  </a:extLst>
                </a:gridCol>
                <a:gridCol w="1083304">
                  <a:extLst>
                    <a:ext uri="{9D8B030D-6E8A-4147-A177-3AD203B41FA5}">
                      <a16:colId xmlns:a16="http://schemas.microsoft.com/office/drawing/2014/main" val="3336771026"/>
                    </a:ext>
                  </a:extLst>
                </a:gridCol>
                <a:gridCol w="1565954">
                  <a:extLst>
                    <a:ext uri="{9D8B030D-6E8A-4147-A177-3AD203B41FA5}">
                      <a16:colId xmlns:a16="http://schemas.microsoft.com/office/drawing/2014/main" val="287624085"/>
                    </a:ext>
                  </a:extLst>
                </a:gridCol>
                <a:gridCol w="1418445">
                  <a:extLst>
                    <a:ext uri="{9D8B030D-6E8A-4147-A177-3AD203B41FA5}">
                      <a16:colId xmlns:a16="http://schemas.microsoft.com/office/drawing/2014/main" val="839400967"/>
                    </a:ext>
                  </a:extLst>
                </a:gridCol>
              </a:tblGrid>
              <a:tr h="33233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NIM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Jurusan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Fisika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Matematika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Bahasa Indonesia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Bahasa Inggris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Karakter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Pekerjaan Impian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51820"/>
                  </a:ext>
                </a:extLst>
              </a:tr>
              <a:tr h="1627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1301154252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IPA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85.65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84.44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83.58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84.93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Rasional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Keterampilan</a:t>
                      </a:r>
                      <a:r>
                        <a:rPr lang="en-US" sz="1600" dirty="0">
                          <a:effectLst/>
                        </a:rPr>
                        <a:t> interpersonal, </a:t>
                      </a:r>
                      <a:r>
                        <a:rPr lang="en-US" sz="1600" dirty="0" err="1">
                          <a:effectLst/>
                        </a:rPr>
                        <a:t>Senang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berhitung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Bisa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bekerjasama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dengan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Administrator </a:t>
                      </a:r>
                      <a:r>
                        <a:rPr lang="en-US" sz="1600" dirty="0" err="1">
                          <a:effectLst/>
                        </a:rPr>
                        <a:t>Sistem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Jaringan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Komputer</a:t>
                      </a:r>
                      <a:r>
                        <a:rPr lang="en-US" sz="1600" dirty="0">
                          <a:effectLst/>
                        </a:rPr>
                        <a:t>, Programmer, Admin Database, </a:t>
                      </a:r>
                      <a:r>
                        <a:rPr lang="en-US" sz="1600" dirty="0" err="1">
                          <a:effectLst/>
                        </a:rPr>
                        <a:t>Peneliti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Komputer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Informasi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61174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53925"/>
              </p:ext>
            </p:extLst>
          </p:nvPr>
        </p:nvGraphicFramePr>
        <p:xfrm>
          <a:off x="1571001" y="2454443"/>
          <a:ext cx="9069728" cy="150083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20301">
                  <a:extLst>
                    <a:ext uri="{9D8B030D-6E8A-4147-A177-3AD203B41FA5}">
                      <a16:colId xmlns:a16="http://schemas.microsoft.com/office/drawing/2014/main" val="4158191111"/>
                    </a:ext>
                  </a:extLst>
                </a:gridCol>
                <a:gridCol w="1173459">
                  <a:extLst>
                    <a:ext uri="{9D8B030D-6E8A-4147-A177-3AD203B41FA5}">
                      <a16:colId xmlns:a16="http://schemas.microsoft.com/office/drawing/2014/main" val="1834173647"/>
                    </a:ext>
                  </a:extLst>
                </a:gridCol>
                <a:gridCol w="1467143">
                  <a:extLst>
                    <a:ext uri="{9D8B030D-6E8A-4147-A177-3AD203B41FA5}">
                      <a16:colId xmlns:a16="http://schemas.microsoft.com/office/drawing/2014/main" val="2599109746"/>
                    </a:ext>
                  </a:extLst>
                </a:gridCol>
                <a:gridCol w="1368823">
                  <a:extLst>
                    <a:ext uri="{9D8B030D-6E8A-4147-A177-3AD203B41FA5}">
                      <a16:colId xmlns:a16="http://schemas.microsoft.com/office/drawing/2014/main" val="3134244242"/>
                    </a:ext>
                  </a:extLst>
                </a:gridCol>
                <a:gridCol w="1173459">
                  <a:extLst>
                    <a:ext uri="{9D8B030D-6E8A-4147-A177-3AD203B41FA5}">
                      <a16:colId xmlns:a16="http://schemas.microsoft.com/office/drawing/2014/main" val="1967139504"/>
                    </a:ext>
                  </a:extLst>
                </a:gridCol>
                <a:gridCol w="1173459">
                  <a:extLst>
                    <a:ext uri="{9D8B030D-6E8A-4147-A177-3AD203B41FA5}">
                      <a16:colId xmlns:a16="http://schemas.microsoft.com/office/drawing/2014/main" val="1058121296"/>
                    </a:ext>
                  </a:extLst>
                </a:gridCol>
                <a:gridCol w="1393084">
                  <a:extLst>
                    <a:ext uri="{9D8B030D-6E8A-4147-A177-3AD203B41FA5}">
                      <a16:colId xmlns:a16="http://schemas.microsoft.com/office/drawing/2014/main" val="2453285792"/>
                    </a:ext>
                  </a:extLst>
                </a:gridCol>
              </a:tblGrid>
              <a:tr h="588487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Fisika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Matematika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Bahasa Indonesia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Bahasa Inggris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Karakter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Pekerjaan Impian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1385"/>
                  </a:ext>
                </a:extLst>
              </a:tr>
              <a:tr h="304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Siswa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110317"/>
                  </a:ext>
                </a:extLst>
              </a:tr>
              <a:tr h="304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Profil Ideal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778993"/>
                  </a:ext>
                </a:extLst>
              </a:tr>
              <a:tr h="304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Hasil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556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53313"/>
              </p:ext>
            </p:extLst>
          </p:nvPr>
        </p:nvGraphicFramePr>
        <p:xfrm>
          <a:off x="1068405" y="3320420"/>
          <a:ext cx="10356785" cy="82677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46208">
                  <a:extLst>
                    <a:ext uri="{9D8B030D-6E8A-4147-A177-3AD203B41FA5}">
                      <a16:colId xmlns:a16="http://schemas.microsoft.com/office/drawing/2014/main" val="4285149689"/>
                    </a:ext>
                  </a:extLst>
                </a:gridCol>
                <a:gridCol w="882575">
                  <a:extLst>
                    <a:ext uri="{9D8B030D-6E8A-4147-A177-3AD203B41FA5}">
                      <a16:colId xmlns:a16="http://schemas.microsoft.com/office/drawing/2014/main" val="550628439"/>
                    </a:ext>
                  </a:extLst>
                </a:gridCol>
                <a:gridCol w="1207842">
                  <a:extLst>
                    <a:ext uri="{9D8B030D-6E8A-4147-A177-3AD203B41FA5}">
                      <a16:colId xmlns:a16="http://schemas.microsoft.com/office/drawing/2014/main" val="1558443016"/>
                    </a:ext>
                  </a:extLst>
                </a:gridCol>
                <a:gridCol w="965445">
                  <a:extLst>
                    <a:ext uri="{9D8B030D-6E8A-4147-A177-3AD203B41FA5}">
                      <a16:colId xmlns:a16="http://schemas.microsoft.com/office/drawing/2014/main" val="2031257375"/>
                    </a:ext>
                  </a:extLst>
                </a:gridCol>
                <a:gridCol w="884647">
                  <a:extLst>
                    <a:ext uri="{9D8B030D-6E8A-4147-A177-3AD203B41FA5}">
                      <a16:colId xmlns:a16="http://schemas.microsoft.com/office/drawing/2014/main" val="2095193274"/>
                    </a:ext>
                  </a:extLst>
                </a:gridCol>
                <a:gridCol w="888789">
                  <a:extLst>
                    <a:ext uri="{9D8B030D-6E8A-4147-A177-3AD203B41FA5}">
                      <a16:colId xmlns:a16="http://schemas.microsoft.com/office/drawing/2014/main" val="516301930"/>
                    </a:ext>
                  </a:extLst>
                </a:gridCol>
                <a:gridCol w="965445">
                  <a:extLst>
                    <a:ext uri="{9D8B030D-6E8A-4147-A177-3AD203B41FA5}">
                      <a16:colId xmlns:a16="http://schemas.microsoft.com/office/drawing/2014/main" val="1139753878"/>
                    </a:ext>
                  </a:extLst>
                </a:gridCol>
                <a:gridCol w="1077322">
                  <a:extLst>
                    <a:ext uri="{9D8B030D-6E8A-4147-A177-3AD203B41FA5}">
                      <a16:colId xmlns:a16="http://schemas.microsoft.com/office/drawing/2014/main" val="1642928009"/>
                    </a:ext>
                  </a:extLst>
                </a:gridCol>
                <a:gridCol w="938512">
                  <a:extLst>
                    <a:ext uri="{9D8B030D-6E8A-4147-A177-3AD203B41FA5}">
                      <a16:colId xmlns:a16="http://schemas.microsoft.com/office/drawing/2014/main" val="56852618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Jurusan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Fisika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Matematika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Bahasa Indonesia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Bahasa Inggris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Karakter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Pekerjaan Impian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Core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Factor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Secondary Factor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9803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Informatika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4.67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27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62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06250"/>
              </p:ext>
            </p:extLst>
          </p:nvPr>
        </p:nvGraphicFramePr>
        <p:xfrm>
          <a:off x="1424540" y="133575"/>
          <a:ext cx="9288378" cy="658749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876464">
                  <a:extLst>
                    <a:ext uri="{9D8B030D-6E8A-4147-A177-3AD203B41FA5}">
                      <a16:colId xmlns:a16="http://schemas.microsoft.com/office/drawing/2014/main" val="2321713116"/>
                    </a:ext>
                  </a:extLst>
                </a:gridCol>
                <a:gridCol w="4371002">
                  <a:extLst>
                    <a:ext uri="{9D8B030D-6E8A-4147-A177-3AD203B41FA5}">
                      <a16:colId xmlns:a16="http://schemas.microsoft.com/office/drawing/2014/main" val="30867026"/>
                    </a:ext>
                  </a:extLst>
                </a:gridCol>
                <a:gridCol w="1552596">
                  <a:extLst>
                    <a:ext uri="{9D8B030D-6E8A-4147-A177-3AD203B41FA5}">
                      <a16:colId xmlns:a16="http://schemas.microsoft.com/office/drawing/2014/main" val="2469188460"/>
                    </a:ext>
                  </a:extLst>
                </a:gridCol>
                <a:gridCol w="1488316">
                  <a:extLst>
                    <a:ext uri="{9D8B030D-6E8A-4147-A177-3AD203B41FA5}">
                      <a16:colId xmlns:a16="http://schemas.microsoft.com/office/drawing/2014/main" val="680220534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Fakultas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Jurusan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Total Nilai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Rangking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78806"/>
                  </a:ext>
                </a:extLst>
              </a:tr>
              <a:tr h="14795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Informatika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3.26667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26621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Teknologi Informasi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2.0125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41332"/>
                  </a:ext>
                </a:extLst>
              </a:tr>
              <a:tr h="14795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Teknik Telekomunikasi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169189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Teknik Elektro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047342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Teknik Fisika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2.73333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59731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Sistem Komputer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8792"/>
                  </a:ext>
                </a:extLst>
              </a:tr>
              <a:tr h="14795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Teknik Industri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22542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Sistem Informasi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2.91667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0385"/>
                  </a:ext>
                </a:extLst>
              </a:tr>
              <a:tr h="147955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Desain Komunikasi Visual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543845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Industial Design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989771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Desain Interior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153664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Creative Arts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990236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Kriya Tekstil dan Mode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74501"/>
                  </a:ext>
                </a:extLst>
              </a:tr>
              <a:tr h="14795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MBTI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244595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Akuntansi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098056"/>
                  </a:ext>
                </a:extLst>
              </a:tr>
              <a:tr h="14795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FKB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Administrasi Bisnis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541526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S1 Ilmu Komunikasi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806735"/>
                  </a:ext>
                </a:extLst>
              </a:tr>
              <a:tr h="147955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D4 Terapan Teknologi Rekayasa Multimedia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2.86667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644588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D3 Teknologi Telekomunikasi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2.4375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09384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D3 Sistem Informasi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2.79167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187548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D3 Teknologi Komputer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2.86667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96208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D3 Rekayasa Perangkat Lunak Aplikasi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2.63333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34575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D3 Manajemen Pemasaran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690504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D3 Sistem Informasi Akuntansi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2.63333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00363"/>
                  </a:ext>
                </a:extLst>
              </a:tr>
              <a:tr h="14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D3 </a:t>
                      </a:r>
                      <a:r>
                        <a:rPr lang="en-US" sz="1600" dirty="0" err="1">
                          <a:effectLst/>
                        </a:rPr>
                        <a:t>Perhotelan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6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 Sidang\header_xkrs-performance_per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66" y="-88357"/>
            <a:ext cx="12223466" cy="211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31466" y="-1166041"/>
            <a:ext cx="12223466" cy="3201385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0000"/>
              </a:solidFill>
              <a:latin typeface="ADAM.CG PRO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715" y="868018"/>
            <a:ext cx="8607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Evaluasi</a:t>
            </a:r>
            <a:r>
              <a:rPr lang="en-US" sz="4800" dirty="0" smtClean="0">
                <a:solidFill>
                  <a:schemeClr val="bg1"/>
                </a:solidFill>
              </a:rPr>
              <a:t> &amp; </a:t>
            </a:r>
            <a:r>
              <a:rPr lang="en-US" sz="4800" dirty="0" err="1" smtClean="0">
                <a:solidFill>
                  <a:schemeClr val="bg1"/>
                </a:solidFill>
              </a:rPr>
              <a:t>Analisis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40191844"/>
              </p:ext>
            </p:extLst>
          </p:nvPr>
        </p:nvGraphicFramePr>
        <p:xfrm>
          <a:off x="3309851" y="2549405"/>
          <a:ext cx="5728269" cy="3955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31443949"/>
              </p:ext>
            </p:extLst>
          </p:nvPr>
        </p:nvGraphicFramePr>
        <p:xfrm>
          <a:off x="1815519" y="2342382"/>
          <a:ext cx="7921013" cy="409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80922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8" grpId="1">
        <p:bldAsOne/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 Sidang\header_xkrs-performance_per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66" y="-88357"/>
            <a:ext cx="12223466" cy="211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22149" y="-1176105"/>
            <a:ext cx="12223466" cy="3201385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0000"/>
              </a:solidFill>
              <a:latin typeface="ADAM.CG PRO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715" y="868018"/>
            <a:ext cx="8607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Kesimpulan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3533" y="2406316"/>
            <a:ext cx="9538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di </a:t>
            </a:r>
            <a:r>
              <a:rPr lang="en-US" dirty="0" err="1"/>
              <a:t>Universitas</a:t>
            </a:r>
            <a:r>
              <a:rPr lang="en-US" dirty="0"/>
              <a:t> Telkom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Profile Matching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dihasilkannya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83.33% </a:t>
            </a:r>
            <a:r>
              <a:rPr lang="en-US" dirty="0" err="1"/>
              <a:t>dari</a:t>
            </a:r>
            <a:r>
              <a:rPr lang="en-US" dirty="0"/>
              <a:t> 30 </a:t>
            </a:r>
            <a:r>
              <a:rPr lang="en-US" dirty="0" err="1"/>
              <a:t>responden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Profile</a:t>
            </a:r>
            <a:r>
              <a:rPr lang="en-US" dirty="0"/>
              <a:t> </a:t>
            </a:r>
            <a:r>
              <a:rPr lang="en-US" i="1" dirty="0"/>
              <a:t>Matching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di </a:t>
            </a:r>
            <a:r>
              <a:rPr lang="en-US" dirty="0" err="1"/>
              <a:t>Universitas</a:t>
            </a:r>
            <a:r>
              <a:rPr lang="en-US" dirty="0"/>
              <a:t> Telkom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</a:t>
            </a:r>
            <a:r>
              <a:rPr lang="en-US" dirty="0" err="1"/>
              <a:t>Kompetensi</a:t>
            </a:r>
            <a:r>
              <a:rPr lang="en-US" dirty="0"/>
              <a:t> yang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,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598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Slide Sidang\shootingtab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98"/>
          <a:stretch/>
        </p:blipFill>
        <p:spPr bwMode="auto">
          <a:xfrm>
            <a:off x="0" y="1903330"/>
            <a:ext cx="12223466" cy="320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31466" y="1924735"/>
            <a:ext cx="12223466" cy="3201385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0000"/>
              </a:solidFill>
              <a:latin typeface="ADAM.CG PRO" pitchFamily="50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1850" y="3006558"/>
            <a:ext cx="10515600" cy="13540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Terima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Kasih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17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75704" y="2905652"/>
            <a:ext cx="2928084" cy="2408306"/>
            <a:chOff x="967339" y="2137444"/>
            <a:chExt cx="3756025" cy="3089275"/>
          </a:xfrm>
        </p:grpSpPr>
        <p:pic>
          <p:nvPicPr>
            <p:cNvPr id="4" name="Picture 3" descr="D:\Slide Sidang\iMacFram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339" y="2137444"/>
              <a:ext cx="3756025" cy="3089275"/>
            </a:xfrm>
            <a:prstGeom prst="rect">
              <a:avLst/>
            </a:prstGeom>
            <a:noFill/>
            <a:effectLst>
              <a:reflection blurRad="203200" stA="48000" endPos="22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960344" y="2935705"/>
              <a:ext cx="1562502" cy="87301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85446" y="3355050"/>
            <a:ext cx="362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Kebingungan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di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52" y="3240196"/>
            <a:ext cx="3248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" y="-958140"/>
            <a:ext cx="12192000" cy="278748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3" y="-774700"/>
            <a:ext cx="12192003" cy="261282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0000"/>
              </a:solidFill>
              <a:latin typeface="ADAM.CG PRO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4614" y="560084"/>
            <a:ext cx="6118225" cy="86042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Latar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Belakang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 descr="D:\Slide Sidang\Apple-iPhone-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27155" y="3144954"/>
            <a:ext cx="1141150" cy="109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64" y="3167274"/>
            <a:ext cx="1021882" cy="1021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38" y="5398108"/>
            <a:ext cx="862742" cy="86274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58865" y="5499880"/>
            <a:ext cx="362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Jurusan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2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Slide Sidang\city-sunny-people-stree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0" b="10084"/>
          <a:stretch/>
        </p:blipFill>
        <p:spPr bwMode="auto">
          <a:xfrm>
            <a:off x="-3" y="0"/>
            <a:ext cx="12317045" cy="231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" y="-139565"/>
            <a:ext cx="12317045" cy="246406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0000"/>
              </a:solidFill>
              <a:latin typeface="ADAM.CG PRO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3575" y="790341"/>
            <a:ext cx="675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</a:rPr>
              <a:t>Solusi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Picture 7" descr="D:\Slide Sidang\Screen-Shot-2013-06-18-at-8.53.03-A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3949"/>
          <a:stretch/>
        </p:blipFill>
        <p:spPr bwMode="auto">
          <a:xfrm>
            <a:off x="794480" y="2983306"/>
            <a:ext cx="1204889" cy="62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24539" y="2983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8273" y="2937139"/>
            <a:ext cx="923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Rekomendasi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Pemilihan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Jurusan</a:t>
            </a:r>
            <a:r>
              <a:rPr lang="en-US" sz="2400" b="1" dirty="0" smtClean="0"/>
              <a:t> di </a:t>
            </a:r>
            <a:r>
              <a:rPr lang="en-US" sz="2400" b="1" dirty="0" err="1" smtClean="0"/>
              <a:t>Universitas</a:t>
            </a:r>
            <a:r>
              <a:rPr lang="en-US" sz="2400" b="1" dirty="0" smtClean="0"/>
              <a:t> Telkom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Metode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Profile Matching</a:t>
            </a:r>
            <a:endParaRPr lang="en-US" sz="2400" b="1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4213878" y="5138436"/>
            <a:ext cx="2304198" cy="526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Rekomendasi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248034" y="5138436"/>
            <a:ext cx="1952162" cy="526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/>
              <a:t>Profile Matching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06" y="4550895"/>
            <a:ext cx="1705042" cy="1705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11" y="4547410"/>
            <a:ext cx="1708527" cy="17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0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esignmodo.github.io/startup-demo/img/macb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8" r="13379"/>
          <a:stretch/>
        </p:blipFill>
        <p:spPr bwMode="auto">
          <a:xfrm>
            <a:off x="-285753" y="-1"/>
            <a:ext cx="6362149" cy="71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308663" y="-1"/>
            <a:ext cx="6375823" cy="7100787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0000"/>
              </a:solidFill>
              <a:latin typeface="ADAM.CG PRO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85753" y="3011374"/>
            <a:ext cx="6375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noProof="1" smtClean="0">
                <a:solidFill>
                  <a:schemeClr val="bg1"/>
                </a:solidFill>
              </a:rPr>
              <a:t>Gambaran Umum Sistem</a:t>
            </a:r>
            <a:endParaRPr lang="en-US" sz="4800" noProof="1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724073" y="7530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45" y="298382"/>
            <a:ext cx="5765533" cy="61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30776" y="3878374"/>
            <a:ext cx="4067595" cy="8054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+mn-lt"/>
              </a:rPr>
              <a:t>Dataset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36448" y="3085520"/>
            <a:ext cx="309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" pitchFamily="50" charset="0"/>
              </a:rPr>
              <a:t>Yaouth</a:t>
            </a:r>
            <a:r>
              <a:rPr lang="en-US" sz="2800" b="1" dirty="0">
                <a:latin typeface="Montserrat" pitchFamily="50" charset="0"/>
              </a:rPr>
              <a:t>m</a:t>
            </a:r>
            <a:r>
              <a:rPr lang="en-US" sz="2800" b="1" dirty="0" smtClean="0">
                <a:latin typeface="Montserrat" pitchFamily="50" charset="0"/>
              </a:rPr>
              <a:t>anual.com</a:t>
            </a:r>
            <a:endParaRPr lang="en-US" sz="2800" b="1" dirty="0">
              <a:latin typeface="Montserrat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3010" y="1306712"/>
            <a:ext cx="309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Montserrat" pitchFamily="50" charset="0"/>
              </a:rPr>
              <a:t>Admisi</a:t>
            </a:r>
            <a:r>
              <a:rPr lang="en-US" sz="2800" b="1" dirty="0" smtClean="0">
                <a:latin typeface="Montserrat" pitchFamily="50" charset="0"/>
              </a:rPr>
              <a:t> SMB </a:t>
            </a:r>
            <a:r>
              <a:rPr lang="en-US" sz="2800" b="1" dirty="0" err="1" smtClean="0">
                <a:latin typeface="Montserrat" pitchFamily="50" charset="0"/>
              </a:rPr>
              <a:t>Universitas</a:t>
            </a:r>
            <a:r>
              <a:rPr lang="en-US" sz="2800" b="1" dirty="0" smtClean="0">
                <a:latin typeface="Montserrat" pitchFamily="50" charset="0"/>
              </a:rPr>
              <a:t> Telkom</a:t>
            </a:r>
            <a:endParaRPr lang="en-US" sz="2800" b="1" dirty="0">
              <a:latin typeface="Montserrat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3010" y="5068842"/>
            <a:ext cx="309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" pitchFamily="50" charset="0"/>
              </a:rPr>
              <a:t>Education Expert </a:t>
            </a:r>
            <a:endParaRPr lang="en-US" sz="2800" b="1" dirty="0">
              <a:latin typeface="Montserrat" pitchFamily="50" charset="0"/>
            </a:endParaRPr>
          </a:p>
        </p:txBody>
      </p:sp>
      <p:pic>
        <p:nvPicPr>
          <p:cNvPr id="16" name="Picture 2" descr="http://designmodo.github.io/startup-demo/img/macb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8" r="13379"/>
          <a:stretch/>
        </p:blipFill>
        <p:spPr bwMode="auto">
          <a:xfrm>
            <a:off x="-193381" y="-163740"/>
            <a:ext cx="6362149" cy="702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200219" y="-52030"/>
            <a:ext cx="6375823" cy="691003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Data Set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74" y="580427"/>
            <a:ext cx="1452571" cy="1452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60" y="4466122"/>
            <a:ext cx="1539428" cy="1539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24" y="2458869"/>
            <a:ext cx="1658382" cy="16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8" grpId="0"/>
      <p:bldP spid="38" grpId="1"/>
      <p:bldP spid="41" grpId="0"/>
      <p:bldP spid="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88099"/>
              </p:ext>
            </p:extLst>
          </p:nvPr>
        </p:nvGraphicFramePr>
        <p:xfrm>
          <a:off x="2790440" y="1908400"/>
          <a:ext cx="6478770" cy="30403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753499">
                  <a:extLst>
                    <a:ext uri="{9D8B030D-6E8A-4147-A177-3AD203B41FA5}">
                      <a16:colId xmlns:a16="http://schemas.microsoft.com/office/drawing/2014/main" val="2950206654"/>
                    </a:ext>
                  </a:extLst>
                </a:gridCol>
                <a:gridCol w="753499">
                  <a:extLst>
                    <a:ext uri="{9D8B030D-6E8A-4147-A177-3AD203B41FA5}">
                      <a16:colId xmlns:a16="http://schemas.microsoft.com/office/drawing/2014/main" val="384267565"/>
                    </a:ext>
                  </a:extLst>
                </a:gridCol>
                <a:gridCol w="4971772">
                  <a:extLst>
                    <a:ext uri="{9D8B030D-6E8A-4147-A177-3AD203B41FA5}">
                      <a16:colId xmlns:a16="http://schemas.microsoft.com/office/drawing/2014/main" val="1745924122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Selisih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Bobot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Keterangan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78796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sesuai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74325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melebihi 1 tingkat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36065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kekurangan 1 tingkat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656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melebihi 2 tingkat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55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kekurangan 2 tingkat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70443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melebihi 3 tingkat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5187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kekurangan 3 tingkat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68594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melebihi 4 tingkat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1865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kekurangan 4 tingkat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02934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Kompetensi siswa melebihi 5 tingkat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4482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Kompetensi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siswa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kekurangan</a:t>
                      </a:r>
                      <a:r>
                        <a:rPr lang="en-US" sz="1600" dirty="0">
                          <a:effectLst/>
                        </a:rPr>
                        <a:t> 5 </a:t>
                      </a:r>
                      <a:r>
                        <a:rPr lang="en-US" sz="1600" dirty="0" err="1">
                          <a:effectLst/>
                        </a:rPr>
                        <a:t>tingkat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8161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66122" y="1366788"/>
            <a:ext cx="278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ku &amp; Kamu" panose="020B0603050302020204" pitchFamily="34" charset="0"/>
              </a:rPr>
              <a:t>Tabel</a:t>
            </a:r>
            <a:r>
              <a:rPr lang="en-US" dirty="0" smtClean="0">
                <a:latin typeface="Aku &amp; Kamu" panose="020B0603050302020204" pitchFamily="34" charset="0"/>
              </a:rPr>
              <a:t> </a:t>
            </a:r>
            <a:r>
              <a:rPr lang="en-US" dirty="0" err="1" smtClean="0">
                <a:latin typeface="Aku &amp; Kamu" panose="020B0603050302020204" pitchFamily="34" charset="0"/>
              </a:rPr>
              <a:t>Pembobotan</a:t>
            </a:r>
            <a:r>
              <a:rPr lang="en-US" dirty="0" smtClean="0">
                <a:latin typeface="Aku &amp; Kamu" panose="020B0603050302020204" pitchFamily="34" charset="0"/>
              </a:rPr>
              <a:t> </a:t>
            </a:r>
            <a:r>
              <a:rPr lang="en-US" dirty="0" err="1" smtClean="0">
                <a:latin typeface="Aku &amp; Kamu" panose="020B0603050302020204" pitchFamily="34" charset="0"/>
              </a:rPr>
              <a:t>Profil</a:t>
            </a:r>
            <a:r>
              <a:rPr lang="en-US" dirty="0" smtClean="0">
                <a:latin typeface="Aku &amp; Kamu" panose="020B0603050302020204" pitchFamily="34" charset="0"/>
              </a:rPr>
              <a:t> Gap</a:t>
            </a:r>
            <a:endParaRPr lang="en-US" dirty="0">
              <a:latin typeface="Aku &amp; Kamu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32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207"/>
            <a:ext cx="12192000" cy="27874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1466" y="-762207"/>
            <a:ext cx="12223466" cy="279755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0000"/>
              </a:solidFill>
              <a:latin typeface="ADAM.CG PRO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715" y="868018"/>
            <a:ext cx="8607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Pre-</a:t>
            </a:r>
            <a:r>
              <a:rPr lang="en-US" sz="4800" dirty="0" err="1" smtClean="0">
                <a:solidFill>
                  <a:schemeClr val="bg1"/>
                </a:solidFill>
              </a:rPr>
              <a:t>Prosesing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97" y="3329240"/>
            <a:ext cx="2518065" cy="2518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81" y="3060876"/>
            <a:ext cx="2501426" cy="25014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5" y="3107399"/>
            <a:ext cx="2501426" cy="250142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7187162" y="4588272"/>
            <a:ext cx="147641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45141" y="4598747"/>
            <a:ext cx="1323957" cy="2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2775" y="4492865"/>
            <a:ext cx="208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ku &amp; Kamu" panose="020B0603050302020204" pitchFamily="34" charset="0"/>
              </a:rPr>
              <a:t>Equal Width</a:t>
            </a:r>
            <a:endParaRPr lang="en-US" sz="2400" dirty="0">
              <a:latin typeface="Aku &amp; Kamu" panose="020B06030503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6998" y="4311589"/>
            <a:ext cx="1999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ku &amp; Kamu" panose="020B0603050302020204" pitchFamily="34" charset="0"/>
              </a:rPr>
              <a:t>Profil</a:t>
            </a:r>
            <a:r>
              <a:rPr lang="en-US" sz="2400" dirty="0" smtClean="0">
                <a:latin typeface="Aku &amp; Kamu" panose="020B0603050302020204" pitchFamily="34" charset="0"/>
              </a:rPr>
              <a:t> Ideal</a:t>
            </a:r>
            <a:endParaRPr lang="en-US" sz="2400" dirty="0">
              <a:latin typeface="Aku &amp; Kamu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84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94258"/>
              </p:ext>
            </p:extLst>
          </p:nvPr>
        </p:nvGraphicFramePr>
        <p:xfrm>
          <a:off x="1347534" y="419718"/>
          <a:ext cx="4062613" cy="594740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85431">
                  <a:extLst>
                    <a:ext uri="{9D8B030D-6E8A-4147-A177-3AD203B41FA5}">
                      <a16:colId xmlns:a16="http://schemas.microsoft.com/office/drawing/2014/main" val="1045086923"/>
                    </a:ext>
                  </a:extLst>
                </a:gridCol>
                <a:gridCol w="1569670">
                  <a:extLst>
                    <a:ext uri="{9D8B030D-6E8A-4147-A177-3AD203B41FA5}">
                      <a16:colId xmlns:a16="http://schemas.microsoft.com/office/drawing/2014/main" val="3792252370"/>
                    </a:ext>
                  </a:extLst>
                </a:gridCol>
                <a:gridCol w="1107512">
                  <a:extLst>
                    <a:ext uri="{9D8B030D-6E8A-4147-A177-3AD203B41FA5}">
                      <a16:colId xmlns:a16="http://schemas.microsoft.com/office/drawing/2014/main" val="2206497692"/>
                    </a:ext>
                  </a:extLst>
                </a:gridCol>
              </a:tblGrid>
              <a:tr h="29551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Pelajaran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Range Nilai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Sekor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65748"/>
                  </a:ext>
                </a:extLst>
              </a:tr>
              <a:tr h="295513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Matematika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74.19 – 79.19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2855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79.19 – 84-19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046582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84.19 – 89.19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75314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89.19 – 94-19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033969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94.19 – 99.19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411059"/>
                  </a:ext>
                </a:extLst>
              </a:tr>
              <a:tr h="243078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Fisika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 – 76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79076"/>
                  </a:ext>
                </a:extLst>
              </a:tr>
              <a:tr h="24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76 – 82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07667"/>
                  </a:ext>
                </a:extLst>
              </a:tr>
              <a:tr h="24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 – 88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828499"/>
                  </a:ext>
                </a:extLst>
              </a:tr>
              <a:tr h="24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 – 94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6086"/>
                  </a:ext>
                </a:extLst>
              </a:tr>
              <a:tr h="24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 – 100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69497"/>
                  </a:ext>
                </a:extLst>
              </a:tr>
              <a:tr h="295513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Bahasa Indonesia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76.50 – 80.50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413188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80.50 – 84.50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31415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84.50 – 88.50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76588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88.50 – 92.50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31166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92.50 – 96.50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876495"/>
                  </a:ext>
                </a:extLst>
              </a:tr>
              <a:tr h="295513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Bahasa Inggris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72.25 – 77.25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6954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77.25 – 82.25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16644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82.25 – 87.25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199665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87.25 – 92.25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03066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92.25 – 97.25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342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2320"/>
              </p:ext>
            </p:extLst>
          </p:nvPr>
        </p:nvGraphicFramePr>
        <p:xfrm>
          <a:off x="3895692" y="2597926"/>
          <a:ext cx="5103294" cy="201739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72211">
                  <a:extLst>
                    <a:ext uri="{9D8B030D-6E8A-4147-A177-3AD203B41FA5}">
                      <a16:colId xmlns:a16="http://schemas.microsoft.com/office/drawing/2014/main" val="4157043566"/>
                    </a:ext>
                  </a:extLst>
                </a:gridCol>
                <a:gridCol w="1174839">
                  <a:extLst>
                    <a:ext uri="{9D8B030D-6E8A-4147-A177-3AD203B41FA5}">
                      <a16:colId xmlns:a16="http://schemas.microsoft.com/office/drawing/2014/main" val="1862505153"/>
                    </a:ext>
                  </a:extLst>
                </a:gridCol>
                <a:gridCol w="1542746">
                  <a:extLst>
                    <a:ext uri="{9D8B030D-6E8A-4147-A177-3AD203B41FA5}">
                      <a16:colId xmlns:a16="http://schemas.microsoft.com/office/drawing/2014/main" val="3064586213"/>
                    </a:ext>
                  </a:extLst>
                </a:gridCol>
                <a:gridCol w="972869">
                  <a:extLst>
                    <a:ext uri="{9D8B030D-6E8A-4147-A177-3AD203B41FA5}">
                      <a16:colId xmlns:a16="http://schemas.microsoft.com/office/drawing/2014/main" val="2665075349"/>
                    </a:ext>
                  </a:extLst>
                </a:gridCol>
                <a:gridCol w="940629">
                  <a:extLst>
                    <a:ext uri="{9D8B030D-6E8A-4147-A177-3AD203B41FA5}">
                      <a16:colId xmlns:a16="http://schemas.microsoft.com/office/drawing/2014/main" val="4073558346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Aspek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Subaspek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Bobot Ideal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Tipe Faktor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527372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Nilai Rapor dan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Profil Siswa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Matematika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77956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Fisika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Secondary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116506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Bahasa Indonesia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Secondary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884897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Bahasa Inggris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Secondary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98457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Karakter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09783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Pekerjaan Impian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Core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9769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20859"/>
              </p:ext>
            </p:extLst>
          </p:nvPr>
        </p:nvGraphicFramePr>
        <p:xfrm>
          <a:off x="6447339" y="456621"/>
          <a:ext cx="4062613" cy="299227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385431">
                  <a:extLst>
                    <a:ext uri="{9D8B030D-6E8A-4147-A177-3AD203B41FA5}">
                      <a16:colId xmlns:a16="http://schemas.microsoft.com/office/drawing/2014/main" val="1045086923"/>
                    </a:ext>
                  </a:extLst>
                </a:gridCol>
                <a:gridCol w="1569670">
                  <a:extLst>
                    <a:ext uri="{9D8B030D-6E8A-4147-A177-3AD203B41FA5}">
                      <a16:colId xmlns:a16="http://schemas.microsoft.com/office/drawing/2014/main" val="3792252370"/>
                    </a:ext>
                  </a:extLst>
                </a:gridCol>
                <a:gridCol w="1107512">
                  <a:extLst>
                    <a:ext uri="{9D8B030D-6E8A-4147-A177-3AD203B41FA5}">
                      <a16:colId xmlns:a16="http://schemas.microsoft.com/office/drawing/2014/main" val="2206497692"/>
                    </a:ext>
                  </a:extLst>
                </a:gridCol>
              </a:tblGrid>
              <a:tr h="29551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Pelajaran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Range Nilai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Sekor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65748"/>
                  </a:ext>
                </a:extLst>
              </a:tr>
              <a:tr h="295513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</a:rPr>
                        <a:t>Karakter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 –</a:t>
                      </a:r>
                      <a:r>
                        <a:rPr lang="en-US" sz="1600" baseline="0" dirty="0" smtClean="0">
                          <a:effectLst/>
                        </a:rPr>
                        <a:t> 3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2855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046582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5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75314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7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033969"/>
                  </a:ext>
                </a:extLst>
              </a:tr>
              <a:tr h="295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9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411059"/>
                  </a:ext>
                </a:extLst>
              </a:tr>
              <a:tr h="243078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</a:rPr>
                        <a:t>Pekerjaan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 –</a:t>
                      </a:r>
                      <a:r>
                        <a:rPr lang="en-US" sz="1600" baseline="0" dirty="0" smtClean="0">
                          <a:effectLst/>
                        </a:rPr>
                        <a:t> 3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79076"/>
                  </a:ext>
                </a:extLst>
              </a:tr>
              <a:tr h="24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07667"/>
                  </a:ext>
                </a:extLst>
              </a:tr>
              <a:tr h="24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5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828499"/>
                  </a:ext>
                </a:extLst>
              </a:tr>
              <a:tr h="24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7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6086"/>
                  </a:ext>
                </a:extLst>
              </a:tr>
              <a:tr h="24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9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6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90735" y="3782728"/>
            <a:ext cx="3753853" cy="176142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207"/>
            <a:ext cx="12192000" cy="27874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1466" y="-762207"/>
            <a:ext cx="12223466" cy="2797551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0000"/>
              </a:solidFill>
              <a:latin typeface="ADAM.CG PRO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715" y="868018"/>
            <a:ext cx="8607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solidFill>
                  <a:schemeClr val="bg1"/>
                </a:solidFill>
              </a:rPr>
              <a:t>Profile Matching</a:t>
            </a:r>
            <a:endParaRPr lang="en-US" sz="4800" i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19" y="4011640"/>
            <a:ext cx="1231190" cy="1231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0" y="4011640"/>
            <a:ext cx="1231190" cy="1231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755905" y="4417996"/>
            <a:ext cx="681791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69278" y="4570397"/>
            <a:ext cx="768418" cy="1122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145" y="2964581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no Pro Smbd Caption" panose="02020702040506020403" pitchFamily="18" charset="0"/>
              </a:rPr>
              <a:t>Pemetaan</a:t>
            </a:r>
            <a:r>
              <a:rPr lang="en-US" sz="2000" dirty="0" smtClean="0">
                <a:latin typeface="Arno Pro Smbd Caption" panose="02020702040506020403" pitchFamily="18" charset="0"/>
              </a:rPr>
              <a:t> Gap </a:t>
            </a:r>
            <a:r>
              <a:rPr lang="en-US" sz="2000" dirty="0" err="1" smtClean="0">
                <a:latin typeface="Arno Pro Smbd Caption" panose="02020702040506020403" pitchFamily="18" charset="0"/>
              </a:rPr>
              <a:t>Profil</a:t>
            </a:r>
            <a:endParaRPr lang="en-US" sz="2000" dirty="0">
              <a:latin typeface="Arno Pro Smbd Caption" panose="020207020405060204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6485" y="2964581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no Pro Smbd Caption" panose="02020702040506020403" pitchFamily="18" charset="0"/>
              </a:rPr>
              <a:t>Pembobotan</a:t>
            </a:r>
            <a:r>
              <a:rPr lang="en-US" sz="2000" dirty="0" smtClean="0">
                <a:latin typeface="Arno Pro Smbd Caption" panose="02020702040506020403" pitchFamily="18" charset="0"/>
              </a:rPr>
              <a:t> </a:t>
            </a:r>
            <a:r>
              <a:rPr lang="en-US" sz="2000" dirty="0" err="1" smtClean="0">
                <a:latin typeface="Arno Pro Smbd Caption" panose="02020702040506020403" pitchFamily="18" charset="0"/>
              </a:rPr>
              <a:t>nilai</a:t>
            </a:r>
            <a:r>
              <a:rPr lang="en-US" sz="2000" dirty="0" smtClean="0">
                <a:latin typeface="Arno Pro Smbd Caption" panose="02020702040506020403" pitchFamily="18" charset="0"/>
              </a:rPr>
              <a:t> gap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3715" y="5765649"/>
            <a:ext cx="2715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no Pro Smbd Caption" panose="02020702040506020403" pitchFamily="18" charset="0"/>
              </a:rPr>
              <a:t>Perhitungan</a:t>
            </a:r>
            <a:r>
              <a:rPr lang="en-US" sz="2000" dirty="0" smtClean="0">
                <a:latin typeface="Arno Pro Smbd Caption" panose="02020702040506020403" pitchFamily="18" charset="0"/>
              </a:rPr>
              <a:t> </a:t>
            </a:r>
            <a:r>
              <a:rPr lang="en-US" sz="2000" i="1" dirty="0" smtClean="0">
                <a:latin typeface="Arno Pro Smbd Caption" panose="02020702040506020403" pitchFamily="18" charset="0"/>
              </a:rPr>
              <a:t>core factor</a:t>
            </a:r>
            <a:r>
              <a:rPr lang="en-US" sz="2000" dirty="0" smtClean="0">
                <a:latin typeface="Arno Pro Smbd Caption" panose="02020702040506020403" pitchFamily="18" charset="0"/>
              </a:rPr>
              <a:t> </a:t>
            </a:r>
          </a:p>
          <a:p>
            <a:r>
              <a:rPr lang="en-US" sz="2000" dirty="0" err="1" smtClean="0">
                <a:latin typeface="Arno Pro Smbd Caption" panose="02020702040506020403" pitchFamily="18" charset="0"/>
              </a:rPr>
              <a:t>dan</a:t>
            </a:r>
            <a:r>
              <a:rPr lang="en-US" sz="2000" dirty="0" smtClean="0">
                <a:latin typeface="Arno Pro Smbd Caption" panose="02020702040506020403" pitchFamily="18" charset="0"/>
              </a:rPr>
              <a:t> </a:t>
            </a:r>
            <a:r>
              <a:rPr lang="en-US" sz="2000" i="1" dirty="0" smtClean="0">
                <a:latin typeface="Arno Pro Smbd Caption" panose="02020702040506020403" pitchFamily="18" charset="0"/>
              </a:rPr>
              <a:t>secondary factor</a:t>
            </a:r>
            <a:endParaRPr lang="en-US" sz="2000" dirty="0">
              <a:latin typeface="Arno Pro Smbd Caption" panose="020207020405060204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9858" y="5919537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no Pro Smbd Caption" panose="02020702040506020403" pitchFamily="18" charset="0"/>
              </a:rPr>
              <a:t>Nilai</a:t>
            </a:r>
            <a:r>
              <a:rPr lang="en-US" sz="2000" dirty="0" smtClean="0">
                <a:latin typeface="Arno Pro Smbd Caption" panose="02020702040506020403" pitchFamily="18" charset="0"/>
              </a:rPr>
              <a:t> Total </a:t>
            </a:r>
            <a:r>
              <a:rPr lang="en-US" sz="2000" dirty="0" err="1" smtClean="0">
                <a:latin typeface="Arno Pro Smbd Caption" panose="02020702040506020403" pitchFamily="18" charset="0"/>
              </a:rPr>
              <a:t>dan</a:t>
            </a:r>
            <a:r>
              <a:rPr lang="en-US" sz="2000" dirty="0" smtClean="0">
                <a:latin typeface="Arno Pro Smbd Caption" panose="02020702040506020403" pitchFamily="18" charset="0"/>
              </a:rPr>
              <a:t> </a:t>
            </a:r>
            <a:r>
              <a:rPr lang="en-US" sz="2000" dirty="0" err="1" smtClean="0">
                <a:latin typeface="Arno Pro Smbd Caption" panose="02020702040506020403" pitchFamily="18" charset="0"/>
              </a:rPr>
              <a:t>Perangkingan</a:t>
            </a:r>
            <a:endParaRPr lang="en-US" sz="2000" dirty="0">
              <a:latin typeface="Arno Pro Smbd Caption" panose="02020702040506020403" pitchFamily="18" charset="0"/>
            </a:endParaRPr>
          </a:p>
        </p:txBody>
      </p:sp>
      <p:sp>
        <p:nvSpPr>
          <p:cNvPr id="19" name="Left-Right-Up Arrow 18"/>
          <p:cNvSpPr/>
          <p:nvPr/>
        </p:nvSpPr>
        <p:spPr>
          <a:xfrm rot="5400000">
            <a:off x="1918962" y="3950349"/>
            <a:ext cx="1953929" cy="1250827"/>
          </a:xfrm>
          <a:prstGeom prst="leftRightUp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-Up Arrow 26"/>
          <p:cNvSpPr/>
          <p:nvPr/>
        </p:nvSpPr>
        <p:spPr>
          <a:xfrm rot="16200000">
            <a:off x="8134972" y="4097383"/>
            <a:ext cx="1953929" cy="1250827"/>
          </a:xfrm>
          <a:prstGeom prst="leftRightUp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Words>743</Words>
  <Application>Microsoft Office PowerPoint</Application>
  <PresentationFormat>Widescreen</PresentationFormat>
  <Paragraphs>318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ADAM.CG PRO</vt:lpstr>
      <vt:lpstr>Aku &amp; Kamu</vt:lpstr>
      <vt:lpstr>Arial</vt:lpstr>
      <vt:lpstr>Arno Pro Smbd Caption</vt:lpstr>
      <vt:lpstr>Calibri</vt:lpstr>
      <vt:lpstr>Calibri Light</vt:lpstr>
      <vt:lpstr>Montserrat</vt:lpstr>
      <vt:lpstr>Times New Roman</vt:lpstr>
      <vt:lpstr>Office Theme</vt:lpstr>
      <vt:lpstr>Sistem Rekomendasi Pemilihan Jurusan di Universitas Telkom Menggunakan Metode Profile Matching Berdasarkan Nilai Rapor dan Profil Siswa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Tugas Akhir</dc:title>
  <dc:creator>Fajar Fakhruddin</dc:creator>
  <cp:lastModifiedBy>ACER</cp:lastModifiedBy>
  <cp:revision>132</cp:revision>
  <dcterms:created xsi:type="dcterms:W3CDTF">2016-12-15T06:11:22Z</dcterms:created>
  <dcterms:modified xsi:type="dcterms:W3CDTF">2019-08-12T03:21:30Z</dcterms:modified>
</cp:coreProperties>
</file>