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74" r:id="rId6"/>
    <p:sldId id="267" r:id="rId7"/>
    <p:sldId id="265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2B40E6-A861-40D5-8757-4B64152793CF}" v="54" dt="2022-05-24T18:14:45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2B8C9-F923-4F6A-A513-BEBF96AB83C5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429CC-FC91-400C-A6E5-E1E19533B8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99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429CC-FC91-400C-A6E5-E1E19533B86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61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6429CC-FC91-400C-A6E5-E1E19533B86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806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Mencionar </a:t>
            </a:r>
            <a:r>
              <a:rPr lang="es-ES" dirty="0" err="1"/>
              <a:t>ShareReplay</a:t>
            </a:r>
            <a:r>
              <a:rPr lang="es-ES" dirty="0"/>
              <a:t> (investigar)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429CC-FC91-400C-A6E5-E1E19533B86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64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Clase debe implementar </a:t>
            </a:r>
            <a:r>
              <a:rPr lang="es-ES" dirty="0" err="1"/>
              <a:t>HttpInterceptor</a:t>
            </a:r>
            <a:r>
              <a:rPr lang="es-ES" dirty="0"/>
              <a:t> y el método </a:t>
            </a:r>
            <a:r>
              <a:rPr lang="es-ES" dirty="0" err="1"/>
              <a:t>intercept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429CC-FC91-400C-A6E5-E1E19533B86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47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6: Esto es una nueva petición http. En el proceso de controlar el 401, se marca un </a:t>
            </a:r>
            <a:r>
              <a:rPr lang="es-ES" dirty="0" err="1"/>
              <a:t>flag</a:t>
            </a:r>
            <a:r>
              <a:rPr lang="es-ES" dirty="0"/>
              <a:t> para indicar que se está refrescando un token, que impide el control de nuevos 401 surgidos a raíz de esta nueva petición.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429CC-FC91-400C-A6E5-E1E19533B86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15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00E5-CFAD-4C17-B8C0-4DA9614F6712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31-6FCC-4F3B-8817-5F879334F6F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86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00E5-CFAD-4C17-B8C0-4DA9614F6712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31-6FCC-4F3B-8817-5F879334F6F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14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00E5-CFAD-4C17-B8C0-4DA9614F6712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31-6FCC-4F3B-8817-5F879334F6F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25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00E5-CFAD-4C17-B8C0-4DA9614F6712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31-6FCC-4F3B-8817-5F879334F6F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15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00E5-CFAD-4C17-B8C0-4DA9614F6712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31-6FCC-4F3B-8817-5F879334F6F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56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00E5-CFAD-4C17-B8C0-4DA9614F6712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31-6FCC-4F3B-8817-5F879334F6F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18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00E5-CFAD-4C17-B8C0-4DA9614F6712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31-6FCC-4F3B-8817-5F879334F6F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50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00E5-CFAD-4C17-B8C0-4DA9614F6712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31-6FCC-4F3B-8817-5F879334F6F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98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00E5-CFAD-4C17-B8C0-4DA9614F6712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31-6FCC-4F3B-8817-5F879334F6F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93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00E5-CFAD-4C17-B8C0-4DA9614F6712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31-6FCC-4F3B-8817-5F879334F6F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9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00E5-CFAD-4C17-B8C0-4DA9614F6712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31-6FCC-4F3B-8817-5F879334F6F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88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A800E5-CFAD-4C17-B8C0-4DA9614F6712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E048831-6FCC-4F3B-8817-5F879334F6F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08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1GUjHPpCLA" TargetMode="External"/><Relationship Id="rId3" Type="http://schemas.openxmlformats.org/officeDocument/2006/relationships/hyperlink" Target="https://rxjs.dev/" TargetMode="External"/><Relationship Id="rId7" Type="http://schemas.openxmlformats.org/officeDocument/2006/relationships/hyperlink" Target="https://medium.com/" TargetMode="External"/><Relationship Id="rId2" Type="http://schemas.openxmlformats.org/officeDocument/2006/relationships/hyperlink" Target="https://angular.io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github.com/paragonie/RandomLib" TargetMode="External"/><Relationship Id="rId4" Type="http://schemas.openxmlformats.org/officeDocument/2006/relationships/hyperlink" Target="https://github.com/firebase/php-jw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B663-FD5C-DF2E-FA7C-957D57B96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738611"/>
            <a:ext cx="7315200" cy="3255264"/>
          </a:xfrm>
        </p:spPr>
        <p:txBody>
          <a:bodyPr/>
          <a:lstStyle/>
          <a:p>
            <a:r>
              <a:rPr lang="es-ES" dirty="0"/>
              <a:t>ANGULAR: Programación reactiva desde el minuto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5CD7D-E546-9988-AB57-CE3D63270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175723"/>
            <a:ext cx="7315200" cy="914400"/>
          </a:xfrm>
        </p:spPr>
        <p:txBody>
          <a:bodyPr>
            <a:noAutofit/>
          </a:bodyPr>
          <a:lstStyle/>
          <a:p>
            <a:r>
              <a:rPr lang="es-ES" sz="2800" dirty="0"/>
              <a:t>Fernando San Segundo Alonso</a:t>
            </a:r>
          </a:p>
          <a:p>
            <a:r>
              <a:rPr lang="es-ES" sz="2800" dirty="0"/>
              <a:t>I.E.S. María de Zayas y Sotomayor</a:t>
            </a:r>
          </a:p>
          <a:p>
            <a:r>
              <a:rPr lang="es-ES" sz="2800" dirty="0"/>
              <a:t>Desarrollo de Aplicaciones Web</a:t>
            </a:r>
          </a:p>
        </p:txBody>
      </p:sp>
    </p:spTree>
    <p:extLst>
      <p:ext uri="{BB962C8B-B14F-4D97-AF65-F5344CB8AC3E}">
        <p14:creationId xmlns:p14="http://schemas.microsoft.com/office/powerpoint/2010/main" val="327298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97F68-4D45-B66D-106B-D6D11B5C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Interceptores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5153-EA1D-6BEE-4E6D-08CA8633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s-ES" sz="1900">
                <a:solidFill>
                  <a:srgbClr val="FFFFFF"/>
                </a:solidFill>
              </a:rPr>
              <a:t>HttpInterceptor actúa como middleware entre la emisión y recepción de llamadas http.</a:t>
            </a:r>
          </a:p>
          <a:p>
            <a:r>
              <a:rPr lang="es-ES" sz="1900">
                <a:solidFill>
                  <a:srgbClr val="FFFFFF"/>
                </a:solidFill>
              </a:rPr>
              <a:t>Permite capturar y tratar excepciones, aplicar lógica de negocio, añadir datos a las cabeceras http…</a:t>
            </a:r>
          </a:p>
          <a:p>
            <a:r>
              <a:rPr lang="es-ES" sz="1900">
                <a:solidFill>
                  <a:srgbClr val="FFFFFF"/>
                </a:solidFill>
              </a:rPr>
              <a:t>Paradigma puramente reactivo. La petición interceptada y transformada se devuelve como observable.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71FA6-2561-E363-792D-337EDD476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32" y="765350"/>
            <a:ext cx="6725589" cy="426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20EBB4-4698-58C5-91CC-DF4DC5BF7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332" y="5149542"/>
            <a:ext cx="672558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612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65D9-EFCA-2869-5E5D-E5A31FF9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Interceptores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CF85-9762-4B34-BA45-01161B33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FF912-26D4-AD50-9306-FFF033D7F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086" y="514134"/>
            <a:ext cx="8173591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669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BCCF-FD29-E9EE-C318-2461CB21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Ejemplo práctico: controlar sesión expirada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E7EFE-A988-48FD-7B4E-E47DE2DDEAB5}"/>
              </a:ext>
            </a:extLst>
          </p:cNvPr>
          <p:cNvSpPr txBox="1"/>
          <p:nvPr/>
        </p:nvSpPr>
        <p:spPr>
          <a:xfrm>
            <a:off x="3462291" y="665824"/>
            <a:ext cx="313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1. Se produce una petición http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E2B42-CA3F-7552-540C-F1E9FE63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363" y="538482"/>
            <a:ext cx="4530475" cy="687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45837C-62E4-9D27-7E4F-FA74D48D77F2}"/>
              </a:ext>
            </a:extLst>
          </p:cNvPr>
          <p:cNvSpPr txBox="1"/>
          <p:nvPr/>
        </p:nvSpPr>
        <p:spPr>
          <a:xfrm>
            <a:off x="3462291" y="1606858"/>
            <a:ext cx="512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2. La petición es interceptada por el interceptor http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4D9E9-B8C8-DC00-1D7D-D5F4B46F0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09" y="1980392"/>
            <a:ext cx="5000191" cy="377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2AF975-043C-FC01-AA1A-A237C80DE97B}"/>
              </a:ext>
            </a:extLst>
          </p:cNvPr>
          <p:cNvSpPr txBox="1"/>
          <p:nvPr/>
        </p:nvSpPr>
        <p:spPr>
          <a:xfrm>
            <a:off x="3462291" y="2546348"/>
            <a:ext cx="747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3. El interceptor añade el token de sesión a la cabecera, y la petición continúa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F0D9E2-4FEB-BFF0-0467-0B8704A63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460" y="2937996"/>
            <a:ext cx="4482887" cy="8128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AEDF92-EEF4-FEFD-8E73-DF9CF78A9C01}"/>
              </a:ext>
            </a:extLst>
          </p:cNvPr>
          <p:cNvSpPr txBox="1"/>
          <p:nvPr/>
        </p:nvSpPr>
        <p:spPr>
          <a:xfrm>
            <a:off x="3462291" y="3826275"/>
            <a:ext cx="3018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4. La petición llega al servidor y éste decodifica el token para comprobar su expiración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810B52-1ED7-BBE0-1025-80979EDEC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842" y="3942321"/>
            <a:ext cx="4668764" cy="239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757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3684-B5DD-BB08-B60B-FECB7835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Ejemplo práctico: controlar sesión expirada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5574D-16C0-0FD7-62DF-F360AC3F3434}"/>
              </a:ext>
            </a:extLst>
          </p:cNvPr>
          <p:cNvSpPr txBox="1"/>
          <p:nvPr/>
        </p:nvSpPr>
        <p:spPr>
          <a:xfrm>
            <a:off x="3435659" y="416837"/>
            <a:ext cx="727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5. El servidor devuelve un código de error 401 (nueva petición http) y el interceptor lo captura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6603F-5DFD-EA88-7318-3729D071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921" y="758932"/>
            <a:ext cx="5152007" cy="5161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6D28A8-157E-4834-D3B2-E6CD3A52F81A}"/>
              </a:ext>
            </a:extLst>
          </p:cNvPr>
          <p:cNvSpPr txBox="1"/>
          <p:nvPr/>
        </p:nvSpPr>
        <p:spPr>
          <a:xfrm>
            <a:off x="3435659" y="1280028"/>
            <a:ext cx="368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6. El interceptor pide un nuevo token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D13B8B-0962-E7B1-57F9-955F1A6D9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365" y="1649360"/>
            <a:ext cx="7328563" cy="1166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B6B58C-D9EC-5F89-64D6-8CDF73A5CEF8}"/>
              </a:ext>
            </a:extLst>
          </p:cNvPr>
          <p:cNvSpPr txBox="1"/>
          <p:nvPr/>
        </p:nvSpPr>
        <p:spPr>
          <a:xfrm>
            <a:off x="3435659" y="2816096"/>
            <a:ext cx="540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7. El servidor genera el nuevo token y lo envía de vuelta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2F686A-2BD8-2DD1-54B4-2199FFCD6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593" y="3182186"/>
            <a:ext cx="3616165" cy="30273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CBB15D-A1BA-ED12-81E3-7F8C8CFCF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491" y="3182186"/>
            <a:ext cx="4481608" cy="34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9073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6932-C17E-5A13-7130-8D68C68D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Ejemplo práctico: controlar sesión expirada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FE98E-925F-F6CA-FA1F-225F39B28A2E}"/>
              </a:ext>
            </a:extLst>
          </p:cNvPr>
          <p:cNvSpPr txBox="1"/>
          <p:nvPr/>
        </p:nvSpPr>
        <p:spPr>
          <a:xfrm>
            <a:off x="3524434" y="800671"/>
            <a:ext cx="771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8. El interceptor recibe el nuevo token, lo guarda y lo añade a las cabeceras de la petición original, que finalmente puede llevarse a cabo por completo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36E16-F680-4F4F-E540-A1310A100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17" y="1447002"/>
            <a:ext cx="4915586" cy="2143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40C9E9-A580-648E-0D6B-4A205E47FB9A}"/>
              </a:ext>
            </a:extLst>
          </p:cNvPr>
          <p:cNvSpPr txBox="1"/>
          <p:nvPr/>
        </p:nvSpPr>
        <p:spPr>
          <a:xfrm>
            <a:off x="3524434" y="4376691"/>
            <a:ext cx="801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Nuevas peticiones serán interceptadas y el token de sesión será comprobado. Si expira, este proceso se repetirá de nuevo.</a:t>
            </a:r>
          </a:p>
        </p:txBody>
      </p:sp>
    </p:spTree>
    <p:extLst>
      <p:ext uri="{BB962C8B-B14F-4D97-AF65-F5344CB8AC3E}">
        <p14:creationId xmlns:p14="http://schemas.microsoft.com/office/powerpoint/2010/main" val="165949907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4DA2902A-FA5D-45A8-81EE-4342D330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22B538A-2A50-48E0-89A4-F2D2EEB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319273A-84F0-4EF0-9ABB-6725351DB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F4FCA-4742-AD42-3634-790CEF7A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281127"/>
            <a:ext cx="10905066" cy="938698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Angular: Conclusiones</a:t>
            </a:r>
          </a:p>
        </p:txBody>
      </p:sp>
      <p:pic>
        <p:nvPicPr>
          <p:cNvPr id="8" name="Picture 7" descr="Arrow&#10;&#10;Description automatically generated with medium confidence">
            <a:extLst>
              <a:ext uri="{FF2B5EF4-FFF2-40B4-BE49-F238E27FC236}">
                <a16:creationId xmlns:a16="http://schemas.microsoft.com/office/drawing/2014/main" id="{73D5785B-4FC0-526A-699C-38F0F87AD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035" y="576958"/>
            <a:ext cx="1119334" cy="1280296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FABDEB-43F9-A51C-A68D-E70515BAE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389" y="617198"/>
            <a:ext cx="1199815" cy="1199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F00E44-B69B-68E7-6C58-486423632F7E}"/>
              </a:ext>
            </a:extLst>
          </p:cNvPr>
          <p:cNvSpPr txBox="1"/>
          <p:nvPr/>
        </p:nvSpPr>
        <p:spPr>
          <a:xfrm>
            <a:off x="718457" y="2050164"/>
            <a:ext cx="5178490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Cierta transferencia de conocimientos desde otros </a:t>
            </a:r>
            <a:r>
              <a:rPr lang="es-ES" sz="1600" dirty="0" err="1">
                <a:solidFill>
                  <a:schemeClr val="tx2"/>
                </a:solidFill>
              </a:rPr>
              <a:t>frameworks</a:t>
            </a:r>
            <a:r>
              <a:rPr lang="es-ES" sz="1600" dirty="0">
                <a:solidFill>
                  <a:schemeClr val="tx2"/>
                </a:solidFill>
              </a:rPr>
              <a:t> de JS (</a:t>
            </a:r>
            <a:r>
              <a:rPr lang="es-ES" sz="1600" dirty="0" err="1">
                <a:solidFill>
                  <a:schemeClr val="tx2"/>
                </a:solidFill>
              </a:rPr>
              <a:t>React</a:t>
            </a:r>
            <a:r>
              <a:rPr lang="es-ES" sz="1600" dirty="0">
                <a:solidFill>
                  <a:schemeClr val="tx2"/>
                </a:solidFill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</a:rPr>
              <a:t>TypeScript</a:t>
            </a:r>
            <a:r>
              <a:rPr lang="es-ES" sz="1600" dirty="0">
                <a:solidFill>
                  <a:schemeClr val="tx2"/>
                </a:solidFill>
              </a:rPr>
              <a:t> &gt; JavaScript.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Estructurado y escalable.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Reducida dependencia de librerías externas.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Inherentemente reactivo.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Excelente y extensiva documentación.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1C24A-954C-E3F7-A23D-0B26174A1365}"/>
              </a:ext>
            </a:extLst>
          </p:cNvPr>
          <p:cNvSpPr txBox="1"/>
          <p:nvPr/>
        </p:nvSpPr>
        <p:spPr>
          <a:xfrm>
            <a:off x="6295052" y="2052429"/>
            <a:ext cx="5178490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Curva de aprendizaje elevada.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La programación reactiva no es un concepto fácil de visualizar y entender.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Puede resultar excesivamente restrictivo.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Demasiado complejo para desarrollar aplicaciones simples.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4225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6F63-7FED-4DD4-E622-64322D03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6218-49F3-4FCD-6409-BE0BF853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88272"/>
            <a:ext cx="7315200" cy="5726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Documentación oficial de Angular: </a:t>
            </a:r>
            <a:r>
              <a:rPr lang="es-ES" dirty="0">
                <a:hlinkClick r:id="rId2"/>
              </a:rPr>
              <a:t>https://angular.io/docs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Documentación oficial de </a:t>
            </a:r>
            <a:r>
              <a:rPr lang="es-ES" dirty="0" err="1"/>
              <a:t>RxJS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https://rxjs.dev/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Librería PHP para generar tokens JWT: </a:t>
            </a:r>
            <a:r>
              <a:rPr lang="es-ES" dirty="0">
                <a:hlinkClick r:id="rId4"/>
              </a:rPr>
              <a:t>https://github.com/firebase/php-jwt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Librería PHP para generar </a:t>
            </a:r>
            <a:r>
              <a:rPr lang="es-ES" dirty="0" err="1"/>
              <a:t>strings</a:t>
            </a:r>
            <a:r>
              <a:rPr lang="es-ES" dirty="0"/>
              <a:t> aleatorias puras: </a:t>
            </a:r>
            <a:r>
              <a:rPr lang="es-ES" dirty="0">
                <a:hlinkClick r:id="rId5"/>
              </a:rPr>
              <a:t>https://github.com/paragonie/RandomLib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Consulta de dudas puntuales: </a:t>
            </a:r>
            <a:r>
              <a:rPr lang="es-ES" dirty="0">
                <a:hlinkClick r:id="rId6"/>
              </a:rPr>
              <a:t>https://stackoverflow.com/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Dudas puntuales y tutoriales varios: </a:t>
            </a:r>
            <a:r>
              <a:rPr lang="es-ES" dirty="0">
                <a:hlinkClick r:id="rId7"/>
              </a:rPr>
              <a:t>https://medium.com/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Guía de ayuda para Interceptor HTTP: </a:t>
            </a:r>
            <a:r>
              <a:rPr lang="es-ES" dirty="0">
                <a:hlinkClick r:id="rId8"/>
              </a:rPr>
              <a:t>https://www.youtube.com/watch?v=F1GUjHPpCLA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2989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8970-7EA7-7C66-E8C6-693B357D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Conceptos: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278A-1CFF-7D06-F5D9-E45DA487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400" dirty="0"/>
              <a:t>Framework para desarrollo web. 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Trabaja con </a:t>
            </a:r>
            <a:r>
              <a:rPr lang="es-ES" sz="2400" dirty="0" err="1"/>
              <a:t>TypeScript</a:t>
            </a:r>
            <a:r>
              <a:rPr lang="es-E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Uno de los “tres grandes” del desarrollo </a:t>
            </a:r>
            <a:r>
              <a:rPr lang="es-ES" sz="2400" dirty="0" err="1"/>
              <a:t>front</a:t>
            </a:r>
            <a:r>
              <a:rPr lang="es-ES" sz="2400" dirty="0"/>
              <a:t> end.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Desarrollo basado en componentes: reusabilidad y escalabilidad.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Uso fundamental y extensivo de conceptos de programación reactiva.</a:t>
            </a:r>
          </a:p>
        </p:txBody>
      </p:sp>
    </p:spTree>
    <p:extLst>
      <p:ext uri="{BB962C8B-B14F-4D97-AF65-F5344CB8AC3E}">
        <p14:creationId xmlns:p14="http://schemas.microsoft.com/office/powerpoint/2010/main" val="39500886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8681-E62B-0ADF-FBE9-772B1C49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Conceptos: Programación reactiva (</a:t>
            </a:r>
            <a:r>
              <a:rPr lang="es-ES" dirty="0" err="1"/>
              <a:t>RxJS</a:t>
            </a:r>
            <a:r>
              <a:rPr lang="es-E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BB06-B631-28D6-99B8-84E646DFB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/>
              <a:t>Paradigma de desarrollo basado en asincronía.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Flujos (</a:t>
            </a:r>
            <a:r>
              <a:rPr lang="es-ES" sz="2400" dirty="0" err="1"/>
              <a:t>streams</a:t>
            </a:r>
            <a:r>
              <a:rPr lang="es-ES" sz="2400" dirty="0"/>
              <a:t>) de datos para manejar cambios, reaccionando a las acciones del usuario.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Flujos constantes o finitos, siempre asíncronos.</a:t>
            </a:r>
          </a:p>
          <a:p>
            <a:pPr>
              <a:lnSpc>
                <a:spcPct val="150000"/>
              </a:lnSpc>
            </a:pPr>
            <a:r>
              <a:rPr lang="es-ES" sz="2400" dirty="0" err="1"/>
              <a:t>RxJS</a:t>
            </a:r>
            <a:r>
              <a:rPr lang="es-ES" sz="2400" dirty="0"/>
              <a:t> = “Reactive </a:t>
            </a:r>
            <a:r>
              <a:rPr lang="es-ES" sz="2400" dirty="0" err="1"/>
              <a:t>extensions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JavaScript”.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Cimienta la base sobre la que se sustenta Angular (observables</a:t>
            </a:r>
            <a:r>
              <a:rPr lang="es-E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692945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CEC71C0-8C5D-634E-2ED2-CFD6B75FA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4" y="1240697"/>
            <a:ext cx="10602391" cy="5115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908E0-B972-6D97-601D-39AA5408C93E}"/>
              </a:ext>
            </a:extLst>
          </p:cNvPr>
          <p:cNvSpPr txBox="1"/>
          <p:nvPr/>
        </p:nvSpPr>
        <p:spPr>
          <a:xfrm>
            <a:off x="885337" y="605311"/>
            <a:ext cx="10602391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latin typeface="+mj-lt"/>
              </a:rPr>
              <a:t>Mapa conceptual: </a:t>
            </a:r>
            <a:r>
              <a:rPr lang="es-ES" sz="3200" dirty="0" err="1">
                <a:solidFill>
                  <a:schemeClr val="bg1"/>
                </a:solidFill>
                <a:latin typeface="+mj-lt"/>
              </a:rPr>
              <a:t>Layout</a:t>
            </a:r>
            <a:r>
              <a:rPr lang="es-ES" sz="3200" dirty="0">
                <a:solidFill>
                  <a:schemeClr val="bg1"/>
                </a:solidFill>
                <a:latin typeface="+mj-lt"/>
              </a:rPr>
              <a:t>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61795731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59C2B-D39F-166E-2DF3-04BA6DBE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6" y="4049486"/>
            <a:ext cx="10384970" cy="1883228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Angular: Anatomía de un componente.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6FAE68-9835-26F8-6460-0879EC3C8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717" y="221707"/>
            <a:ext cx="4227155" cy="6379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CE9374-3A75-BF28-F91A-3EA427BF8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849" y="1024413"/>
            <a:ext cx="4227155" cy="25445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65EE05-B0BC-1B43-D4AD-2B5242FCE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997" y="221707"/>
            <a:ext cx="4456830" cy="33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295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2784-6CCA-45C5-379F-2578DE60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Enlazar la vista y 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BC29-60FF-07B9-B470-04886DE0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922" y="666038"/>
            <a:ext cx="7315200" cy="915598"/>
          </a:xfrm>
        </p:spPr>
        <p:txBody>
          <a:bodyPr/>
          <a:lstStyle/>
          <a:p>
            <a:r>
              <a:rPr lang="es-ES" dirty="0"/>
              <a:t>Sintaxis específica en el HTML de un componente.</a:t>
            </a:r>
          </a:p>
          <a:p>
            <a:r>
              <a:rPr lang="es-ES" dirty="0"/>
              <a:t>Permite presentar información dinámicamente (enlazada a datos)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4D5E1-5D4C-6A3F-330D-42D40E41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082" y="1978531"/>
            <a:ext cx="5229955" cy="11431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84A95F9-E7D8-653F-DA16-7FD235139398}"/>
              </a:ext>
            </a:extLst>
          </p:cNvPr>
          <p:cNvSpPr/>
          <p:nvPr/>
        </p:nvSpPr>
        <p:spPr>
          <a:xfrm>
            <a:off x="8620217" y="2672179"/>
            <a:ext cx="1313896" cy="2574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4A4E249-60CB-8A68-D328-69405188C0BE}"/>
              </a:ext>
            </a:extLst>
          </p:cNvPr>
          <p:cNvCxnSpPr>
            <a:cxnSpLocks/>
          </p:cNvCxnSpPr>
          <p:nvPr/>
        </p:nvCxnSpPr>
        <p:spPr>
          <a:xfrm rot="10800000">
            <a:off x="7128769" y="2275285"/>
            <a:ext cx="2086254" cy="39689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2341A3-CE2D-B4A2-34E0-232DD57C1C27}"/>
              </a:ext>
            </a:extLst>
          </p:cNvPr>
          <p:cNvCxnSpPr/>
          <p:nvPr/>
        </p:nvCxnSpPr>
        <p:spPr>
          <a:xfrm>
            <a:off x="5140171" y="2343705"/>
            <a:ext cx="19885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69424C-F36F-00BB-3337-AD9CE33D5540}"/>
              </a:ext>
            </a:extLst>
          </p:cNvPr>
          <p:cNvSpPr txBox="1"/>
          <p:nvPr/>
        </p:nvSpPr>
        <p:spPr>
          <a:xfrm>
            <a:off x="6708245" y="1662184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err="1">
                <a:solidFill>
                  <a:schemeClr val="tx2"/>
                </a:solidFill>
              </a:rPr>
              <a:t>home.component.ts</a:t>
            </a:r>
            <a:endParaRPr lang="es-ES" sz="1600" i="1" dirty="0">
              <a:solidFill>
                <a:schemeClr val="tx2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A8DF66D-4D6B-7CBF-D4F7-35B678151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177" y="4094679"/>
            <a:ext cx="2962688" cy="14384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C995BE-F3CD-FD27-1CFE-F9C7FEF34FBB}"/>
              </a:ext>
            </a:extLst>
          </p:cNvPr>
          <p:cNvSpPr txBox="1"/>
          <p:nvPr/>
        </p:nvSpPr>
        <p:spPr>
          <a:xfrm>
            <a:off x="6590423" y="3756125"/>
            <a:ext cx="2068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chemeClr val="tx2"/>
                </a:solidFill>
              </a:rPr>
              <a:t>home.component.html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F1FB59-0399-7D88-E0DA-9CB5730B54AA}"/>
              </a:ext>
            </a:extLst>
          </p:cNvPr>
          <p:cNvSpPr/>
          <p:nvPr/>
        </p:nvSpPr>
        <p:spPr>
          <a:xfrm>
            <a:off x="8220269" y="4376057"/>
            <a:ext cx="531845" cy="2985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8168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C5D7-C0EA-8258-A9ED-82826B51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Observables: los cimientos de una aplicación web en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EAC0-6B4A-3CA2-22EB-AE5AEA8BC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903" y="467992"/>
            <a:ext cx="7315200" cy="247643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No son conceptos únicos de Angular. Es la base de la programación reactiva.</a:t>
            </a:r>
          </a:p>
          <a:p>
            <a:r>
              <a:rPr lang="es-ES" dirty="0"/>
              <a:t>Angular implementa la librería reactiva </a:t>
            </a:r>
            <a:r>
              <a:rPr lang="es-ES" dirty="0" err="1"/>
              <a:t>RxJS</a:t>
            </a:r>
            <a:r>
              <a:rPr lang="es-ES" dirty="0"/>
              <a:t> por defecto.</a:t>
            </a:r>
          </a:p>
          <a:p>
            <a:pPr marL="960120" lvl="1" indent="-457200">
              <a:buFont typeface="+mj-lt"/>
              <a:buAutoNum type="arabicPeriod"/>
            </a:pPr>
            <a:r>
              <a:rPr lang="es-ES" dirty="0"/>
              <a:t>Se crea un flujo de datos asíncrono, que emite los datos cuando se soliciten (observable)</a:t>
            </a:r>
          </a:p>
          <a:p>
            <a:pPr marL="960120" lvl="1" indent="-457200">
              <a:buFont typeface="+mj-lt"/>
              <a:buAutoNum type="arabicPeriod"/>
            </a:pPr>
            <a:r>
              <a:rPr lang="es-ES" dirty="0"/>
              <a:t>Se conecta a la observable, que emite los datos (suscripción)</a:t>
            </a:r>
          </a:p>
          <a:p>
            <a:pPr marL="960120" lvl="1" indent="-457200">
              <a:buFont typeface="+mj-lt"/>
              <a:buAutoNum type="arabicPeriod"/>
            </a:pPr>
            <a:r>
              <a:rPr lang="es-ES" dirty="0"/>
              <a:t>A la suscripción se le pasa un objeto que define cómo se va a tratar la </a:t>
            </a:r>
            <a:r>
              <a:rPr lang="es-ES"/>
              <a:t>información recibida.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1F08B-1853-F6DC-3415-56502CF0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973" y="3160786"/>
            <a:ext cx="6173061" cy="1991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29D187-9CA1-8ED1-1669-AEB435ABD11A}"/>
              </a:ext>
            </a:extLst>
          </p:cNvPr>
          <p:cNvSpPr txBox="1"/>
          <p:nvPr/>
        </p:nvSpPr>
        <p:spPr>
          <a:xfrm>
            <a:off x="6877587" y="2814572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err="1">
                <a:solidFill>
                  <a:schemeClr val="tx2"/>
                </a:solidFill>
              </a:rPr>
              <a:t>tests.service.ts</a:t>
            </a:r>
            <a:endParaRPr lang="es-ES" sz="1600" i="1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0B7FCF-F576-A8CB-61CF-C45E100F3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189" y="5635837"/>
            <a:ext cx="4934639" cy="533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D97DE8-3856-BBE3-52E1-8CD65A0B263A}"/>
              </a:ext>
            </a:extLst>
          </p:cNvPr>
          <p:cNvSpPr txBox="1"/>
          <p:nvPr/>
        </p:nvSpPr>
        <p:spPr>
          <a:xfrm>
            <a:off x="6685229" y="5289623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err="1">
                <a:solidFill>
                  <a:schemeClr val="tx2"/>
                </a:solidFill>
              </a:rPr>
              <a:t>home.component.ts</a:t>
            </a:r>
            <a:endParaRPr lang="es-ES" sz="1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18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000D-8914-6B3B-BE83-4C43312C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entre componentes: Servicios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5A21-8C47-BEB5-F970-C05B180B4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107" y="569166"/>
            <a:ext cx="7315200" cy="22953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Son clases genéricas con un propósito concreto y específico.</a:t>
            </a:r>
          </a:p>
          <a:p>
            <a:pPr>
              <a:lnSpc>
                <a:spcPct val="150000"/>
              </a:lnSpc>
            </a:pPr>
            <a:r>
              <a:rPr lang="es-ES" dirty="0"/>
              <a:t>Múltiples usos (manejar datos del servidor, validar inputs…).</a:t>
            </a:r>
          </a:p>
          <a:p>
            <a:pPr>
              <a:lnSpc>
                <a:spcPct val="150000"/>
              </a:lnSpc>
            </a:pPr>
            <a:r>
              <a:rPr lang="es-ES" dirty="0"/>
              <a:t>Comunicación fácil entre componentes no interrelacionados: Inyección de dependencias (DI).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AD7091E-8E50-ACBD-9F5B-DA615A361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266" y="2864497"/>
            <a:ext cx="5858882" cy="36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8769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4DA2902A-FA5D-45A8-81EE-4342D330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22B538A-2A50-48E0-89A4-F2D2EEB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319273A-84F0-4EF0-9ABB-6725351DB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F4FCA-4742-AD42-3634-790CEF7A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281127"/>
            <a:ext cx="10905066" cy="938698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Ejemplo práctico: Servicio para eventos</a:t>
            </a:r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1BCFA-DCD2-9F7A-C76C-64D3DE8E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96" y="3620656"/>
            <a:ext cx="2734057" cy="112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421131-EEAC-0D66-1DC7-03332FDBB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7" y="793471"/>
            <a:ext cx="7802064" cy="1543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D32651-3DF0-6F53-6888-B423A369F2CE}"/>
              </a:ext>
            </a:extLst>
          </p:cNvPr>
          <p:cNvSpPr txBox="1"/>
          <p:nvPr/>
        </p:nvSpPr>
        <p:spPr>
          <a:xfrm>
            <a:off x="2940993" y="474217"/>
            <a:ext cx="268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chemeClr val="tx2"/>
                </a:solidFill>
              </a:rPr>
              <a:t>tiempo-</a:t>
            </a:r>
            <a:r>
              <a:rPr lang="es-ES" sz="1600" i="1" dirty="0" err="1">
                <a:solidFill>
                  <a:schemeClr val="tx2"/>
                </a:solidFill>
              </a:rPr>
              <a:t>reaccion.component.ts</a:t>
            </a:r>
            <a:endParaRPr lang="es-ES" sz="1600" i="1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3B21B5-FED7-42D0-B61E-6363A9918DF9}"/>
              </a:ext>
            </a:extLst>
          </p:cNvPr>
          <p:cNvSpPr txBox="1"/>
          <p:nvPr/>
        </p:nvSpPr>
        <p:spPr>
          <a:xfrm>
            <a:off x="1291178" y="3271694"/>
            <a:ext cx="1599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err="1">
                <a:solidFill>
                  <a:schemeClr val="tx2"/>
                </a:solidFill>
              </a:rPr>
              <a:t>events.service.ts</a:t>
            </a:r>
            <a:endParaRPr lang="es-ES" sz="1600" i="1" dirty="0">
              <a:solidFill>
                <a:schemeClr val="tx2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405B15A-5B67-AF65-E865-DBF730D5B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522" y="2368197"/>
            <a:ext cx="6668431" cy="26006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CE72F1-A27C-65CD-D8A2-4211F4CA2DC0}"/>
              </a:ext>
            </a:extLst>
          </p:cNvPr>
          <p:cNvSpPr txBox="1"/>
          <p:nvPr/>
        </p:nvSpPr>
        <p:spPr>
          <a:xfrm>
            <a:off x="8847333" y="1998182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chemeClr val="tx2"/>
                </a:solidFill>
              </a:rPr>
              <a:t>global-</a:t>
            </a:r>
            <a:r>
              <a:rPr lang="es-ES" sz="1600" i="1" dirty="0" err="1">
                <a:solidFill>
                  <a:schemeClr val="tx2"/>
                </a:solidFill>
              </a:rPr>
              <a:t>results.component.ts</a:t>
            </a:r>
            <a:endParaRPr lang="es-ES" sz="1600" i="1" dirty="0">
              <a:solidFill>
                <a:schemeClr val="tx2"/>
              </a:solidFill>
            </a:endParaRP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7D8CB9C-4496-9457-AC9C-4C531FF02CA5}"/>
              </a:ext>
            </a:extLst>
          </p:cNvPr>
          <p:cNvCxnSpPr>
            <a:endCxn id="26" idx="0"/>
          </p:cNvCxnSpPr>
          <p:nvPr/>
        </p:nvCxnSpPr>
        <p:spPr>
          <a:xfrm rot="5400000">
            <a:off x="2023018" y="2404442"/>
            <a:ext cx="934958" cy="79954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D710D211-9363-3E66-42EC-7588991FF4AE}"/>
              </a:ext>
            </a:extLst>
          </p:cNvPr>
          <p:cNvCxnSpPr>
            <a:endCxn id="28" idx="1"/>
          </p:cNvCxnSpPr>
          <p:nvPr/>
        </p:nvCxnSpPr>
        <p:spPr>
          <a:xfrm flipV="1">
            <a:off x="3457753" y="3773010"/>
            <a:ext cx="1681769" cy="70133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397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1471</TotalTime>
  <Words>779</Words>
  <Application>Microsoft Office PowerPoint</Application>
  <PresentationFormat>Widescreen</PresentationFormat>
  <Paragraphs>83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 2</vt:lpstr>
      <vt:lpstr>Frame</vt:lpstr>
      <vt:lpstr>ANGULAR: Programación reactiva desde el minuto 0</vt:lpstr>
      <vt:lpstr>Conceptos: Angular</vt:lpstr>
      <vt:lpstr>Conceptos: Programación reactiva (RxJS)</vt:lpstr>
      <vt:lpstr>PowerPoint Presentation</vt:lpstr>
      <vt:lpstr>Angular: Anatomía de un componente.</vt:lpstr>
      <vt:lpstr>Enlazar la vista y el modelo</vt:lpstr>
      <vt:lpstr>Observables: los cimientos de una aplicación web en Angular</vt:lpstr>
      <vt:lpstr>Comunicación entre componentes: Servicios</vt:lpstr>
      <vt:lpstr>Ejemplo práctico: Servicio para eventos</vt:lpstr>
      <vt:lpstr>Interceptores</vt:lpstr>
      <vt:lpstr>Interceptores (cont.)</vt:lpstr>
      <vt:lpstr>Ejemplo práctico: controlar sesión expirada</vt:lpstr>
      <vt:lpstr>Ejemplo práctico: controlar sesión expirada (cont.)</vt:lpstr>
      <vt:lpstr>Ejemplo práctico: controlar sesión expirada (cont.)</vt:lpstr>
      <vt:lpstr>Angular: Conclusiones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ANGULAR: Programación reactiva desde el minuto 0</dc:title>
  <dc:creator>fernando san segundo</dc:creator>
  <cp:lastModifiedBy>fernando san segundo</cp:lastModifiedBy>
  <cp:revision>13</cp:revision>
  <dcterms:created xsi:type="dcterms:W3CDTF">2022-05-24T17:50:53Z</dcterms:created>
  <dcterms:modified xsi:type="dcterms:W3CDTF">2022-06-17T20:47:28Z</dcterms:modified>
</cp:coreProperties>
</file>