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Hin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ind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Hin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 flipH="1" rot="5400000">
            <a:off x="6177274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flipH="1" rot="5400000">
            <a:off x="-698074" y="3247199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flipH="1" rot="-5400000">
            <a:off x="-428544" y="2831031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flipH="1" rot="-5400000">
            <a:off x="563747" y="2068298"/>
            <a:ext cx="1518899" cy="9254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flipH="1" rot="5400000">
            <a:off x="7217674" y="1270025"/>
            <a:ext cx="2394600" cy="1458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flipH="1" rot="-5400000">
            <a:off x="7315902" y="2802274"/>
            <a:ext cx="1027799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flipH="1" rot="-5400000">
            <a:off x="6337825" y="578874"/>
            <a:ext cx="1520099" cy="9260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big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flipH="1" rot="-5400000">
            <a:off x="-358954" y="3663588"/>
            <a:ext cx="1838400" cy="11204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flipH="1" rot="-5400000">
            <a:off x="472233" y="3024660"/>
            <a:ext cx="1271999" cy="7751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6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2" name="Shape 152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 flipH="1" rot="-5400000">
            <a:off x="-428544" y="2831031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 flipH="1" rot="-5400000">
            <a:off x="563747" y="2068298"/>
            <a:ext cx="1518899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 rot="5400000">
            <a:off x="-253698" y="2260564"/>
            <a:ext cx="1297200" cy="789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 rot="-5400000">
            <a:off x="-192598" y="1950592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 flipH="1" rot="-5400000">
            <a:off x="7315902" y="2802274"/>
            <a:ext cx="1027799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 flipH="1" rot="-5400000">
            <a:off x="6337825" y="578874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165" name="Shape 165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 flipH="1" rot="-5400000">
            <a:off x="-428544" y="2831031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 flipH="1" rot="-5400000">
            <a:off x="563747" y="2068298"/>
            <a:ext cx="1518899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-253698" y="2260564"/>
            <a:ext cx="1297200" cy="789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 rot="-5400000">
            <a:off x="-192598" y="1950592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 flipH="1" rot="-5400000">
            <a:off x="7315902" y="2802274"/>
            <a:ext cx="1027799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 flipH="1" rot="-5400000">
            <a:off x="6337825" y="578874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 b="1" i="1"/>
            </a:lvl1pPr>
            <a:lvl2pPr lvl="1" rtl="0" algn="ctr">
              <a:spcBef>
                <a:spcPts val="0"/>
              </a:spcBef>
              <a:defRPr b="1" i="1"/>
            </a:lvl2pPr>
            <a:lvl3pPr lvl="2" rtl="0" algn="ctr">
              <a:spcBef>
                <a:spcPts val="0"/>
              </a:spcBef>
              <a:defRPr b="1" i="1"/>
            </a:lvl3pPr>
            <a:lvl4pPr lvl="3" rtl="0" algn="ctr">
              <a:spcBef>
                <a:spcPts val="0"/>
              </a:spcBef>
              <a:defRPr b="1" i="1"/>
            </a:lvl4pPr>
            <a:lvl5pPr lvl="4" rtl="0" algn="ctr">
              <a:spcBef>
                <a:spcPts val="0"/>
              </a:spcBef>
              <a:defRPr b="1" i="1"/>
            </a:lvl5pPr>
            <a:lvl6pPr lvl="5" rtl="0" algn="ctr">
              <a:spcBef>
                <a:spcPts val="0"/>
              </a:spcBef>
              <a:defRPr b="1" i="1"/>
            </a:lvl6pPr>
            <a:lvl7pPr lvl="6" rtl="0" algn="ctr">
              <a:spcBef>
                <a:spcPts val="0"/>
              </a:spcBef>
              <a:defRPr b="1" i="1"/>
            </a:lvl7pPr>
            <a:lvl8pPr lvl="7" rtl="0" algn="ctr">
              <a:spcBef>
                <a:spcPts val="0"/>
              </a:spcBef>
              <a:defRPr b="1" i="1"/>
            </a:lvl8pPr>
            <a:lvl9pPr lvl="8" rtl="0" algn="ctr">
              <a:spcBef>
                <a:spcPts val="0"/>
              </a:spcBef>
              <a:defRPr b="1" i="1"/>
            </a:lvl9pPr>
          </a:lstStyle>
          <a:p/>
        </p:txBody>
      </p:sp>
      <p:grpSp>
        <p:nvGrpSpPr>
          <p:cNvPr id="177" name="Shape 17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78" name="Shape 178"/>
            <p:cNvSpPr/>
            <p:nvPr/>
          </p:nvSpPr>
          <p:spPr>
            <a:xfrm flipH="1" rot="5400000">
              <a:off x="7471942" y="406043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 flipH="1" rot="5400000">
              <a:off x="7072800" y="1666233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 rot="-5400000">
              <a:off x="7178152" y="542729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 flipH="1" rot="-5400000">
              <a:off x="8242800" y="3381814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Shape 183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 rot="5400000">
            <a:off x="-262151" y="1526812"/>
            <a:ext cx="1340699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 flipH="1" rot="-5400000">
            <a:off x="-358954" y="3663588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 rot="-5400000">
            <a:off x="-199051" y="1206481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 flipH="1" rot="-5400000">
            <a:off x="472233" y="3024660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91" name="Shape 191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92" name="Shape 192"/>
            <p:cNvSpPr/>
            <p:nvPr/>
          </p:nvSpPr>
          <p:spPr>
            <a:xfrm flipH="1" rot="5400000">
              <a:off x="7471942" y="406043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 flipH="1" rot="5400000">
              <a:off x="7072800" y="1666233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 rot="-5400000">
              <a:off x="7178152" y="542729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 flipH="1" rot="-5400000">
              <a:off x="8242800" y="3381814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198" name="Shape 19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 flipH="1" rot="-5400000">
              <a:off x="-173394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 rot="-5400000">
              <a:off x="-120146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4224148" y="1706950"/>
            <a:ext cx="2977800" cy="321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grpSp>
        <p:nvGrpSpPr>
          <p:cNvPr id="207" name="Shape 20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208" name="Shape 208"/>
            <p:cNvSpPr/>
            <p:nvPr/>
          </p:nvSpPr>
          <p:spPr>
            <a:xfrm flipH="1" rot="5400000">
              <a:off x="7471942" y="406043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 flipH="1" rot="5400000">
              <a:off x="7072800" y="1666233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 rot="-5400000">
              <a:off x="7178152" y="542729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 flipH="1" rot="-5400000">
              <a:off x="8242800" y="3381814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214" name="Shape 214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 flipH="1" rot="-5400000">
              <a:off x="-173394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 rot="-5400000">
              <a:off x="-120146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3194800" y="1676800"/>
            <a:ext cx="2024100" cy="32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23" name="Shape 223"/>
          <p:cNvSpPr txBox="1"/>
          <p:nvPr>
            <p:ph idx="3" type="body"/>
          </p:nvPr>
        </p:nvSpPr>
        <p:spPr>
          <a:xfrm>
            <a:off x="5322501" y="1676800"/>
            <a:ext cx="2024099" cy="32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grpSp>
        <p:nvGrpSpPr>
          <p:cNvPr id="224" name="Shape 22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225" name="Shape 225"/>
            <p:cNvSpPr/>
            <p:nvPr/>
          </p:nvSpPr>
          <p:spPr>
            <a:xfrm flipH="1" rot="5400000">
              <a:off x="7471942" y="406043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 flipH="1" rot="5400000">
              <a:off x="7072800" y="1666233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 rot="-5400000">
              <a:off x="7178152" y="542729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 flipH="1" rot="-5400000">
              <a:off x="8242800" y="3381814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Shape 230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231" name="Shape 231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 flipH="1" rot="-5400000">
              <a:off x="-173394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 rot="-5400000">
              <a:off x="-120146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238" name="Shape 23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239" name="Shape 239"/>
            <p:cNvSpPr/>
            <p:nvPr/>
          </p:nvSpPr>
          <p:spPr>
            <a:xfrm flipH="1" rot="5400000">
              <a:off x="7471942" y="406043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 flipH="1" rot="5400000">
              <a:off x="7072800" y="1666233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 rot="-5400000">
              <a:off x="7178152" y="542729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 flipH="1" rot="-5400000">
              <a:off x="8242800" y="3381814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245" name="Shape 24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 flipH="1" rot="-5400000">
              <a:off x="-173394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 rot="-5400000">
              <a:off x="-120146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360"/>
              </a:spcBef>
              <a:buSzPct val="100000"/>
              <a:buNone/>
              <a:defRPr b="1" sz="1800"/>
            </a:lvl1pPr>
          </a:lstStyle>
          <a:p/>
        </p:txBody>
      </p:sp>
      <p:grpSp>
        <p:nvGrpSpPr>
          <p:cNvPr id="252" name="Shape 25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253" name="Shape 253"/>
            <p:cNvSpPr/>
            <p:nvPr/>
          </p:nvSpPr>
          <p:spPr>
            <a:xfrm flipH="1" rot="5400000">
              <a:off x="7471942" y="406043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 flipH="1" rot="5400000">
              <a:off x="7072800" y="1666233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 rot="-5400000">
              <a:off x="7178152" y="542729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 flipH="1" rot="-5400000">
              <a:off x="8242800" y="3381814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Shape 258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259" name="Shape 25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 flipH="1" rot="-5400000">
              <a:off x="-173394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 rot="-5400000">
              <a:off x="-120146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mall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Shape 265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266" name="Shape 266"/>
            <p:cNvSpPr/>
            <p:nvPr/>
          </p:nvSpPr>
          <p:spPr>
            <a:xfrm flipH="1" rot="5400000">
              <a:off x="7471942" y="406043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 flipH="1" rot="5400000">
              <a:off x="7072800" y="1666233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 rot="-5400000">
              <a:off x="7178152" y="542729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 flipH="1" rot="-5400000">
              <a:off x="8242800" y="3381814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272" name="Shape 272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 flipH="1" rot="-5400000">
              <a:off x="-173394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 rot="-5400000">
              <a:off x="-120146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2647900" y="1659550"/>
            <a:ext cx="38480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2647975" y="2763850"/>
            <a:ext cx="38480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 flipH="1" rot="5400000">
            <a:off x="6177274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flipH="1" rot="5400000">
            <a:off x="-698074" y="3247199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flipH="1" rot="-5400000">
            <a:off x="-428544" y="2831031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flipH="1" rot="-5400000">
            <a:off x="563747" y="2068298"/>
            <a:ext cx="1518899" cy="9254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flipH="1" rot="5400000">
            <a:off x="7217674" y="1270025"/>
            <a:ext cx="2394600" cy="1458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flipH="1" rot="-5400000">
            <a:off x="7315902" y="2802274"/>
            <a:ext cx="1027799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flipH="1" rot="-5400000">
            <a:off x="6337825" y="578874"/>
            <a:ext cx="1520099" cy="9260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big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279" name="Shape 279"/>
            <p:cNvSpPr/>
            <p:nvPr/>
          </p:nvSpPr>
          <p:spPr>
            <a:xfrm flipH="1" rot="5400000">
              <a:off x="7471942" y="406043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 flipH="1" rot="5400000">
              <a:off x="7072800" y="1666233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 rot="-5400000">
              <a:off x="7178152" y="542729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flipH="1" rot="-5400000">
              <a:off x="8242800" y="3381814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Shape 28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 rot="5400000">
            <a:off x="-262151" y="1526812"/>
            <a:ext cx="1340699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 flipH="1" rot="-5400000">
            <a:off x="-358954" y="3663588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 rot="-5400000">
            <a:off x="-199051" y="1206481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 flipH="1" rot="-5400000">
            <a:off x="472233" y="3024660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 b="1" i="1"/>
            </a:lvl1pPr>
            <a:lvl2pPr lvl="1" rtl="0" algn="ctr">
              <a:spcBef>
                <a:spcPts val="0"/>
              </a:spcBef>
              <a:defRPr b="1" i="1"/>
            </a:lvl2pPr>
            <a:lvl3pPr lvl="2" rtl="0" algn="ctr">
              <a:spcBef>
                <a:spcPts val="0"/>
              </a:spcBef>
              <a:defRPr b="1" i="1"/>
            </a:lvl3pPr>
            <a:lvl4pPr lvl="3" rtl="0" algn="ctr">
              <a:spcBef>
                <a:spcPts val="0"/>
              </a:spcBef>
              <a:defRPr b="1" i="1"/>
            </a:lvl4pPr>
            <a:lvl5pPr lvl="4" rtl="0" algn="ctr">
              <a:spcBef>
                <a:spcPts val="0"/>
              </a:spcBef>
              <a:defRPr b="1" i="1"/>
            </a:lvl5pPr>
            <a:lvl6pPr lvl="5" rtl="0" algn="ctr">
              <a:spcBef>
                <a:spcPts val="0"/>
              </a:spcBef>
              <a:defRPr b="1" i="1"/>
            </a:lvl6pPr>
            <a:lvl7pPr lvl="6" rtl="0" algn="ctr">
              <a:spcBef>
                <a:spcPts val="0"/>
              </a:spcBef>
              <a:defRPr b="1" i="1"/>
            </a:lvl7pPr>
            <a:lvl8pPr lvl="7" rtl="0" algn="ctr">
              <a:spcBef>
                <a:spcPts val="0"/>
              </a:spcBef>
              <a:defRPr b="1" i="1"/>
            </a:lvl8pPr>
            <a:lvl9pPr lvl="8" algn="ctr">
              <a:spcBef>
                <a:spcPts val="0"/>
              </a:spcBef>
              <a:defRPr b="1" i="1"/>
            </a:lvl9pPr>
          </a:lstStyle>
          <a:p/>
        </p:txBody>
      </p:sp>
      <p:grpSp>
        <p:nvGrpSpPr>
          <p:cNvPr id="35" name="Shape 3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Shape 36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flipH="1" rot="-5400000">
            <a:off x="-358985" y="3663618"/>
            <a:ext cx="1838515" cy="1120554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 flipH="1" rot="-5400000">
            <a:off x="472233" y="3024660"/>
            <a:ext cx="1271999" cy="7751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067100" y="1726749"/>
            <a:ext cx="5972100" cy="146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just">
              <a:spcBef>
                <a:spcPts val="0"/>
              </a:spcBef>
              <a:defRPr/>
            </a:lvl1pPr>
            <a:lvl2pPr lvl="1" algn="just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224148" y="1706950"/>
            <a:ext cx="2977800" cy="321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72" name="Shape 72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67100" y="1676800"/>
            <a:ext cx="2024100" cy="3248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3194800" y="1676800"/>
            <a:ext cx="2024100" cy="3248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5322501" y="1676800"/>
            <a:ext cx="2024100" cy="3248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grpSp>
        <p:nvGrpSpPr>
          <p:cNvPr id="82" name="Shape 8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Shape 83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89" name="Shape 89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96" name="Shape 9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Shape 97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103" name="Shape 103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236500" y="4406300"/>
            <a:ext cx="66711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b="1" sz="1800"/>
            </a:lvl1pPr>
          </a:lstStyle>
          <a:p/>
        </p:txBody>
      </p:sp>
      <p:grpSp>
        <p:nvGrpSpPr>
          <p:cNvPr id="110" name="Shape 11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1" name="Shape 111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117" name="Shape 117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mall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41F3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ctrTitle"/>
          </p:nvPr>
        </p:nvSpPr>
        <p:spPr>
          <a:xfrm>
            <a:off x="2328150" y="1580850"/>
            <a:ext cx="4487700" cy="209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Teamwork Training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Intérêts (2)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1067100" y="1726749"/>
            <a:ext cx="5972100" cy="278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Gestion plus simple des conflits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</a:pPr>
            <a:r>
              <a:rPr lang="en"/>
              <a:t>Gestion des retours à des anciennes versions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Gestion plus simple du backup des fichiers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Principes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1067100" y="1726749"/>
            <a:ext cx="5972100" cy="278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Les fichiers sont maintenus soit physiquement, soit dans une base de données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Principes (2)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067100" y="1726749"/>
            <a:ext cx="5972100" cy="278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 plupart des VCS (version control system) gèrent les fichiers d’une manière tri-dimensionnelle: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Maintien du répertoire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Maintien du fichier lui même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Maintien des évolutions au cours du temps (les diffs)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des SCM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1067100" y="1726749"/>
            <a:ext cx="5972100" cy="164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Centralisé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Système en client-serveur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Un unique repository, disponible sur le serveur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1067100" y="3250749"/>
            <a:ext cx="5972100" cy="164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Décentralisé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>
                <a:solidFill>
                  <a:schemeClr val="lt1"/>
                </a:solidFill>
              </a:rPr>
              <a:t>pas de serveur, complètement décentralisé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>
                <a:solidFill>
                  <a:schemeClr val="lt1"/>
                </a:solidFill>
              </a:rPr>
              <a:t>Chaque utilisateur a une image complète du repository en local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Exemples de SCM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1067100" y="1726750"/>
            <a:ext cx="5972100" cy="317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Centralisé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CVS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Subversion (SVN)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Décentralisé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>
                <a:solidFill>
                  <a:schemeClr val="lt1"/>
                </a:solidFill>
              </a:rPr>
              <a:t>Git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>
                <a:solidFill>
                  <a:schemeClr val="lt1"/>
                </a:solidFill>
              </a:rPr>
              <a:t>Mercurial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Supportant les deux modes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>
                <a:solidFill>
                  <a:schemeClr val="lt1"/>
                </a:solidFill>
              </a:rPr>
              <a:t>Team Foundation Server (TFS): Microsoft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>
                <a:solidFill>
                  <a:schemeClr val="lt1"/>
                </a:solidFill>
              </a:rPr>
              <a:t>CM Synergy: IBM Rational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724" y="1782450"/>
            <a:ext cx="3780299" cy="157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1067100" y="1726749"/>
            <a:ext cx="5972100" cy="278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 source / gratuit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000">
                <a:solidFill>
                  <a:schemeClr val="lt1"/>
                </a:solidFill>
              </a:rPr>
              <a:t>Disponible sous Windows, Mac et Linux..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000">
                <a:solidFill>
                  <a:schemeClr val="lt1"/>
                </a:solidFill>
              </a:rPr>
              <a:t>C’est un ensemble de scripts bas niveau (C) et commandes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000">
                <a:solidFill>
                  <a:schemeClr val="lt1"/>
                </a:solidFill>
              </a:rPr>
              <a:t>Clients gratuits (Source Tree par exemple)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000">
                <a:solidFill>
                  <a:schemeClr val="lt1"/>
                </a:solidFill>
              </a:rPr>
              <a:t>Plugins disponible pour la majorité des IDEs (Eclipse, netbeans,...)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Fonctionnement de Git</a:t>
            </a:r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125" y="1926875"/>
            <a:ext cx="4290550" cy="28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Structure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1067100" y="1726749"/>
            <a:ext cx="5972100" cy="278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Git se base principalement sur les branches: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une branche est un pointeur mobile léger vers un des commits de Git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La branche par défaut s’appelle “master” et généralement les développements sont réalisés sur la branche “dev-master”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Les branches permettent de mieux structurer les développements sur un projet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Une fois les implémentations terminées, on merge la branche de dévelopement avec la branche “master“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4294967295" type="ctrTitle"/>
          </p:nvPr>
        </p:nvSpPr>
        <p:spPr>
          <a:xfrm>
            <a:off x="1672075" y="2269150"/>
            <a:ext cx="56351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The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200"/>
              <a:t>Git Flow</a:t>
            </a:r>
          </a:p>
        </p:txBody>
      </p:sp>
      <p:sp>
        <p:nvSpPr>
          <p:cNvPr id="402" name="Shape 402"/>
          <p:cNvSpPr txBox="1"/>
          <p:nvPr>
            <p:ph idx="4294967295" type="subTitle"/>
          </p:nvPr>
        </p:nvSpPr>
        <p:spPr>
          <a:xfrm>
            <a:off x="1672075" y="3411551"/>
            <a:ext cx="56351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practices to use Git</a:t>
            </a:r>
          </a:p>
        </p:txBody>
      </p:sp>
      <p:sp>
        <p:nvSpPr>
          <p:cNvPr id="403" name="Shape 403"/>
          <p:cNvSpPr/>
          <p:nvPr/>
        </p:nvSpPr>
        <p:spPr>
          <a:xfrm>
            <a:off x="5066646" y="717180"/>
            <a:ext cx="275620" cy="26317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4" name="Shape 404"/>
          <p:cNvGrpSpPr/>
          <p:nvPr/>
        </p:nvGrpSpPr>
        <p:grpSpPr>
          <a:xfrm>
            <a:off x="5424461" y="487506"/>
            <a:ext cx="1333297" cy="1333379"/>
            <a:chOff x="6654650" y="3665275"/>
            <a:chExt cx="409100" cy="409125"/>
          </a:xfrm>
        </p:grpSpPr>
        <p:sp>
          <p:nvSpPr>
            <p:cNvPr id="405" name="Shape 405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4582486" y="1550339"/>
            <a:ext cx="484172" cy="484199"/>
            <a:chOff x="570875" y="4322250"/>
            <a:chExt cx="443300" cy="443325"/>
          </a:xfrm>
        </p:grpSpPr>
        <p:sp>
          <p:nvSpPr>
            <p:cNvPr id="408" name="Shape 408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Shape 412"/>
          <p:cNvSpPr/>
          <p:nvPr/>
        </p:nvSpPr>
        <p:spPr>
          <a:xfrm rot="1892490">
            <a:off x="6821707" y="1112575"/>
            <a:ext cx="275600" cy="26315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 rot="-931596">
            <a:off x="6258096" y="1950627"/>
            <a:ext cx="186410" cy="17799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4294967295" type="ctrTitle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sp>
        <p:nvSpPr>
          <p:cNvPr id="299" name="Shape 299"/>
          <p:cNvSpPr txBox="1"/>
          <p:nvPr>
            <p:ph idx="4294967295" type="subTitle"/>
          </p:nvPr>
        </p:nvSpPr>
        <p:spPr>
          <a:xfrm>
            <a:off x="2715450" y="2494275"/>
            <a:ext cx="5761500" cy="14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3CCFF"/>
                </a:solidFill>
              </a:rPr>
              <a:t>I am Slim BENHAMMOUDA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 am here because I love to share my knowledge.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You can find me at slim.benhammouda@gmail.com</a:t>
            </a:r>
          </a:p>
        </p:txBody>
      </p:sp>
      <p:pic>
        <p:nvPicPr>
          <p:cNvPr descr="10.jpg" id="300" name="Shape 300"/>
          <p:cNvPicPr preferRelativeResize="0"/>
          <p:nvPr/>
        </p:nvPicPr>
        <p:blipFill rotWithShape="1">
          <a:blip r:embed="rId3">
            <a:alphaModFix/>
          </a:blip>
          <a:srcRect b="19038" l="22840" r="22840" t="14463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Shape 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975" y="167700"/>
            <a:ext cx="3590475" cy="4758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 txBox="1"/>
          <p:nvPr/>
        </p:nvSpPr>
        <p:spPr>
          <a:xfrm>
            <a:off x="4536375" y="4055225"/>
            <a:ext cx="45135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http://nvie.com/posts/a-successful-git-branching-model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Commandes</a:t>
            </a: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1067100" y="1726749"/>
            <a:ext cx="5972100" cy="278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git init</a:t>
            </a:r>
            <a:r>
              <a:rPr lang="en" sz="2000"/>
              <a:t>: initialise un repository afin de versionner le dossier courant en local.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git clone</a:t>
            </a:r>
            <a:r>
              <a:rPr lang="en" sz="2000"/>
              <a:t>: crée une copie du remote repository en local.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git push origin nom_branche</a:t>
            </a:r>
            <a:r>
              <a:rPr lang="en" sz="2000"/>
              <a:t>: upload le contenu de la branche nom_branche vers le remote repository. Dabs git, le remote repository est appelé “origin”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Commandes (2)</a:t>
            </a: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1067100" y="1726750"/>
            <a:ext cx="5972100" cy="32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git status</a:t>
            </a:r>
            <a:r>
              <a:rPr lang="en" sz="2000"/>
              <a:t>: affiche l’état du repository local (ce qu’il se passe dans les différentes banches)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git add {option | nom_du_fichier}</a:t>
            </a:r>
            <a:r>
              <a:rPr lang="en" sz="2000"/>
              <a:t>: ajoute les fichiers non vesionnés à l’index git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git commit {option}</a:t>
            </a:r>
            <a:r>
              <a:rPr lang="en" sz="2000"/>
              <a:t>: création d’une nouvelle version dans le repository local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git branch nom_branche</a:t>
            </a:r>
            <a:r>
              <a:rPr lang="en" sz="2000"/>
              <a:t>: crée une nouvelle branche “nom_branche” qui pointe sur la dernière révision sur la quelle la branche courante pointe.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Commandes (3)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1067100" y="1726750"/>
            <a:ext cx="5972100" cy="32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git checkout nom_branche</a:t>
            </a:r>
            <a:r>
              <a:rPr lang="en" sz="2000"/>
              <a:t>: se déplace sur la branche spécifiée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git checkout -b nom_branche</a:t>
            </a:r>
            <a:r>
              <a:rPr lang="en" sz="2000"/>
              <a:t> = git branch nom_branche + git checkout nom_branche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git merge branch_name</a:t>
            </a:r>
            <a:r>
              <a:rPr lang="en" sz="2000"/>
              <a:t>: fusionne branch_name sur la branche courante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git fetch</a:t>
            </a:r>
            <a:r>
              <a:rPr lang="en" sz="2000"/>
              <a:t>: récupère les modifications de l’origin. S’il y a un conflit, aucun merge n’est fait.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Commandes (4)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1067100" y="1726750"/>
            <a:ext cx="5972100" cy="32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git pull</a:t>
            </a:r>
            <a:r>
              <a:rPr lang="en" sz="2000"/>
              <a:t> = git fetch + git merge: récupère les modifications et les fusionne avec le repository local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Les tags dans git sont des branches spéciales: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b="1" lang="en" sz="1800"/>
              <a:t>git tag</a:t>
            </a:r>
            <a:r>
              <a:rPr lang="en" sz="1800"/>
              <a:t>: liste les tags disponibles dans le repository local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git tag -a nom_tag -m 'commentaire': crée un tag nom_tag avec le commentaire ‘commentaire’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b="1" lang="en" sz="1800"/>
              <a:t>git push origin nom_tag</a:t>
            </a:r>
            <a:r>
              <a:rPr lang="en" sz="1800"/>
              <a:t>: upload le tag nom_tag sur l’origin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Github (https://github.com)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1067100" y="1726750"/>
            <a:ext cx="5972100" cy="32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C’est un service web d'hébergement et de gestion de développement de logiciels, utilisant Git pour la gestion des versions.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Développé en Ruby on Rails et Erlang par Chris Wanstrath, PJ Hyett et Tom Preston-Werner.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Il est gratuit pour les projets open source.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GitHub est considéré comme un réseau social de développement (flux, follow d’un projet ou d’un utilisateur, wiki, issue tracking)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Les contributions sont réalisés  via des “forks” et des “pull requests”.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1067100" y="1783150"/>
            <a:ext cx="2977800" cy="205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BitBucket (https://bitbucket.org/)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Créé par Atlassian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Repos privés gratuits pour des équipes de moins de 5 personnes.</a:t>
            </a:r>
          </a:p>
        </p:txBody>
      </p:sp>
      <p:sp>
        <p:nvSpPr>
          <p:cNvPr id="455" name="Shape 455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D’autres services similaires</a:t>
            </a:r>
          </a:p>
        </p:txBody>
      </p:sp>
      <p:sp>
        <p:nvSpPr>
          <p:cNvPr id="456" name="Shape 456"/>
          <p:cNvSpPr txBox="1"/>
          <p:nvPr>
            <p:ph idx="2" type="body"/>
          </p:nvPr>
        </p:nvSpPr>
        <p:spPr>
          <a:xfrm>
            <a:off x="4224150" y="1783150"/>
            <a:ext cx="2977800" cy="205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Gitlab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(gitlab.com)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Basé sur le logiciel open source gitlab.org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Repos privés illimités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4294967295" type="title"/>
          </p:nvPr>
        </p:nvSpPr>
        <p:spPr>
          <a:xfrm>
            <a:off x="402675" y="428100"/>
            <a:ext cx="3358200" cy="138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2400"/>
              <a:t>Let’s practice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4294967295" type="ctrTitle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467" name="Shape 467"/>
          <p:cNvSpPr txBox="1"/>
          <p:nvPr>
            <p:ph idx="4294967295" type="subTitle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You can find me at: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slim.benhammouda@gmail.com</a:t>
            </a:r>
          </a:p>
        </p:txBody>
      </p:sp>
      <p:pic>
        <p:nvPicPr>
          <p:cNvPr descr="10.jpg" id="468" name="Shape 468"/>
          <p:cNvPicPr preferRelativeResize="0"/>
          <p:nvPr/>
        </p:nvPicPr>
        <p:blipFill rotWithShape="1">
          <a:blip r:embed="rId3">
            <a:alphaModFix/>
          </a:blip>
          <a:srcRect b="19038" l="22840" r="22840" t="14463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4294967295" type="subTitle"/>
          </p:nvPr>
        </p:nvSpPr>
        <p:spPr>
          <a:xfrm>
            <a:off x="2102400" y="3590925"/>
            <a:ext cx="4939200" cy="109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6FF33"/>
                </a:solidFill>
              </a:rPr>
              <a:t>Please fill in this form: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https://goo.gl/forms/n0zFND5HQBwdQeCf2</a:t>
            </a:r>
          </a:p>
        </p:txBody>
      </p:sp>
      <p:pic>
        <p:nvPicPr>
          <p:cNvPr descr="10.jpg" id="474" name="Shape 474"/>
          <p:cNvPicPr preferRelativeResize="0"/>
          <p:nvPr/>
        </p:nvPicPr>
        <p:blipFill rotWithShape="1">
          <a:blip r:embed="rId3">
            <a:alphaModFix/>
          </a:blip>
          <a:srcRect b="19038" l="22840" r="22840" t="14463"/>
          <a:stretch/>
        </p:blipFill>
        <p:spPr>
          <a:xfrm rot="-5400000">
            <a:off x="-506100" y="506024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  <p:pic>
        <p:nvPicPr>
          <p:cNvPr id="475" name="Shape 4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112" y="459075"/>
            <a:ext cx="2967775" cy="29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ctrTitle"/>
          </p:nvPr>
        </p:nvSpPr>
        <p:spPr>
          <a:xfrm>
            <a:off x="2647900" y="1811950"/>
            <a:ext cx="38480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Concept de la gestion de versions</a:t>
            </a:r>
          </a:p>
        </p:txBody>
      </p:sp>
      <p:sp>
        <p:nvSpPr>
          <p:cNvPr id="306" name="Shape 306"/>
          <p:cNvSpPr txBox="1"/>
          <p:nvPr>
            <p:ph idx="1" type="subTitle"/>
          </p:nvPr>
        </p:nvSpPr>
        <p:spPr>
          <a:xfrm>
            <a:off x="2647975" y="2916250"/>
            <a:ext cx="38480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Hein!!!!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Problématique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1067100" y="1726749"/>
            <a:ext cx="5972100" cy="21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une équipe de développement composée de 3 personnes réalise une application. Ils souhaitent s’échanger leurs fichiers sources.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Comment procéder?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Problématique (2)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1067100" y="1726749"/>
            <a:ext cx="5972100" cy="218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un développeur a écrit du code qui fait planter l’application. Pire encore, un autre développeur a supprimé des fichiers par mégarde.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Comment restaurer les fichiers?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Problématique (3)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067100" y="1726749"/>
            <a:ext cx="5972100" cy="218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2 développeurs ont modifié le même fichier avec des modifications différentes.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Comment les fusionner facilement?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1067100" y="1726749"/>
            <a:ext cx="5972100" cy="14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Systèmes de gestion de versions : maintenir l’ensemble des versions d’un ou plusieurs fichiers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067100" y="1726749"/>
            <a:ext cx="5972100" cy="278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Connu sous d’autres noms: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2000"/>
              <a:t>contrôle de révisions (revision control)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contrôle de source (source control)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gestion de code source (source code management: SCM)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Versionning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Intérêts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1067100" y="1726749"/>
            <a:ext cx="5972100" cy="278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Partage du code source entre plusieurs développeurs</a:t>
            </a:r>
          </a:p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</a:pPr>
            <a:r>
              <a:rPr lang="en"/>
              <a:t>Suivi (tracking) des modifications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Suivi (tracking) des réalisateurs des modifications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