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70" r:id="rId6"/>
    <p:sldId id="266" r:id="rId7"/>
    <p:sldId id="261" r:id="rId8"/>
    <p:sldId id="267" r:id="rId9"/>
    <p:sldId id="268" r:id="rId10"/>
    <p:sldId id="265" r:id="rId11"/>
    <p:sldId id="272" r:id="rId12"/>
    <p:sldId id="258" r:id="rId13"/>
    <p:sldId id="269" r:id="rId14"/>
    <p:sldId id="271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Mazharov" initials="IM" lastIdx="1" clrIdx="0">
    <p:extLst>
      <p:ext uri="{19B8F6BF-5375-455C-9EA6-DF929625EA0E}">
        <p15:presenceInfo xmlns:p15="http://schemas.microsoft.com/office/powerpoint/2012/main" userId="5ca04ec69d05de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E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BF69E-0A36-4F6C-A0B9-3DFD336F68DB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483D-B4FE-4434-BE47-BCC62E09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96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C483D-B4FE-4434-BE47-BCC62E09C28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9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2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4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itinvest/blog/28240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18" y="957457"/>
            <a:ext cx="9018766" cy="36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best of the best of the best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Обработка текста:</a:t>
            </a:r>
            <a:r>
              <a:rPr lang="en-US" dirty="0" smtClean="0"/>
              <a:t>		</a:t>
            </a:r>
            <a:r>
              <a:rPr lang="ru-RU" dirty="0" smtClean="0"/>
              <a:t>Самые «тяжелые» слова модели</a:t>
            </a:r>
            <a:endParaRPr lang="en-US" dirty="0" smtClean="0"/>
          </a:p>
          <a:p>
            <a:pPr lvl="1"/>
            <a:r>
              <a:rPr lang="ru-RU" dirty="0" err="1" smtClean="0"/>
              <a:t>Лемматизация</a:t>
            </a:r>
            <a:r>
              <a:rPr lang="ru-RU" dirty="0" smtClean="0"/>
              <a:t> с 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отбрасыванием</a:t>
            </a:r>
            <a:r>
              <a:rPr lang="en-US" dirty="0" smtClean="0"/>
              <a:t>				</a:t>
            </a:r>
            <a:endParaRPr lang="ru-RU" dirty="0" smtClean="0"/>
          </a:p>
          <a:p>
            <a:pPr lvl="1"/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r>
              <a:rPr lang="en-US" dirty="0" smtClean="0"/>
              <a:t>				</a:t>
            </a:r>
            <a:endParaRPr lang="ru-RU" dirty="0"/>
          </a:p>
          <a:p>
            <a:r>
              <a:rPr lang="ru-RU" dirty="0" smtClean="0"/>
              <a:t>Признаки</a:t>
            </a:r>
            <a:r>
              <a:rPr lang="en-US" dirty="0" smtClean="0"/>
              <a:t>					</a:t>
            </a:r>
            <a:endParaRPr lang="ru-RU" dirty="0" smtClean="0"/>
          </a:p>
          <a:p>
            <a:pPr lvl="1"/>
            <a:r>
              <a:rPr lang="en-US" dirty="0" smtClean="0"/>
              <a:t>Word</a:t>
            </a:r>
            <a:r>
              <a:rPr lang="ru-RU" dirty="0" smtClean="0"/>
              <a:t> </a:t>
            </a:r>
            <a:r>
              <a:rPr lang="en-US" dirty="0" smtClean="0"/>
              <a:t>n-gram  </a:t>
            </a:r>
            <a:r>
              <a:rPr lang="en-US" dirty="0" smtClean="0"/>
              <a:t>= (1,3)			</a:t>
            </a:r>
          </a:p>
          <a:p>
            <a:pPr lvl="1"/>
            <a:r>
              <a:rPr lang="en-US" dirty="0" smtClean="0"/>
              <a:t>Min-</a:t>
            </a:r>
            <a:r>
              <a:rPr lang="en-US" dirty="0" err="1" smtClean="0"/>
              <a:t>df</a:t>
            </a:r>
            <a:r>
              <a:rPr lang="en-US" dirty="0" smtClean="0"/>
              <a:t> = 1				</a:t>
            </a:r>
            <a:endParaRPr lang="en-US" dirty="0"/>
          </a:p>
          <a:p>
            <a:r>
              <a:rPr lang="ru-RU" dirty="0" smtClean="0"/>
              <a:t>Модель</a:t>
            </a:r>
            <a:r>
              <a:rPr lang="en-US" dirty="0" smtClean="0"/>
              <a:t>					</a:t>
            </a:r>
          </a:p>
          <a:p>
            <a:pPr lvl="1"/>
            <a:r>
              <a:rPr lang="ru-RU" dirty="0" smtClean="0"/>
              <a:t>Логистическая регрессия</a:t>
            </a:r>
            <a:r>
              <a:rPr lang="en-US" dirty="0" smtClean="0"/>
              <a:t>		</a:t>
            </a:r>
          </a:p>
          <a:p>
            <a:pPr lvl="2"/>
            <a:r>
              <a:rPr lang="en-US" dirty="0" smtClean="0"/>
              <a:t>C = 0.5				</a:t>
            </a:r>
          </a:p>
          <a:p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92" y="2429886"/>
            <a:ext cx="3187356" cy="31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4470"/>
            <a:ext cx="10515600" cy="1325563"/>
          </a:xfrm>
        </p:spPr>
        <p:txBody>
          <a:bodyPr/>
          <a:lstStyle/>
          <a:p>
            <a:r>
              <a:rPr lang="ru-RU" b="1" dirty="0" smtClean="0"/>
              <a:t>Сравнение результатов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322494"/>
              </p:ext>
            </p:extLst>
          </p:nvPr>
        </p:nvGraphicFramePr>
        <p:xfrm>
          <a:off x="838200" y="1467814"/>
          <a:ext cx="10515600" cy="3307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926629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040038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1965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работы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 авторов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baseline="0" dirty="0" smtClean="0"/>
                        <a:t>F1</a:t>
                      </a:r>
                      <a:r>
                        <a:rPr lang="ru-RU" baseline="0" dirty="0" smtClean="0"/>
                        <a:t> мера)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6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Классификация эмоциональной̆ окраски сообщений в социальных сетях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Савинов Н.А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72.3%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 тональности сообщений социальной сети </a:t>
                      </a:r>
                      <a:r>
                        <a:rPr lang="ru-RU" dirty="0" err="1" smtClean="0"/>
                        <a:t>twitter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Цветков А.Д.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76.2%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7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 Analysis of Twitter 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Apoorv</a:t>
                      </a:r>
                      <a:r>
                        <a:rPr lang="en-US" dirty="0" smtClean="0"/>
                        <a:t> Agarwal, </a:t>
                      </a:r>
                      <a:r>
                        <a:rPr lang="en-US" dirty="0" err="1" smtClean="0"/>
                        <a:t>Boyi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Xie</a:t>
                      </a:r>
                      <a:r>
                        <a:rPr lang="en-US" dirty="0" smtClean="0"/>
                        <a:t>, Ilia </a:t>
                      </a:r>
                      <a:r>
                        <a:rPr lang="en-US" dirty="0" err="1" smtClean="0"/>
                        <a:t>Vovsha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75.86%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6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Наша 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76.4%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Человек в среднем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712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399" y="4896802"/>
            <a:ext cx="1011166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http://citeseerx.ist.psu.edu/viewdoc/download?doi=10.1.1.348.4054&amp;rep=rep1&amp;type=pdf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http://www.csd.tsu.ru/sites/default/files/</a:t>
            </a:r>
            <a:r>
              <a:rPr lang="ru-RU" dirty="0"/>
              <a:t>Хранилище/</a:t>
            </a:r>
            <a:r>
              <a:rPr lang="en-US" dirty="0"/>
              <a:t>people/</a:t>
            </a:r>
            <a:r>
              <a:rPr lang="ru-RU" dirty="0"/>
              <a:t>выпускники/2013/</a:t>
            </a:r>
            <a:r>
              <a:rPr lang="en-US" dirty="0"/>
              <a:t>diplom_Svetkov.pdf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http://www.machinelearning.ru/wiki/images/b/be/SavinovThesis2013.pdf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http://mashable.com/2010/04/19/sentiment-analysis/#9tPwLHXSH5qz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3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Бизнес 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</a:t>
            </a:r>
            <a:r>
              <a:rPr lang="ru-RU" dirty="0" smtClean="0"/>
              <a:t>отношения к продукту </a:t>
            </a:r>
            <a:r>
              <a:rPr lang="en-US" dirty="0" smtClean="0"/>
              <a:t>/ </a:t>
            </a:r>
            <a:r>
              <a:rPr lang="ru-RU" dirty="0" smtClean="0"/>
              <a:t>компании / человеку</a:t>
            </a:r>
            <a:endParaRPr lang="ru-RU" dirty="0" smtClean="0"/>
          </a:p>
          <a:p>
            <a:r>
              <a:rPr lang="ru-RU" dirty="0" smtClean="0"/>
              <a:t>Мониторинг</a:t>
            </a:r>
            <a:r>
              <a:rPr lang="ru-RU" dirty="0" smtClean="0"/>
              <a:t> </a:t>
            </a:r>
            <a:r>
              <a:rPr lang="ru-RU" dirty="0" smtClean="0"/>
              <a:t>отношения к событиям </a:t>
            </a:r>
            <a:endParaRPr lang="ru-RU" dirty="0" smtClean="0"/>
          </a:p>
          <a:p>
            <a:r>
              <a:rPr lang="ru-RU" dirty="0" smtClean="0"/>
              <a:t>Реальные примеры:</a:t>
            </a:r>
          </a:p>
          <a:p>
            <a:pPr lvl="1"/>
            <a:r>
              <a:rPr lang="ru-RU" dirty="0" smtClean="0"/>
              <a:t>Компания</a:t>
            </a:r>
            <a:r>
              <a:rPr lang="en-US" dirty="0" smtClean="0"/>
              <a:t> </a:t>
            </a:r>
            <a:r>
              <a:rPr lang="ru-RU" dirty="0" smtClean="0"/>
              <a:t>«Роснефть» </a:t>
            </a:r>
            <a:r>
              <a:rPr lang="ru-RU" dirty="0"/>
              <a:t>объявила тендер на мониторинг СМИ и </a:t>
            </a:r>
            <a:r>
              <a:rPr lang="ru-RU" dirty="0" err="1"/>
              <a:t>соцсетей</a:t>
            </a:r>
            <a:r>
              <a:rPr lang="ru-RU" dirty="0"/>
              <a:t> по ключевому слову “</a:t>
            </a:r>
            <a:r>
              <a:rPr lang="ru-RU" dirty="0" err="1"/>
              <a:t>Сечин</a:t>
            </a:r>
            <a:r>
              <a:rPr lang="ru-RU" dirty="0" smtClean="0"/>
              <a:t>”. Необходимо </a:t>
            </a:r>
            <a:r>
              <a:rPr lang="ru-RU" dirty="0"/>
              <a:t>делить отзывы на три </a:t>
            </a:r>
            <a:r>
              <a:rPr lang="ru-RU" dirty="0" smtClean="0"/>
              <a:t> столбика - </a:t>
            </a:r>
            <a:r>
              <a:rPr lang="ru-RU" dirty="0"/>
              <a:t>позитивные, отрицательные и </a:t>
            </a:r>
            <a:r>
              <a:rPr lang="ru-RU" dirty="0" smtClean="0"/>
              <a:t>нейтральные.</a:t>
            </a:r>
          </a:p>
          <a:p>
            <a:pPr lvl="1"/>
            <a:r>
              <a:rPr lang="ru-RU" dirty="0"/>
              <a:t>Исследования показывают, что между тональностью сообщений в социальных сетях, блогах и публикациях в медиа и положением </a:t>
            </a:r>
            <a:r>
              <a:rPr lang="ru-RU" dirty="0" smtClean="0"/>
              <a:t>дел       </a:t>
            </a:r>
            <a:r>
              <a:rPr lang="ru-RU" dirty="0"/>
              <a:t>на финансовых рынках действительно существует определенная </a:t>
            </a:r>
            <a:r>
              <a:rPr lang="ru-RU" dirty="0" smtClean="0"/>
              <a:t>       связь </a:t>
            </a:r>
            <a:r>
              <a:rPr lang="en-US" dirty="0" smtClean="0"/>
              <a:t>(</a:t>
            </a:r>
            <a:r>
              <a:rPr lang="en-US" dirty="0" err="1" smtClean="0">
                <a:hlinkClick r:id="rId3"/>
              </a:rPr>
              <a:t>habrahabr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6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Сервер: </a:t>
            </a:r>
            <a:r>
              <a:rPr lang="en-US" dirty="0" smtClean="0"/>
              <a:t>Django</a:t>
            </a:r>
          </a:p>
          <a:p>
            <a:r>
              <a:rPr lang="ru-RU" dirty="0" smtClean="0"/>
              <a:t>Обработка запросов</a:t>
            </a:r>
            <a:r>
              <a:rPr lang="ru-RU" dirty="0" smtClean="0"/>
              <a:t>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ru-RU" dirty="0" smtClean="0"/>
              <a:t>Представление: </a:t>
            </a:r>
            <a:r>
              <a:rPr lang="en-US" dirty="0" smtClean="0"/>
              <a:t>HTML 5, CSS</a:t>
            </a:r>
          </a:p>
          <a:p>
            <a:r>
              <a:rPr lang="ru-RU" dirty="0" smtClean="0"/>
              <a:t>Формат: </a:t>
            </a:r>
            <a:r>
              <a:rPr lang="en-US" dirty="0" err="1" smtClean="0"/>
              <a:t>json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4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5" y="15536"/>
            <a:ext cx="9126244" cy="68446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Проект выполнили: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Александр Смирнов</a:t>
            </a:r>
          </a:p>
          <a:p>
            <a:r>
              <a:rPr lang="ru-RU" sz="3200" dirty="0" smtClean="0"/>
              <a:t>Антон Лоскутов</a:t>
            </a:r>
          </a:p>
          <a:p>
            <a:r>
              <a:rPr lang="ru-RU" sz="3200" dirty="0" smtClean="0"/>
              <a:t>Иван Мажаров</a:t>
            </a:r>
          </a:p>
          <a:p>
            <a:r>
              <a:rPr lang="ru-RU" sz="3200" dirty="0" smtClean="0"/>
              <a:t>Максим Филин</a:t>
            </a:r>
          </a:p>
          <a:p>
            <a:endParaRPr lang="ru-RU" sz="3200" dirty="0"/>
          </a:p>
          <a:p>
            <a:pPr marL="0" indent="0">
              <a:buNone/>
            </a:pPr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46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-479"/>
            <a:ext cx="12193702" cy="68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24" y="640079"/>
            <a:ext cx="11845636" cy="586047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cap="all" dirty="0"/>
              <a:t>ЗАДАЧА</a:t>
            </a:r>
          </a:p>
          <a:p>
            <a:pPr lvl="1" fontAlgn="base"/>
            <a:r>
              <a:rPr lang="ru-RU" dirty="0"/>
              <a:t>Построить и обучить модель, которая основываясь на тексте </a:t>
            </a:r>
            <a:r>
              <a:rPr lang="ru-RU" dirty="0" err="1"/>
              <a:t>твита</a:t>
            </a:r>
            <a:r>
              <a:rPr lang="ru-RU" dirty="0"/>
              <a:t> определяет его </a:t>
            </a:r>
            <a:r>
              <a:rPr lang="ru-RU" dirty="0" smtClean="0"/>
              <a:t>тональность (положительная / негативная)</a:t>
            </a:r>
            <a:endParaRPr lang="ru-RU" dirty="0"/>
          </a:p>
          <a:p>
            <a:pPr marL="0" indent="0" fontAlgn="base">
              <a:buNone/>
            </a:pPr>
            <a:r>
              <a:rPr lang="ru-RU" b="1" cap="all" dirty="0"/>
              <a:t>ДАТАСЕТ</a:t>
            </a:r>
          </a:p>
          <a:p>
            <a:pPr lvl="1" fontAlgn="base"/>
            <a:r>
              <a:rPr lang="ru-RU" dirty="0"/>
              <a:t>100к положительных </a:t>
            </a:r>
            <a:r>
              <a:rPr lang="ru-RU" dirty="0" err="1"/>
              <a:t>твитов</a:t>
            </a:r>
            <a:endParaRPr lang="ru-RU" dirty="0"/>
          </a:p>
          <a:p>
            <a:pPr lvl="1" fontAlgn="base"/>
            <a:r>
              <a:rPr lang="ru-RU" dirty="0"/>
              <a:t>100к негативных </a:t>
            </a:r>
            <a:r>
              <a:rPr lang="ru-RU" dirty="0" err="1"/>
              <a:t>твитов</a:t>
            </a:r>
            <a:endParaRPr lang="ru-RU" dirty="0"/>
          </a:p>
          <a:p>
            <a:pPr lvl="1" fontAlgn="base"/>
            <a:r>
              <a:rPr lang="ru-RU" dirty="0" smtClean="0"/>
              <a:t>дополнительный </a:t>
            </a:r>
            <a:r>
              <a:rPr lang="ru-RU" dirty="0" err="1" smtClean="0"/>
              <a:t>парсинг</a:t>
            </a:r>
            <a:r>
              <a:rPr lang="ru-RU" dirty="0" smtClean="0"/>
              <a:t> </a:t>
            </a:r>
            <a:r>
              <a:rPr lang="ru-RU" dirty="0" smtClean="0"/>
              <a:t>сайта </a:t>
            </a:r>
            <a:r>
              <a:rPr lang="ru-RU" dirty="0" smtClean="0"/>
              <a:t>twitter.com</a:t>
            </a:r>
            <a:endParaRPr lang="ru-RU" dirty="0"/>
          </a:p>
          <a:p>
            <a:pPr marL="0" indent="0" fontAlgn="base">
              <a:buNone/>
            </a:pPr>
            <a:r>
              <a:rPr lang="ru-RU" b="1" cap="all" dirty="0" smtClean="0"/>
              <a:t>ОНЛАЙН АНАЛИЗАТОР</a:t>
            </a:r>
            <a:endParaRPr lang="ru-RU" b="1" cap="all" dirty="0"/>
          </a:p>
          <a:p>
            <a:pPr lvl="1" fontAlgn="base"/>
            <a:r>
              <a:rPr lang="ru-RU" dirty="0"/>
              <a:t>Сервер с </a:t>
            </a:r>
            <a:r>
              <a:rPr lang="ru-RU" dirty="0" smtClean="0"/>
              <a:t>моделью и </a:t>
            </a:r>
            <a:r>
              <a:rPr lang="ru-RU" dirty="0" err="1" smtClean="0"/>
              <a:t>парсером</a:t>
            </a:r>
            <a:endParaRPr lang="ru-RU" dirty="0"/>
          </a:p>
          <a:p>
            <a:pPr lvl="1" fontAlgn="base"/>
            <a:r>
              <a:rPr lang="ru-RU" dirty="0" smtClean="0"/>
              <a:t>Сайт для взаимодействия пользователя</a:t>
            </a:r>
            <a:endParaRPr lang="ru-RU" dirty="0"/>
          </a:p>
          <a:p>
            <a:pPr marL="0" indent="0" fontAlgn="base">
              <a:buNone/>
            </a:pPr>
            <a:r>
              <a:rPr lang="ru-RU" b="1" cap="all" dirty="0"/>
              <a:t>МЕТРИКА</a:t>
            </a:r>
          </a:p>
          <a:p>
            <a:pPr lvl="1" fontAlgn="base"/>
            <a:r>
              <a:rPr lang="ru-RU" dirty="0" smtClean="0"/>
              <a:t>F1-мера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9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Обработка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текста </a:t>
            </a:r>
            <a:r>
              <a:rPr lang="ru-RU" dirty="0" err="1" smtClean="0"/>
              <a:t>твитов</a:t>
            </a:r>
            <a:r>
              <a:rPr lang="ru-RU" dirty="0" smtClean="0"/>
              <a:t> удаляются:</a:t>
            </a:r>
            <a:endParaRPr lang="ru-RU" dirty="0" smtClean="0"/>
          </a:p>
          <a:p>
            <a:pPr lvl="1"/>
            <a:r>
              <a:rPr lang="ru-RU" dirty="0" smtClean="0"/>
              <a:t>латинские буквы</a:t>
            </a:r>
          </a:p>
          <a:p>
            <a:pPr lvl="1"/>
            <a:r>
              <a:rPr lang="ru-RU" dirty="0"/>
              <a:t>ц</a:t>
            </a:r>
            <a:r>
              <a:rPr lang="ru-RU" dirty="0" smtClean="0"/>
              <a:t>ифры</a:t>
            </a:r>
            <a:endParaRPr lang="ru-RU" dirty="0" smtClean="0"/>
          </a:p>
          <a:p>
            <a:pPr lvl="1"/>
            <a:r>
              <a:rPr lang="ru-RU" dirty="0"/>
              <a:t>с</a:t>
            </a:r>
            <a:r>
              <a:rPr lang="ru-RU" dirty="0" smtClean="0"/>
              <a:t>майлики</a:t>
            </a:r>
            <a:endParaRPr lang="ru-RU" dirty="0" smtClean="0"/>
          </a:p>
          <a:p>
            <a:pPr lvl="1"/>
            <a:r>
              <a:rPr lang="ru-RU" dirty="0" smtClean="0"/>
              <a:t>знаки препинания</a:t>
            </a:r>
          </a:p>
          <a:p>
            <a:pPr marL="457200" lvl="1" indent="0">
              <a:buNone/>
            </a:pPr>
            <a:endParaRPr lang="ru-RU" dirty="0" smtClean="0"/>
          </a:p>
          <a:p>
            <a:r>
              <a:rPr lang="ru-RU" dirty="0" smtClean="0"/>
              <a:t>Морфологическая обработка:</a:t>
            </a:r>
          </a:p>
          <a:p>
            <a:pPr lvl="1"/>
            <a:r>
              <a:rPr lang="ru-RU" dirty="0" err="1" smtClean="0"/>
              <a:t>стемминг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пакет </a:t>
            </a:r>
            <a:r>
              <a:rPr lang="en-US" dirty="0" err="1" smtClean="0"/>
              <a:t>nltk</a:t>
            </a:r>
            <a:r>
              <a:rPr lang="en-US" dirty="0" smtClean="0"/>
              <a:t>)</a:t>
            </a:r>
          </a:p>
          <a:p>
            <a:pPr lvl="1"/>
            <a:r>
              <a:rPr lang="ru-RU" dirty="0" err="1" smtClean="0"/>
              <a:t>лемматизация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mystem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7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5171983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Извлечение признаков</a:t>
            </a:r>
            <a:endParaRPr lang="en-US" sz="3200" dirty="0" smtClean="0"/>
          </a:p>
          <a:p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r>
              <a:rPr lang="en-US" dirty="0"/>
              <a:t> </a:t>
            </a:r>
          </a:p>
          <a:p>
            <a:r>
              <a:rPr lang="en-US" dirty="0" smtClean="0"/>
              <a:t>TF-IDF </a:t>
            </a:r>
            <a:r>
              <a:rPr lang="en-US" dirty="0" err="1" smtClean="0"/>
              <a:t>Vectorizer</a:t>
            </a:r>
            <a:endParaRPr lang="ru-RU" dirty="0" smtClean="0"/>
          </a:p>
          <a:p>
            <a:r>
              <a:rPr lang="en-US" dirty="0" smtClean="0"/>
              <a:t>Word2Vec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3200" b="1" dirty="0"/>
              <a:t>Модели</a:t>
            </a:r>
            <a:endParaRPr lang="en-US" sz="3200" b="1" dirty="0"/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Naive Bayes</a:t>
            </a:r>
            <a:endParaRPr lang="ru-RU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51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480" y="365125"/>
            <a:ext cx="10590320" cy="3007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Подбор </a:t>
            </a:r>
            <a:r>
              <a:rPr lang="ru-RU" b="1" dirty="0" smtClean="0"/>
              <a:t>параметров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9" y="1304455"/>
            <a:ext cx="8882481" cy="5178854"/>
          </a:xfrm>
        </p:spPr>
      </p:pic>
      <p:sp>
        <p:nvSpPr>
          <p:cNvPr id="7" name="TextBox 6"/>
          <p:cNvSpPr txBox="1"/>
          <p:nvPr/>
        </p:nvSpPr>
        <p:spPr>
          <a:xfrm>
            <a:off x="763479" y="781235"/>
            <a:ext cx="737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Основные параметры: </a:t>
            </a:r>
            <a:r>
              <a:rPr lang="en-US" sz="2800" dirty="0" err="1" smtClean="0"/>
              <a:t>ngram</a:t>
            </a:r>
            <a:r>
              <a:rPr lang="en-US" sz="2800" dirty="0" smtClean="0"/>
              <a:t> range, </a:t>
            </a:r>
            <a:r>
              <a:rPr lang="en-US" sz="2800" dirty="0" err="1" smtClean="0"/>
              <a:t>min_df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045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Улучшение результатов логистической регрессии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Другой подход к обработке текста</a:t>
            </a:r>
          </a:p>
          <a:p>
            <a:pPr lvl="1"/>
            <a:r>
              <a:rPr lang="ru-RU" dirty="0" err="1" smtClean="0"/>
              <a:t>Стемминг</a:t>
            </a:r>
            <a:r>
              <a:rPr lang="ru-RU" dirty="0" smtClean="0"/>
              <a:t> (NLTK) / </a:t>
            </a:r>
            <a:r>
              <a:rPr lang="ru-RU" dirty="0" err="1" smtClean="0"/>
              <a:t>Лемматизация</a:t>
            </a:r>
            <a:r>
              <a:rPr lang="ru-RU" dirty="0" smtClean="0"/>
              <a:t> (</a:t>
            </a:r>
            <a:r>
              <a:rPr lang="ru-RU" dirty="0" err="1" smtClean="0"/>
              <a:t>mystem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Удаление слов из одной буквы</a:t>
            </a:r>
          </a:p>
          <a:p>
            <a:pPr lvl="1"/>
            <a:r>
              <a:rPr lang="ru-RU" dirty="0" smtClean="0"/>
              <a:t>Удаление </a:t>
            </a:r>
            <a:r>
              <a:rPr lang="ru-RU" dirty="0" smtClean="0"/>
              <a:t>коротких </a:t>
            </a:r>
            <a:r>
              <a:rPr lang="ru-RU" dirty="0" err="1" smtClean="0"/>
              <a:t>твитов</a:t>
            </a:r>
            <a:endParaRPr lang="ru-RU" dirty="0" smtClean="0"/>
          </a:p>
          <a:p>
            <a:r>
              <a:rPr lang="ru-RU" dirty="0" smtClean="0"/>
              <a:t>Параметры логистической регрессии</a:t>
            </a:r>
          </a:p>
          <a:p>
            <a:pPr lvl="1"/>
            <a:r>
              <a:rPr lang="en-US" b="1" dirty="0" smtClean="0"/>
              <a:t>penalty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smtClean="0"/>
              <a:t>dual</a:t>
            </a:r>
            <a:endParaRPr lang="ru-RU" dirty="0" smtClean="0"/>
          </a:p>
          <a:p>
            <a:pPr lvl="1"/>
            <a:r>
              <a:rPr lang="en-US" b="1" dirty="0"/>
              <a:t>C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err="1"/>
              <a:t>fit_intercept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err="1"/>
              <a:t>class_weight</a:t>
            </a:r>
            <a:r>
              <a:rPr lang="en-US" dirty="0"/>
              <a:t>  </a:t>
            </a:r>
            <a:endParaRPr lang="ru-RU" dirty="0" smtClean="0"/>
          </a:p>
          <a:p>
            <a:pPr lvl="1"/>
            <a:r>
              <a:rPr lang="en-US" b="1" dirty="0"/>
              <a:t>solver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b="1" dirty="0" err="1"/>
              <a:t>max_iter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err="1"/>
              <a:t>multi_class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err="1"/>
              <a:t>warm_start</a:t>
            </a:r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5" y="461640"/>
            <a:ext cx="10225415" cy="5958850"/>
          </a:xfrm>
        </p:spPr>
      </p:pic>
    </p:spTree>
    <p:extLst>
      <p:ext uri="{BB962C8B-B14F-4D97-AF65-F5344CB8AC3E}">
        <p14:creationId xmlns:p14="http://schemas.microsoft.com/office/powerpoint/2010/main" val="17011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7" y="399496"/>
            <a:ext cx="10380357" cy="5981654"/>
          </a:xfrm>
        </p:spPr>
      </p:pic>
    </p:spTree>
    <p:extLst>
      <p:ext uri="{BB962C8B-B14F-4D97-AF65-F5344CB8AC3E}">
        <p14:creationId xmlns:p14="http://schemas.microsoft.com/office/powerpoint/2010/main" val="20117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1" y="550416"/>
            <a:ext cx="10229514" cy="5928388"/>
          </a:xfrm>
        </p:spPr>
      </p:pic>
    </p:spTree>
    <p:extLst>
      <p:ext uri="{BB962C8B-B14F-4D97-AF65-F5344CB8AC3E}">
        <p14:creationId xmlns:p14="http://schemas.microsoft.com/office/powerpoint/2010/main" val="31754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319</Words>
  <Application>Microsoft Office PowerPoint</Application>
  <PresentationFormat>Широкоэкранный</PresentationFormat>
  <Paragraphs>101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Обработка данных</vt:lpstr>
      <vt:lpstr>Презентация PowerPoint</vt:lpstr>
      <vt:lpstr>Подбор параметров</vt:lpstr>
      <vt:lpstr>Улучшение результатов логистической регрессии</vt:lpstr>
      <vt:lpstr>Презентация PowerPoint</vt:lpstr>
      <vt:lpstr>Презентация PowerPoint</vt:lpstr>
      <vt:lpstr>Презентация PowerPoint</vt:lpstr>
      <vt:lpstr>The best of the best of the best</vt:lpstr>
      <vt:lpstr>Сравнение результатов</vt:lpstr>
      <vt:lpstr>Бизнес задачи</vt:lpstr>
      <vt:lpstr>Online</vt:lpstr>
      <vt:lpstr>Проект выполнили: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twitton</dc:title>
  <dc:creator>Ivan Mazharov</dc:creator>
  <cp:lastModifiedBy>Ivan Mazharov</cp:lastModifiedBy>
  <cp:revision>32</cp:revision>
  <dcterms:created xsi:type="dcterms:W3CDTF">2017-12-17T08:08:25Z</dcterms:created>
  <dcterms:modified xsi:type="dcterms:W3CDTF">2017-12-17T23:15:48Z</dcterms:modified>
</cp:coreProperties>
</file>