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56" autoAdjust="0"/>
    <p:restoredTop sz="94660"/>
  </p:normalViewPr>
  <p:slideViewPr>
    <p:cSldViewPr snapToGrid="0" snapToObjects="1">
      <p:cViewPr>
        <p:scale>
          <a:sx n="80" d="100"/>
          <a:sy n="80" d="100"/>
        </p:scale>
        <p:origin x="-312" y="208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481-43A8-5941-AAB2-47ECF08824BE}" type="datetimeFigureOut">
              <a:rPr lang="en-US" smtClean="0"/>
              <a:t>8/27/17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34FA-6344-EB47-8B88-E487AE16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45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481-43A8-5941-AAB2-47ECF08824BE}" type="datetimeFigureOut">
              <a:rPr lang="en-US" smtClean="0"/>
              <a:t>8/27/17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34FA-6344-EB47-8B88-E487AE16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02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481-43A8-5941-AAB2-47ECF08824BE}" type="datetimeFigureOut">
              <a:rPr lang="en-US" smtClean="0"/>
              <a:t>8/27/17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34FA-6344-EB47-8B88-E487AE16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08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481-43A8-5941-AAB2-47ECF08824BE}" type="datetimeFigureOut">
              <a:rPr lang="en-US" smtClean="0"/>
              <a:t>8/27/17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34FA-6344-EB47-8B88-E487AE16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83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481-43A8-5941-AAB2-47ECF08824BE}" type="datetimeFigureOut">
              <a:rPr lang="en-US" smtClean="0"/>
              <a:t>8/27/17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34FA-6344-EB47-8B88-E487AE16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22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481-43A8-5941-AAB2-47ECF08824BE}" type="datetimeFigureOut">
              <a:rPr lang="en-US" smtClean="0"/>
              <a:t>8/27/17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34FA-6344-EB47-8B88-E487AE16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25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481-43A8-5941-AAB2-47ECF08824BE}" type="datetimeFigureOut">
              <a:rPr lang="en-US" smtClean="0"/>
              <a:t>8/27/17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34FA-6344-EB47-8B88-E487AE16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8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481-43A8-5941-AAB2-47ECF08824BE}" type="datetimeFigureOut">
              <a:rPr lang="en-US" smtClean="0"/>
              <a:t>8/27/17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34FA-6344-EB47-8B88-E487AE16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115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481-43A8-5941-AAB2-47ECF08824BE}" type="datetimeFigureOut">
              <a:rPr lang="en-US" smtClean="0"/>
              <a:t>8/27/17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34FA-6344-EB47-8B88-E487AE16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87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481-43A8-5941-AAB2-47ECF08824BE}" type="datetimeFigureOut">
              <a:rPr lang="en-US" smtClean="0"/>
              <a:t>8/27/17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34FA-6344-EB47-8B88-E487AE16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4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481-43A8-5941-AAB2-47ECF08824BE}" type="datetimeFigureOut">
              <a:rPr lang="en-US" smtClean="0"/>
              <a:t>8/27/17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34FA-6344-EB47-8B88-E487AE16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56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77481-43A8-5941-AAB2-47ECF08824BE}" type="datetimeFigureOut">
              <a:rPr lang="en-US" smtClean="0"/>
              <a:t>8/27/17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B34FA-6344-EB47-8B88-E487AE16D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65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1562426" y="513460"/>
            <a:ext cx="6022556" cy="5470798"/>
            <a:chOff x="1360546" y="513460"/>
            <a:chExt cx="6022556" cy="5470798"/>
          </a:xfrm>
        </p:grpSpPr>
        <p:sp>
          <p:nvSpPr>
            <p:cNvPr id="4" name="Rounded Rectangle 3"/>
            <p:cNvSpPr/>
            <p:nvPr/>
          </p:nvSpPr>
          <p:spPr>
            <a:xfrm>
              <a:off x="1948285" y="1016000"/>
              <a:ext cx="5434816" cy="4274398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297711" y="513460"/>
              <a:ext cx="26786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HCA Training Data 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(Goff / Raj)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3094" y="2974451"/>
              <a:ext cx="30581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Reproducible Workflows</a:t>
              </a:r>
            </a:p>
            <a:p>
              <a:pPr algn="ctr"/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( </a:t>
              </a:r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Garmire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 / Greene / </a:t>
              </a:r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Patro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 / Piccolo)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51357" y="4631756"/>
              <a:ext cx="19102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Model interpretation</a:t>
              </a:r>
              <a:endParaRPr lang="en-US" sz="14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endParaRPr>
            </a:p>
            <a:p>
              <a:pPr algn="ctr"/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(Goff)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163954" y="5451314"/>
              <a:ext cx="22695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Visualization</a:t>
              </a:r>
              <a:endParaRPr lang="en-US" sz="14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endParaRPr>
            </a:p>
            <a:p>
              <a:pPr algn="ctr"/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(</a:t>
              </a:r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Garmire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 / </a:t>
              </a:r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Krishnaswamy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)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2816" y="3678880"/>
              <a:ext cx="21302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Gene signatures</a:t>
              </a:r>
              <a:endParaRPr lang="en-US" sz="14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endParaRPr>
            </a:p>
            <a:p>
              <a:pPr algn="ctr"/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(Greene / </a:t>
              </a:r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Krisnaswamy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)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48285" y="3678880"/>
              <a:ext cx="2708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00FF"/>
                  </a:solidFill>
                  <a:latin typeface="Arial"/>
                  <a:cs typeface="Arial"/>
                </a:rPr>
                <a:t>Trajectory / temporal patterns</a:t>
              </a:r>
              <a:endParaRPr lang="en-US" sz="1400" dirty="0" smtClean="0">
                <a:solidFill>
                  <a:srgbClr val="0000FF"/>
                </a:solidFill>
                <a:latin typeface="Arial"/>
                <a:cs typeface="Arial"/>
              </a:endParaRPr>
            </a:p>
            <a:p>
              <a:pPr algn="ctr"/>
              <a:r>
                <a:rPr lang="en-US" sz="1400" dirty="0" smtClean="0">
                  <a:solidFill>
                    <a:srgbClr val="0000FF"/>
                  </a:solidFill>
                  <a:latin typeface="Arial"/>
                  <a:cs typeface="Arial"/>
                </a:rPr>
                <a:t>(Fertig)</a:t>
              </a:r>
              <a:endParaRPr lang="en-US" sz="1400" dirty="0">
                <a:solidFill>
                  <a:srgbClr val="0000FF"/>
                </a:solidFill>
                <a:latin typeface="Arial"/>
                <a:cs typeface="Arial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 rot="16200000">
              <a:off x="2221010" y="2613916"/>
              <a:ext cx="16646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0000FF"/>
                  </a:solidFill>
                  <a:latin typeface="Arial"/>
                  <a:cs typeface="Arial"/>
                </a:rPr>
                <a:t>Sensitivity to input</a:t>
              </a:r>
            </a:p>
            <a:p>
              <a:pPr algn="ctr"/>
              <a:r>
                <a:rPr lang="en-US" sz="1200" dirty="0" smtClean="0">
                  <a:solidFill>
                    <a:srgbClr val="0000FF"/>
                  </a:solidFill>
                  <a:latin typeface="Arial"/>
                  <a:cs typeface="Arial"/>
                </a:rPr>
                <a:t>features and variance</a:t>
              </a:r>
              <a:endParaRPr lang="en-US" sz="1200" dirty="0">
                <a:solidFill>
                  <a:srgbClr val="0000FF"/>
                </a:solidFill>
                <a:latin typeface="Arial"/>
                <a:cs typeface="Arial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72770" y="1456101"/>
              <a:ext cx="20599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Feature quantification</a:t>
              </a:r>
            </a:p>
            <a:p>
              <a:pPr algn="ctr"/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(</a:t>
              </a:r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Patro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)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591980" y="1408476"/>
              <a:ext cx="14519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Image features</a:t>
              </a:r>
              <a:endParaRPr lang="en-US" sz="14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endParaRPr>
            </a:p>
            <a:p>
              <a:pPr algn="ctr"/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(Raj)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16200000">
              <a:off x="5996244" y="2656266"/>
              <a:ext cx="11428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Deep learning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cxnSp>
          <p:nvCxnSpPr>
            <p:cNvPr id="17" name="Straight Arrow Connector 16"/>
            <p:cNvCxnSpPr>
              <a:stCxn id="10" idx="2"/>
            </p:cNvCxnSpPr>
            <p:nvPr/>
          </p:nvCxnSpPr>
          <p:spPr>
            <a:xfrm>
              <a:off x="6317950" y="1931696"/>
              <a:ext cx="1" cy="1630577"/>
            </a:xfrm>
            <a:prstGeom prst="straightConnector1">
              <a:avLst/>
            </a:prstGeom>
            <a:ln>
              <a:solidFill>
                <a:srgbClr val="A6A6A6"/>
              </a:solidFill>
              <a:prstDash val="dot"/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794670" y="2026946"/>
              <a:ext cx="0" cy="1599670"/>
            </a:xfrm>
            <a:prstGeom prst="straightConnector1">
              <a:avLst/>
            </a:prstGeom>
            <a:ln>
              <a:solidFill>
                <a:srgbClr val="0000FF"/>
              </a:solidFill>
              <a:prstDash val="dot"/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/>
            <p:cNvCxnSpPr>
              <a:stCxn id="12" idx="0"/>
              <a:endCxn id="11" idx="0"/>
            </p:cNvCxnSpPr>
            <p:nvPr/>
          </p:nvCxnSpPr>
          <p:spPr>
            <a:xfrm rot="5400000" flipH="1" flipV="1">
              <a:off x="4810361" y="2171283"/>
              <a:ext cx="12700" cy="3015195"/>
            </a:xfrm>
            <a:prstGeom prst="curvedConnector3">
              <a:avLst>
                <a:gd name="adj1" fmla="val 1800000"/>
              </a:avLst>
            </a:prstGeom>
            <a:ln>
              <a:solidFill>
                <a:srgbClr val="0000FF"/>
              </a:solidFill>
              <a:prstDash val="dot"/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8" idx="2"/>
              <a:endCxn id="12" idx="0"/>
            </p:cNvCxnSpPr>
            <p:nvPr/>
          </p:nvCxnSpPr>
          <p:spPr>
            <a:xfrm flipH="1">
              <a:off x="3302764" y="2657078"/>
              <a:ext cx="1650236" cy="1021802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8" idx="2"/>
            </p:cNvCxnSpPr>
            <p:nvPr/>
          </p:nvCxnSpPr>
          <p:spPr>
            <a:xfrm>
              <a:off x="4953000" y="2657078"/>
              <a:ext cx="1364950" cy="905195"/>
            </a:xfrm>
            <a:prstGeom prst="straightConnector1">
              <a:avLst/>
            </a:prstGeom>
            <a:ln>
              <a:solidFill>
                <a:srgbClr val="A6A6A6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801453" y="3213483"/>
              <a:ext cx="20495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0000FF"/>
                  </a:solidFill>
                  <a:latin typeface="Arial"/>
                  <a:cs typeface="Arial"/>
                </a:rPr>
                <a:t>Sub/re-sampling evaluation</a:t>
              </a:r>
              <a:endParaRPr lang="en-US" sz="1200" dirty="0">
                <a:solidFill>
                  <a:srgbClr val="0000FF"/>
                </a:solidFill>
                <a:latin typeface="Arial"/>
                <a:cs typeface="Arial"/>
              </a:endParaRPr>
            </a:p>
          </p:txBody>
        </p:sp>
        <p:cxnSp>
          <p:nvCxnSpPr>
            <p:cNvPr id="39" name="Straight Arrow Connector 38"/>
            <p:cNvCxnSpPr>
              <a:stCxn id="12" idx="2"/>
            </p:cNvCxnSpPr>
            <p:nvPr/>
          </p:nvCxnSpPr>
          <p:spPr>
            <a:xfrm>
              <a:off x="3302764" y="4202100"/>
              <a:ext cx="1332734" cy="429656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1" idx="2"/>
              <a:endCxn id="13" idx="0"/>
            </p:cNvCxnSpPr>
            <p:nvPr/>
          </p:nvCxnSpPr>
          <p:spPr>
            <a:xfrm flipH="1">
              <a:off x="4706481" y="4202100"/>
              <a:ext cx="1611478" cy="429656"/>
            </a:xfrm>
            <a:prstGeom prst="straightConnector1">
              <a:avLst/>
            </a:prstGeom>
            <a:ln>
              <a:solidFill>
                <a:srgbClr val="A6A6A6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5043737" y="5154976"/>
              <a:ext cx="1052263" cy="264588"/>
            </a:xfrm>
            <a:prstGeom prst="straightConnector1">
              <a:avLst/>
            </a:prstGeom>
            <a:ln>
              <a:solidFill>
                <a:srgbClr val="A6A6A6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5" idx="2"/>
            </p:cNvCxnSpPr>
            <p:nvPr/>
          </p:nvCxnSpPr>
          <p:spPr>
            <a:xfrm flipH="1">
              <a:off x="3571689" y="821237"/>
              <a:ext cx="1065335" cy="593685"/>
            </a:xfrm>
            <a:prstGeom prst="straightConnector1">
              <a:avLst/>
            </a:prstGeom>
            <a:ln>
              <a:solidFill>
                <a:srgbClr val="A6A6A6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5" idx="2"/>
            </p:cNvCxnSpPr>
            <p:nvPr/>
          </p:nvCxnSpPr>
          <p:spPr>
            <a:xfrm>
              <a:off x="4637024" y="821237"/>
              <a:ext cx="1069848" cy="593685"/>
            </a:xfrm>
            <a:prstGeom prst="straightConnector1">
              <a:avLst/>
            </a:prstGeom>
            <a:ln>
              <a:solidFill>
                <a:srgbClr val="A6A6A6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 rot="16200000">
              <a:off x="2028475" y="2671432"/>
              <a:ext cx="10143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0000FF"/>
                  </a:solidFill>
                  <a:latin typeface="Arial"/>
                  <a:cs typeface="Arial"/>
                </a:rPr>
                <a:t>Efficient</a:t>
              </a:r>
            </a:p>
            <a:p>
              <a:pPr algn="ctr"/>
              <a:r>
                <a:rPr lang="en-US" sz="1200" dirty="0">
                  <a:solidFill>
                    <a:srgbClr val="0000FF"/>
                  </a:solidFill>
                  <a:latin typeface="Arial"/>
                  <a:cs typeface="Arial"/>
                </a:rPr>
                <a:t>f</a:t>
              </a:r>
              <a:r>
                <a:rPr lang="en-US" sz="1200" dirty="0" smtClean="0">
                  <a:solidFill>
                    <a:srgbClr val="0000FF"/>
                  </a:solidFill>
                  <a:latin typeface="Arial"/>
                  <a:cs typeface="Arial"/>
                </a:rPr>
                <a:t>actorization</a:t>
              </a:r>
            </a:p>
          </p:txBody>
        </p:sp>
        <p:cxnSp>
          <p:nvCxnSpPr>
            <p:cNvPr id="22" name="Straight Arrow Connector 21"/>
            <p:cNvCxnSpPr>
              <a:stCxn id="12" idx="2"/>
            </p:cNvCxnSpPr>
            <p:nvPr/>
          </p:nvCxnSpPr>
          <p:spPr>
            <a:xfrm>
              <a:off x="3302764" y="4202100"/>
              <a:ext cx="6349" cy="1249565"/>
            </a:xfrm>
            <a:prstGeom prst="straightConnector1">
              <a:avLst/>
            </a:prstGeom>
            <a:ln>
              <a:solidFill>
                <a:srgbClr val="0000FF"/>
              </a:solidFill>
              <a:prstDash val="dot"/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902935" y="2133858"/>
              <a:ext cx="21001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err="1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Denoising</a:t>
              </a:r>
              <a:r>
                <a:rPr lang="en-US" sz="1400" b="1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 / Filtering</a:t>
              </a:r>
            </a:p>
            <a:p>
              <a:pPr algn="ctr"/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(</a:t>
              </a:r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Krisnaswamy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 / Piccolo)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571689" y="2026946"/>
              <a:ext cx="508186" cy="196388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043737" y="5461038"/>
              <a:ext cx="23393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Biologist-facing Interface</a:t>
              </a:r>
              <a:endParaRPr lang="en-US" sz="14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endParaRPr>
            </a:p>
            <a:p>
              <a:pPr algn="ctr"/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(</a:t>
              </a:r>
              <a:r>
                <a:rPr lang="en-US" sz="1400" dirty="0" err="1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Garmire</a:t>
              </a:r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rial"/>
                  <a:cs typeface="Arial"/>
                </a:rPr>
                <a:t>)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 flipH="1">
              <a:off x="3284162" y="2540000"/>
              <a:ext cx="665473" cy="0"/>
            </a:xfrm>
            <a:prstGeom prst="straightConnector1">
              <a:avLst/>
            </a:prstGeom>
            <a:ln>
              <a:solidFill>
                <a:srgbClr val="0000FF"/>
              </a:solidFill>
              <a:prstDash val="dot"/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 flipV="1">
              <a:off x="4079875" y="5633549"/>
              <a:ext cx="884488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1522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85</Words>
  <Application>Microsoft Macintosh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Sidney Kimmel Comprehensive Cancer Center, Johns Hopkins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Elana Fertig</dc:creator>
  <cp:lastModifiedBy>Elana Fertig</cp:lastModifiedBy>
  <cp:revision>37</cp:revision>
  <dcterms:created xsi:type="dcterms:W3CDTF">2017-08-23T17:32:39Z</dcterms:created>
  <dcterms:modified xsi:type="dcterms:W3CDTF">2017-08-27T13:14:16Z</dcterms:modified>
</cp:coreProperties>
</file>