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4"/>
  </p:notesMasterIdLst>
  <p:sldIdLst>
    <p:sldId id="256" r:id="rId2"/>
    <p:sldId id="261" r:id="rId3"/>
    <p:sldId id="268" r:id="rId4"/>
    <p:sldId id="271" r:id="rId5"/>
    <p:sldId id="339" r:id="rId6"/>
    <p:sldId id="297" r:id="rId7"/>
    <p:sldId id="306" r:id="rId8"/>
    <p:sldId id="298" r:id="rId9"/>
    <p:sldId id="309" r:id="rId10"/>
    <p:sldId id="310" r:id="rId11"/>
    <p:sldId id="328" r:id="rId12"/>
    <p:sldId id="329" r:id="rId13"/>
    <p:sldId id="331" r:id="rId14"/>
    <p:sldId id="311" r:id="rId15"/>
    <p:sldId id="308" r:id="rId16"/>
    <p:sldId id="312" r:id="rId17"/>
    <p:sldId id="313" r:id="rId18"/>
    <p:sldId id="314" r:id="rId19"/>
    <p:sldId id="315" r:id="rId20"/>
    <p:sldId id="307" r:id="rId21"/>
    <p:sldId id="316" r:id="rId22"/>
    <p:sldId id="317" r:id="rId23"/>
    <p:sldId id="319" r:id="rId24"/>
    <p:sldId id="303" r:id="rId25"/>
    <p:sldId id="320" r:id="rId26"/>
    <p:sldId id="322" r:id="rId27"/>
    <p:sldId id="326" r:id="rId28"/>
    <p:sldId id="327" r:id="rId29"/>
    <p:sldId id="330" r:id="rId30"/>
    <p:sldId id="332" r:id="rId31"/>
    <p:sldId id="333" r:id="rId32"/>
    <p:sldId id="334" r:id="rId33"/>
    <p:sldId id="335" r:id="rId34"/>
    <p:sldId id="299" r:id="rId35"/>
    <p:sldId id="336" r:id="rId36"/>
    <p:sldId id="343" r:id="rId37"/>
    <p:sldId id="341" r:id="rId38"/>
    <p:sldId id="344" r:id="rId39"/>
    <p:sldId id="321" r:id="rId40"/>
    <p:sldId id="323" r:id="rId41"/>
    <p:sldId id="324" r:id="rId42"/>
    <p:sldId id="325" r:id="rId43"/>
  </p:sldIdLst>
  <p:sldSz cx="9144000" cy="5143500" type="screen16x9"/>
  <p:notesSz cx="6858000" cy="9144000"/>
  <p:embeddedFontLst>
    <p:embeddedFont>
      <p:font typeface="Fira Sans Condensed Medium" panose="020B0604020202020204" charset="0"/>
      <p:regular r:id="rId45"/>
      <p:bold r:id="rId46"/>
      <p:italic r:id="rId47"/>
      <p:boldItalic r:id="rId48"/>
    </p:embeddedFont>
    <p:embeddedFont>
      <p:font typeface="Fira Sans Extra Condensed Medium" panose="020B0604020202020204" charset="0"/>
      <p:regular r:id="rId49"/>
      <p:bold r:id="rId50"/>
      <p:italic r:id="rId51"/>
      <p:boldItalic r:id="rId52"/>
    </p:embeddedFont>
    <p:embeddedFont>
      <p:font typeface="Maven Pro" panose="020B0604020202020204" charset="0"/>
      <p:regular r:id="rId53"/>
      <p:bold r:id="rId54"/>
    </p:embeddedFont>
    <p:embeddedFont>
      <p:font typeface="Share Tech" panose="020B0604020202020204" charset="0"/>
      <p:regular r:id="rId55"/>
    </p:embeddedFont>
    <p:embeddedFont>
      <p:font typeface="Verdana" panose="020B0604030504040204"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71C63C-78AF-468D-9D38-52A0A94B389F}">
  <a:tblStyle styleId="{4671C63C-78AF-468D-9D38-52A0A94B38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55"/>
    <p:restoredTop sz="94657"/>
  </p:normalViewPr>
  <p:slideViewPr>
    <p:cSldViewPr snapToGrid="0">
      <p:cViewPr varScale="1">
        <p:scale>
          <a:sx n="115" d="100"/>
          <a:sy n="115" d="100"/>
        </p:scale>
        <p:origin x="56" y="1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021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936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6376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1927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2505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1796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8371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9872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63" r:id="rId7"/>
    <p:sldLayoutId id="2147483667" r:id="rId8"/>
    <p:sldLayoutId id="214748366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bit.ly/3wKD5N5"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hyperlink" Target="https://bit.ly/34oR4fc" TargetMode="External"/><Relationship Id="rId5" Type="http://schemas.openxmlformats.org/officeDocument/2006/relationships/hyperlink" Target="https://bit.ly/3vA7rl5" TargetMode="External"/><Relationship Id="rId4" Type="http://schemas.openxmlformats.org/officeDocument/2006/relationships/hyperlink" Target="https://bit.ly/2RKMlC3"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title"/>
          </p:nvPr>
        </p:nvSpPr>
        <p:spPr>
          <a:xfrm>
            <a:off x="1408462" y="449906"/>
            <a:ext cx="6284052" cy="20460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6600" dirty="0"/>
              <a:t>Problema del Transporte</a:t>
            </a:r>
            <a:endParaRPr sz="6600" dirty="0"/>
          </a:p>
        </p:txBody>
      </p:sp>
      <p:sp>
        <p:nvSpPr>
          <p:cNvPr id="434" name="Google Shape;434;p25"/>
          <p:cNvSpPr txBox="1">
            <a:spLocks noGrp="1"/>
          </p:cNvSpPr>
          <p:nvPr>
            <p:ph type="body" idx="1"/>
          </p:nvPr>
        </p:nvSpPr>
        <p:spPr>
          <a:xfrm>
            <a:off x="3324828" y="2920323"/>
            <a:ext cx="2574804" cy="4532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Alejandro Fernández Trigo</a:t>
            </a:r>
          </a:p>
          <a:p>
            <a:pPr marL="0" lvl="0" indent="0" algn="ctr" rtl="0">
              <a:spcBef>
                <a:spcPts val="0"/>
              </a:spcBef>
              <a:spcAft>
                <a:spcPts val="0"/>
              </a:spcAft>
              <a:buNone/>
            </a:pPr>
            <a:r>
              <a:rPr lang="en" sz="1200" dirty="0"/>
              <a:t>Juan Diego Villalobos Quirós</a:t>
            </a:r>
            <a:endParaRPr sz="1200"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CuadroTexto 30">
            <a:extLst>
              <a:ext uri="{FF2B5EF4-FFF2-40B4-BE49-F238E27FC236}">
                <a16:creationId xmlns:a16="http://schemas.microsoft.com/office/drawing/2014/main" id="{AFAFCFB1-1CFC-4A0E-B97A-795364879084}"/>
              </a:ext>
            </a:extLst>
          </p:cNvPr>
          <p:cNvSpPr txBox="1"/>
          <p:nvPr/>
        </p:nvSpPr>
        <p:spPr>
          <a:xfrm>
            <a:off x="1663218" y="2575186"/>
            <a:ext cx="5618563" cy="307777"/>
          </a:xfrm>
          <a:prstGeom prst="rect">
            <a:avLst/>
          </a:prstGeom>
          <a:noFill/>
        </p:spPr>
        <p:txBody>
          <a:bodyPr wrap="square">
            <a:spAutoFit/>
          </a:bodyPr>
          <a:lstStyle/>
          <a:p>
            <a:pPr marL="0" lvl="0" indent="0" algn="ctr" rtl="0">
              <a:spcBef>
                <a:spcPts val="0"/>
              </a:spcBef>
              <a:spcAft>
                <a:spcPts val="0"/>
              </a:spcAft>
              <a:buNone/>
            </a:pPr>
            <a:r>
              <a:rPr lang="en" dirty="0">
                <a:solidFill>
                  <a:schemeClr val="bg1"/>
                </a:solidFill>
              </a:rPr>
              <a:t>Matemática Aplicada a los Sistemas de Información (MASI) – 20/21</a:t>
            </a:r>
            <a:endParaRPr lang="en" sz="1400" dirty="0">
              <a:solidFill>
                <a:schemeClr val="bg1"/>
              </a:solidFill>
            </a:endParaRPr>
          </a:p>
        </p:txBody>
      </p:sp>
      <p:pic>
        <p:nvPicPr>
          <p:cNvPr id="3" name="Imagen 2">
            <a:extLst>
              <a:ext uri="{FF2B5EF4-FFF2-40B4-BE49-F238E27FC236}">
                <a16:creationId xmlns:a16="http://schemas.microsoft.com/office/drawing/2014/main" id="{DD843626-34D2-4B27-8249-D006FB189030}"/>
              </a:ext>
            </a:extLst>
          </p:cNvPr>
          <p:cNvPicPr>
            <a:picLocks noChangeAspect="1"/>
          </p:cNvPicPr>
          <p:nvPr/>
        </p:nvPicPr>
        <p:blipFill>
          <a:blip r:embed="rId3"/>
          <a:stretch>
            <a:fillRect/>
          </a:stretch>
        </p:blipFill>
        <p:spPr>
          <a:xfrm>
            <a:off x="8314020" y="4378336"/>
            <a:ext cx="762258" cy="6743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079;p37">
            <a:extLst>
              <a:ext uri="{FF2B5EF4-FFF2-40B4-BE49-F238E27FC236}">
                <a16:creationId xmlns:a16="http://schemas.microsoft.com/office/drawing/2014/main" id="{DC6ECF06-2AB5-44DB-9A68-4A9B2CCCCAB2}"/>
              </a:ext>
            </a:extLst>
          </p:cNvPr>
          <p:cNvSpPr txBox="1">
            <a:spLocks noGrp="1"/>
          </p:cNvSpPr>
          <p:nvPr>
            <p:ph type="ctrTitle"/>
          </p:nvPr>
        </p:nvSpPr>
        <p:spPr>
          <a:xfrm>
            <a:off x="237893" y="211377"/>
            <a:ext cx="5451049"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TRANSFORMACIÓN</a:t>
            </a:r>
            <a:endParaRPr sz="5400" dirty="0">
              <a:solidFill>
                <a:schemeClr val="accent3"/>
              </a:solidFill>
            </a:endParaRPr>
          </a:p>
        </p:txBody>
      </p:sp>
      <p:sp>
        <p:nvSpPr>
          <p:cNvPr id="5" name="CuadroTexto 4">
            <a:extLst>
              <a:ext uri="{FF2B5EF4-FFF2-40B4-BE49-F238E27FC236}">
                <a16:creationId xmlns:a16="http://schemas.microsoft.com/office/drawing/2014/main" id="{7938CB10-65FC-4136-B3D7-ED99E91B4A28}"/>
              </a:ext>
            </a:extLst>
          </p:cNvPr>
          <p:cNvSpPr txBox="1"/>
          <p:nvPr/>
        </p:nvSpPr>
        <p:spPr>
          <a:xfrm>
            <a:off x="1397619" y="1329370"/>
            <a:ext cx="4572000" cy="738664"/>
          </a:xfrm>
          <a:prstGeom prst="rect">
            <a:avLst/>
          </a:prstGeom>
          <a:noFill/>
        </p:spPr>
        <p:txBody>
          <a:bodyPr wrap="square">
            <a:spAutoFit/>
          </a:bodyPr>
          <a:lstStyle/>
          <a:p>
            <a:r>
              <a:rPr lang="es-ES" dirty="0">
                <a:solidFill>
                  <a:schemeClr val="bg1"/>
                </a:solidFill>
                <a:latin typeface="Verdana" panose="020B0604030504040204" pitchFamily="34" charset="0"/>
              </a:rPr>
              <a:t>¿Cual se</a:t>
            </a:r>
            <a:r>
              <a:rPr lang="es-ES" b="0" i="0" dirty="0">
                <a:solidFill>
                  <a:schemeClr val="bg1"/>
                </a:solidFill>
                <a:effectLst/>
                <a:latin typeface="Verdana" panose="020B0604030504040204" pitchFamily="34" charset="0"/>
              </a:rPr>
              <a:t>ría el coste de transportar un producto del almacén 1 al cliente 1? ¿Y del almacén 1 al cliente 2? ¿Y del almacén…?</a:t>
            </a:r>
            <a:endParaRPr lang="es-ES" dirty="0">
              <a:solidFill>
                <a:schemeClr val="bg1"/>
              </a:solidFill>
            </a:endParaRPr>
          </a:p>
        </p:txBody>
      </p:sp>
      <p:sp>
        <p:nvSpPr>
          <p:cNvPr id="6" name="Flecha: curvada hacia la derecha 5">
            <a:extLst>
              <a:ext uri="{FF2B5EF4-FFF2-40B4-BE49-F238E27FC236}">
                <a16:creationId xmlns:a16="http://schemas.microsoft.com/office/drawing/2014/main" id="{4E747BF1-F6B3-4796-AB21-FEF854E55420}"/>
              </a:ext>
            </a:extLst>
          </p:cNvPr>
          <p:cNvSpPr/>
          <p:nvPr/>
        </p:nvSpPr>
        <p:spPr>
          <a:xfrm>
            <a:off x="237893" y="1504950"/>
            <a:ext cx="1159726" cy="21336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aphicFrame>
        <p:nvGraphicFramePr>
          <p:cNvPr id="7" name="Tabla 6">
            <a:extLst>
              <a:ext uri="{FF2B5EF4-FFF2-40B4-BE49-F238E27FC236}">
                <a16:creationId xmlns:a16="http://schemas.microsoft.com/office/drawing/2014/main" id="{D316861F-4287-462F-A86B-B9561FCCEF74}"/>
              </a:ext>
            </a:extLst>
          </p:cNvPr>
          <p:cNvGraphicFramePr>
            <a:graphicFrameLocks noGrp="1"/>
          </p:cNvGraphicFramePr>
          <p:nvPr>
            <p:extLst>
              <p:ext uri="{D42A27DB-BD31-4B8C-83A1-F6EECF244321}">
                <p14:modId xmlns:p14="http://schemas.microsoft.com/office/powerpoint/2010/main" val="404556010"/>
              </p:ext>
            </p:extLst>
          </p:nvPr>
        </p:nvGraphicFramePr>
        <p:xfrm>
          <a:off x="1507272" y="2412983"/>
          <a:ext cx="7398835" cy="1695585"/>
        </p:xfrm>
        <a:graphic>
          <a:graphicData uri="http://schemas.openxmlformats.org/drawingml/2006/table">
            <a:tbl>
              <a:tblPr>
                <a:tableStyleId>{4671C63C-78AF-468D-9D38-52A0A94B389F}</a:tableStyleId>
              </a:tblPr>
              <a:tblGrid>
                <a:gridCol w="1150930">
                  <a:extLst>
                    <a:ext uri="{9D8B030D-6E8A-4147-A177-3AD203B41FA5}">
                      <a16:colId xmlns:a16="http://schemas.microsoft.com/office/drawing/2014/main" val="2921211334"/>
                    </a:ext>
                  </a:extLst>
                </a:gridCol>
                <a:gridCol w="822093">
                  <a:extLst>
                    <a:ext uri="{9D8B030D-6E8A-4147-A177-3AD203B41FA5}">
                      <a16:colId xmlns:a16="http://schemas.microsoft.com/office/drawing/2014/main" val="144416825"/>
                    </a:ext>
                  </a:extLst>
                </a:gridCol>
                <a:gridCol w="822093">
                  <a:extLst>
                    <a:ext uri="{9D8B030D-6E8A-4147-A177-3AD203B41FA5}">
                      <a16:colId xmlns:a16="http://schemas.microsoft.com/office/drawing/2014/main" val="2327328764"/>
                    </a:ext>
                  </a:extLst>
                </a:gridCol>
                <a:gridCol w="822093">
                  <a:extLst>
                    <a:ext uri="{9D8B030D-6E8A-4147-A177-3AD203B41FA5}">
                      <a16:colId xmlns:a16="http://schemas.microsoft.com/office/drawing/2014/main" val="3297401126"/>
                    </a:ext>
                  </a:extLst>
                </a:gridCol>
                <a:gridCol w="822093">
                  <a:extLst>
                    <a:ext uri="{9D8B030D-6E8A-4147-A177-3AD203B41FA5}">
                      <a16:colId xmlns:a16="http://schemas.microsoft.com/office/drawing/2014/main" val="4256752693"/>
                    </a:ext>
                  </a:extLst>
                </a:gridCol>
                <a:gridCol w="1219437">
                  <a:extLst>
                    <a:ext uri="{9D8B030D-6E8A-4147-A177-3AD203B41FA5}">
                      <a16:colId xmlns:a16="http://schemas.microsoft.com/office/drawing/2014/main" val="2176730489"/>
                    </a:ext>
                  </a:extLst>
                </a:gridCol>
                <a:gridCol w="1740096">
                  <a:extLst>
                    <a:ext uri="{9D8B030D-6E8A-4147-A177-3AD203B41FA5}">
                      <a16:colId xmlns:a16="http://schemas.microsoft.com/office/drawing/2014/main" val="93246545"/>
                    </a:ext>
                  </a:extLst>
                </a:gridCol>
              </a:tblGrid>
              <a:tr h="417599">
                <a:tc>
                  <a:txBody>
                    <a:bodyPr/>
                    <a:lstStyle/>
                    <a:p>
                      <a:pPr algn="ctr" fontAlgn="b"/>
                      <a:r>
                        <a:rPr lang="es-ES" sz="1400" b="1" i="1" u="sng" strike="noStrike" dirty="0">
                          <a:solidFill>
                            <a:schemeClr val="bg1"/>
                          </a:solidFill>
                          <a:effectLst/>
                          <a:latin typeface="+mj-lt"/>
                        </a:rPr>
                        <a:t>INICIAL</a:t>
                      </a:r>
                    </a:p>
                  </a:txBody>
                  <a:tcPr marL="6350" marR="6350" marT="6350" marB="0" anchor="ctr"/>
                </a:tc>
                <a:tc>
                  <a:txBody>
                    <a:bodyPr/>
                    <a:lstStyle/>
                    <a:p>
                      <a:pPr algn="ctr" fontAlgn="b"/>
                      <a:r>
                        <a:rPr lang="es-ES" sz="1400" u="none" strike="noStrike" dirty="0">
                          <a:solidFill>
                            <a:schemeClr val="bg1"/>
                          </a:solidFill>
                          <a:effectLst/>
                          <a:latin typeface="+mj-lt"/>
                        </a:rPr>
                        <a:t>Cliente 1</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Cliente 2</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Cliente 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Cliente 4</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Proveedores disponibles</a:t>
                      </a:r>
                      <a:endParaRPr lang="es-ES" sz="1400" b="0" i="0" u="none" strike="noStrike" dirty="0">
                        <a:solidFill>
                          <a:schemeClr val="bg1"/>
                        </a:solidFill>
                        <a:effectLst/>
                        <a:latin typeface="+mj-lt"/>
                      </a:endParaRPr>
                    </a:p>
                  </a:txBody>
                  <a:tcPr marL="6350" marR="6350" marT="6350" marB="0" anchor="ctr"/>
                </a:tc>
                <a:tc>
                  <a:txBody>
                    <a:bodyPr/>
                    <a:lstStyle/>
                    <a:p>
                      <a:pPr algn="ctr" fontAlgn="b"/>
                      <a:endParaRPr lang="es-ES" sz="14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002915721"/>
                  </a:ext>
                </a:extLst>
              </a:tr>
              <a:tr h="252503">
                <a:tc>
                  <a:txBody>
                    <a:bodyPr/>
                    <a:lstStyle/>
                    <a:p>
                      <a:pPr algn="ctr" fontAlgn="b"/>
                      <a:r>
                        <a:rPr lang="es-ES" sz="1400" u="none" strike="noStrike" dirty="0">
                          <a:solidFill>
                            <a:schemeClr val="bg1"/>
                          </a:solidFill>
                          <a:effectLst/>
                          <a:latin typeface="+mj-lt"/>
                        </a:rPr>
                        <a:t>Almacén 1</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1+1</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2+1</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3+1</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4+1</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&lt;= 20</a:t>
                      </a:r>
                      <a:endParaRPr lang="es-ES" sz="1400" b="0" i="0" u="none" strike="noStrike">
                        <a:solidFill>
                          <a:schemeClr val="bg1"/>
                        </a:solidFill>
                        <a:effectLst/>
                        <a:latin typeface="+mj-lt"/>
                      </a:endParaRPr>
                    </a:p>
                  </a:txBody>
                  <a:tcPr marL="6350" marR="6350" marT="6350" marB="0" anchor="ctr"/>
                </a:tc>
                <a:tc>
                  <a:txBody>
                    <a:bodyPr/>
                    <a:lstStyle/>
                    <a:p>
                      <a:pPr algn="ctr" fontAlgn="b"/>
                      <a:endParaRPr lang="es-ES" sz="14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912883987"/>
                  </a:ext>
                </a:extLst>
              </a:tr>
              <a:tr h="252503">
                <a:tc>
                  <a:txBody>
                    <a:bodyPr/>
                    <a:lstStyle/>
                    <a:p>
                      <a:pPr algn="ctr" fontAlgn="b"/>
                      <a:r>
                        <a:rPr lang="es-ES" sz="1400" u="none" strike="noStrike" dirty="0">
                          <a:solidFill>
                            <a:schemeClr val="bg1"/>
                          </a:solidFill>
                          <a:effectLst/>
                          <a:latin typeface="+mj-lt"/>
                        </a:rPr>
                        <a:t>Almacén 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1+2</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2+2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3+2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4+2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&lt;= 20</a:t>
                      </a:r>
                      <a:endParaRPr lang="es-ES" sz="1400" b="0" i="0" u="none" strike="noStrike">
                        <a:solidFill>
                          <a:schemeClr val="bg1"/>
                        </a:solidFill>
                        <a:effectLst/>
                        <a:latin typeface="+mj-lt"/>
                      </a:endParaRPr>
                    </a:p>
                  </a:txBody>
                  <a:tcPr marL="6350" marR="6350" marT="6350" marB="0" anchor="ctr"/>
                </a:tc>
                <a:tc>
                  <a:txBody>
                    <a:bodyPr/>
                    <a:lstStyle/>
                    <a:p>
                      <a:pPr algn="ctr" fontAlgn="b"/>
                      <a:endParaRPr lang="es-ES" sz="14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901037753"/>
                  </a:ext>
                </a:extLst>
              </a:tr>
              <a:tr h="252503">
                <a:tc>
                  <a:txBody>
                    <a:bodyPr/>
                    <a:lstStyle/>
                    <a:p>
                      <a:pPr algn="ctr" fontAlgn="b"/>
                      <a:r>
                        <a:rPr lang="es-ES" sz="1400" u="none" strike="noStrike" dirty="0">
                          <a:solidFill>
                            <a:schemeClr val="bg1"/>
                          </a:solidFill>
                          <a:effectLst/>
                          <a:latin typeface="+mj-lt"/>
                        </a:rPr>
                        <a:t>Almacén 3</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1+2</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2+2</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3+2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4+2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&lt;= 30</a:t>
                      </a:r>
                      <a:endParaRPr lang="es-ES" sz="1400" b="0" i="0" u="none" strike="noStrike" dirty="0">
                        <a:solidFill>
                          <a:schemeClr val="bg1"/>
                        </a:solidFill>
                        <a:effectLst/>
                        <a:latin typeface="+mj-lt"/>
                      </a:endParaRPr>
                    </a:p>
                  </a:txBody>
                  <a:tcPr marL="6350" marR="6350" marT="6350" marB="0" anchor="ctr"/>
                </a:tc>
                <a:tc>
                  <a:txBody>
                    <a:bodyPr/>
                    <a:lstStyle/>
                    <a:p>
                      <a:pPr algn="ctr" fontAlgn="b"/>
                      <a:endParaRPr lang="es-ES" sz="14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68330833"/>
                  </a:ext>
                </a:extLst>
              </a:tr>
              <a:tr h="252503">
                <a:tc>
                  <a:txBody>
                    <a:bodyPr/>
                    <a:lstStyle/>
                    <a:p>
                      <a:pPr algn="ctr" fontAlgn="b"/>
                      <a:r>
                        <a:rPr lang="es-ES" sz="1400" u="none" strike="noStrike" dirty="0">
                          <a:solidFill>
                            <a:schemeClr val="bg1"/>
                          </a:solidFill>
                          <a:effectLst/>
                          <a:latin typeface="+mj-lt"/>
                        </a:rPr>
                        <a:t>Almacén 4</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1+3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2+3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3+3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4+3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&lt;= 10</a:t>
                      </a:r>
                      <a:endParaRPr lang="es-ES" sz="1400" b="0" i="0" u="none" strike="noStrike" dirty="0">
                        <a:solidFill>
                          <a:schemeClr val="bg1"/>
                        </a:solidFill>
                        <a:effectLst/>
                        <a:latin typeface="+mj-lt"/>
                      </a:endParaRPr>
                    </a:p>
                  </a:txBody>
                  <a:tcPr marL="6350" marR="6350" marT="6350" marB="0" anchor="ctr"/>
                </a:tc>
                <a:tc>
                  <a:txBody>
                    <a:bodyPr/>
                    <a:lstStyle/>
                    <a:p>
                      <a:pPr algn="ctr" fontAlgn="b"/>
                      <a:endParaRPr lang="es-ES" sz="14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096778247"/>
                  </a:ext>
                </a:extLst>
              </a:tr>
              <a:tr h="252503">
                <a:tc>
                  <a:txBody>
                    <a:bodyPr/>
                    <a:lstStyle/>
                    <a:p>
                      <a:pPr algn="ctr" fontAlgn="b"/>
                      <a:r>
                        <a:rPr lang="es-ES" sz="1400" u="none" strike="noStrike" dirty="0">
                          <a:solidFill>
                            <a:schemeClr val="bg1"/>
                          </a:solidFill>
                          <a:effectLst/>
                          <a:latin typeface="+mj-lt"/>
                        </a:rPr>
                        <a:t>Requisitos</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&gt;= 35</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&gt;= 10</a:t>
                      </a:r>
                      <a:endParaRPr lang="es-ES" sz="1400" b="0" i="0" u="none" strike="noStrike">
                        <a:solidFill>
                          <a:schemeClr val="bg1"/>
                        </a:solidFill>
                        <a:effectLst/>
                        <a:latin typeface="+mj-lt"/>
                      </a:endParaRPr>
                    </a:p>
                  </a:txBody>
                  <a:tcPr marL="6350" marR="6350" marT="6350" marB="0" anchor="ctr"/>
                </a:tc>
                <a:tc gridSpan="2">
                  <a:txBody>
                    <a:bodyPr/>
                    <a:lstStyle/>
                    <a:p>
                      <a:pPr algn="ctr" fontAlgn="b"/>
                      <a:r>
                        <a:rPr lang="es-ES" sz="1400" u="none" strike="noStrike" dirty="0">
                          <a:solidFill>
                            <a:schemeClr val="bg1"/>
                          </a:solidFill>
                          <a:effectLst/>
                          <a:latin typeface="+mj-lt"/>
                        </a:rPr>
                        <a:t>75 != 80 así que añado 5</a:t>
                      </a:r>
                      <a:endParaRPr lang="es-ES" sz="1400" b="0" i="0" u="none" strike="noStrike" dirty="0">
                        <a:solidFill>
                          <a:schemeClr val="bg1"/>
                        </a:solidFill>
                        <a:effectLst/>
                        <a:latin typeface="+mj-lt"/>
                      </a:endParaRPr>
                    </a:p>
                  </a:txBody>
                  <a:tcPr marL="6350" marR="6350" marT="6350" marB="0" anchor="ctr"/>
                </a:tc>
                <a:tc hMerge="1">
                  <a:txBody>
                    <a:bodyPr/>
                    <a:lstStyle/>
                    <a:p>
                      <a:endParaRPr lang="es-ES"/>
                    </a:p>
                  </a:txBody>
                  <a:tcPr/>
                </a:tc>
                <a:extLst>
                  <a:ext uri="{0D108BD9-81ED-4DB2-BD59-A6C34878D82A}">
                    <a16:rowId xmlns:a16="http://schemas.microsoft.com/office/drawing/2014/main" val="2864019302"/>
                  </a:ext>
                </a:extLst>
              </a:tr>
            </a:tbl>
          </a:graphicData>
        </a:graphic>
      </p:graphicFrame>
      <p:sp>
        <p:nvSpPr>
          <p:cNvPr id="8" name="CuadroTexto 7">
            <a:extLst>
              <a:ext uri="{FF2B5EF4-FFF2-40B4-BE49-F238E27FC236}">
                <a16:creationId xmlns:a16="http://schemas.microsoft.com/office/drawing/2014/main" id="{DB2B7392-BB87-406B-92EE-8BB12A7C6AF8}"/>
              </a:ext>
            </a:extLst>
          </p:cNvPr>
          <p:cNvSpPr txBox="1"/>
          <p:nvPr/>
        </p:nvSpPr>
        <p:spPr>
          <a:xfrm>
            <a:off x="6583680" y="4210594"/>
            <a:ext cx="1933303" cy="307777"/>
          </a:xfrm>
          <a:prstGeom prst="rect">
            <a:avLst/>
          </a:prstGeom>
          <a:noFill/>
        </p:spPr>
        <p:txBody>
          <a:bodyPr wrap="square" rtlCol="0">
            <a:spAutoFit/>
          </a:bodyPr>
          <a:lstStyle/>
          <a:p>
            <a:r>
              <a:rPr lang="es-ES" dirty="0">
                <a:solidFill>
                  <a:schemeClr val="bg1"/>
                </a:solidFill>
              </a:rPr>
              <a:t>¿Balanceado?</a:t>
            </a:r>
          </a:p>
        </p:txBody>
      </p:sp>
      <p:pic>
        <p:nvPicPr>
          <p:cNvPr id="9" name="Imagen 8">
            <a:extLst>
              <a:ext uri="{FF2B5EF4-FFF2-40B4-BE49-F238E27FC236}">
                <a16:creationId xmlns:a16="http://schemas.microsoft.com/office/drawing/2014/main" id="{C363860B-4B01-4233-87AE-CF0453D81873}"/>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324678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0446C2-4533-42CD-A7C3-D83C6970280E}"/>
              </a:ext>
            </a:extLst>
          </p:cNvPr>
          <p:cNvSpPr>
            <a:spLocks noGrp="1"/>
          </p:cNvSpPr>
          <p:nvPr>
            <p:ph type="ctrTitle"/>
          </p:nvPr>
        </p:nvSpPr>
        <p:spPr/>
        <p:txBody>
          <a:bodyPr/>
          <a:lstStyle/>
          <a:p>
            <a:r>
              <a:rPr lang="es-ES" dirty="0"/>
              <a:t>Variables de decisión</a:t>
            </a:r>
          </a:p>
        </p:txBody>
      </p:sp>
      <p:graphicFrame>
        <p:nvGraphicFramePr>
          <p:cNvPr id="3" name="Tabla 2">
            <a:extLst>
              <a:ext uri="{FF2B5EF4-FFF2-40B4-BE49-F238E27FC236}">
                <a16:creationId xmlns:a16="http://schemas.microsoft.com/office/drawing/2014/main" id="{CBC6A15A-73A6-4215-A872-C14A2527B021}"/>
              </a:ext>
            </a:extLst>
          </p:cNvPr>
          <p:cNvGraphicFramePr>
            <a:graphicFrameLocks noGrp="1"/>
          </p:cNvGraphicFramePr>
          <p:nvPr>
            <p:extLst>
              <p:ext uri="{D42A27DB-BD31-4B8C-83A1-F6EECF244321}">
                <p14:modId xmlns:p14="http://schemas.microsoft.com/office/powerpoint/2010/main" val="3787284182"/>
              </p:ext>
            </p:extLst>
          </p:nvPr>
        </p:nvGraphicFramePr>
        <p:xfrm>
          <a:off x="1136340" y="1661764"/>
          <a:ext cx="3325540" cy="1967383"/>
        </p:xfrm>
        <a:graphic>
          <a:graphicData uri="http://schemas.openxmlformats.org/drawingml/2006/table">
            <a:tbl>
              <a:tblPr>
                <a:tableStyleId>{4671C63C-78AF-468D-9D38-52A0A94B389F}</a:tableStyleId>
              </a:tblPr>
              <a:tblGrid>
                <a:gridCol w="665108">
                  <a:extLst>
                    <a:ext uri="{9D8B030D-6E8A-4147-A177-3AD203B41FA5}">
                      <a16:colId xmlns:a16="http://schemas.microsoft.com/office/drawing/2014/main" val="3000040570"/>
                    </a:ext>
                  </a:extLst>
                </a:gridCol>
                <a:gridCol w="665108">
                  <a:extLst>
                    <a:ext uri="{9D8B030D-6E8A-4147-A177-3AD203B41FA5}">
                      <a16:colId xmlns:a16="http://schemas.microsoft.com/office/drawing/2014/main" val="2632219370"/>
                    </a:ext>
                  </a:extLst>
                </a:gridCol>
                <a:gridCol w="665108">
                  <a:extLst>
                    <a:ext uri="{9D8B030D-6E8A-4147-A177-3AD203B41FA5}">
                      <a16:colId xmlns:a16="http://schemas.microsoft.com/office/drawing/2014/main" val="3945668954"/>
                    </a:ext>
                  </a:extLst>
                </a:gridCol>
                <a:gridCol w="665108">
                  <a:extLst>
                    <a:ext uri="{9D8B030D-6E8A-4147-A177-3AD203B41FA5}">
                      <a16:colId xmlns:a16="http://schemas.microsoft.com/office/drawing/2014/main" val="320889924"/>
                    </a:ext>
                  </a:extLst>
                </a:gridCol>
                <a:gridCol w="665108">
                  <a:extLst>
                    <a:ext uri="{9D8B030D-6E8A-4147-A177-3AD203B41FA5}">
                      <a16:colId xmlns:a16="http://schemas.microsoft.com/office/drawing/2014/main" val="564942249"/>
                    </a:ext>
                  </a:extLst>
                </a:gridCol>
              </a:tblGrid>
              <a:tr h="404087">
                <a:tc>
                  <a:txBody>
                    <a:bodyPr/>
                    <a:lstStyle/>
                    <a:p>
                      <a:pPr algn="ctr" fontAlgn="b"/>
                      <a:r>
                        <a:rPr lang="es-ES" sz="1400" b="0" i="0" u="none" strike="noStrike" dirty="0">
                          <a:solidFill>
                            <a:schemeClr val="bg1"/>
                          </a:solidFill>
                          <a:effectLst/>
                          <a:latin typeface="+mj-lt"/>
                        </a:rPr>
                        <a:t>PPL</a:t>
                      </a:r>
                    </a:p>
                  </a:txBody>
                  <a:tcPr marL="4740" marR="4740" marT="47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fontAlgn="b"/>
                      <a:r>
                        <a:rPr lang="es-ES" sz="1400" b="0" i="0" u="none" strike="noStrike" dirty="0">
                          <a:solidFill>
                            <a:schemeClr val="bg1"/>
                          </a:solidFill>
                          <a:effectLst/>
                          <a:latin typeface="+mj-lt"/>
                        </a:rPr>
                        <a:t>Clientes (demanda)</a:t>
                      </a:r>
                    </a:p>
                  </a:txBody>
                  <a:tcPr marL="4740" marR="4740" marT="47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s-ES" sz="1400" b="0" i="0" u="none" strike="noStrike" dirty="0">
                        <a:solidFill>
                          <a:schemeClr val="bg1"/>
                        </a:solidFill>
                        <a:effectLst/>
                        <a:latin typeface="+mj-lt"/>
                      </a:endParaRPr>
                    </a:p>
                  </a:txBody>
                  <a:tcPr marL="4740" marR="4740" marT="474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hMerge="1">
                  <a:txBody>
                    <a:bodyPr/>
                    <a:lstStyle/>
                    <a:p>
                      <a:pPr algn="ctr" fontAlgn="b"/>
                      <a:endParaRPr lang="es-ES" sz="1400" b="0" i="0" u="none" strike="noStrike" dirty="0">
                        <a:solidFill>
                          <a:schemeClr val="bg1"/>
                        </a:solidFill>
                        <a:effectLst/>
                        <a:latin typeface="+mj-lt"/>
                      </a:endParaRPr>
                    </a:p>
                  </a:txBody>
                  <a:tcPr marL="4740" marR="4740" marT="474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hMerge="1">
                  <a:txBody>
                    <a:bodyPr/>
                    <a:lstStyle/>
                    <a:p>
                      <a:pPr algn="ctr" fontAlgn="b"/>
                      <a:endParaRPr lang="es-ES" sz="1400" b="0" i="0" u="none" strike="noStrike" dirty="0">
                        <a:solidFill>
                          <a:schemeClr val="bg1"/>
                        </a:solidFill>
                        <a:effectLst/>
                        <a:latin typeface="+mj-lt"/>
                      </a:endParaRPr>
                    </a:p>
                  </a:txBody>
                  <a:tcPr marL="4740" marR="4740" marT="474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155231583"/>
                  </a:ext>
                </a:extLst>
              </a:tr>
              <a:tr h="404087">
                <a:tc rowSpan="4">
                  <a:txBody>
                    <a:bodyPr/>
                    <a:lstStyle/>
                    <a:p>
                      <a:pPr algn="ctr" fontAlgn="b"/>
                      <a:r>
                        <a:rPr lang="es-ES" sz="1400" b="0" i="0" u="none" strike="noStrike" dirty="0">
                          <a:solidFill>
                            <a:schemeClr val="bg1"/>
                          </a:solidFill>
                          <a:effectLst/>
                          <a:latin typeface="+mj-lt"/>
                        </a:rPr>
                        <a:t>Almacenes</a:t>
                      </a:r>
                    </a:p>
                    <a:p>
                      <a:pPr algn="ctr" fontAlgn="b"/>
                      <a:r>
                        <a:rPr lang="es-ES" sz="1400" b="0" i="0" u="none" strike="noStrike" dirty="0">
                          <a:solidFill>
                            <a:schemeClr val="bg1"/>
                          </a:solidFill>
                          <a:effectLst/>
                          <a:latin typeface="+mj-lt"/>
                        </a:rPr>
                        <a:t>(oferta)</a:t>
                      </a:r>
                    </a:p>
                  </a:txBody>
                  <a:tcPr marL="4740" marR="4740" marT="47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400" u="none" strike="noStrike" dirty="0">
                          <a:solidFill>
                            <a:schemeClr val="bg1"/>
                          </a:solidFill>
                          <a:effectLst/>
                          <a:latin typeface="+mj-lt"/>
                        </a:rPr>
                        <a:t>2</a:t>
                      </a:r>
                      <a:endParaRPr lang="es-ES" sz="1400" b="0" i="0" u="none" strike="noStrike" dirty="0">
                        <a:solidFill>
                          <a:schemeClr val="bg1"/>
                        </a:solidFill>
                        <a:effectLst/>
                        <a:latin typeface="+mj-lt"/>
                      </a:endParaRPr>
                    </a:p>
                  </a:txBody>
                  <a:tcPr marL="4740" marR="4740" marT="474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lnT w="12700" cap="flat" cmpd="sng" algn="ctr">
                      <a:solidFill>
                        <a:schemeClr val="tx1"/>
                      </a:solidFill>
                      <a:prstDash val="solid"/>
                      <a:round/>
                      <a:headEnd type="none" w="med" len="med"/>
                      <a:tailEnd type="none" w="med" len="med"/>
                    </a:lnT>
                  </a:tcP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lnT w="12700" cap="flat" cmpd="sng" algn="ctr">
                      <a:solidFill>
                        <a:schemeClr val="tx1"/>
                      </a:solidFill>
                      <a:prstDash val="solid"/>
                      <a:round/>
                      <a:headEnd type="none" w="med" len="med"/>
                      <a:tailEnd type="none" w="med" len="med"/>
                    </a:lnT>
                  </a:tcP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01807824"/>
                  </a:ext>
                </a:extLst>
              </a:tr>
              <a:tr h="391134">
                <a:tc vMerge="1">
                  <a:txBody>
                    <a:bodyPr/>
                    <a:lstStyle/>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lnL w="12700" cap="flat" cmpd="sng" algn="ctr">
                      <a:solidFill>
                        <a:schemeClr val="tx1"/>
                      </a:solidFill>
                      <a:prstDash val="solid"/>
                      <a:round/>
                      <a:headEnd type="none" w="med" len="med"/>
                      <a:tailEnd type="none" w="med" len="med"/>
                    </a:lnL>
                  </a:tcP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687693567"/>
                  </a:ext>
                </a:extLst>
              </a:tr>
              <a:tr h="404087">
                <a:tc vMerge="1">
                  <a:txBody>
                    <a:bodyPr/>
                    <a:lstStyle/>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lnL w="12700" cap="flat" cmpd="sng" algn="ctr">
                      <a:solidFill>
                        <a:schemeClr val="tx1"/>
                      </a:solidFill>
                      <a:prstDash val="solid"/>
                      <a:round/>
                      <a:headEnd type="none" w="med" len="med"/>
                      <a:tailEnd type="none" w="med" len="med"/>
                    </a:lnL>
                  </a:tcPr>
                </a:tc>
                <a:tc>
                  <a:txBody>
                    <a:bodyPr/>
                    <a:lstStyle/>
                    <a:p>
                      <a:pPr algn="ctr" fontAlgn="b"/>
                      <a:r>
                        <a:rPr lang="es-ES" sz="1400" u="none" strike="noStrike">
                          <a:solidFill>
                            <a:schemeClr val="bg1"/>
                          </a:solidFill>
                          <a:effectLst/>
                          <a:latin typeface="+mj-lt"/>
                        </a:rPr>
                        <a:t>4</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819021416"/>
                  </a:ext>
                </a:extLst>
              </a:tr>
              <a:tr h="363988">
                <a:tc vMerge="1">
                  <a:txBody>
                    <a:bodyPr/>
                    <a:lstStyle/>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lnL w="12700" cap="flat" cmpd="sng" algn="ctr">
                      <a:solidFill>
                        <a:schemeClr val="tx1"/>
                      </a:solidFill>
                      <a:prstDash val="solid"/>
                      <a:round/>
                      <a:headEnd type="none" w="med" len="med"/>
                      <a:tailEnd type="none" w="med" len="med"/>
                    </a:lnL>
                  </a:tcP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6</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7</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06498942"/>
                  </a:ext>
                </a:extLst>
              </a:tr>
            </a:tbl>
          </a:graphicData>
        </a:graphic>
      </p:graphicFrame>
      <p:sp>
        <p:nvSpPr>
          <p:cNvPr id="4" name="Cerrar llave 3">
            <a:extLst>
              <a:ext uri="{FF2B5EF4-FFF2-40B4-BE49-F238E27FC236}">
                <a16:creationId xmlns:a16="http://schemas.microsoft.com/office/drawing/2014/main" id="{24BFDC52-5A1E-4415-878D-1A5614B5CCC3}"/>
              </a:ext>
            </a:extLst>
          </p:cNvPr>
          <p:cNvSpPr/>
          <p:nvPr/>
        </p:nvSpPr>
        <p:spPr>
          <a:xfrm>
            <a:off x="4572000" y="1437564"/>
            <a:ext cx="774525" cy="25384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 name="CuadroTexto 4">
            <a:extLst>
              <a:ext uri="{FF2B5EF4-FFF2-40B4-BE49-F238E27FC236}">
                <a16:creationId xmlns:a16="http://schemas.microsoft.com/office/drawing/2014/main" id="{7B03863F-4C46-44B1-AF53-C3AA00A4B6E8}"/>
              </a:ext>
            </a:extLst>
          </p:cNvPr>
          <p:cNvSpPr txBox="1"/>
          <p:nvPr/>
        </p:nvSpPr>
        <p:spPr>
          <a:xfrm>
            <a:off x="5313528" y="1906587"/>
            <a:ext cx="3552967" cy="1600438"/>
          </a:xfrm>
          <a:prstGeom prst="rect">
            <a:avLst/>
          </a:prstGeom>
          <a:noFill/>
        </p:spPr>
        <p:txBody>
          <a:bodyPr wrap="square" rtlCol="0">
            <a:spAutoFit/>
          </a:bodyPr>
          <a:lstStyle/>
          <a:p>
            <a:pPr algn="ctr"/>
            <a:r>
              <a:rPr lang="es-ES" dirty="0">
                <a:solidFill>
                  <a:schemeClr val="bg1"/>
                </a:solidFill>
              </a:rPr>
              <a:t>Al ser enteras, nuestro Problema de Programación Lineal (PPL) se denomina Problema de Programación Lineal Entera. </a:t>
            </a:r>
          </a:p>
          <a:p>
            <a:pPr algn="ctr"/>
            <a:endParaRPr lang="es-ES" dirty="0">
              <a:solidFill>
                <a:schemeClr val="bg1"/>
              </a:solidFill>
            </a:endParaRPr>
          </a:p>
          <a:p>
            <a:pPr algn="ctr"/>
            <a:r>
              <a:rPr lang="es-ES" dirty="0">
                <a:solidFill>
                  <a:schemeClr val="bg1"/>
                </a:solidFill>
              </a:rPr>
              <a:t>Las variables de decisión son aquellos factores/términos que controlan el problema que se está modelando. </a:t>
            </a:r>
          </a:p>
        </p:txBody>
      </p:sp>
      <p:pic>
        <p:nvPicPr>
          <p:cNvPr id="6" name="Imagen 5">
            <a:extLst>
              <a:ext uri="{FF2B5EF4-FFF2-40B4-BE49-F238E27FC236}">
                <a16:creationId xmlns:a16="http://schemas.microsoft.com/office/drawing/2014/main" id="{9EB9C185-DDB1-481A-AFD5-7EB2FA78B414}"/>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700759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07CCD-43EC-41A0-9AD4-524701A67AC5}"/>
              </a:ext>
            </a:extLst>
          </p:cNvPr>
          <p:cNvSpPr>
            <a:spLocks noGrp="1"/>
          </p:cNvSpPr>
          <p:nvPr>
            <p:ph type="ctrTitle"/>
          </p:nvPr>
        </p:nvSpPr>
        <p:spPr/>
        <p:txBody>
          <a:bodyPr/>
          <a:lstStyle/>
          <a:p>
            <a:r>
              <a:rPr lang="es-ES" dirty="0"/>
              <a:t>Restricciones</a:t>
            </a:r>
          </a:p>
        </p:txBody>
      </p:sp>
      <p:graphicFrame>
        <p:nvGraphicFramePr>
          <p:cNvPr id="5" name="Tabla 4">
            <a:extLst>
              <a:ext uri="{FF2B5EF4-FFF2-40B4-BE49-F238E27FC236}">
                <a16:creationId xmlns:a16="http://schemas.microsoft.com/office/drawing/2014/main" id="{C269DAA8-1E31-4376-A54A-A9D064EB5804}"/>
              </a:ext>
            </a:extLst>
          </p:cNvPr>
          <p:cNvGraphicFramePr>
            <a:graphicFrameLocks noGrp="1"/>
          </p:cNvGraphicFramePr>
          <p:nvPr>
            <p:extLst>
              <p:ext uri="{D42A27DB-BD31-4B8C-83A1-F6EECF244321}">
                <p14:modId xmlns:p14="http://schemas.microsoft.com/office/powerpoint/2010/main" val="1886381674"/>
              </p:ext>
            </p:extLst>
          </p:nvPr>
        </p:nvGraphicFramePr>
        <p:xfrm>
          <a:off x="821786" y="1243511"/>
          <a:ext cx="6249246" cy="2906175"/>
        </p:xfrm>
        <a:graphic>
          <a:graphicData uri="http://schemas.openxmlformats.org/drawingml/2006/table">
            <a:tbl>
              <a:tblPr>
                <a:tableStyleId>{4671C63C-78AF-468D-9D38-52A0A94B389F}</a:tableStyleId>
              </a:tblPr>
              <a:tblGrid>
                <a:gridCol w="1163941">
                  <a:extLst>
                    <a:ext uri="{9D8B030D-6E8A-4147-A177-3AD203B41FA5}">
                      <a16:colId xmlns:a16="http://schemas.microsoft.com/office/drawing/2014/main" val="3689245464"/>
                    </a:ext>
                  </a:extLst>
                </a:gridCol>
                <a:gridCol w="831385">
                  <a:extLst>
                    <a:ext uri="{9D8B030D-6E8A-4147-A177-3AD203B41FA5}">
                      <a16:colId xmlns:a16="http://schemas.microsoft.com/office/drawing/2014/main" val="3041735716"/>
                    </a:ext>
                  </a:extLst>
                </a:gridCol>
                <a:gridCol w="831385">
                  <a:extLst>
                    <a:ext uri="{9D8B030D-6E8A-4147-A177-3AD203B41FA5}">
                      <a16:colId xmlns:a16="http://schemas.microsoft.com/office/drawing/2014/main" val="3605369060"/>
                    </a:ext>
                  </a:extLst>
                </a:gridCol>
                <a:gridCol w="831385">
                  <a:extLst>
                    <a:ext uri="{9D8B030D-6E8A-4147-A177-3AD203B41FA5}">
                      <a16:colId xmlns:a16="http://schemas.microsoft.com/office/drawing/2014/main" val="3666679189"/>
                    </a:ext>
                  </a:extLst>
                </a:gridCol>
                <a:gridCol w="831385">
                  <a:extLst>
                    <a:ext uri="{9D8B030D-6E8A-4147-A177-3AD203B41FA5}">
                      <a16:colId xmlns:a16="http://schemas.microsoft.com/office/drawing/2014/main" val="4289775446"/>
                    </a:ext>
                  </a:extLst>
                </a:gridCol>
                <a:gridCol w="1759765">
                  <a:extLst>
                    <a:ext uri="{9D8B030D-6E8A-4147-A177-3AD203B41FA5}">
                      <a16:colId xmlns:a16="http://schemas.microsoft.com/office/drawing/2014/main" val="178971842"/>
                    </a:ext>
                  </a:extLst>
                </a:gridCol>
              </a:tblGrid>
              <a:tr h="379482">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endParaRPr lang="es-ES" sz="1400" u="none" strike="noStrike" dirty="0">
                        <a:solidFill>
                          <a:schemeClr val="bg1"/>
                        </a:solidFill>
                        <a:effectLst/>
                        <a:latin typeface="+mj-lt"/>
                      </a:endParaRPr>
                    </a:p>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s-ES" sz="1400" b="0" i="0" u="none" strike="noStrike" dirty="0">
                          <a:solidFill>
                            <a:schemeClr val="bg1"/>
                          </a:solidFill>
                          <a:effectLst/>
                          <a:latin typeface="+mj-lt"/>
                        </a:rPr>
                        <a:t>PPL</a:t>
                      </a:r>
                    </a:p>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1</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Proveedores disponibles</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724468511"/>
                  </a:ext>
                </a:extLst>
              </a:tr>
              <a:tr h="404087">
                <a:tc>
                  <a:txBody>
                    <a:bodyPr/>
                    <a:lstStyle/>
                    <a:p>
                      <a:pPr algn="ctr" fontAlgn="b"/>
                      <a:r>
                        <a:rPr lang="es-ES" sz="1400" u="none" strike="noStrike" dirty="0">
                          <a:solidFill>
                            <a:schemeClr val="bg1"/>
                          </a:solidFill>
                          <a:effectLst/>
                          <a:latin typeface="+mj-lt"/>
                        </a:rPr>
                        <a:t>Almacén 1</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&lt;= 20</a:t>
                      </a:r>
                      <a:endParaRPr lang="es-ES" sz="14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697396046"/>
                  </a:ext>
                </a:extLst>
              </a:tr>
              <a:tr h="289803">
                <a:tc>
                  <a:txBody>
                    <a:bodyPr/>
                    <a:lstStyle/>
                    <a:p>
                      <a:pPr algn="ctr" fontAlgn="b"/>
                      <a:r>
                        <a:rPr lang="es-ES" sz="1400" u="none" strike="noStrike" dirty="0">
                          <a:solidFill>
                            <a:schemeClr val="bg1"/>
                          </a:solidFill>
                          <a:effectLst/>
                          <a:latin typeface="+mj-lt"/>
                        </a:rPr>
                        <a:t>Almacén 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20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67537632"/>
                  </a:ext>
                </a:extLst>
              </a:tr>
              <a:tr h="404087">
                <a:tc>
                  <a:txBody>
                    <a:bodyPr/>
                    <a:lstStyle/>
                    <a:p>
                      <a:pPr algn="ctr" fontAlgn="b"/>
                      <a:r>
                        <a:rPr lang="es-ES" sz="1400" u="none" strike="noStrike" dirty="0">
                          <a:solidFill>
                            <a:schemeClr val="bg1"/>
                          </a:solidFill>
                          <a:effectLst/>
                          <a:latin typeface="+mj-lt"/>
                        </a:rPr>
                        <a:t>Almacén 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30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990015094"/>
                  </a:ext>
                </a:extLst>
              </a:tr>
              <a:tr h="363988">
                <a:tc>
                  <a:txBody>
                    <a:bodyPr/>
                    <a:lstStyle/>
                    <a:p>
                      <a:pPr algn="ctr" fontAlgn="b"/>
                      <a:r>
                        <a:rPr lang="es-ES" sz="1400" u="none" strike="noStrike" dirty="0">
                          <a:solidFill>
                            <a:schemeClr val="bg1"/>
                          </a:solidFill>
                          <a:effectLst/>
                          <a:latin typeface="+mj-lt"/>
                        </a:rPr>
                        <a:t>Almacén 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4</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6</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7</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10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130480406"/>
                  </a:ext>
                </a:extLst>
              </a:tr>
              <a:tr h="799390">
                <a:tc>
                  <a:txBody>
                    <a:bodyPr/>
                    <a:lstStyle/>
                    <a:p>
                      <a:pPr algn="ctr" fontAlgn="b"/>
                      <a:r>
                        <a:rPr lang="es-ES" sz="1400" u="none" strike="noStrike" dirty="0">
                          <a:solidFill>
                            <a:schemeClr val="bg1"/>
                          </a:solidFill>
                          <a:effectLst/>
                          <a:latin typeface="+mj-lt"/>
                        </a:rPr>
                        <a:t>Requisitos</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35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&gt;= 10</a:t>
                      </a:r>
                      <a:endParaRPr lang="es-ES" sz="1400" b="0" i="0" u="none" strike="noStrike" dirty="0">
                        <a:solidFill>
                          <a:schemeClr val="bg1"/>
                        </a:solidFill>
                        <a:effectLst/>
                        <a:latin typeface="+mj-lt"/>
                      </a:endParaRPr>
                    </a:p>
                  </a:txBody>
                  <a:tcPr marL="4740" marR="4740" marT="4740" marB="0" anchor="ctr"/>
                </a:tc>
                <a:tc>
                  <a:txBody>
                    <a:bodyPr/>
                    <a:lstStyle/>
                    <a:p>
                      <a:pPr algn="ctr" fontAlgn="b"/>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554931379"/>
                  </a:ext>
                </a:extLst>
              </a:tr>
            </a:tbl>
          </a:graphicData>
        </a:graphic>
      </p:graphicFrame>
      <p:sp>
        <p:nvSpPr>
          <p:cNvPr id="6" name="Cerrar llave 5">
            <a:extLst>
              <a:ext uri="{FF2B5EF4-FFF2-40B4-BE49-F238E27FC236}">
                <a16:creationId xmlns:a16="http://schemas.microsoft.com/office/drawing/2014/main" id="{A37E8381-62BC-4B34-A421-F91C362D98D2}"/>
              </a:ext>
            </a:extLst>
          </p:cNvPr>
          <p:cNvSpPr/>
          <p:nvPr/>
        </p:nvSpPr>
        <p:spPr>
          <a:xfrm>
            <a:off x="7115033" y="1243511"/>
            <a:ext cx="354842" cy="21001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Cerrar llave 7">
            <a:extLst>
              <a:ext uri="{FF2B5EF4-FFF2-40B4-BE49-F238E27FC236}">
                <a16:creationId xmlns:a16="http://schemas.microsoft.com/office/drawing/2014/main" id="{CA2E6D3D-9294-47CA-A58E-070ADC718C1B}"/>
              </a:ext>
            </a:extLst>
          </p:cNvPr>
          <p:cNvSpPr/>
          <p:nvPr/>
        </p:nvSpPr>
        <p:spPr>
          <a:xfrm rot="5400000">
            <a:off x="2879507" y="2080743"/>
            <a:ext cx="354842" cy="45791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0" name="CuadroTexto 9">
            <a:extLst>
              <a:ext uri="{FF2B5EF4-FFF2-40B4-BE49-F238E27FC236}">
                <a16:creationId xmlns:a16="http://schemas.microsoft.com/office/drawing/2014/main" id="{E1ABEA55-65E0-4996-9D00-9A44E2D7D4E7}"/>
              </a:ext>
            </a:extLst>
          </p:cNvPr>
          <p:cNvSpPr txBox="1"/>
          <p:nvPr/>
        </p:nvSpPr>
        <p:spPr>
          <a:xfrm>
            <a:off x="2007359" y="4537170"/>
            <a:ext cx="2432713" cy="307777"/>
          </a:xfrm>
          <a:prstGeom prst="rect">
            <a:avLst/>
          </a:prstGeom>
          <a:noFill/>
        </p:spPr>
        <p:txBody>
          <a:bodyPr wrap="square">
            <a:spAutoFit/>
          </a:bodyPr>
          <a:lstStyle/>
          <a:p>
            <a:pPr algn="ctr"/>
            <a:r>
              <a:rPr lang="es-ES" dirty="0">
                <a:solidFill>
                  <a:schemeClr val="bg1"/>
                </a:solidFill>
                <a:latin typeface="+mj-lt"/>
              </a:rPr>
              <a:t>Restricciones de demanda</a:t>
            </a:r>
            <a:endParaRPr lang="es-ES" dirty="0"/>
          </a:p>
        </p:txBody>
      </p:sp>
      <p:sp>
        <p:nvSpPr>
          <p:cNvPr id="12" name="CuadroTexto 11">
            <a:extLst>
              <a:ext uri="{FF2B5EF4-FFF2-40B4-BE49-F238E27FC236}">
                <a16:creationId xmlns:a16="http://schemas.microsoft.com/office/drawing/2014/main" id="{88197C87-63E6-4183-9F3A-D1298816EFCE}"/>
              </a:ext>
            </a:extLst>
          </p:cNvPr>
          <p:cNvSpPr txBox="1"/>
          <p:nvPr/>
        </p:nvSpPr>
        <p:spPr>
          <a:xfrm>
            <a:off x="7369792" y="2129053"/>
            <a:ext cx="1624083" cy="523220"/>
          </a:xfrm>
          <a:prstGeom prst="rect">
            <a:avLst/>
          </a:prstGeom>
          <a:noFill/>
        </p:spPr>
        <p:txBody>
          <a:bodyPr wrap="square">
            <a:spAutoFit/>
          </a:bodyPr>
          <a:lstStyle/>
          <a:p>
            <a:pPr algn="ctr"/>
            <a:r>
              <a:rPr lang="es-ES" sz="1400" u="none" strike="noStrike" dirty="0">
                <a:solidFill>
                  <a:schemeClr val="bg1"/>
                </a:solidFill>
                <a:effectLst/>
                <a:latin typeface="+mj-lt"/>
              </a:rPr>
              <a:t>Restricciones de oferta</a:t>
            </a:r>
            <a:endParaRPr lang="es-ES" dirty="0"/>
          </a:p>
        </p:txBody>
      </p:sp>
      <p:pic>
        <p:nvPicPr>
          <p:cNvPr id="13" name="Imagen 12">
            <a:extLst>
              <a:ext uri="{FF2B5EF4-FFF2-40B4-BE49-F238E27FC236}">
                <a16:creationId xmlns:a16="http://schemas.microsoft.com/office/drawing/2014/main" id="{F57E74DE-81EF-4D0C-A7C1-15E1792C8266}"/>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667421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267C8-AA72-4CC5-948C-86E98A4C4E24}"/>
              </a:ext>
            </a:extLst>
          </p:cNvPr>
          <p:cNvSpPr>
            <a:spLocks noGrp="1"/>
          </p:cNvSpPr>
          <p:nvPr>
            <p:ph type="ctrTitle"/>
          </p:nvPr>
        </p:nvSpPr>
        <p:spPr/>
        <p:txBody>
          <a:bodyPr/>
          <a:lstStyle/>
          <a:p>
            <a:r>
              <a:rPr lang="es-ES" dirty="0"/>
              <a:t>Función objetivo</a:t>
            </a:r>
          </a:p>
        </p:txBody>
      </p:sp>
      <p:pic>
        <p:nvPicPr>
          <p:cNvPr id="4" name="Imagen 3">
            <a:extLst>
              <a:ext uri="{FF2B5EF4-FFF2-40B4-BE49-F238E27FC236}">
                <a16:creationId xmlns:a16="http://schemas.microsoft.com/office/drawing/2014/main" id="{342EFB95-E388-4370-9367-A5B45D115C5E}"/>
              </a:ext>
            </a:extLst>
          </p:cNvPr>
          <p:cNvPicPr>
            <a:picLocks noChangeAspect="1"/>
          </p:cNvPicPr>
          <p:nvPr/>
        </p:nvPicPr>
        <p:blipFill>
          <a:blip r:embed="rId2"/>
          <a:stretch>
            <a:fillRect/>
          </a:stretch>
        </p:blipFill>
        <p:spPr>
          <a:xfrm>
            <a:off x="439003" y="1311282"/>
            <a:ext cx="8265994" cy="1049244"/>
          </a:xfrm>
          <a:prstGeom prst="rect">
            <a:avLst/>
          </a:prstGeom>
        </p:spPr>
      </p:pic>
      <p:sp>
        <p:nvSpPr>
          <p:cNvPr id="10" name="CuadroTexto 9">
            <a:extLst>
              <a:ext uri="{FF2B5EF4-FFF2-40B4-BE49-F238E27FC236}">
                <a16:creationId xmlns:a16="http://schemas.microsoft.com/office/drawing/2014/main" id="{05327384-6D1E-41D2-B94D-CC8CA4520431}"/>
              </a:ext>
            </a:extLst>
          </p:cNvPr>
          <p:cNvSpPr txBox="1"/>
          <p:nvPr/>
        </p:nvSpPr>
        <p:spPr>
          <a:xfrm>
            <a:off x="2250744" y="2545876"/>
            <a:ext cx="4642512" cy="738664"/>
          </a:xfrm>
          <a:prstGeom prst="rect">
            <a:avLst/>
          </a:prstGeom>
          <a:noFill/>
        </p:spPr>
        <p:txBody>
          <a:bodyPr wrap="square">
            <a:spAutoFit/>
          </a:bodyPr>
          <a:lstStyle/>
          <a:p>
            <a:pPr algn="ctr"/>
            <a:r>
              <a:rPr lang="es-ES" sz="1400" u="none" strike="noStrike" dirty="0">
                <a:solidFill>
                  <a:schemeClr val="bg1"/>
                </a:solidFill>
                <a:effectLst/>
                <a:latin typeface="+mj-lt"/>
              </a:rPr>
              <a:t>Cómo veremos m</a:t>
            </a:r>
            <a:r>
              <a:rPr lang="es-ES" dirty="0">
                <a:solidFill>
                  <a:schemeClr val="bg1"/>
                </a:solidFill>
                <a:latin typeface="+mj-lt"/>
              </a:rPr>
              <a:t>ás adelante, vamos a calcular el valor objetivo del problema a mano, usando el método de North-West y mediante SAGE </a:t>
            </a:r>
            <a:r>
              <a:rPr lang="es-ES" dirty="0" err="1">
                <a:solidFill>
                  <a:schemeClr val="bg1"/>
                </a:solidFill>
                <a:latin typeface="+mj-lt"/>
              </a:rPr>
              <a:t>Math</a:t>
            </a:r>
            <a:r>
              <a:rPr lang="es-ES" dirty="0">
                <a:solidFill>
                  <a:schemeClr val="bg1"/>
                </a:solidFill>
                <a:latin typeface="+mj-lt"/>
              </a:rPr>
              <a:t> (v.9).</a:t>
            </a:r>
            <a:endParaRPr lang="es-ES" dirty="0"/>
          </a:p>
        </p:txBody>
      </p:sp>
      <p:pic>
        <p:nvPicPr>
          <p:cNvPr id="11" name="Imagen 10">
            <a:extLst>
              <a:ext uri="{FF2B5EF4-FFF2-40B4-BE49-F238E27FC236}">
                <a16:creationId xmlns:a16="http://schemas.microsoft.com/office/drawing/2014/main" id="{1C8B68BC-5AF0-4525-87F0-F0EC5F5A0738}"/>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187743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D5C190-6D61-4C82-AF20-FE15D305CADC}"/>
              </a:ext>
            </a:extLst>
          </p:cNvPr>
          <p:cNvSpPr>
            <a:spLocks noGrp="1"/>
          </p:cNvSpPr>
          <p:nvPr>
            <p:ph type="ctrTitle"/>
          </p:nvPr>
        </p:nvSpPr>
        <p:spPr/>
        <p:txBody>
          <a:bodyPr/>
          <a:lstStyle/>
          <a:p>
            <a:r>
              <a:rPr lang="es-ES" dirty="0"/>
              <a:t>TABLA INICIAL</a:t>
            </a:r>
          </a:p>
        </p:txBody>
      </p:sp>
      <p:graphicFrame>
        <p:nvGraphicFramePr>
          <p:cNvPr id="3" name="Tabla 2">
            <a:extLst>
              <a:ext uri="{FF2B5EF4-FFF2-40B4-BE49-F238E27FC236}">
                <a16:creationId xmlns:a16="http://schemas.microsoft.com/office/drawing/2014/main" id="{76C9FDC0-03CA-4AEC-983A-3391DED3425B}"/>
              </a:ext>
            </a:extLst>
          </p:cNvPr>
          <p:cNvGraphicFramePr>
            <a:graphicFrameLocks noGrp="1"/>
          </p:cNvGraphicFramePr>
          <p:nvPr>
            <p:extLst>
              <p:ext uri="{D42A27DB-BD31-4B8C-83A1-F6EECF244321}">
                <p14:modId xmlns:p14="http://schemas.microsoft.com/office/powerpoint/2010/main" val="1750597098"/>
              </p:ext>
            </p:extLst>
          </p:nvPr>
        </p:nvGraphicFramePr>
        <p:xfrm>
          <a:off x="830766" y="1003249"/>
          <a:ext cx="7482468" cy="2906175"/>
        </p:xfrm>
        <a:graphic>
          <a:graphicData uri="http://schemas.openxmlformats.org/drawingml/2006/table">
            <a:tbl>
              <a:tblPr>
                <a:tableStyleId>{4671C63C-78AF-468D-9D38-52A0A94B389F}</a:tableStyleId>
              </a:tblPr>
              <a:tblGrid>
                <a:gridCol w="1163941">
                  <a:extLst>
                    <a:ext uri="{9D8B030D-6E8A-4147-A177-3AD203B41FA5}">
                      <a16:colId xmlns:a16="http://schemas.microsoft.com/office/drawing/2014/main" val="2965143407"/>
                    </a:ext>
                  </a:extLst>
                </a:gridCol>
                <a:gridCol w="831385">
                  <a:extLst>
                    <a:ext uri="{9D8B030D-6E8A-4147-A177-3AD203B41FA5}">
                      <a16:colId xmlns:a16="http://schemas.microsoft.com/office/drawing/2014/main" val="3177204069"/>
                    </a:ext>
                  </a:extLst>
                </a:gridCol>
                <a:gridCol w="831385">
                  <a:extLst>
                    <a:ext uri="{9D8B030D-6E8A-4147-A177-3AD203B41FA5}">
                      <a16:colId xmlns:a16="http://schemas.microsoft.com/office/drawing/2014/main" val="1392549827"/>
                    </a:ext>
                  </a:extLst>
                </a:gridCol>
                <a:gridCol w="831385">
                  <a:extLst>
                    <a:ext uri="{9D8B030D-6E8A-4147-A177-3AD203B41FA5}">
                      <a16:colId xmlns:a16="http://schemas.microsoft.com/office/drawing/2014/main" val="3120774222"/>
                    </a:ext>
                  </a:extLst>
                </a:gridCol>
                <a:gridCol w="831385">
                  <a:extLst>
                    <a:ext uri="{9D8B030D-6E8A-4147-A177-3AD203B41FA5}">
                      <a16:colId xmlns:a16="http://schemas.microsoft.com/office/drawing/2014/main" val="1948692559"/>
                    </a:ext>
                  </a:extLst>
                </a:gridCol>
                <a:gridCol w="1233222">
                  <a:extLst>
                    <a:ext uri="{9D8B030D-6E8A-4147-A177-3AD203B41FA5}">
                      <a16:colId xmlns:a16="http://schemas.microsoft.com/office/drawing/2014/main" val="2068947443"/>
                    </a:ext>
                  </a:extLst>
                </a:gridCol>
                <a:gridCol w="1759765">
                  <a:extLst>
                    <a:ext uri="{9D8B030D-6E8A-4147-A177-3AD203B41FA5}">
                      <a16:colId xmlns:a16="http://schemas.microsoft.com/office/drawing/2014/main" val="2777282110"/>
                    </a:ext>
                  </a:extLst>
                </a:gridCol>
              </a:tblGrid>
              <a:tr h="379482">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endParaRPr lang="es-ES" sz="1400" u="none" strike="noStrike" dirty="0">
                        <a:solidFill>
                          <a:schemeClr val="bg1"/>
                        </a:solidFill>
                        <a:effectLst/>
                        <a:latin typeface="+mj-lt"/>
                      </a:endParaRPr>
                    </a:p>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s-ES" sz="1400" b="1" i="1" u="sng" strike="noStrike" dirty="0">
                          <a:solidFill>
                            <a:schemeClr val="bg1"/>
                          </a:solidFill>
                          <a:effectLst/>
                          <a:latin typeface="+mj-lt"/>
                        </a:rPr>
                        <a:t>PASO 0</a:t>
                      </a:r>
                    </a:p>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1</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Columna inservible</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Proveedores disponibles</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967151835"/>
                  </a:ext>
                </a:extLst>
              </a:tr>
              <a:tr h="404087">
                <a:tc>
                  <a:txBody>
                    <a:bodyPr/>
                    <a:lstStyle/>
                    <a:p>
                      <a:pPr algn="ctr" fontAlgn="b"/>
                      <a:r>
                        <a:rPr lang="es-ES" sz="1400" u="none" strike="noStrike" dirty="0">
                          <a:solidFill>
                            <a:schemeClr val="bg1"/>
                          </a:solidFill>
                          <a:effectLst/>
                          <a:latin typeface="+mj-lt"/>
                        </a:rPr>
                        <a:t>Almacén 1</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0</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&lt;= 20</a:t>
                      </a:r>
                      <a:endParaRPr lang="es-ES" sz="14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2516827874"/>
                  </a:ext>
                </a:extLst>
              </a:tr>
              <a:tr h="289803">
                <a:tc>
                  <a:txBody>
                    <a:bodyPr/>
                    <a:lstStyle/>
                    <a:p>
                      <a:pPr algn="ctr" fontAlgn="b"/>
                      <a:r>
                        <a:rPr lang="es-ES" sz="1400" u="none" strike="noStrike" dirty="0">
                          <a:solidFill>
                            <a:schemeClr val="bg1"/>
                          </a:solidFill>
                          <a:effectLst/>
                          <a:latin typeface="+mj-lt"/>
                        </a:rPr>
                        <a:t>Almacén 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0</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20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638750887"/>
                  </a:ext>
                </a:extLst>
              </a:tr>
              <a:tr h="404087">
                <a:tc>
                  <a:txBody>
                    <a:bodyPr/>
                    <a:lstStyle/>
                    <a:p>
                      <a:pPr algn="ctr" fontAlgn="b"/>
                      <a:r>
                        <a:rPr lang="es-ES" sz="1400" u="none" strike="noStrike" dirty="0">
                          <a:solidFill>
                            <a:schemeClr val="bg1"/>
                          </a:solidFill>
                          <a:effectLst/>
                          <a:latin typeface="+mj-lt"/>
                        </a:rPr>
                        <a:t>Almacén 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4</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0</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30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576376247"/>
                  </a:ext>
                </a:extLst>
              </a:tr>
              <a:tr h="363988">
                <a:tc>
                  <a:txBody>
                    <a:bodyPr/>
                    <a:lstStyle/>
                    <a:p>
                      <a:pPr algn="ctr" fontAlgn="b"/>
                      <a:r>
                        <a:rPr lang="es-ES" sz="1400" u="none" strike="noStrike" dirty="0">
                          <a:solidFill>
                            <a:schemeClr val="bg1"/>
                          </a:solidFill>
                          <a:effectLst/>
                          <a:latin typeface="+mj-lt"/>
                        </a:rPr>
                        <a:t>Almacén 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4</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6</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7</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0</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10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423131119"/>
                  </a:ext>
                </a:extLst>
              </a:tr>
              <a:tr h="799390">
                <a:tc>
                  <a:txBody>
                    <a:bodyPr/>
                    <a:lstStyle/>
                    <a:p>
                      <a:pPr algn="ctr" fontAlgn="b"/>
                      <a:r>
                        <a:rPr lang="es-ES" sz="1400" u="none" strike="noStrike" dirty="0">
                          <a:solidFill>
                            <a:schemeClr val="bg1"/>
                          </a:solidFill>
                          <a:effectLst/>
                          <a:latin typeface="+mj-lt"/>
                        </a:rPr>
                        <a:t>Requisitos</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35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&gt;= 10</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588031856"/>
                  </a:ext>
                </a:extLst>
              </a:tr>
            </a:tbl>
          </a:graphicData>
        </a:graphic>
      </p:graphicFrame>
      <p:sp>
        <p:nvSpPr>
          <p:cNvPr id="4" name="Elipse 3">
            <a:extLst>
              <a:ext uri="{FF2B5EF4-FFF2-40B4-BE49-F238E27FC236}">
                <a16:creationId xmlns:a16="http://schemas.microsoft.com/office/drawing/2014/main" id="{75EBF120-DA9F-4829-8A08-49E677671107}"/>
              </a:ext>
            </a:extLst>
          </p:cNvPr>
          <p:cNvSpPr/>
          <p:nvPr/>
        </p:nvSpPr>
        <p:spPr>
          <a:xfrm>
            <a:off x="5346525" y="769926"/>
            <a:ext cx="1217826" cy="305915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15E67091-6EDA-48C4-ADAD-074B7A7AB61D}"/>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4229801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557457" y="1691392"/>
            <a:ext cx="4028820" cy="141979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Método de </a:t>
            </a:r>
            <a:br>
              <a:rPr lang="en" sz="4000" dirty="0"/>
            </a:br>
            <a:r>
              <a:rPr lang="en" sz="4000" dirty="0"/>
              <a:t>North-West</a:t>
            </a:r>
            <a:endParaRPr sz="40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01</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pic>
        <p:nvPicPr>
          <p:cNvPr id="8" name="Imagen 7">
            <a:extLst>
              <a:ext uri="{FF2B5EF4-FFF2-40B4-BE49-F238E27FC236}">
                <a16:creationId xmlns:a16="http://schemas.microsoft.com/office/drawing/2014/main" id="{01287612-217D-4C34-9688-F6024A6AE613}"/>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976359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DBCAC26E-ACBD-4327-8360-9C6D34C47A52}"/>
              </a:ext>
            </a:extLst>
          </p:cNvPr>
          <p:cNvGraphicFramePr>
            <a:graphicFrameLocks noGrp="1"/>
          </p:cNvGraphicFramePr>
          <p:nvPr>
            <p:extLst>
              <p:ext uri="{D42A27DB-BD31-4B8C-83A1-F6EECF244321}">
                <p14:modId xmlns:p14="http://schemas.microsoft.com/office/powerpoint/2010/main" val="733403452"/>
              </p:ext>
            </p:extLst>
          </p:nvPr>
        </p:nvGraphicFramePr>
        <p:xfrm>
          <a:off x="-1" y="479502"/>
          <a:ext cx="9144001" cy="1791630"/>
        </p:xfrm>
        <a:graphic>
          <a:graphicData uri="http://schemas.openxmlformats.org/drawingml/2006/table">
            <a:tbl>
              <a:tblPr>
                <a:tableStyleId>{4671C63C-78AF-468D-9D38-52A0A94B389F}</a:tableStyleId>
              </a:tblPr>
              <a:tblGrid>
                <a:gridCol w="854389">
                  <a:extLst>
                    <a:ext uri="{9D8B030D-6E8A-4147-A177-3AD203B41FA5}">
                      <a16:colId xmlns:a16="http://schemas.microsoft.com/office/drawing/2014/main" val="4091712668"/>
                    </a:ext>
                  </a:extLst>
                </a:gridCol>
                <a:gridCol w="610278">
                  <a:extLst>
                    <a:ext uri="{9D8B030D-6E8A-4147-A177-3AD203B41FA5}">
                      <a16:colId xmlns:a16="http://schemas.microsoft.com/office/drawing/2014/main" val="3766337702"/>
                    </a:ext>
                  </a:extLst>
                </a:gridCol>
                <a:gridCol w="610278">
                  <a:extLst>
                    <a:ext uri="{9D8B030D-6E8A-4147-A177-3AD203B41FA5}">
                      <a16:colId xmlns:a16="http://schemas.microsoft.com/office/drawing/2014/main" val="3227351356"/>
                    </a:ext>
                  </a:extLst>
                </a:gridCol>
                <a:gridCol w="610278">
                  <a:extLst>
                    <a:ext uri="{9D8B030D-6E8A-4147-A177-3AD203B41FA5}">
                      <a16:colId xmlns:a16="http://schemas.microsoft.com/office/drawing/2014/main" val="60321978"/>
                    </a:ext>
                  </a:extLst>
                </a:gridCol>
                <a:gridCol w="610278">
                  <a:extLst>
                    <a:ext uri="{9D8B030D-6E8A-4147-A177-3AD203B41FA5}">
                      <a16:colId xmlns:a16="http://schemas.microsoft.com/office/drawing/2014/main" val="3527752378"/>
                    </a:ext>
                  </a:extLst>
                </a:gridCol>
                <a:gridCol w="905246">
                  <a:extLst>
                    <a:ext uri="{9D8B030D-6E8A-4147-A177-3AD203B41FA5}">
                      <a16:colId xmlns:a16="http://schemas.microsoft.com/office/drawing/2014/main" val="3260149251"/>
                    </a:ext>
                  </a:extLst>
                </a:gridCol>
                <a:gridCol w="1291755">
                  <a:extLst>
                    <a:ext uri="{9D8B030D-6E8A-4147-A177-3AD203B41FA5}">
                      <a16:colId xmlns:a16="http://schemas.microsoft.com/office/drawing/2014/main" val="1817378119"/>
                    </a:ext>
                  </a:extLst>
                </a:gridCol>
                <a:gridCol w="3651499">
                  <a:extLst>
                    <a:ext uri="{9D8B030D-6E8A-4147-A177-3AD203B41FA5}">
                      <a16:colId xmlns:a16="http://schemas.microsoft.com/office/drawing/2014/main" val="2276202832"/>
                    </a:ext>
                  </a:extLst>
                </a:gridCol>
              </a:tblGrid>
              <a:tr h="210062">
                <a:tc>
                  <a:txBody>
                    <a:bodyPr/>
                    <a:lstStyle/>
                    <a:p>
                      <a:pPr algn="ctr" fontAlgn="b"/>
                      <a:r>
                        <a:rPr lang="es-ES" sz="1100" b="1" i="1" u="sng" strike="noStrike" dirty="0">
                          <a:solidFill>
                            <a:schemeClr val="bg1"/>
                          </a:solidFill>
                          <a:effectLst/>
                          <a:latin typeface="+mj-lt"/>
                        </a:rPr>
                        <a:t>PASO 0</a:t>
                      </a: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Instrucciones</a:t>
                      </a:r>
                      <a:endParaRPr lang="es-ES" sz="1100" b="1"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3120396054"/>
                  </a:ext>
                </a:extLst>
              </a:tr>
              <a:tr h="374142">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574051477"/>
                  </a:ext>
                </a:extLst>
              </a:tr>
              <a:tr h="208321">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Comparar Almacen1 con Cliente1</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754142316"/>
                  </a:ext>
                </a:extLst>
              </a:tr>
              <a:tr h="208321">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resultado actualiza la capacidad de almacén 1</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691614135"/>
                  </a:ext>
                </a:extLst>
              </a:tr>
              <a:tr h="208321">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mínimo se carga en la posición consultada</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311671108"/>
                  </a:ext>
                </a:extLst>
              </a:tr>
              <a:tr h="208321">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10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min(20,15) = 15 --&gt; 20 - 15 = 5</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897347325"/>
                  </a:ext>
                </a:extLst>
              </a:tr>
              <a:tr h="374142">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&gt;= 10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293139431"/>
                  </a:ext>
                </a:extLst>
              </a:tr>
            </a:tbl>
          </a:graphicData>
        </a:graphic>
      </p:graphicFrame>
      <p:sp>
        <p:nvSpPr>
          <p:cNvPr id="7" name="Elipse 6">
            <a:extLst>
              <a:ext uri="{FF2B5EF4-FFF2-40B4-BE49-F238E27FC236}">
                <a16:creationId xmlns:a16="http://schemas.microsoft.com/office/drawing/2014/main" id="{CCB23542-6322-470E-97D4-36177F0BFBC4}"/>
              </a:ext>
            </a:extLst>
          </p:cNvPr>
          <p:cNvSpPr/>
          <p:nvPr/>
        </p:nvSpPr>
        <p:spPr>
          <a:xfrm>
            <a:off x="914401" y="960747"/>
            <a:ext cx="498086" cy="3902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Elipse 18">
            <a:extLst>
              <a:ext uri="{FF2B5EF4-FFF2-40B4-BE49-F238E27FC236}">
                <a16:creationId xmlns:a16="http://schemas.microsoft.com/office/drawing/2014/main" id="{9D084B23-EE6C-487E-8983-3BCD9D6EA582}"/>
              </a:ext>
            </a:extLst>
          </p:cNvPr>
          <p:cNvSpPr/>
          <p:nvPr/>
        </p:nvSpPr>
        <p:spPr>
          <a:xfrm>
            <a:off x="914401" y="1955181"/>
            <a:ext cx="498086" cy="3902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Elipse 19">
            <a:extLst>
              <a:ext uri="{FF2B5EF4-FFF2-40B4-BE49-F238E27FC236}">
                <a16:creationId xmlns:a16="http://schemas.microsoft.com/office/drawing/2014/main" id="{4C89E381-12E5-42F9-BB86-4028EDCEEE30}"/>
              </a:ext>
            </a:extLst>
          </p:cNvPr>
          <p:cNvSpPr/>
          <p:nvPr/>
        </p:nvSpPr>
        <p:spPr>
          <a:xfrm>
            <a:off x="4572000" y="960747"/>
            <a:ext cx="498086" cy="3902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2" name="Conector recto de flecha 21">
            <a:extLst>
              <a:ext uri="{FF2B5EF4-FFF2-40B4-BE49-F238E27FC236}">
                <a16:creationId xmlns:a16="http://schemas.microsoft.com/office/drawing/2014/main" id="{E3C4AE06-C05E-4119-8C46-C3D798AEB3F7}"/>
              </a:ext>
            </a:extLst>
          </p:cNvPr>
          <p:cNvCxnSpPr>
            <a:stCxn id="19" idx="6"/>
          </p:cNvCxnSpPr>
          <p:nvPr/>
        </p:nvCxnSpPr>
        <p:spPr>
          <a:xfrm flipV="1">
            <a:off x="1412487" y="1847386"/>
            <a:ext cx="4869367" cy="302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75517AFF-2715-44D4-82A0-58925959619C}"/>
              </a:ext>
            </a:extLst>
          </p:cNvPr>
          <p:cNvCxnSpPr>
            <a:stCxn id="20" idx="6"/>
          </p:cNvCxnSpPr>
          <p:nvPr/>
        </p:nvCxnSpPr>
        <p:spPr>
          <a:xfrm>
            <a:off x="5070086" y="1155893"/>
            <a:ext cx="1170879" cy="661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Tabla 24">
            <a:extLst>
              <a:ext uri="{FF2B5EF4-FFF2-40B4-BE49-F238E27FC236}">
                <a16:creationId xmlns:a16="http://schemas.microsoft.com/office/drawing/2014/main" id="{C71EFAD1-1116-4C06-921F-1CD9E3071C17}"/>
              </a:ext>
            </a:extLst>
          </p:cNvPr>
          <p:cNvGraphicFramePr>
            <a:graphicFrameLocks noGrp="1"/>
          </p:cNvGraphicFramePr>
          <p:nvPr>
            <p:extLst>
              <p:ext uri="{D42A27DB-BD31-4B8C-83A1-F6EECF244321}">
                <p14:modId xmlns:p14="http://schemas.microsoft.com/office/powerpoint/2010/main" val="3663635616"/>
              </p:ext>
            </p:extLst>
          </p:nvPr>
        </p:nvGraphicFramePr>
        <p:xfrm>
          <a:off x="-3" y="2646674"/>
          <a:ext cx="9144004" cy="1562345"/>
        </p:xfrm>
        <a:graphic>
          <a:graphicData uri="http://schemas.openxmlformats.org/drawingml/2006/table">
            <a:tbl>
              <a:tblPr>
                <a:tableStyleId>{4671C63C-78AF-468D-9D38-52A0A94B389F}</a:tableStyleId>
              </a:tblPr>
              <a:tblGrid>
                <a:gridCol w="854389">
                  <a:extLst>
                    <a:ext uri="{9D8B030D-6E8A-4147-A177-3AD203B41FA5}">
                      <a16:colId xmlns:a16="http://schemas.microsoft.com/office/drawing/2014/main" val="4145701231"/>
                    </a:ext>
                  </a:extLst>
                </a:gridCol>
                <a:gridCol w="610278">
                  <a:extLst>
                    <a:ext uri="{9D8B030D-6E8A-4147-A177-3AD203B41FA5}">
                      <a16:colId xmlns:a16="http://schemas.microsoft.com/office/drawing/2014/main" val="3545333289"/>
                    </a:ext>
                  </a:extLst>
                </a:gridCol>
                <a:gridCol w="610278">
                  <a:extLst>
                    <a:ext uri="{9D8B030D-6E8A-4147-A177-3AD203B41FA5}">
                      <a16:colId xmlns:a16="http://schemas.microsoft.com/office/drawing/2014/main" val="3037251140"/>
                    </a:ext>
                  </a:extLst>
                </a:gridCol>
                <a:gridCol w="610278">
                  <a:extLst>
                    <a:ext uri="{9D8B030D-6E8A-4147-A177-3AD203B41FA5}">
                      <a16:colId xmlns:a16="http://schemas.microsoft.com/office/drawing/2014/main" val="1959982808"/>
                    </a:ext>
                  </a:extLst>
                </a:gridCol>
                <a:gridCol w="610278">
                  <a:extLst>
                    <a:ext uri="{9D8B030D-6E8A-4147-A177-3AD203B41FA5}">
                      <a16:colId xmlns:a16="http://schemas.microsoft.com/office/drawing/2014/main" val="2945148034"/>
                    </a:ext>
                  </a:extLst>
                </a:gridCol>
                <a:gridCol w="905246">
                  <a:extLst>
                    <a:ext uri="{9D8B030D-6E8A-4147-A177-3AD203B41FA5}">
                      <a16:colId xmlns:a16="http://schemas.microsoft.com/office/drawing/2014/main" val="2550636502"/>
                    </a:ext>
                  </a:extLst>
                </a:gridCol>
                <a:gridCol w="1291756">
                  <a:extLst>
                    <a:ext uri="{9D8B030D-6E8A-4147-A177-3AD203B41FA5}">
                      <a16:colId xmlns:a16="http://schemas.microsoft.com/office/drawing/2014/main" val="2009793414"/>
                    </a:ext>
                  </a:extLst>
                </a:gridCol>
                <a:gridCol w="3651501">
                  <a:extLst>
                    <a:ext uri="{9D8B030D-6E8A-4147-A177-3AD203B41FA5}">
                      <a16:colId xmlns:a16="http://schemas.microsoft.com/office/drawing/2014/main" val="3419186349"/>
                    </a:ext>
                  </a:extLst>
                </a:gridCol>
              </a:tblGrid>
              <a:tr h="176461">
                <a:tc>
                  <a:txBody>
                    <a:bodyPr/>
                    <a:lstStyle/>
                    <a:p>
                      <a:pPr algn="ctr" fontAlgn="b"/>
                      <a:r>
                        <a:rPr lang="es-ES" sz="1100" b="1" i="1" u="sng" strike="noStrike" dirty="0">
                          <a:solidFill>
                            <a:schemeClr val="bg1"/>
                          </a:solidFill>
                          <a:effectLst/>
                          <a:latin typeface="+mj-lt"/>
                        </a:rPr>
                        <a:t>PASO 1</a:t>
                      </a: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Instrucciones</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086690373"/>
                  </a:ext>
                </a:extLst>
              </a:tr>
              <a:tr h="176461">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2</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887875637"/>
                  </a:ext>
                </a:extLst>
              </a:tr>
              <a:tr h="176461">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2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La demada de 1 queda satisfecha y se compara Almacen1 con Cliente2</a:t>
                      </a:r>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1939183521"/>
                  </a:ext>
                </a:extLst>
              </a:tr>
              <a:tr h="176461">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resultado actualiza la capacidad de </a:t>
                      </a:r>
                      <a:r>
                        <a:rPr lang="es-ES" sz="1100" u="none" strike="noStrike" dirty="0" err="1">
                          <a:solidFill>
                            <a:schemeClr val="bg1"/>
                          </a:solidFill>
                          <a:effectLst/>
                          <a:latin typeface="+mj-lt"/>
                        </a:rPr>
                        <a:t>almacen</a:t>
                      </a:r>
                      <a:r>
                        <a:rPr lang="es-ES" sz="1100" u="none" strike="noStrike" dirty="0">
                          <a:solidFill>
                            <a:schemeClr val="bg1"/>
                          </a:solidFill>
                          <a:effectLst/>
                          <a:latin typeface="+mj-lt"/>
                        </a:rPr>
                        <a:t> 2</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813630451"/>
                  </a:ext>
                </a:extLst>
              </a:tr>
              <a:tr h="176461">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a:t>
                      </a:r>
                      <a:r>
                        <a:rPr lang="es-ES" sz="1100" u="none" strike="noStrike" dirty="0" err="1">
                          <a:solidFill>
                            <a:schemeClr val="bg1"/>
                          </a:solidFill>
                          <a:effectLst/>
                          <a:latin typeface="+mj-lt"/>
                        </a:rPr>
                        <a:t>minimo</a:t>
                      </a:r>
                      <a:r>
                        <a:rPr lang="es-ES" sz="1100" u="none" strike="noStrike" dirty="0">
                          <a:solidFill>
                            <a:schemeClr val="bg1"/>
                          </a:solidFill>
                          <a:effectLst/>
                          <a:latin typeface="+mj-lt"/>
                        </a:rPr>
                        <a:t> se carga en la posición consultada</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57161601"/>
                  </a:ext>
                </a:extLst>
              </a:tr>
              <a:tr h="176461">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min(5,35) = 5 --&gt; 35 - 5 = 30</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014306531"/>
                  </a:ext>
                </a:extLst>
              </a:tr>
              <a:tr h="176461">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10247691"/>
                  </a:ext>
                </a:extLst>
              </a:tr>
            </a:tbl>
          </a:graphicData>
        </a:graphic>
      </p:graphicFrame>
      <p:pic>
        <p:nvPicPr>
          <p:cNvPr id="9" name="Imagen 8">
            <a:extLst>
              <a:ext uri="{FF2B5EF4-FFF2-40B4-BE49-F238E27FC236}">
                <a16:creationId xmlns:a16="http://schemas.microsoft.com/office/drawing/2014/main" id="{E53784BE-957F-4DBD-AE17-F7E4E6B1C913}"/>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016046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DBCAC26E-ACBD-4327-8360-9C6D34C47A52}"/>
              </a:ext>
            </a:extLst>
          </p:cNvPr>
          <p:cNvGraphicFramePr>
            <a:graphicFrameLocks noGrp="1"/>
          </p:cNvGraphicFramePr>
          <p:nvPr>
            <p:extLst>
              <p:ext uri="{D42A27DB-BD31-4B8C-83A1-F6EECF244321}">
                <p14:modId xmlns:p14="http://schemas.microsoft.com/office/powerpoint/2010/main" val="415483002"/>
              </p:ext>
            </p:extLst>
          </p:nvPr>
        </p:nvGraphicFramePr>
        <p:xfrm>
          <a:off x="-1" y="479502"/>
          <a:ext cx="9144001" cy="1791630"/>
        </p:xfrm>
        <a:graphic>
          <a:graphicData uri="http://schemas.openxmlformats.org/drawingml/2006/table">
            <a:tbl>
              <a:tblPr>
                <a:tableStyleId>{4671C63C-78AF-468D-9D38-52A0A94B389F}</a:tableStyleId>
              </a:tblPr>
              <a:tblGrid>
                <a:gridCol w="854389">
                  <a:extLst>
                    <a:ext uri="{9D8B030D-6E8A-4147-A177-3AD203B41FA5}">
                      <a16:colId xmlns:a16="http://schemas.microsoft.com/office/drawing/2014/main" val="4091712668"/>
                    </a:ext>
                  </a:extLst>
                </a:gridCol>
                <a:gridCol w="610278">
                  <a:extLst>
                    <a:ext uri="{9D8B030D-6E8A-4147-A177-3AD203B41FA5}">
                      <a16:colId xmlns:a16="http://schemas.microsoft.com/office/drawing/2014/main" val="3766337702"/>
                    </a:ext>
                  </a:extLst>
                </a:gridCol>
                <a:gridCol w="610278">
                  <a:extLst>
                    <a:ext uri="{9D8B030D-6E8A-4147-A177-3AD203B41FA5}">
                      <a16:colId xmlns:a16="http://schemas.microsoft.com/office/drawing/2014/main" val="3227351356"/>
                    </a:ext>
                  </a:extLst>
                </a:gridCol>
                <a:gridCol w="610278">
                  <a:extLst>
                    <a:ext uri="{9D8B030D-6E8A-4147-A177-3AD203B41FA5}">
                      <a16:colId xmlns:a16="http://schemas.microsoft.com/office/drawing/2014/main" val="60321978"/>
                    </a:ext>
                  </a:extLst>
                </a:gridCol>
                <a:gridCol w="610278">
                  <a:extLst>
                    <a:ext uri="{9D8B030D-6E8A-4147-A177-3AD203B41FA5}">
                      <a16:colId xmlns:a16="http://schemas.microsoft.com/office/drawing/2014/main" val="3527752378"/>
                    </a:ext>
                  </a:extLst>
                </a:gridCol>
                <a:gridCol w="905246">
                  <a:extLst>
                    <a:ext uri="{9D8B030D-6E8A-4147-A177-3AD203B41FA5}">
                      <a16:colId xmlns:a16="http://schemas.microsoft.com/office/drawing/2014/main" val="3260149251"/>
                    </a:ext>
                  </a:extLst>
                </a:gridCol>
                <a:gridCol w="1291755">
                  <a:extLst>
                    <a:ext uri="{9D8B030D-6E8A-4147-A177-3AD203B41FA5}">
                      <a16:colId xmlns:a16="http://schemas.microsoft.com/office/drawing/2014/main" val="1817378119"/>
                    </a:ext>
                  </a:extLst>
                </a:gridCol>
                <a:gridCol w="3651499">
                  <a:extLst>
                    <a:ext uri="{9D8B030D-6E8A-4147-A177-3AD203B41FA5}">
                      <a16:colId xmlns:a16="http://schemas.microsoft.com/office/drawing/2014/main" val="2276202832"/>
                    </a:ext>
                  </a:extLst>
                </a:gridCol>
              </a:tblGrid>
              <a:tr h="210062">
                <a:tc>
                  <a:txBody>
                    <a:bodyPr/>
                    <a:lstStyle/>
                    <a:p>
                      <a:pPr algn="ctr" fontAlgn="b"/>
                      <a:r>
                        <a:rPr lang="es-ES" sz="1100" b="1" i="1" u="sng" strike="noStrike" dirty="0">
                          <a:solidFill>
                            <a:schemeClr val="bg1"/>
                          </a:solidFill>
                          <a:effectLst/>
                          <a:latin typeface="+mj-lt"/>
                        </a:rPr>
                        <a:t>PASO 0</a:t>
                      </a: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Instrucciones</a:t>
                      </a:r>
                      <a:endParaRPr lang="es-ES" sz="1100" b="1"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120396054"/>
                  </a:ext>
                </a:extLst>
              </a:tr>
              <a:tr h="374142">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574051477"/>
                  </a:ext>
                </a:extLst>
              </a:tr>
              <a:tr h="208321">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Comparar Almacén1 con Cliente1</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754142316"/>
                  </a:ext>
                </a:extLst>
              </a:tr>
              <a:tr h="208321">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20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resultado actualiza la capacidad de almacén 1</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691614135"/>
                  </a:ext>
                </a:extLst>
              </a:tr>
              <a:tr h="208321">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30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mínimo se carga en la posición consultada</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311671108"/>
                  </a:ext>
                </a:extLst>
              </a:tr>
              <a:tr h="208321">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min(20,15) = 15 --&gt; 20 - 15 = 5</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897347325"/>
                  </a:ext>
                </a:extLst>
              </a:tr>
              <a:tr h="374142">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&gt;= 15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&gt;= 35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&gt;= 10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293139431"/>
                  </a:ext>
                </a:extLst>
              </a:tr>
            </a:tbl>
          </a:graphicData>
        </a:graphic>
      </p:graphicFrame>
      <p:sp>
        <p:nvSpPr>
          <p:cNvPr id="7" name="Elipse 6">
            <a:extLst>
              <a:ext uri="{FF2B5EF4-FFF2-40B4-BE49-F238E27FC236}">
                <a16:creationId xmlns:a16="http://schemas.microsoft.com/office/drawing/2014/main" id="{CCB23542-6322-470E-97D4-36177F0BFBC4}"/>
              </a:ext>
            </a:extLst>
          </p:cNvPr>
          <p:cNvSpPr/>
          <p:nvPr/>
        </p:nvSpPr>
        <p:spPr>
          <a:xfrm>
            <a:off x="914401" y="960747"/>
            <a:ext cx="498086" cy="3902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Elipse 18">
            <a:extLst>
              <a:ext uri="{FF2B5EF4-FFF2-40B4-BE49-F238E27FC236}">
                <a16:creationId xmlns:a16="http://schemas.microsoft.com/office/drawing/2014/main" id="{9D084B23-EE6C-487E-8983-3BCD9D6EA582}"/>
              </a:ext>
            </a:extLst>
          </p:cNvPr>
          <p:cNvSpPr/>
          <p:nvPr/>
        </p:nvSpPr>
        <p:spPr>
          <a:xfrm>
            <a:off x="914401" y="1955181"/>
            <a:ext cx="498086" cy="3902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Elipse 19">
            <a:extLst>
              <a:ext uri="{FF2B5EF4-FFF2-40B4-BE49-F238E27FC236}">
                <a16:creationId xmlns:a16="http://schemas.microsoft.com/office/drawing/2014/main" id="{4C89E381-12E5-42F9-BB86-4028EDCEEE30}"/>
              </a:ext>
            </a:extLst>
          </p:cNvPr>
          <p:cNvSpPr/>
          <p:nvPr/>
        </p:nvSpPr>
        <p:spPr>
          <a:xfrm>
            <a:off x="4572000" y="960747"/>
            <a:ext cx="498086" cy="3902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25" name="Tabla 24">
            <a:extLst>
              <a:ext uri="{FF2B5EF4-FFF2-40B4-BE49-F238E27FC236}">
                <a16:creationId xmlns:a16="http://schemas.microsoft.com/office/drawing/2014/main" id="{C71EFAD1-1116-4C06-921F-1CD9E3071C17}"/>
              </a:ext>
            </a:extLst>
          </p:cNvPr>
          <p:cNvGraphicFramePr>
            <a:graphicFrameLocks noGrp="1"/>
          </p:cNvGraphicFramePr>
          <p:nvPr>
            <p:extLst>
              <p:ext uri="{D42A27DB-BD31-4B8C-83A1-F6EECF244321}">
                <p14:modId xmlns:p14="http://schemas.microsoft.com/office/powerpoint/2010/main" val="2516784468"/>
              </p:ext>
            </p:extLst>
          </p:nvPr>
        </p:nvGraphicFramePr>
        <p:xfrm>
          <a:off x="-3" y="2646674"/>
          <a:ext cx="9144004" cy="1562345"/>
        </p:xfrm>
        <a:graphic>
          <a:graphicData uri="http://schemas.openxmlformats.org/drawingml/2006/table">
            <a:tbl>
              <a:tblPr>
                <a:tableStyleId>{4671C63C-78AF-468D-9D38-52A0A94B389F}</a:tableStyleId>
              </a:tblPr>
              <a:tblGrid>
                <a:gridCol w="854389">
                  <a:extLst>
                    <a:ext uri="{9D8B030D-6E8A-4147-A177-3AD203B41FA5}">
                      <a16:colId xmlns:a16="http://schemas.microsoft.com/office/drawing/2014/main" val="4145701231"/>
                    </a:ext>
                  </a:extLst>
                </a:gridCol>
                <a:gridCol w="610278">
                  <a:extLst>
                    <a:ext uri="{9D8B030D-6E8A-4147-A177-3AD203B41FA5}">
                      <a16:colId xmlns:a16="http://schemas.microsoft.com/office/drawing/2014/main" val="3545333289"/>
                    </a:ext>
                  </a:extLst>
                </a:gridCol>
                <a:gridCol w="610278">
                  <a:extLst>
                    <a:ext uri="{9D8B030D-6E8A-4147-A177-3AD203B41FA5}">
                      <a16:colId xmlns:a16="http://schemas.microsoft.com/office/drawing/2014/main" val="3037251140"/>
                    </a:ext>
                  </a:extLst>
                </a:gridCol>
                <a:gridCol w="610278">
                  <a:extLst>
                    <a:ext uri="{9D8B030D-6E8A-4147-A177-3AD203B41FA5}">
                      <a16:colId xmlns:a16="http://schemas.microsoft.com/office/drawing/2014/main" val="1959982808"/>
                    </a:ext>
                  </a:extLst>
                </a:gridCol>
                <a:gridCol w="610278">
                  <a:extLst>
                    <a:ext uri="{9D8B030D-6E8A-4147-A177-3AD203B41FA5}">
                      <a16:colId xmlns:a16="http://schemas.microsoft.com/office/drawing/2014/main" val="2945148034"/>
                    </a:ext>
                  </a:extLst>
                </a:gridCol>
                <a:gridCol w="905246">
                  <a:extLst>
                    <a:ext uri="{9D8B030D-6E8A-4147-A177-3AD203B41FA5}">
                      <a16:colId xmlns:a16="http://schemas.microsoft.com/office/drawing/2014/main" val="2550636502"/>
                    </a:ext>
                  </a:extLst>
                </a:gridCol>
                <a:gridCol w="1291756">
                  <a:extLst>
                    <a:ext uri="{9D8B030D-6E8A-4147-A177-3AD203B41FA5}">
                      <a16:colId xmlns:a16="http://schemas.microsoft.com/office/drawing/2014/main" val="2009793414"/>
                    </a:ext>
                  </a:extLst>
                </a:gridCol>
                <a:gridCol w="3651501">
                  <a:extLst>
                    <a:ext uri="{9D8B030D-6E8A-4147-A177-3AD203B41FA5}">
                      <a16:colId xmlns:a16="http://schemas.microsoft.com/office/drawing/2014/main" val="3419186349"/>
                    </a:ext>
                  </a:extLst>
                </a:gridCol>
              </a:tblGrid>
              <a:tr h="176461">
                <a:tc>
                  <a:txBody>
                    <a:bodyPr/>
                    <a:lstStyle/>
                    <a:p>
                      <a:pPr algn="ctr" fontAlgn="b"/>
                      <a:r>
                        <a:rPr lang="es-ES" sz="1100" b="1" i="1" u="sng" strike="noStrike" dirty="0">
                          <a:solidFill>
                            <a:schemeClr val="bg1"/>
                          </a:solidFill>
                          <a:effectLst/>
                          <a:latin typeface="+mj-lt"/>
                        </a:rPr>
                        <a:t>PASO 1</a:t>
                      </a: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Instrucciones</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086690373"/>
                  </a:ext>
                </a:extLst>
              </a:tr>
              <a:tr h="176461">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2</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887875637"/>
                  </a:ext>
                </a:extLst>
              </a:tr>
              <a:tr h="176461">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2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La demanda de 1 queda satisfecha y se compara Almacén1 con Cliente2</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39183521"/>
                  </a:ext>
                </a:extLst>
              </a:tr>
              <a:tr h="176461">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resultado actualiza la capacidad de almacén 2</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813630451"/>
                  </a:ext>
                </a:extLst>
              </a:tr>
              <a:tr h="176461">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mínimo se carga en la posición consultada</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57161601"/>
                  </a:ext>
                </a:extLst>
              </a:tr>
              <a:tr h="176461">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min(5,35) = 5 --&gt; 35 - 5 = 30</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014306531"/>
                  </a:ext>
                </a:extLst>
              </a:tr>
              <a:tr h="176461">
                <a:tc>
                  <a:txBody>
                    <a:bodyPr/>
                    <a:lstStyle/>
                    <a:p>
                      <a:pPr algn="ctr" fontAlgn="b"/>
                      <a:r>
                        <a:rPr lang="es-ES" sz="1100" b="0" i="0" u="none" strike="noStrike" dirty="0">
                          <a:solidFill>
                            <a:schemeClr val="bg1"/>
                          </a:solidFill>
                          <a:effectLst/>
                          <a:latin typeface="+mj-lt"/>
                        </a:rPr>
                        <a:t>Requisitos</a:t>
                      </a:r>
                    </a:p>
                  </a:txBody>
                  <a:tcPr marL="4740" marR="4740" marT="4740" marB="0" anchor="ctr"/>
                </a:tc>
                <a:tc>
                  <a:txBody>
                    <a:bodyPr/>
                    <a:lstStyle/>
                    <a:p>
                      <a:pPr algn="ctr" fontAlgn="b"/>
                      <a:r>
                        <a:rPr lang="es-ES" sz="1100" u="none" strike="noStrike">
                          <a:solidFill>
                            <a:schemeClr val="bg1"/>
                          </a:solidFill>
                          <a:effectLst/>
                          <a:latin typeface="+mj-lt"/>
                        </a:rPr>
                        <a:t>&gt;= 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10247691"/>
                  </a:ext>
                </a:extLst>
              </a:tr>
            </a:tbl>
          </a:graphicData>
        </a:graphic>
      </p:graphicFrame>
      <p:sp>
        <p:nvSpPr>
          <p:cNvPr id="9" name="Elipse 8">
            <a:extLst>
              <a:ext uri="{FF2B5EF4-FFF2-40B4-BE49-F238E27FC236}">
                <a16:creationId xmlns:a16="http://schemas.microsoft.com/office/drawing/2014/main" id="{8DA856D7-8EE1-45E2-B7E6-AAAD0F8C0876}"/>
              </a:ext>
            </a:extLst>
          </p:cNvPr>
          <p:cNvSpPr/>
          <p:nvPr/>
        </p:nvSpPr>
        <p:spPr>
          <a:xfrm>
            <a:off x="7121912" y="1676400"/>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 name="Conector recto de flecha 2">
            <a:extLst>
              <a:ext uri="{FF2B5EF4-FFF2-40B4-BE49-F238E27FC236}">
                <a16:creationId xmlns:a16="http://schemas.microsoft.com/office/drawing/2014/main" id="{6F9BA0BD-4FE6-4353-A0DF-78F6E6D00D48}"/>
              </a:ext>
            </a:extLst>
          </p:cNvPr>
          <p:cNvCxnSpPr>
            <a:stCxn id="9" idx="3"/>
          </p:cNvCxnSpPr>
          <p:nvPr/>
        </p:nvCxnSpPr>
        <p:spPr>
          <a:xfrm flipH="1">
            <a:off x="1349298" y="1914354"/>
            <a:ext cx="5822150" cy="1464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6CEE9B47-3481-4C11-B92D-5D38C443A1E6}"/>
              </a:ext>
            </a:extLst>
          </p:cNvPr>
          <p:cNvSpPr/>
          <p:nvPr/>
        </p:nvSpPr>
        <p:spPr>
          <a:xfrm>
            <a:off x="8106936" y="1676400"/>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 name="Conector recto de flecha 4">
            <a:extLst>
              <a:ext uri="{FF2B5EF4-FFF2-40B4-BE49-F238E27FC236}">
                <a16:creationId xmlns:a16="http://schemas.microsoft.com/office/drawing/2014/main" id="{FA1B8AC4-34EB-4329-99B8-1F57168DCB5D}"/>
              </a:ext>
            </a:extLst>
          </p:cNvPr>
          <p:cNvCxnSpPr/>
          <p:nvPr/>
        </p:nvCxnSpPr>
        <p:spPr>
          <a:xfrm flipH="1">
            <a:off x="5021766" y="1946537"/>
            <a:ext cx="3137210" cy="1432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A1DA474E-D5E3-4D51-B784-8FA5A7ACDDB9}"/>
              </a:ext>
            </a:extLst>
          </p:cNvPr>
          <p:cNvSpPr/>
          <p:nvPr/>
        </p:nvSpPr>
        <p:spPr>
          <a:xfrm>
            <a:off x="799168" y="2834447"/>
            <a:ext cx="754567" cy="16288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CuadroTexto 17">
            <a:extLst>
              <a:ext uri="{FF2B5EF4-FFF2-40B4-BE49-F238E27FC236}">
                <a16:creationId xmlns:a16="http://schemas.microsoft.com/office/drawing/2014/main" id="{82E57026-78CD-40E8-BB16-3941F5C83B4B}"/>
              </a:ext>
            </a:extLst>
          </p:cNvPr>
          <p:cNvSpPr txBox="1"/>
          <p:nvPr/>
        </p:nvSpPr>
        <p:spPr>
          <a:xfrm>
            <a:off x="6304156" y="4594231"/>
            <a:ext cx="2185640" cy="307777"/>
          </a:xfrm>
          <a:prstGeom prst="rect">
            <a:avLst/>
          </a:prstGeom>
          <a:noFill/>
        </p:spPr>
        <p:txBody>
          <a:bodyPr wrap="square">
            <a:spAutoFit/>
          </a:bodyPr>
          <a:lstStyle/>
          <a:p>
            <a:r>
              <a:rPr lang="es-ES" dirty="0">
                <a:solidFill>
                  <a:schemeClr val="bg1"/>
                </a:solidFill>
              </a:rPr>
              <a:t>Seguimos iterando…</a:t>
            </a:r>
            <a:endParaRPr lang="es-ES" dirty="0"/>
          </a:p>
        </p:txBody>
      </p:sp>
      <p:sp>
        <p:nvSpPr>
          <p:cNvPr id="10" name="Flecha: doblada 9">
            <a:extLst>
              <a:ext uri="{FF2B5EF4-FFF2-40B4-BE49-F238E27FC236}">
                <a16:creationId xmlns:a16="http://schemas.microsoft.com/office/drawing/2014/main" id="{500F4219-7F0C-43FF-9578-921D624324CE}"/>
              </a:ext>
            </a:extLst>
          </p:cNvPr>
          <p:cNvSpPr/>
          <p:nvPr/>
        </p:nvSpPr>
        <p:spPr>
          <a:xfrm rot="5400000">
            <a:off x="8068613" y="4686080"/>
            <a:ext cx="388875" cy="36427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1272086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7221B1C7-783C-42F1-ABE7-07213C0B9D9C}"/>
              </a:ext>
            </a:extLst>
          </p:cNvPr>
          <p:cNvGraphicFramePr>
            <a:graphicFrameLocks noGrp="1"/>
          </p:cNvGraphicFramePr>
          <p:nvPr>
            <p:extLst>
              <p:ext uri="{D42A27DB-BD31-4B8C-83A1-F6EECF244321}">
                <p14:modId xmlns:p14="http://schemas.microsoft.com/office/powerpoint/2010/main" val="3247429263"/>
              </p:ext>
            </p:extLst>
          </p:nvPr>
        </p:nvGraphicFramePr>
        <p:xfrm>
          <a:off x="0" y="0"/>
          <a:ext cx="5008754" cy="729494"/>
        </p:xfrm>
        <a:graphic>
          <a:graphicData uri="http://schemas.openxmlformats.org/drawingml/2006/table">
            <a:tbl>
              <a:tblPr>
                <a:tableStyleId>{4671C63C-78AF-468D-9D38-52A0A94B389F}</a:tableStyleId>
              </a:tblPr>
              <a:tblGrid>
                <a:gridCol w="779140">
                  <a:extLst>
                    <a:ext uri="{9D8B030D-6E8A-4147-A177-3AD203B41FA5}">
                      <a16:colId xmlns:a16="http://schemas.microsoft.com/office/drawing/2014/main" val="897110381"/>
                    </a:ext>
                  </a:extLst>
                </a:gridCol>
                <a:gridCol w="556528">
                  <a:extLst>
                    <a:ext uri="{9D8B030D-6E8A-4147-A177-3AD203B41FA5}">
                      <a16:colId xmlns:a16="http://schemas.microsoft.com/office/drawing/2014/main" val="2321722429"/>
                    </a:ext>
                  </a:extLst>
                </a:gridCol>
                <a:gridCol w="556528">
                  <a:extLst>
                    <a:ext uri="{9D8B030D-6E8A-4147-A177-3AD203B41FA5}">
                      <a16:colId xmlns:a16="http://schemas.microsoft.com/office/drawing/2014/main" val="3923656713"/>
                    </a:ext>
                  </a:extLst>
                </a:gridCol>
                <a:gridCol w="556528">
                  <a:extLst>
                    <a:ext uri="{9D8B030D-6E8A-4147-A177-3AD203B41FA5}">
                      <a16:colId xmlns:a16="http://schemas.microsoft.com/office/drawing/2014/main" val="3854623581"/>
                    </a:ext>
                  </a:extLst>
                </a:gridCol>
                <a:gridCol w="556528">
                  <a:extLst>
                    <a:ext uri="{9D8B030D-6E8A-4147-A177-3AD203B41FA5}">
                      <a16:colId xmlns:a16="http://schemas.microsoft.com/office/drawing/2014/main" val="1283505399"/>
                    </a:ext>
                  </a:extLst>
                </a:gridCol>
                <a:gridCol w="825517">
                  <a:extLst>
                    <a:ext uri="{9D8B030D-6E8A-4147-A177-3AD203B41FA5}">
                      <a16:colId xmlns:a16="http://schemas.microsoft.com/office/drawing/2014/main" val="2978319144"/>
                    </a:ext>
                  </a:extLst>
                </a:gridCol>
                <a:gridCol w="1177985">
                  <a:extLst>
                    <a:ext uri="{9D8B030D-6E8A-4147-A177-3AD203B41FA5}">
                      <a16:colId xmlns:a16="http://schemas.microsoft.com/office/drawing/2014/main" val="407075793"/>
                    </a:ext>
                  </a:extLst>
                </a:gridCol>
              </a:tblGrid>
              <a:tr h="105284">
                <a:tc>
                  <a:txBody>
                    <a:bodyPr/>
                    <a:lstStyle/>
                    <a:p>
                      <a:pPr algn="ctr" fontAlgn="b"/>
                      <a:r>
                        <a:rPr lang="es-ES" sz="600" b="1" i="1" u="sng" strike="noStrike" dirty="0">
                          <a:solidFill>
                            <a:schemeClr val="bg1"/>
                          </a:solidFill>
                          <a:effectLst/>
                          <a:latin typeface="+mj-lt"/>
                        </a:rPr>
                        <a:t>PASO 2</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14798160"/>
                  </a:ext>
                </a:extLst>
              </a:tr>
              <a:tr h="105284">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2</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157710340"/>
                  </a:ext>
                </a:extLst>
              </a:tr>
              <a:tr h="105284">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 (15)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3 (5)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0527050"/>
                  </a:ext>
                </a:extLst>
              </a:tr>
              <a:tr h="105284">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265132033"/>
                  </a:ext>
                </a:extLst>
              </a:tr>
              <a:tr h="95537">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30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918858390"/>
                  </a:ext>
                </a:extLst>
              </a:tr>
              <a:tr h="105284">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125776131"/>
                  </a:ext>
                </a:extLst>
              </a:tr>
              <a:tr h="105284">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30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180988171"/>
                  </a:ext>
                </a:extLst>
              </a:tr>
            </a:tbl>
          </a:graphicData>
        </a:graphic>
      </p:graphicFrame>
      <p:graphicFrame>
        <p:nvGraphicFramePr>
          <p:cNvPr id="5" name="Tabla 4">
            <a:extLst>
              <a:ext uri="{FF2B5EF4-FFF2-40B4-BE49-F238E27FC236}">
                <a16:creationId xmlns:a16="http://schemas.microsoft.com/office/drawing/2014/main" id="{652E184A-1CDA-4A28-BAA7-FD1BDF72BA7D}"/>
              </a:ext>
            </a:extLst>
          </p:cNvPr>
          <p:cNvGraphicFramePr>
            <a:graphicFrameLocks noGrp="1"/>
          </p:cNvGraphicFramePr>
          <p:nvPr>
            <p:extLst>
              <p:ext uri="{D42A27DB-BD31-4B8C-83A1-F6EECF244321}">
                <p14:modId xmlns:p14="http://schemas.microsoft.com/office/powerpoint/2010/main" val="1773464057"/>
              </p:ext>
            </p:extLst>
          </p:nvPr>
        </p:nvGraphicFramePr>
        <p:xfrm>
          <a:off x="70625" y="725104"/>
          <a:ext cx="5945455" cy="735301"/>
        </p:xfrm>
        <a:graphic>
          <a:graphicData uri="http://schemas.openxmlformats.org/drawingml/2006/table">
            <a:tbl>
              <a:tblPr>
                <a:tableStyleId>{4671C63C-78AF-468D-9D38-52A0A94B389F}</a:tableStyleId>
              </a:tblPr>
              <a:tblGrid>
                <a:gridCol w="924849">
                  <a:extLst>
                    <a:ext uri="{9D8B030D-6E8A-4147-A177-3AD203B41FA5}">
                      <a16:colId xmlns:a16="http://schemas.microsoft.com/office/drawing/2014/main" val="995126414"/>
                    </a:ext>
                  </a:extLst>
                </a:gridCol>
                <a:gridCol w="660606">
                  <a:extLst>
                    <a:ext uri="{9D8B030D-6E8A-4147-A177-3AD203B41FA5}">
                      <a16:colId xmlns:a16="http://schemas.microsoft.com/office/drawing/2014/main" val="2333802270"/>
                    </a:ext>
                  </a:extLst>
                </a:gridCol>
                <a:gridCol w="660606">
                  <a:extLst>
                    <a:ext uri="{9D8B030D-6E8A-4147-A177-3AD203B41FA5}">
                      <a16:colId xmlns:a16="http://schemas.microsoft.com/office/drawing/2014/main" val="3159828088"/>
                    </a:ext>
                  </a:extLst>
                </a:gridCol>
                <a:gridCol w="660606">
                  <a:extLst>
                    <a:ext uri="{9D8B030D-6E8A-4147-A177-3AD203B41FA5}">
                      <a16:colId xmlns:a16="http://schemas.microsoft.com/office/drawing/2014/main" val="3405761612"/>
                    </a:ext>
                  </a:extLst>
                </a:gridCol>
                <a:gridCol w="660606">
                  <a:extLst>
                    <a:ext uri="{9D8B030D-6E8A-4147-A177-3AD203B41FA5}">
                      <a16:colId xmlns:a16="http://schemas.microsoft.com/office/drawing/2014/main" val="1911422789"/>
                    </a:ext>
                  </a:extLst>
                </a:gridCol>
                <a:gridCol w="979899">
                  <a:extLst>
                    <a:ext uri="{9D8B030D-6E8A-4147-A177-3AD203B41FA5}">
                      <a16:colId xmlns:a16="http://schemas.microsoft.com/office/drawing/2014/main" val="1611689258"/>
                    </a:ext>
                  </a:extLst>
                </a:gridCol>
                <a:gridCol w="1398283">
                  <a:extLst>
                    <a:ext uri="{9D8B030D-6E8A-4147-A177-3AD203B41FA5}">
                      <a16:colId xmlns:a16="http://schemas.microsoft.com/office/drawing/2014/main" val="3546771961"/>
                    </a:ext>
                  </a:extLst>
                </a:gridCol>
              </a:tblGrid>
              <a:tr h="101747">
                <a:tc>
                  <a:txBody>
                    <a:bodyPr/>
                    <a:lstStyle/>
                    <a:p>
                      <a:pPr algn="ctr" fontAlgn="b"/>
                      <a:r>
                        <a:rPr lang="es-ES" sz="600" b="1" i="1" u="sng" strike="noStrike" dirty="0">
                          <a:solidFill>
                            <a:schemeClr val="bg1"/>
                          </a:solidFill>
                          <a:effectLst/>
                          <a:latin typeface="+mj-lt"/>
                        </a:rPr>
                        <a:t>PASO 3</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585494517"/>
                  </a:ext>
                </a:extLst>
              </a:tr>
              <a:tr h="104970">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2</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962128325"/>
                  </a:ext>
                </a:extLst>
              </a:tr>
              <a:tr h="104970">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745161143"/>
                  </a:ext>
                </a:extLst>
              </a:tr>
              <a:tr h="104970">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523549651"/>
                  </a:ext>
                </a:extLst>
              </a:tr>
              <a:tr h="108704">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30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901076804"/>
                  </a:ext>
                </a:extLst>
              </a:tr>
              <a:tr h="104970">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792036559"/>
                  </a:ext>
                </a:extLst>
              </a:tr>
              <a:tr h="104970">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132300171"/>
                  </a:ext>
                </a:extLst>
              </a:tr>
            </a:tbl>
          </a:graphicData>
        </a:graphic>
      </p:graphicFrame>
      <p:graphicFrame>
        <p:nvGraphicFramePr>
          <p:cNvPr id="6" name="Tabla 5">
            <a:extLst>
              <a:ext uri="{FF2B5EF4-FFF2-40B4-BE49-F238E27FC236}">
                <a16:creationId xmlns:a16="http://schemas.microsoft.com/office/drawing/2014/main" id="{5E8A51A0-C34F-4B0C-BB2B-BAA3104012CF}"/>
              </a:ext>
            </a:extLst>
          </p:cNvPr>
          <p:cNvGraphicFramePr>
            <a:graphicFrameLocks noGrp="1"/>
          </p:cNvGraphicFramePr>
          <p:nvPr>
            <p:extLst>
              <p:ext uri="{D42A27DB-BD31-4B8C-83A1-F6EECF244321}">
                <p14:modId xmlns:p14="http://schemas.microsoft.com/office/powerpoint/2010/main" val="3191822779"/>
              </p:ext>
            </p:extLst>
          </p:nvPr>
        </p:nvGraphicFramePr>
        <p:xfrm>
          <a:off x="120802" y="1472410"/>
          <a:ext cx="6008650" cy="843927"/>
        </p:xfrm>
        <a:graphic>
          <a:graphicData uri="http://schemas.openxmlformats.org/drawingml/2006/table">
            <a:tbl>
              <a:tblPr>
                <a:tableStyleId>{4671C63C-78AF-468D-9D38-52A0A94B389F}</a:tableStyleId>
              </a:tblPr>
              <a:tblGrid>
                <a:gridCol w="934679">
                  <a:extLst>
                    <a:ext uri="{9D8B030D-6E8A-4147-A177-3AD203B41FA5}">
                      <a16:colId xmlns:a16="http://schemas.microsoft.com/office/drawing/2014/main" val="4785617"/>
                    </a:ext>
                  </a:extLst>
                </a:gridCol>
                <a:gridCol w="667628">
                  <a:extLst>
                    <a:ext uri="{9D8B030D-6E8A-4147-A177-3AD203B41FA5}">
                      <a16:colId xmlns:a16="http://schemas.microsoft.com/office/drawing/2014/main" val="33167820"/>
                    </a:ext>
                  </a:extLst>
                </a:gridCol>
                <a:gridCol w="667628">
                  <a:extLst>
                    <a:ext uri="{9D8B030D-6E8A-4147-A177-3AD203B41FA5}">
                      <a16:colId xmlns:a16="http://schemas.microsoft.com/office/drawing/2014/main" val="3878146128"/>
                    </a:ext>
                  </a:extLst>
                </a:gridCol>
                <a:gridCol w="667628">
                  <a:extLst>
                    <a:ext uri="{9D8B030D-6E8A-4147-A177-3AD203B41FA5}">
                      <a16:colId xmlns:a16="http://schemas.microsoft.com/office/drawing/2014/main" val="2916799597"/>
                    </a:ext>
                  </a:extLst>
                </a:gridCol>
                <a:gridCol w="667628">
                  <a:extLst>
                    <a:ext uri="{9D8B030D-6E8A-4147-A177-3AD203B41FA5}">
                      <a16:colId xmlns:a16="http://schemas.microsoft.com/office/drawing/2014/main" val="2855210568"/>
                    </a:ext>
                  </a:extLst>
                </a:gridCol>
                <a:gridCol w="990314">
                  <a:extLst>
                    <a:ext uri="{9D8B030D-6E8A-4147-A177-3AD203B41FA5}">
                      <a16:colId xmlns:a16="http://schemas.microsoft.com/office/drawing/2014/main" val="918323229"/>
                    </a:ext>
                  </a:extLst>
                </a:gridCol>
                <a:gridCol w="1413145">
                  <a:extLst>
                    <a:ext uri="{9D8B030D-6E8A-4147-A177-3AD203B41FA5}">
                      <a16:colId xmlns:a16="http://schemas.microsoft.com/office/drawing/2014/main" val="1426513756"/>
                    </a:ext>
                  </a:extLst>
                </a:gridCol>
              </a:tblGrid>
              <a:tr h="120561">
                <a:tc>
                  <a:txBody>
                    <a:bodyPr/>
                    <a:lstStyle/>
                    <a:p>
                      <a:pPr algn="ctr" fontAlgn="b"/>
                      <a:r>
                        <a:rPr lang="es-ES" sz="600" b="1" i="1" u="sng" strike="noStrike" dirty="0">
                          <a:solidFill>
                            <a:schemeClr val="bg1"/>
                          </a:solidFill>
                          <a:effectLst/>
                          <a:latin typeface="+mj-lt"/>
                        </a:rPr>
                        <a:t>PASO 4</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464130976"/>
                  </a:ext>
                </a:extLst>
              </a:tr>
              <a:tr h="120561">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41596815"/>
                  </a:ext>
                </a:extLst>
              </a:tr>
              <a:tr h="120561">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977150379"/>
                  </a:ext>
                </a:extLst>
              </a:tr>
              <a:tr h="120561">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11109394"/>
                  </a:ext>
                </a:extLst>
              </a:tr>
              <a:tr h="120561">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625076341"/>
                  </a:ext>
                </a:extLst>
              </a:tr>
              <a:tr h="120561">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974123833"/>
                  </a:ext>
                </a:extLst>
              </a:tr>
              <a:tr h="120561">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816911339"/>
                  </a:ext>
                </a:extLst>
              </a:tr>
            </a:tbl>
          </a:graphicData>
        </a:graphic>
      </p:graphicFrame>
      <p:graphicFrame>
        <p:nvGraphicFramePr>
          <p:cNvPr id="7" name="Tabla 6">
            <a:extLst>
              <a:ext uri="{FF2B5EF4-FFF2-40B4-BE49-F238E27FC236}">
                <a16:creationId xmlns:a16="http://schemas.microsoft.com/office/drawing/2014/main" id="{54FA0989-7A0B-47F4-A772-A7C0630491EB}"/>
              </a:ext>
            </a:extLst>
          </p:cNvPr>
          <p:cNvGraphicFramePr>
            <a:graphicFrameLocks noGrp="1"/>
          </p:cNvGraphicFramePr>
          <p:nvPr>
            <p:extLst>
              <p:ext uri="{D42A27DB-BD31-4B8C-83A1-F6EECF244321}">
                <p14:modId xmlns:p14="http://schemas.microsoft.com/office/powerpoint/2010/main" val="267357914"/>
              </p:ext>
            </p:extLst>
          </p:nvPr>
        </p:nvGraphicFramePr>
        <p:xfrm>
          <a:off x="193287" y="2316337"/>
          <a:ext cx="6055111" cy="952581"/>
        </p:xfrm>
        <a:graphic>
          <a:graphicData uri="http://schemas.openxmlformats.org/drawingml/2006/table">
            <a:tbl>
              <a:tblPr>
                <a:tableStyleId>{4671C63C-78AF-468D-9D38-52A0A94B389F}</a:tableStyleId>
              </a:tblPr>
              <a:tblGrid>
                <a:gridCol w="941906">
                  <a:extLst>
                    <a:ext uri="{9D8B030D-6E8A-4147-A177-3AD203B41FA5}">
                      <a16:colId xmlns:a16="http://schemas.microsoft.com/office/drawing/2014/main" val="806211116"/>
                    </a:ext>
                  </a:extLst>
                </a:gridCol>
                <a:gridCol w="672790">
                  <a:extLst>
                    <a:ext uri="{9D8B030D-6E8A-4147-A177-3AD203B41FA5}">
                      <a16:colId xmlns:a16="http://schemas.microsoft.com/office/drawing/2014/main" val="1063199353"/>
                    </a:ext>
                  </a:extLst>
                </a:gridCol>
                <a:gridCol w="672790">
                  <a:extLst>
                    <a:ext uri="{9D8B030D-6E8A-4147-A177-3AD203B41FA5}">
                      <a16:colId xmlns:a16="http://schemas.microsoft.com/office/drawing/2014/main" val="4195712559"/>
                    </a:ext>
                  </a:extLst>
                </a:gridCol>
                <a:gridCol w="672790">
                  <a:extLst>
                    <a:ext uri="{9D8B030D-6E8A-4147-A177-3AD203B41FA5}">
                      <a16:colId xmlns:a16="http://schemas.microsoft.com/office/drawing/2014/main" val="1532920437"/>
                    </a:ext>
                  </a:extLst>
                </a:gridCol>
                <a:gridCol w="672790">
                  <a:extLst>
                    <a:ext uri="{9D8B030D-6E8A-4147-A177-3AD203B41FA5}">
                      <a16:colId xmlns:a16="http://schemas.microsoft.com/office/drawing/2014/main" val="3785250350"/>
                    </a:ext>
                  </a:extLst>
                </a:gridCol>
                <a:gridCol w="997972">
                  <a:extLst>
                    <a:ext uri="{9D8B030D-6E8A-4147-A177-3AD203B41FA5}">
                      <a16:colId xmlns:a16="http://schemas.microsoft.com/office/drawing/2014/main" val="1267373238"/>
                    </a:ext>
                  </a:extLst>
                </a:gridCol>
                <a:gridCol w="1424073">
                  <a:extLst>
                    <a:ext uri="{9D8B030D-6E8A-4147-A177-3AD203B41FA5}">
                      <a16:colId xmlns:a16="http://schemas.microsoft.com/office/drawing/2014/main" val="714942104"/>
                    </a:ext>
                  </a:extLst>
                </a:gridCol>
              </a:tblGrid>
              <a:tr h="136083">
                <a:tc>
                  <a:txBody>
                    <a:bodyPr/>
                    <a:lstStyle/>
                    <a:p>
                      <a:pPr algn="ctr" fontAlgn="b"/>
                      <a:r>
                        <a:rPr lang="es-ES" sz="600" b="1" i="1" u="sng" strike="noStrike" dirty="0">
                          <a:solidFill>
                            <a:schemeClr val="bg1"/>
                          </a:solidFill>
                          <a:effectLst/>
                          <a:latin typeface="+mj-lt"/>
                        </a:rPr>
                        <a:t>PASO 5</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848543440"/>
                  </a:ext>
                </a:extLst>
              </a:tr>
              <a:tr h="136083">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824969596"/>
                  </a:ext>
                </a:extLst>
              </a:tr>
              <a:tr h="136083">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29644593"/>
                  </a:ext>
                </a:extLst>
              </a:tr>
              <a:tr h="136083">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737318989"/>
                  </a:ext>
                </a:extLst>
              </a:tr>
              <a:tr h="136083">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5</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27586420"/>
                  </a:ext>
                </a:extLst>
              </a:tr>
              <a:tr h="136083">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10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929300125"/>
                  </a:ext>
                </a:extLst>
              </a:tr>
              <a:tr h="136083">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877736820"/>
                  </a:ext>
                </a:extLst>
              </a:tr>
            </a:tbl>
          </a:graphicData>
        </a:graphic>
      </p:graphicFrame>
      <p:graphicFrame>
        <p:nvGraphicFramePr>
          <p:cNvPr id="8" name="Tabla 7">
            <a:extLst>
              <a:ext uri="{FF2B5EF4-FFF2-40B4-BE49-F238E27FC236}">
                <a16:creationId xmlns:a16="http://schemas.microsoft.com/office/drawing/2014/main" id="{D438F579-AAA3-4CD0-9C39-E53895BA713C}"/>
              </a:ext>
            </a:extLst>
          </p:cNvPr>
          <p:cNvGraphicFramePr>
            <a:graphicFrameLocks noGrp="1"/>
          </p:cNvGraphicFramePr>
          <p:nvPr>
            <p:extLst>
              <p:ext uri="{D42A27DB-BD31-4B8C-83A1-F6EECF244321}">
                <p14:modId xmlns:p14="http://schemas.microsoft.com/office/powerpoint/2010/main" val="1908454490"/>
              </p:ext>
            </p:extLst>
          </p:nvPr>
        </p:nvGraphicFramePr>
        <p:xfrm>
          <a:off x="308516" y="3268918"/>
          <a:ext cx="6012367" cy="855932"/>
        </p:xfrm>
        <a:graphic>
          <a:graphicData uri="http://schemas.openxmlformats.org/drawingml/2006/table">
            <a:tbl>
              <a:tblPr>
                <a:tableStyleId>{4671C63C-78AF-468D-9D38-52A0A94B389F}</a:tableStyleId>
              </a:tblPr>
              <a:tblGrid>
                <a:gridCol w="935257">
                  <a:extLst>
                    <a:ext uri="{9D8B030D-6E8A-4147-A177-3AD203B41FA5}">
                      <a16:colId xmlns:a16="http://schemas.microsoft.com/office/drawing/2014/main" val="2664947497"/>
                    </a:ext>
                  </a:extLst>
                </a:gridCol>
                <a:gridCol w="668041">
                  <a:extLst>
                    <a:ext uri="{9D8B030D-6E8A-4147-A177-3AD203B41FA5}">
                      <a16:colId xmlns:a16="http://schemas.microsoft.com/office/drawing/2014/main" val="2083460835"/>
                    </a:ext>
                  </a:extLst>
                </a:gridCol>
                <a:gridCol w="668041">
                  <a:extLst>
                    <a:ext uri="{9D8B030D-6E8A-4147-A177-3AD203B41FA5}">
                      <a16:colId xmlns:a16="http://schemas.microsoft.com/office/drawing/2014/main" val="1066028195"/>
                    </a:ext>
                  </a:extLst>
                </a:gridCol>
                <a:gridCol w="668041">
                  <a:extLst>
                    <a:ext uri="{9D8B030D-6E8A-4147-A177-3AD203B41FA5}">
                      <a16:colId xmlns:a16="http://schemas.microsoft.com/office/drawing/2014/main" val="3908034430"/>
                    </a:ext>
                  </a:extLst>
                </a:gridCol>
                <a:gridCol w="668041">
                  <a:extLst>
                    <a:ext uri="{9D8B030D-6E8A-4147-A177-3AD203B41FA5}">
                      <a16:colId xmlns:a16="http://schemas.microsoft.com/office/drawing/2014/main" val="2684502713"/>
                    </a:ext>
                  </a:extLst>
                </a:gridCol>
                <a:gridCol w="990927">
                  <a:extLst>
                    <a:ext uri="{9D8B030D-6E8A-4147-A177-3AD203B41FA5}">
                      <a16:colId xmlns:a16="http://schemas.microsoft.com/office/drawing/2014/main" val="2000942368"/>
                    </a:ext>
                  </a:extLst>
                </a:gridCol>
                <a:gridCol w="1414019">
                  <a:extLst>
                    <a:ext uri="{9D8B030D-6E8A-4147-A177-3AD203B41FA5}">
                      <a16:colId xmlns:a16="http://schemas.microsoft.com/office/drawing/2014/main" val="1030457270"/>
                    </a:ext>
                  </a:extLst>
                </a:gridCol>
              </a:tblGrid>
              <a:tr h="122276">
                <a:tc>
                  <a:txBody>
                    <a:bodyPr/>
                    <a:lstStyle/>
                    <a:p>
                      <a:pPr algn="ctr" fontAlgn="b"/>
                      <a:r>
                        <a:rPr lang="es-ES" sz="600" b="1" i="1" u="sng" strike="noStrike" dirty="0">
                          <a:solidFill>
                            <a:schemeClr val="bg1"/>
                          </a:solidFill>
                          <a:effectLst/>
                          <a:latin typeface="+mj-lt"/>
                        </a:rPr>
                        <a:t>PASO 6</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577445515"/>
                  </a:ext>
                </a:extLst>
              </a:tr>
              <a:tr h="122276">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2</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052277809"/>
                  </a:ext>
                </a:extLst>
              </a:tr>
              <a:tr h="122276">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25883618"/>
                  </a:ext>
                </a:extLst>
              </a:tr>
              <a:tr h="122276">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27001784"/>
                  </a:ext>
                </a:extLst>
              </a:tr>
              <a:tr h="122276">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459064895"/>
                  </a:ext>
                </a:extLst>
              </a:tr>
              <a:tr h="122276">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10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201317264"/>
                  </a:ext>
                </a:extLst>
              </a:tr>
              <a:tr h="122276">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595989143"/>
                  </a:ext>
                </a:extLst>
              </a:tr>
            </a:tbl>
          </a:graphicData>
        </a:graphic>
      </p:graphicFrame>
      <p:graphicFrame>
        <p:nvGraphicFramePr>
          <p:cNvPr id="9" name="Tabla 8">
            <a:extLst>
              <a:ext uri="{FF2B5EF4-FFF2-40B4-BE49-F238E27FC236}">
                <a16:creationId xmlns:a16="http://schemas.microsoft.com/office/drawing/2014/main" id="{EA909BF6-9348-4C87-9580-DFA66AAA88E5}"/>
              </a:ext>
            </a:extLst>
          </p:cNvPr>
          <p:cNvGraphicFramePr>
            <a:graphicFrameLocks noGrp="1"/>
          </p:cNvGraphicFramePr>
          <p:nvPr>
            <p:extLst>
              <p:ext uri="{D42A27DB-BD31-4B8C-83A1-F6EECF244321}">
                <p14:modId xmlns:p14="http://schemas.microsoft.com/office/powerpoint/2010/main" val="3982102577"/>
              </p:ext>
            </p:extLst>
          </p:nvPr>
        </p:nvGraphicFramePr>
        <p:xfrm>
          <a:off x="802888" y="4138514"/>
          <a:ext cx="6439830" cy="684530"/>
        </p:xfrm>
        <a:graphic>
          <a:graphicData uri="http://schemas.openxmlformats.org/drawingml/2006/table">
            <a:tbl>
              <a:tblPr>
                <a:tableStyleId>{4671C63C-78AF-468D-9D38-52A0A94B389F}</a:tableStyleId>
              </a:tblPr>
              <a:tblGrid>
                <a:gridCol w="1001751">
                  <a:extLst>
                    <a:ext uri="{9D8B030D-6E8A-4147-A177-3AD203B41FA5}">
                      <a16:colId xmlns:a16="http://schemas.microsoft.com/office/drawing/2014/main" val="1461821141"/>
                    </a:ext>
                  </a:extLst>
                </a:gridCol>
                <a:gridCol w="715537">
                  <a:extLst>
                    <a:ext uri="{9D8B030D-6E8A-4147-A177-3AD203B41FA5}">
                      <a16:colId xmlns:a16="http://schemas.microsoft.com/office/drawing/2014/main" val="4243537420"/>
                    </a:ext>
                  </a:extLst>
                </a:gridCol>
                <a:gridCol w="715537">
                  <a:extLst>
                    <a:ext uri="{9D8B030D-6E8A-4147-A177-3AD203B41FA5}">
                      <a16:colId xmlns:a16="http://schemas.microsoft.com/office/drawing/2014/main" val="3875163756"/>
                    </a:ext>
                  </a:extLst>
                </a:gridCol>
                <a:gridCol w="715537">
                  <a:extLst>
                    <a:ext uri="{9D8B030D-6E8A-4147-A177-3AD203B41FA5}">
                      <a16:colId xmlns:a16="http://schemas.microsoft.com/office/drawing/2014/main" val="901488563"/>
                    </a:ext>
                  </a:extLst>
                </a:gridCol>
                <a:gridCol w="715537">
                  <a:extLst>
                    <a:ext uri="{9D8B030D-6E8A-4147-A177-3AD203B41FA5}">
                      <a16:colId xmlns:a16="http://schemas.microsoft.com/office/drawing/2014/main" val="1348432459"/>
                    </a:ext>
                  </a:extLst>
                </a:gridCol>
                <a:gridCol w="1061379">
                  <a:extLst>
                    <a:ext uri="{9D8B030D-6E8A-4147-A177-3AD203B41FA5}">
                      <a16:colId xmlns:a16="http://schemas.microsoft.com/office/drawing/2014/main" val="2507856888"/>
                    </a:ext>
                  </a:extLst>
                </a:gridCol>
                <a:gridCol w="1514552">
                  <a:extLst>
                    <a:ext uri="{9D8B030D-6E8A-4147-A177-3AD203B41FA5}">
                      <a16:colId xmlns:a16="http://schemas.microsoft.com/office/drawing/2014/main" val="1136395083"/>
                    </a:ext>
                  </a:extLst>
                </a:gridCol>
              </a:tblGrid>
              <a:tr h="92075">
                <a:tc>
                  <a:txBody>
                    <a:bodyPr/>
                    <a:lstStyle/>
                    <a:p>
                      <a:pPr algn="ctr" fontAlgn="b"/>
                      <a:r>
                        <a:rPr lang="es-ES" sz="600" b="1" i="1" u="sng" strike="noStrike" dirty="0">
                          <a:solidFill>
                            <a:schemeClr val="bg1"/>
                          </a:solidFill>
                          <a:effectLst/>
                          <a:latin typeface="+mj-lt"/>
                        </a:rPr>
                        <a:t>PASO 7</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82588965"/>
                  </a:ext>
                </a:extLst>
              </a:tr>
              <a:tr h="92075">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2</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64386946"/>
                  </a:ext>
                </a:extLst>
              </a:tr>
              <a:tr h="92075">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781141509"/>
                  </a:ext>
                </a:extLst>
              </a:tr>
              <a:tr h="92075">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547503084"/>
                  </a:ext>
                </a:extLst>
              </a:tr>
              <a:tr h="92075">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794919062"/>
                  </a:ext>
                </a:extLst>
              </a:tr>
              <a:tr h="92075">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5</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582793696"/>
                  </a:ext>
                </a:extLst>
              </a:tr>
              <a:tr h="92075">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645757895"/>
                  </a:ext>
                </a:extLst>
              </a:tr>
            </a:tbl>
          </a:graphicData>
        </a:graphic>
      </p:graphicFrame>
      <p:pic>
        <p:nvPicPr>
          <p:cNvPr id="10" name="Imagen 9">
            <a:extLst>
              <a:ext uri="{FF2B5EF4-FFF2-40B4-BE49-F238E27FC236}">
                <a16:creationId xmlns:a16="http://schemas.microsoft.com/office/drawing/2014/main" id="{2BB791D3-4E33-4DC5-811E-DC1F3B618504}"/>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327439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99C31D-809E-4F17-93C2-01B465A265E3}"/>
              </a:ext>
            </a:extLst>
          </p:cNvPr>
          <p:cNvSpPr>
            <a:spLocks noGrp="1"/>
          </p:cNvSpPr>
          <p:nvPr>
            <p:ph type="ctrTitle"/>
          </p:nvPr>
        </p:nvSpPr>
        <p:spPr/>
        <p:txBody>
          <a:bodyPr/>
          <a:lstStyle/>
          <a:p>
            <a:r>
              <a:rPr lang="es-ES" dirty="0"/>
              <a:t>Solución inicial viable</a:t>
            </a:r>
          </a:p>
        </p:txBody>
      </p:sp>
      <p:graphicFrame>
        <p:nvGraphicFramePr>
          <p:cNvPr id="3" name="Tabla 2">
            <a:extLst>
              <a:ext uri="{FF2B5EF4-FFF2-40B4-BE49-F238E27FC236}">
                <a16:creationId xmlns:a16="http://schemas.microsoft.com/office/drawing/2014/main" id="{E6F2DF8A-27F8-47D0-A614-3F98458C18A9}"/>
              </a:ext>
            </a:extLst>
          </p:cNvPr>
          <p:cNvGraphicFramePr>
            <a:graphicFrameLocks noGrp="1"/>
          </p:cNvGraphicFramePr>
          <p:nvPr>
            <p:extLst>
              <p:ext uri="{D42A27DB-BD31-4B8C-83A1-F6EECF244321}">
                <p14:modId xmlns:p14="http://schemas.microsoft.com/office/powerpoint/2010/main" val="1005498127"/>
              </p:ext>
            </p:extLst>
          </p:nvPr>
        </p:nvGraphicFramePr>
        <p:xfrm>
          <a:off x="700601" y="1499054"/>
          <a:ext cx="6858000" cy="1885950"/>
        </p:xfrm>
        <a:graphic>
          <a:graphicData uri="http://schemas.openxmlformats.org/drawingml/2006/table">
            <a:tbl>
              <a:tblPr>
                <a:tableStyleId>{4671C63C-78AF-468D-9D38-52A0A94B389F}</a:tableStyleId>
              </a:tblPr>
              <a:tblGrid>
                <a:gridCol w="1066800">
                  <a:extLst>
                    <a:ext uri="{9D8B030D-6E8A-4147-A177-3AD203B41FA5}">
                      <a16:colId xmlns:a16="http://schemas.microsoft.com/office/drawing/2014/main" val="989995818"/>
                    </a:ext>
                  </a:extLst>
                </a:gridCol>
                <a:gridCol w="762000">
                  <a:extLst>
                    <a:ext uri="{9D8B030D-6E8A-4147-A177-3AD203B41FA5}">
                      <a16:colId xmlns:a16="http://schemas.microsoft.com/office/drawing/2014/main" val="1563745503"/>
                    </a:ext>
                  </a:extLst>
                </a:gridCol>
                <a:gridCol w="762000">
                  <a:extLst>
                    <a:ext uri="{9D8B030D-6E8A-4147-A177-3AD203B41FA5}">
                      <a16:colId xmlns:a16="http://schemas.microsoft.com/office/drawing/2014/main" val="1692636756"/>
                    </a:ext>
                  </a:extLst>
                </a:gridCol>
                <a:gridCol w="762000">
                  <a:extLst>
                    <a:ext uri="{9D8B030D-6E8A-4147-A177-3AD203B41FA5}">
                      <a16:colId xmlns:a16="http://schemas.microsoft.com/office/drawing/2014/main" val="935215210"/>
                    </a:ext>
                  </a:extLst>
                </a:gridCol>
                <a:gridCol w="762000">
                  <a:extLst>
                    <a:ext uri="{9D8B030D-6E8A-4147-A177-3AD203B41FA5}">
                      <a16:colId xmlns:a16="http://schemas.microsoft.com/office/drawing/2014/main" val="2427995132"/>
                    </a:ext>
                  </a:extLst>
                </a:gridCol>
                <a:gridCol w="1533293">
                  <a:extLst>
                    <a:ext uri="{9D8B030D-6E8A-4147-A177-3AD203B41FA5}">
                      <a16:colId xmlns:a16="http://schemas.microsoft.com/office/drawing/2014/main" val="4114124516"/>
                    </a:ext>
                  </a:extLst>
                </a:gridCol>
                <a:gridCol w="1209907">
                  <a:extLst>
                    <a:ext uri="{9D8B030D-6E8A-4147-A177-3AD203B41FA5}">
                      <a16:colId xmlns:a16="http://schemas.microsoft.com/office/drawing/2014/main" val="2938148254"/>
                    </a:ext>
                  </a:extLst>
                </a:gridCol>
              </a:tblGrid>
              <a:tr h="228523">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Cliente 2</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Cliente 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Cliente 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Proveedores disponibles</a:t>
                      </a:r>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927932514"/>
                  </a:ext>
                </a:extLst>
              </a:tr>
              <a:tr h="184150">
                <a:tc>
                  <a:txBody>
                    <a:bodyPr/>
                    <a:lstStyle/>
                    <a:p>
                      <a:pPr algn="ctr" fontAlgn="b"/>
                      <a:r>
                        <a:rPr lang="es-ES" sz="1200" u="none" strike="noStrike" dirty="0">
                          <a:solidFill>
                            <a:schemeClr val="bg1"/>
                          </a:solidFill>
                          <a:effectLst/>
                          <a:latin typeface="+mj-lt"/>
                        </a:rPr>
                        <a:t>Almacén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2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3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953080839"/>
                  </a:ext>
                </a:extLst>
              </a:tr>
              <a:tr h="184150">
                <a:tc>
                  <a:txBody>
                    <a:bodyPr/>
                    <a:lstStyle/>
                    <a:p>
                      <a:pPr algn="ctr" fontAlgn="b"/>
                      <a:r>
                        <a:rPr lang="es-ES" sz="1200" u="none" strike="noStrike" dirty="0">
                          <a:solidFill>
                            <a:schemeClr val="bg1"/>
                          </a:solidFill>
                          <a:effectLst/>
                          <a:latin typeface="+mj-lt"/>
                        </a:rPr>
                        <a:t>Almacén 2</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 (20)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472887520"/>
                  </a:ext>
                </a:extLst>
              </a:tr>
              <a:tr h="184150">
                <a:tc>
                  <a:txBody>
                    <a:bodyPr/>
                    <a:lstStyle/>
                    <a:p>
                      <a:pPr algn="ctr" fontAlgn="b"/>
                      <a:r>
                        <a:rPr lang="es-ES" sz="1200" u="none" strike="noStrike" dirty="0">
                          <a:solidFill>
                            <a:schemeClr val="bg1"/>
                          </a:solidFill>
                          <a:effectLst/>
                          <a:latin typeface="+mj-lt"/>
                        </a:rPr>
                        <a:t>Almacén 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 (10)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6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30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223566118"/>
                  </a:ext>
                </a:extLst>
              </a:tr>
              <a:tr h="184150">
                <a:tc>
                  <a:txBody>
                    <a:bodyPr/>
                    <a:lstStyle/>
                    <a:p>
                      <a:pPr algn="ctr" fontAlgn="b"/>
                      <a:r>
                        <a:rPr lang="es-ES" sz="1200" u="none" strike="noStrike" dirty="0">
                          <a:solidFill>
                            <a:schemeClr val="bg1"/>
                          </a:solidFill>
                          <a:effectLst/>
                          <a:latin typeface="+mj-lt"/>
                        </a:rPr>
                        <a:t>Almacén 4</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7 (5)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0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10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792898568"/>
                  </a:ext>
                </a:extLst>
              </a:tr>
              <a:tr h="184150">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35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1343969"/>
                  </a:ext>
                </a:extLst>
              </a:tr>
              <a:tr h="184150">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665595236"/>
                  </a:ext>
                </a:extLst>
              </a:tr>
              <a:tr h="184150">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58775105"/>
                  </a:ext>
                </a:extLst>
              </a:tr>
              <a:tr h="184150">
                <a:tc gridSpan="6">
                  <a:txBody>
                    <a:bodyPr/>
                    <a:lstStyle/>
                    <a:p>
                      <a:pPr algn="ctr" fontAlgn="b"/>
                      <a:r>
                        <a:rPr lang="es-ES" sz="1200" u="none" strike="noStrike">
                          <a:solidFill>
                            <a:schemeClr val="bg1"/>
                          </a:solidFill>
                          <a:effectLst/>
                          <a:latin typeface="+mj-lt"/>
                        </a:rPr>
                        <a:t>Coste mínimo transporte: 2*15 + 3*5 + 4*20 + 4*10 + 5*15 + 6*5 + 7*5 + 0*5 = 305</a:t>
                      </a:r>
                      <a:endParaRPr lang="es-ES" sz="1200" b="0" i="0" u="none" strike="noStrike">
                        <a:solidFill>
                          <a:schemeClr val="bg1"/>
                        </a:solidFill>
                        <a:effectLst/>
                        <a:latin typeface="+mj-lt"/>
                      </a:endParaRPr>
                    </a:p>
                  </a:txBody>
                  <a:tcPr marL="6350" marR="6350" marT="6350" marB="0" anchor="ct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734161972"/>
                  </a:ext>
                </a:extLst>
              </a:tr>
            </a:tbl>
          </a:graphicData>
        </a:graphic>
      </p:graphicFrame>
      <p:sp>
        <p:nvSpPr>
          <p:cNvPr id="5" name="CuadroTexto 4">
            <a:extLst>
              <a:ext uri="{FF2B5EF4-FFF2-40B4-BE49-F238E27FC236}">
                <a16:creationId xmlns:a16="http://schemas.microsoft.com/office/drawing/2014/main" id="{D097CCD7-DA58-46AD-B132-6A3D4FBD593C}"/>
              </a:ext>
            </a:extLst>
          </p:cNvPr>
          <p:cNvSpPr txBox="1"/>
          <p:nvPr/>
        </p:nvSpPr>
        <p:spPr>
          <a:xfrm>
            <a:off x="1507273" y="3644446"/>
            <a:ext cx="5499410" cy="738664"/>
          </a:xfrm>
          <a:prstGeom prst="rect">
            <a:avLst/>
          </a:prstGeom>
          <a:noFill/>
        </p:spPr>
        <p:txBody>
          <a:bodyPr wrap="square">
            <a:spAutoFit/>
          </a:bodyPr>
          <a:lstStyle/>
          <a:p>
            <a:r>
              <a:rPr lang="en-US" dirty="0">
                <a:solidFill>
                  <a:schemeClr val="bg1"/>
                </a:solidFill>
              </a:rPr>
              <a:t>El </a:t>
            </a:r>
            <a:r>
              <a:rPr lang="en-US" dirty="0" err="1">
                <a:solidFill>
                  <a:schemeClr val="bg1"/>
                </a:solidFill>
              </a:rPr>
              <a:t>número</a:t>
            </a:r>
            <a:r>
              <a:rPr lang="en-US" dirty="0">
                <a:solidFill>
                  <a:schemeClr val="bg1"/>
                </a:solidFill>
              </a:rPr>
              <a:t> de </a:t>
            </a:r>
            <a:r>
              <a:rPr lang="en-US" dirty="0" err="1">
                <a:solidFill>
                  <a:schemeClr val="bg1"/>
                </a:solidFill>
              </a:rPr>
              <a:t>celdas</a:t>
            </a:r>
            <a:r>
              <a:rPr lang="en-US" dirty="0">
                <a:solidFill>
                  <a:schemeClr val="bg1"/>
                </a:solidFill>
              </a:rPr>
              <a:t> “</a:t>
            </a:r>
            <a:r>
              <a:rPr lang="en-US" dirty="0" err="1">
                <a:solidFill>
                  <a:schemeClr val="bg1"/>
                </a:solidFill>
              </a:rPr>
              <a:t>localizadas</a:t>
            </a:r>
            <a:r>
              <a:rPr lang="en-US" dirty="0">
                <a:solidFill>
                  <a:schemeClr val="bg1"/>
                </a:solidFill>
              </a:rPr>
              <a:t>” (o “allocated cells”) es 8 (entre </a:t>
            </a:r>
            <a:r>
              <a:rPr lang="en-US" dirty="0" err="1">
                <a:solidFill>
                  <a:schemeClr val="bg1"/>
                </a:solidFill>
              </a:rPr>
              <a:t>paréntesis</a:t>
            </a:r>
            <a:r>
              <a:rPr lang="en-US" dirty="0">
                <a:solidFill>
                  <a:schemeClr val="bg1"/>
                </a:solidFill>
              </a:rPr>
              <a:t>); </a:t>
            </a:r>
            <a:r>
              <a:rPr lang="en-US" dirty="0" err="1">
                <a:solidFill>
                  <a:schemeClr val="bg1"/>
                </a:solidFill>
              </a:rPr>
              <a:t>cómo</a:t>
            </a:r>
            <a:r>
              <a:rPr lang="en-US" dirty="0">
                <a:solidFill>
                  <a:schemeClr val="bg1"/>
                </a:solidFill>
              </a:rPr>
              <a:t> 8 = m + (n – 1) = 4 + (5 – 1), </a:t>
            </a:r>
            <a:r>
              <a:rPr lang="en-US" dirty="0" err="1">
                <a:solidFill>
                  <a:schemeClr val="bg1"/>
                </a:solidFill>
              </a:rPr>
              <a:t>nos</a:t>
            </a:r>
            <a:r>
              <a:rPr lang="en-US" dirty="0">
                <a:solidFill>
                  <a:schemeClr val="bg1"/>
                </a:solidFill>
              </a:rPr>
              <a:t> indica que la </a:t>
            </a:r>
            <a:r>
              <a:rPr lang="en-US" dirty="0" err="1">
                <a:solidFill>
                  <a:schemeClr val="bg1"/>
                </a:solidFill>
              </a:rPr>
              <a:t>solución</a:t>
            </a:r>
            <a:r>
              <a:rPr lang="en-US" dirty="0">
                <a:solidFill>
                  <a:schemeClr val="bg1"/>
                </a:solidFill>
              </a:rPr>
              <a:t> </a:t>
            </a:r>
            <a:r>
              <a:rPr lang="en-US" dirty="0" err="1">
                <a:solidFill>
                  <a:schemeClr val="bg1"/>
                </a:solidFill>
              </a:rPr>
              <a:t>inicial</a:t>
            </a:r>
            <a:r>
              <a:rPr lang="en-US" dirty="0">
                <a:solidFill>
                  <a:schemeClr val="bg1"/>
                </a:solidFill>
              </a:rPr>
              <a:t> es NO-DEGENERADA. Podemos </a:t>
            </a:r>
            <a:r>
              <a:rPr lang="en-US" dirty="0" err="1">
                <a:solidFill>
                  <a:schemeClr val="bg1"/>
                </a:solidFill>
              </a:rPr>
              <a:t>mejorarla</a:t>
            </a:r>
            <a:r>
              <a:rPr lang="en-US" dirty="0">
                <a:solidFill>
                  <a:schemeClr val="bg1"/>
                </a:solidFill>
              </a:rPr>
              <a:t>.</a:t>
            </a:r>
            <a:endParaRPr lang="es-ES" dirty="0">
              <a:solidFill>
                <a:schemeClr val="bg1"/>
              </a:solidFill>
            </a:endParaRPr>
          </a:p>
        </p:txBody>
      </p:sp>
      <p:sp>
        <p:nvSpPr>
          <p:cNvPr id="7" name="Abrir llave 6">
            <a:extLst>
              <a:ext uri="{FF2B5EF4-FFF2-40B4-BE49-F238E27FC236}">
                <a16:creationId xmlns:a16="http://schemas.microsoft.com/office/drawing/2014/main" id="{56A5D9B8-09DE-47BB-918A-D43716D22986}"/>
              </a:ext>
            </a:extLst>
          </p:cNvPr>
          <p:cNvSpPr/>
          <p:nvPr/>
        </p:nvSpPr>
        <p:spPr>
          <a:xfrm>
            <a:off x="509239" y="1858537"/>
            <a:ext cx="109586" cy="7768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Abrir llave 7">
            <a:extLst>
              <a:ext uri="{FF2B5EF4-FFF2-40B4-BE49-F238E27FC236}">
                <a16:creationId xmlns:a16="http://schemas.microsoft.com/office/drawing/2014/main" id="{32AB08AD-C01D-4B93-8676-6C85E61A8DAF}"/>
              </a:ext>
            </a:extLst>
          </p:cNvPr>
          <p:cNvSpPr/>
          <p:nvPr/>
        </p:nvSpPr>
        <p:spPr>
          <a:xfrm rot="5400000">
            <a:off x="4004942" y="-905311"/>
            <a:ext cx="101665" cy="4541368"/>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0" name="CuadroTexto 9">
            <a:extLst>
              <a:ext uri="{FF2B5EF4-FFF2-40B4-BE49-F238E27FC236}">
                <a16:creationId xmlns:a16="http://schemas.microsoft.com/office/drawing/2014/main" id="{FA7AECE1-32FF-4ECB-B85F-DEE28B3524D4}"/>
              </a:ext>
            </a:extLst>
          </p:cNvPr>
          <p:cNvSpPr txBox="1"/>
          <p:nvPr/>
        </p:nvSpPr>
        <p:spPr>
          <a:xfrm>
            <a:off x="172844" y="2093082"/>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12" name="CuadroTexto 11">
            <a:extLst>
              <a:ext uri="{FF2B5EF4-FFF2-40B4-BE49-F238E27FC236}">
                <a16:creationId xmlns:a16="http://schemas.microsoft.com/office/drawing/2014/main" id="{9EBF108B-A735-44FC-AC23-8A140CC26EEA}"/>
              </a:ext>
            </a:extLst>
          </p:cNvPr>
          <p:cNvSpPr txBox="1"/>
          <p:nvPr/>
        </p:nvSpPr>
        <p:spPr>
          <a:xfrm>
            <a:off x="3912219" y="1030931"/>
            <a:ext cx="4642624" cy="307777"/>
          </a:xfrm>
          <a:prstGeom prst="rect">
            <a:avLst/>
          </a:prstGeom>
          <a:noFill/>
        </p:spPr>
        <p:txBody>
          <a:bodyPr wrap="square">
            <a:spAutoFit/>
          </a:bodyPr>
          <a:lstStyle/>
          <a:p>
            <a:r>
              <a:rPr lang="en-US" dirty="0">
                <a:solidFill>
                  <a:schemeClr val="bg1"/>
                </a:solidFill>
              </a:rPr>
              <a:t>n</a:t>
            </a:r>
            <a:endParaRPr lang="es-ES" dirty="0"/>
          </a:p>
        </p:txBody>
      </p:sp>
      <p:pic>
        <p:nvPicPr>
          <p:cNvPr id="9" name="Imagen 8">
            <a:extLst>
              <a:ext uri="{FF2B5EF4-FFF2-40B4-BE49-F238E27FC236}">
                <a16:creationId xmlns:a16="http://schemas.microsoft.com/office/drawing/2014/main" id="{BA44DDB1-7B0A-46D6-BF9F-EB301FBA3061}"/>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408965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ÍNDICE</a:t>
            </a:r>
            <a:endParaRPr sz="3000" dirty="0"/>
          </a:p>
        </p:txBody>
      </p:sp>
      <p:sp>
        <p:nvSpPr>
          <p:cNvPr id="601" name="Google Shape;601;p30"/>
          <p:cNvSpPr txBox="1">
            <a:spLocks noGrp="1"/>
          </p:cNvSpPr>
          <p:nvPr>
            <p:ph type="ctrTitle" idx="2"/>
          </p:nvPr>
        </p:nvSpPr>
        <p:spPr>
          <a:xfrm>
            <a:off x="5633175" y="1673975"/>
            <a:ext cx="1881300" cy="7124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Métodos de resolución</a:t>
            </a:r>
            <a:endParaRPr dirty="0"/>
          </a:p>
        </p:txBody>
      </p:sp>
      <p:sp>
        <p:nvSpPr>
          <p:cNvPr id="602" name="Google Shape;602;p30"/>
          <p:cNvSpPr txBox="1">
            <a:spLocks noGrp="1"/>
          </p:cNvSpPr>
          <p:nvPr>
            <p:ph type="ctrTitle" idx="4"/>
          </p:nvPr>
        </p:nvSpPr>
        <p:spPr>
          <a:xfrm>
            <a:off x="1629259" y="3087573"/>
            <a:ext cx="1881300" cy="7072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Resolución del problema</a:t>
            </a:r>
            <a:endParaRPr dirty="0"/>
          </a:p>
        </p:txBody>
      </p:sp>
      <p:sp>
        <p:nvSpPr>
          <p:cNvPr id="604" name="Google Shape;604;p30"/>
          <p:cNvSpPr txBox="1">
            <a:spLocks noGrp="1"/>
          </p:cNvSpPr>
          <p:nvPr>
            <p:ph type="ctrTitle"/>
          </p:nvPr>
        </p:nvSpPr>
        <p:spPr>
          <a:xfrm>
            <a:off x="1622193" y="1683471"/>
            <a:ext cx="1881300" cy="71440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Descipción del problema</a:t>
            </a:r>
            <a:endParaRPr dirty="0"/>
          </a:p>
        </p:txBody>
      </p:sp>
      <p:sp>
        <p:nvSpPr>
          <p:cNvPr id="608" name="Google Shape;608;p30"/>
          <p:cNvSpPr txBox="1">
            <a:spLocks noGrp="1"/>
          </p:cNvSpPr>
          <p:nvPr>
            <p:ph type="ctrTitle" idx="6"/>
          </p:nvPr>
        </p:nvSpPr>
        <p:spPr>
          <a:xfrm>
            <a:off x="5638305" y="3082374"/>
            <a:ext cx="1881300" cy="7124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Conclusiones</a:t>
            </a:r>
            <a:endParaRPr dirty="0"/>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3" name="Imagen 52">
            <a:extLst>
              <a:ext uri="{FF2B5EF4-FFF2-40B4-BE49-F238E27FC236}">
                <a16:creationId xmlns:a16="http://schemas.microsoft.com/office/drawing/2014/main" id="{348D7B65-8BAA-47AB-8926-6CDC38B53D9F}"/>
              </a:ext>
            </a:extLst>
          </p:cNvPr>
          <p:cNvPicPr>
            <a:picLocks noChangeAspect="1"/>
          </p:cNvPicPr>
          <p:nvPr/>
        </p:nvPicPr>
        <p:blipFill>
          <a:blip r:embed="rId3"/>
          <a:stretch>
            <a:fillRect/>
          </a:stretch>
        </p:blipFill>
        <p:spPr>
          <a:xfrm>
            <a:off x="8314020" y="4378336"/>
            <a:ext cx="762258" cy="67431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747957" y="1992475"/>
            <a:ext cx="3395987" cy="8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Método del Mínimo Coste</a:t>
            </a:r>
            <a:endParaRPr sz="40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pic>
        <p:nvPicPr>
          <p:cNvPr id="8" name="Imagen 7">
            <a:extLst>
              <a:ext uri="{FF2B5EF4-FFF2-40B4-BE49-F238E27FC236}">
                <a16:creationId xmlns:a16="http://schemas.microsoft.com/office/drawing/2014/main" id="{03B3D2DA-9F91-4402-A1C4-1FC4B1DF1AFE}"/>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890530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9EA52FAF-C149-496A-AA44-73B78CDA64A2}"/>
              </a:ext>
            </a:extLst>
          </p:cNvPr>
          <p:cNvGraphicFramePr>
            <a:graphicFrameLocks noGrp="1"/>
          </p:cNvGraphicFramePr>
          <p:nvPr>
            <p:extLst>
              <p:ext uri="{D42A27DB-BD31-4B8C-83A1-F6EECF244321}">
                <p14:modId xmlns:p14="http://schemas.microsoft.com/office/powerpoint/2010/main" val="3979366113"/>
              </p:ext>
            </p:extLst>
          </p:nvPr>
        </p:nvGraphicFramePr>
        <p:xfrm>
          <a:off x="0" y="241492"/>
          <a:ext cx="9143998" cy="1875998"/>
        </p:xfrm>
        <a:graphic>
          <a:graphicData uri="http://schemas.openxmlformats.org/drawingml/2006/table">
            <a:tbl>
              <a:tblPr>
                <a:tableStyleId>{4671C63C-78AF-468D-9D38-52A0A94B389F}</a:tableStyleId>
              </a:tblPr>
              <a:tblGrid>
                <a:gridCol w="1108093">
                  <a:extLst>
                    <a:ext uri="{9D8B030D-6E8A-4147-A177-3AD203B41FA5}">
                      <a16:colId xmlns:a16="http://schemas.microsoft.com/office/drawing/2014/main" val="3638416029"/>
                    </a:ext>
                  </a:extLst>
                </a:gridCol>
                <a:gridCol w="852378">
                  <a:extLst>
                    <a:ext uri="{9D8B030D-6E8A-4147-A177-3AD203B41FA5}">
                      <a16:colId xmlns:a16="http://schemas.microsoft.com/office/drawing/2014/main" val="1013047729"/>
                    </a:ext>
                  </a:extLst>
                </a:gridCol>
                <a:gridCol w="852378">
                  <a:extLst>
                    <a:ext uri="{9D8B030D-6E8A-4147-A177-3AD203B41FA5}">
                      <a16:colId xmlns:a16="http://schemas.microsoft.com/office/drawing/2014/main" val="192565033"/>
                    </a:ext>
                  </a:extLst>
                </a:gridCol>
                <a:gridCol w="852378">
                  <a:extLst>
                    <a:ext uri="{9D8B030D-6E8A-4147-A177-3AD203B41FA5}">
                      <a16:colId xmlns:a16="http://schemas.microsoft.com/office/drawing/2014/main" val="3784946330"/>
                    </a:ext>
                  </a:extLst>
                </a:gridCol>
                <a:gridCol w="852378">
                  <a:extLst>
                    <a:ext uri="{9D8B030D-6E8A-4147-A177-3AD203B41FA5}">
                      <a16:colId xmlns:a16="http://schemas.microsoft.com/office/drawing/2014/main" val="156886607"/>
                    </a:ext>
                  </a:extLst>
                </a:gridCol>
                <a:gridCol w="1136505">
                  <a:extLst>
                    <a:ext uri="{9D8B030D-6E8A-4147-A177-3AD203B41FA5}">
                      <a16:colId xmlns:a16="http://schemas.microsoft.com/office/drawing/2014/main" val="2680580784"/>
                    </a:ext>
                  </a:extLst>
                </a:gridCol>
                <a:gridCol w="1718965">
                  <a:extLst>
                    <a:ext uri="{9D8B030D-6E8A-4147-A177-3AD203B41FA5}">
                      <a16:colId xmlns:a16="http://schemas.microsoft.com/office/drawing/2014/main" val="2299308912"/>
                    </a:ext>
                  </a:extLst>
                </a:gridCol>
                <a:gridCol w="1770923">
                  <a:extLst>
                    <a:ext uri="{9D8B030D-6E8A-4147-A177-3AD203B41FA5}">
                      <a16:colId xmlns:a16="http://schemas.microsoft.com/office/drawing/2014/main" val="38009203"/>
                    </a:ext>
                  </a:extLst>
                </a:gridCol>
              </a:tblGrid>
              <a:tr h="215376">
                <a:tc>
                  <a:txBody>
                    <a:bodyPr/>
                    <a:lstStyle/>
                    <a:p>
                      <a:pPr algn="ctr" fontAlgn="b"/>
                      <a:r>
                        <a:rPr lang="es-ES" sz="1100" b="1" i="1" u="sng" strike="noStrike" dirty="0">
                          <a:solidFill>
                            <a:schemeClr val="bg1"/>
                          </a:solidFill>
                          <a:effectLst/>
                          <a:latin typeface="+mj-lt"/>
                        </a:rPr>
                        <a:t>PASO 0</a:t>
                      </a: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1209760870"/>
                  </a:ext>
                </a:extLst>
              </a:tr>
              <a:tr h="399559">
                <a:tc>
                  <a:txBody>
                    <a:bodyPr/>
                    <a:lstStyle/>
                    <a:p>
                      <a:pPr algn="ctr" fontAlgn="b"/>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b="0" i="0" u="none" strike="noStrike" dirty="0">
                          <a:solidFill>
                            <a:schemeClr val="bg1"/>
                          </a:solidFill>
                          <a:effectLst/>
                          <a:latin typeface="+mj-lt"/>
                        </a:rPr>
                        <a:t>Instrucciones</a:t>
                      </a:r>
                    </a:p>
                  </a:txBody>
                  <a:tcPr marL="6350" marR="6350" marT="6350" marB="0" anchor="b"/>
                </a:tc>
                <a:extLst>
                  <a:ext uri="{0D108BD9-81ED-4DB2-BD59-A6C34878D82A}">
                    <a16:rowId xmlns:a16="http://schemas.microsoft.com/office/drawing/2014/main" val="3538932030"/>
                  </a:ext>
                </a:extLst>
              </a:tr>
              <a:tr h="215376">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2</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3</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b="0" i="0" u="none" strike="noStrike" dirty="0">
                          <a:solidFill>
                            <a:schemeClr val="bg1"/>
                          </a:solidFill>
                          <a:effectLst/>
                          <a:latin typeface="+mj-lt"/>
                        </a:rPr>
                        <a:t>0</a:t>
                      </a:r>
                    </a:p>
                  </a:txBody>
                  <a:tcPr marL="6350" marR="6350" marT="6350" marB="0" anchor="b"/>
                </a:tc>
                <a:tc>
                  <a:txBody>
                    <a:bodyPr/>
                    <a:lstStyle/>
                    <a:p>
                      <a:pPr algn="ctr" fontAlgn="b"/>
                      <a:r>
                        <a:rPr lang="es-ES" sz="1100" u="none" strike="noStrike" dirty="0">
                          <a:solidFill>
                            <a:schemeClr val="bg1"/>
                          </a:solidFill>
                          <a:effectLst/>
                          <a:latin typeface="+mj-lt"/>
                        </a:rPr>
                        <a:t>&lt;= 20</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050" b="0" i="0" u="none" strike="noStrike" dirty="0">
                          <a:solidFill>
                            <a:schemeClr val="bg1"/>
                          </a:solidFill>
                          <a:effectLst/>
                          <a:latin typeface="+mj-lt"/>
                        </a:rPr>
                        <a:t>min(20,5) = 5 --&gt; 20 – 5 = 15</a:t>
                      </a:r>
                    </a:p>
                  </a:txBody>
                  <a:tcPr marL="6350" marR="6350" marT="6350" marB="0" anchor="b"/>
                </a:tc>
                <a:extLst>
                  <a:ext uri="{0D108BD9-81ED-4DB2-BD59-A6C34878D82A}">
                    <a16:rowId xmlns:a16="http://schemas.microsoft.com/office/drawing/2014/main" val="2836163640"/>
                  </a:ext>
                </a:extLst>
              </a:tr>
              <a:tr h="215376">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3</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835409948"/>
                  </a:ext>
                </a:extLst>
              </a:tr>
              <a:tr h="215376">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&lt;= 30</a:t>
                      </a:r>
                      <a:endParaRPr lang="es-ES" sz="1100" b="0" i="0" u="none" strike="noStrike" dirty="0">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1058264843"/>
                  </a:ext>
                </a:extLst>
              </a:tr>
              <a:tr h="215376">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7</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656066677"/>
                  </a:ext>
                </a:extLst>
              </a:tr>
              <a:tr h="399559">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b="0" i="0" u="none" strike="noStrike" dirty="0">
                          <a:solidFill>
                            <a:schemeClr val="bg1"/>
                          </a:solidFill>
                          <a:effectLst/>
                          <a:latin typeface="+mj-lt"/>
                        </a:rPr>
                        <a:t>5</a:t>
                      </a: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1377449731"/>
                  </a:ext>
                </a:extLst>
              </a:tr>
            </a:tbl>
          </a:graphicData>
        </a:graphic>
      </p:graphicFrame>
      <p:graphicFrame>
        <p:nvGraphicFramePr>
          <p:cNvPr id="4" name="Tabla 3">
            <a:extLst>
              <a:ext uri="{FF2B5EF4-FFF2-40B4-BE49-F238E27FC236}">
                <a16:creationId xmlns:a16="http://schemas.microsoft.com/office/drawing/2014/main" id="{D59E6B67-B801-4F7A-9E87-92417637682F}"/>
              </a:ext>
            </a:extLst>
          </p:cNvPr>
          <p:cNvGraphicFramePr>
            <a:graphicFrameLocks noGrp="1"/>
          </p:cNvGraphicFramePr>
          <p:nvPr>
            <p:extLst>
              <p:ext uri="{D42A27DB-BD31-4B8C-83A1-F6EECF244321}">
                <p14:modId xmlns:p14="http://schemas.microsoft.com/office/powerpoint/2010/main" val="2247315341"/>
              </p:ext>
            </p:extLst>
          </p:nvPr>
        </p:nvGraphicFramePr>
        <p:xfrm>
          <a:off x="1" y="2571750"/>
          <a:ext cx="9144000" cy="1687581"/>
        </p:xfrm>
        <a:graphic>
          <a:graphicData uri="http://schemas.openxmlformats.org/drawingml/2006/table">
            <a:tbl>
              <a:tblPr>
                <a:tableStyleId>{4671C63C-78AF-468D-9D38-52A0A94B389F}</a:tableStyleId>
              </a:tblPr>
              <a:tblGrid>
                <a:gridCol w="1374243">
                  <a:extLst>
                    <a:ext uri="{9D8B030D-6E8A-4147-A177-3AD203B41FA5}">
                      <a16:colId xmlns:a16="http://schemas.microsoft.com/office/drawing/2014/main" val="3837096416"/>
                    </a:ext>
                  </a:extLst>
                </a:gridCol>
                <a:gridCol w="1057110">
                  <a:extLst>
                    <a:ext uri="{9D8B030D-6E8A-4147-A177-3AD203B41FA5}">
                      <a16:colId xmlns:a16="http://schemas.microsoft.com/office/drawing/2014/main" val="1518220131"/>
                    </a:ext>
                  </a:extLst>
                </a:gridCol>
                <a:gridCol w="1057110">
                  <a:extLst>
                    <a:ext uri="{9D8B030D-6E8A-4147-A177-3AD203B41FA5}">
                      <a16:colId xmlns:a16="http://schemas.microsoft.com/office/drawing/2014/main" val="3681605924"/>
                    </a:ext>
                  </a:extLst>
                </a:gridCol>
                <a:gridCol w="1057110">
                  <a:extLst>
                    <a:ext uri="{9D8B030D-6E8A-4147-A177-3AD203B41FA5}">
                      <a16:colId xmlns:a16="http://schemas.microsoft.com/office/drawing/2014/main" val="3015103549"/>
                    </a:ext>
                  </a:extLst>
                </a:gridCol>
                <a:gridCol w="1057110">
                  <a:extLst>
                    <a:ext uri="{9D8B030D-6E8A-4147-A177-3AD203B41FA5}">
                      <a16:colId xmlns:a16="http://schemas.microsoft.com/office/drawing/2014/main" val="764724418"/>
                    </a:ext>
                  </a:extLst>
                </a:gridCol>
                <a:gridCol w="1409480">
                  <a:extLst>
                    <a:ext uri="{9D8B030D-6E8A-4147-A177-3AD203B41FA5}">
                      <a16:colId xmlns:a16="http://schemas.microsoft.com/office/drawing/2014/main" val="3751667621"/>
                    </a:ext>
                  </a:extLst>
                </a:gridCol>
                <a:gridCol w="2131837">
                  <a:extLst>
                    <a:ext uri="{9D8B030D-6E8A-4147-A177-3AD203B41FA5}">
                      <a16:colId xmlns:a16="http://schemas.microsoft.com/office/drawing/2014/main" val="2942665574"/>
                    </a:ext>
                  </a:extLst>
                </a:gridCol>
              </a:tblGrid>
              <a:tr h="241083">
                <a:tc>
                  <a:txBody>
                    <a:bodyPr/>
                    <a:lstStyle/>
                    <a:p>
                      <a:pPr algn="ctr" fontAlgn="b"/>
                      <a:r>
                        <a:rPr lang="es-ES" sz="1100" b="1" i="1" u="sng" strike="noStrike" dirty="0">
                          <a:solidFill>
                            <a:schemeClr val="bg1"/>
                          </a:solidFill>
                          <a:effectLst/>
                          <a:latin typeface="+mj-lt"/>
                        </a:rPr>
                        <a:t>PASO 1</a:t>
                      </a: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19903829"/>
                  </a:ext>
                </a:extLst>
              </a:tr>
              <a:tr h="241083">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 Cliente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696721750"/>
                  </a:ext>
                </a:extLst>
              </a:tr>
              <a:tr h="241083">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2 </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3</a:t>
                      </a:r>
                    </a:p>
                  </a:txBody>
                  <a:tcPr marL="6350" marR="6350" marT="6350" marB="0" anchor="ctr"/>
                </a:tc>
                <a:tc>
                  <a:txBody>
                    <a:bodyPr/>
                    <a:lstStyle/>
                    <a:p>
                      <a:pPr algn="ctr" fontAlgn="b"/>
                      <a:r>
                        <a:rPr lang="es-ES" sz="1100" b="0" i="0" u="none" strike="noStrike" dirty="0">
                          <a:solidFill>
                            <a:schemeClr val="bg1"/>
                          </a:solidFill>
                          <a:effectLst/>
                          <a:latin typeface="+mj-lt"/>
                        </a:rPr>
                        <a:t>4</a:t>
                      </a:r>
                    </a:p>
                  </a:txBody>
                  <a:tcPr marL="6350" marR="6350" marT="6350" marB="0" anchor="ctr"/>
                </a:tc>
                <a:tc>
                  <a:txBody>
                    <a:bodyPr/>
                    <a:lstStyle/>
                    <a:p>
                      <a:pPr algn="ctr" fontAlgn="b"/>
                      <a:r>
                        <a:rPr lang="es-ES" sz="1100" b="0" i="0" u="none" strike="noStrike" dirty="0">
                          <a:solidFill>
                            <a:schemeClr val="bg1"/>
                          </a:solidFill>
                          <a:effectLst/>
                          <a:latin typeface="+mj-lt"/>
                        </a:rPr>
                        <a:t>5</a:t>
                      </a:r>
                    </a:p>
                  </a:txBody>
                  <a:tcPr marL="6350" marR="6350" marT="6350" marB="0" anchor="ctr"/>
                </a:tc>
                <a:tc>
                  <a:txBody>
                    <a:bodyPr/>
                    <a:lstStyle/>
                    <a:p>
                      <a:pPr algn="ctr" fontAlgn="b"/>
                      <a:r>
                        <a:rPr lang="es-ES" sz="1100" b="0" i="0" u="none" strike="noStrike" dirty="0">
                          <a:solidFill>
                            <a:schemeClr val="bg1"/>
                          </a:solidFill>
                          <a:effectLst/>
                          <a:latin typeface="+mj-lt"/>
                        </a:rPr>
                        <a:t>0 (5)</a:t>
                      </a:r>
                    </a:p>
                  </a:txBody>
                  <a:tcPr marL="6350" marR="6350" marT="6350" marB="0" anchor="ctr"/>
                </a:tc>
                <a:tc>
                  <a:txBody>
                    <a:bodyPr/>
                    <a:lstStyle/>
                    <a:p>
                      <a:pPr algn="ctr" fontAlgn="b"/>
                      <a:r>
                        <a:rPr lang="es-ES" sz="1100" u="none" strike="noStrike" dirty="0">
                          <a:solidFill>
                            <a:schemeClr val="bg1"/>
                          </a:solidFill>
                          <a:effectLst/>
                          <a:latin typeface="+mj-lt"/>
                        </a:rPr>
                        <a:t>&lt;= 15</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424473639"/>
                  </a:ext>
                </a:extLst>
              </a:tr>
              <a:tr h="241083">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3</a:t>
                      </a:r>
                    </a:p>
                  </a:txBody>
                  <a:tcPr marL="6350" marR="6350" marT="635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165045847"/>
                  </a:ext>
                </a:extLst>
              </a:tr>
              <a:tr h="241083">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3</a:t>
                      </a: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813827555"/>
                  </a:ext>
                </a:extLst>
              </a:tr>
              <a:tr h="241083">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3</a:t>
                      </a: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10</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632228371"/>
                  </a:ext>
                </a:extLst>
              </a:tr>
              <a:tr h="241083">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&gt;= 15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447277904"/>
                  </a:ext>
                </a:extLst>
              </a:tr>
            </a:tbl>
          </a:graphicData>
        </a:graphic>
      </p:graphicFrame>
      <p:sp>
        <p:nvSpPr>
          <p:cNvPr id="7" name="Elipse 6">
            <a:extLst>
              <a:ext uri="{FF2B5EF4-FFF2-40B4-BE49-F238E27FC236}">
                <a16:creationId xmlns:a16="http://schemas.microsoft.com/office/drawing/2014/main" id="{6C630091-F233-4530-845B-E4A600152211}"/>
              </a:ext>
            </a:extLst>
          </p:cNvPr>
          <p:cNvSpPr/>
          <p:nvPr/>
        </p:nvSpPr>
        <p:spPr>
          <a:xfrm>
            <a:off x="8080913" y="821540"/>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 name="Conector recto de flecha 7">
            <a:extLst>
              <a:ext uri="{FF2B5EF4-FFF2-40B4-BE49-F238E27FC236}">
                <a16:creationId xmlns:a16="http://schemas.microsoft.com/office/drawing/2014/main" id="{3750C827-BB99-4847-8BB0-AEF0D174AC15}"/>
              </a:ext>
            </a:extLst>
          </p:cNvPr>
          <p:cNvCxnSpPr>
            <a:cxnSpLocks/>
            <a:stCxn id="7" idx="3"/>
          </p:cNvCxnSpPr>
          <p:nvPr/>
        </p:nvCxnSpPr>
        <p:spPr>
          <a:xfrm flipH="1">
            <a:off x="6477493" y="1059494"/>
            <a:ext cx="1652956" cy="2137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Elipse 8">
            <a:extLst>
              <a:ext uri="{FF2B5EF4-FFF2-40B4-BE49-F238E27FC236}">
                <a16:creationId xmlns:a16="http://schemas.microsoft.com/office/drawing/2014/main" id="{25B562D9-49AC-487E-A8DC-9080B2910D8E}"/>
              </a:ext>
            </a:extLst>
          </p:cNvPr>
          <p:cNvSpPr/>
          <p:nvPr/>
        </p:nvSpPr>
        <p:spPr>
          <a:xfrm>
            <a:off x="8805748" y="862367"/>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2" name="Conector recto de flecha 11">
            <a:extLst>
              <a:ext uri="{FF2B5EF4-FFF2-40B4-BE49-F238E27FC236}">
                <a16:creationId xmlns:a16="http://schemas.microsoft.com/office/drawing/2014/main" id="{CE99CF4D-0B2E-4E38-822A-F5E738DC50CC}"/>
              </a:ext>
            </a:extLst>
          </p:cNvPr>
          <p:cNvCxnSpPr>
            <a:cxnSpLocks/>
            <a:stCxn id="9" idx="4"/>
          </p:cNvCxnSpPr>
          <p:nvPr/>
        </p:nvCxnSpPr>
        <p:spPr>
          <a:xfrm flipH="1">
            <a:off x="8314020" y="1141148"/>
            <a:ext cx="660854" cy="2056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A464577D-C10D-4A1A-A432-CC4C4DE1E3AE}"/>
              </a:ext>
            </a:extLst>
          </p:cNvPr>
          <p:cNvSpPr txBox="1"/>
          <p:nvPr/>
        </p:nvSpPr>
        <p:spPr>
          <a:xfrm>
            <a:off x="6304156" y="4594231"/>
            <a:ext cx="2185640" cy="307777"/>
          </a:xfrm>
          <a:prstGeom prst="rect">
            <a:avLst/>
          </a:prstGeom>
          <a:noFill/>
        </p:spPr>
        <p:txBody>
          <a:bodyPr wrap="square">
            <a:spAutoFit/>
          </a:bodyPr>
          <a:lstStyle/>
          <a:p>
            <a:r>
              <a:rPr lang="es-ES" dirty="0">
                <a:solidFill>
                  <a:schemeClr val="bg1"/>
                </a:solidFill>
              </a:rPr>
              <a:t>Seguimos iterando…</a:t>
            </a:r>
            <a:endParaRPr lang="es-ES" dirty="0"/>
          </a:p>
        </p:txBody>
      </p:sp>
      <p:sp>
        <p:nvSpPr>
          <p:cNvPr id="16" name="Flecha: doblada 15">
            <a:extLst>
              <a:ext uri="{FF2B5EF4-FFF2-40B4-BE49-F238E27FC236}">
                <a16:creationId xmlns:a16="http://schemas.microsoft.com/office/drawing/2014/main" id="{F9DBBCEF-1136-4E98-985A-8399F5405C49}"/>
              </a:ext>
            </a:extLst>
          </p:cNvPr>
          <p:cNvSpPr/>
          <p:nvPr/>
        </p:nvSpPr>
        <p:spPr>
          <a:xfrm rot="5400000">
            <a:off x="8068613" y="4686080"/>
            <a:ext cx="388875" cy="36427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4163655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226ABBB-7810-42C7-BD0C-5148308B72C9}"/>
              </a:ext>
            </a:extLst>
          </p:cNvPr>
          <p:cNvPicPr>
            <a:picLocks noChangeAspect="1"/>
          </p:cNvPicPr>
          <p:nvPr/>
        </p:nvPicPr>
        <p:blipFill>
          <a:blip r:embed="rId2"/>
          <a:stretch>
            <a:fillRect/>
          </a:stretch>
        </p:blipFill>
        <p:spPr>
          <a:xfrm>
            <a:off x="8314020" y="4378336"/>
            <a:ext cx="762258" cy="674317"/>
          </a:xfrm>
          <a:prstGeom prst="rect">
            <a:avLst/>
          </a:prstGeom>
        </p:spPr>
      </p:pic>
      <p:graphicFrame>
        <p:nvGraphicFramePr>
          <p:cNvPr id="4" name="Tabla 3">
            <a:extLst>
              <a:ext uri="{FF2B5EF4-FFF2-40B4-BE49-F238E27FC236}">
                <a16:creationId xmlns:a16="http://schemas.microsoft.com/office/drawing/2014/main" id="{7A52681F-C772-44ED-B261-BB5387C859CC}"/>
              </a:ext>
            </a:extLst>
          </p:cNvPr>
          <p:cNvGraphicFramePr>
            <a:graphicFrameLocks noGrp="1"/>
          </p:cNvGraphicFramePr>
          <p:nvPr>
            <p:extLst>
              <p:ext uri="{D42A27DB-BD31-4B8C-83A1-F6EECF244321}">
                <p14:modId xmlns:p14="http://schemas.microsoft.com/office/powerpoint/2010/main" val="1161596731"/>
              </p:ext>
            </p:extLst>
          </p:nvPr>
        </p:nvGraphicFramePr>
        <p:xfrm>
          <a:off x="0" y="0"/>
          <a:ext cx="4819772" cy="1067780"/>
        </p:xfrm>
        <a:graphic>
          <a:graphicData uri="http://schemas.openxmlformats.org/drawingml/2006/table">
            <a:tbl>
              <a:tblPr>
                <a:tableStyleId>{4671C63C-78AF-468D-9D38-52A0A94B389F}</a:tableStyleId>
              </a:tblPr>
              <a:tblGrid>
                <a:gridCol w="724359">
                  <a:extLst>
                    <a:ext uri="{9D8B030D-6E8A-4147-A177-3AD203B41FA5}">
                      <a16:colId xmlns:a16="http://schemas.microsoft.com/office/drawing/2014/main" val="970472303"/>
                    </a:ext>
                  </a:extLst>
                </a:gridCol>
                <a:gridCol w="557199">
                  <a:extLst>
                    <a:ext uri="{9D8B030D-6E8A-4147-A177-3AD203B41FA5}">
                      <a16:colId xmlns:a16="http://schemas.microsoft.com/office/drawing/2014/main" val="3214485482"/>
                    </a:ext>
                  </a:extLst>
                </a:gridCol>
                <a:gridCol w="557199">
                  <a:extLst>
                    <a:ext uri="{9D8B030D-6E8A-4147-A177-3AD203B41FA5}">
                      <a16:colId xmlns:a16="http://schemas.microsoft.com/office/drawing/2014/main" val="773352338"/>
                    </a:ext>
                  </a:extLst>
                </a:gridCol>
                <a:gridCol w="557199">
                  <a:extLst>
                    <a:ext uri="{9D8B030D-6E8A-4147-A177-3AD203B41FA5}">
                      <a16:colId xmlns:a16="http://schemas.microsoft.com/office/drawing/2014/main" val="1707050196"/>
                    </a:ext>
                  </a:extLst>
                </a:gridCol>
                <a:gridCol w="557199">
                  <a:extLst>
                    <a:ext uri="{9D8B030D-6E8A-4147-A177-3AD203B41FA5}">
                      <a16:colId xmlns:a16="http://schemas.microsoft.com/office/drawing/2014/main" val="818756886"/>
                    </a:ext>
                  </a:extLst>
                </a:gridCol>
                <a:gridCol w="742932">
                  <a:extLst>
                    <a:ext uri="{9D8B030D-6E8A-4147-A177-3AD203B41FA5}">
                      <a16:colId xmlns:a16="http://schemas.microsoft.com/office/drawing/2014/main" val="2012729470"/>
                    </a:ext>
                  </a:extLst>
                </a:gridCol>
                <a:gridCol w="1123685">
                  <a:extLst>
                    <a:ext uri="{9D8B030D-6E8A-4147-A177-3AD203B41FA5}">
                      <a16:colId xmlns:a16="http://schemas.microsoft.com/office/drawing/2014/main" val="1974700492"/>
                    </a:ext>
                  </a:extLst>
                </a:gridCol>
              </a:tblGrid>
              <a:tr h="152540">
                <a:tc>
                  <a:txBody>
                    <a:bodyPr/>
                    <a:lstStyle/>
                    <a:p>
                      <a:pPr algn="ctr" fontAlgn="b"/>
                      <a:r>
                        <a:rPr lang="es-ES" sz="600" b="1" i="1" u="sng" strike="noStrike" dirty="0">
                          <a:solidFill>
                            <a:schemeClr val="bg1"/>
                          </a:solidFill>
                          <a:effectLst/>
                          <a:latin typeface="+mj-lt"/>
                        </a:rPr>
                        <a:t>PASO 2</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219419999"/>
                  </a:ext>
                </a:extLst>
              </a:tr>
              <a:tr h="152540">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120911735"/>
                  </a:ext>
                </a:extLst>
              </a:tr>
              <a:tr h="152540">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833355314"/>
                  </a:ext>
                </a:extLst>
              </a:tr>
              <a:tr h="152540">
                <a:tc>
                  <a:txBody>
                    <a:bodyPr/>
                    <a:lstStyle/>
                    <a:p>
                      <a:pPr algn="ctr" fontAlgn="b"/>
                      <a:r>
                        <a:rPr lang="es-ES" sz="600" b="0" i="0" u="none" strike="noStrike" dirty="0">
                          <a:solidFill>
                            <a:schemeClr val="bg1"/>
                          </a:solidFill>
                          <a:effectLst/>
                          <a:latin typeface="+mj-lt"/>
                        </a:rPr>
                        <a:t>Almacén 2</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629969199"/>
                  </a:ext>
                </a:extLst>
              </a:tr>
              <a:tr h="152540">
                <a:tc>
                  <a:txBody>
                    <a:bodyPr/>
                    <a:lstStyle/>
                    <a:p>
                      <a:pPr algn="ctr" fontAlgn="b"/>
                      <a:r>
                        <a:rPr lang="es-ES" sz="600" b="0" i="0" u="none" strike="noStrike" dirty="0">
                          <a:solidFill>
                            <a:schemeClr val="bg1"/>
                          </a:solidFill>
                          <a:effectLst/>
                          <a:latin typeface="+mj-lt"/>
                        </a:rPr>
                        <a:t>Almacén 3</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30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681744702"/>
                  </a:ext>
                </a:extLst>
              </a:tr>
              <a:tr h="152540">
                <a:tc>
                  <a:txBody>
                    <a:bodyPr/>
                    <a:lstStyle/>
                    <a:p>
                      <a:pPr algn="ctr" fontAlgn="b"/>
                      <a:r>
                        <a:rPr lang="es-ES" sz="600" b="0" i="0" u="none" strike="noStrike" dirty="0">
                          <a:solidFill>
                            <a:schemeClr val="bg1"/>
                          </a:solidFill>
                          <a:effectLst/>
                          <a:latin typeface="+mj-lt"/>
                        </a:rPr>
                        <a:t>Almacén 4</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59082394"/>
                  </a:ext>
                </a:extLst>
              </a:tr>
              <a:tr h="152540">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35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830350530"/>
                  </a:ext>
                </a:extLst>
              </a:tr>
            </a:tbl>
          </a:graphicData>
        </a:graphic>
      </p:graphicFrame>
      <p:graphicFrame>
        <p:nvGraphicFramePr>
          <p:cNvPr id="5" name="Tabla 4">
            <a:extLst>
              <a:ext uri="{FF2B5EF4-FFF2-40B4-BE49-F238E27FC236}">
                <a16:creationId xmlns:a16="http://schemas.microsoft.com/office/drawing/2014/main" id="{0CBA45C9-BE63-4E56-8EB5-C355972C4D36}"/>
              </a:ext>
            </a:extLst>
          </p:cNvPr>
          <p:cNvGraphicFramePr>
            <a:graphicFrameLocks noGrp="1"/>
          </p:cNvGraphicFramePr>
          <p:nvPr>
            <p:extLst>
              <p:ext uri="{D42A27DB-BD31-4B8C-83A1-F6EECF244321}">
                <p14:modId xmlns:p14="http://schemas.microsoft.com/office/powerpoint/2010/main" val="3656208443"/>
              </p:ext>
            </p:extLst>
          </p:nvPr>
        </p:nvGraphicFramePr>
        <p:xfrm>
          <a:off x="125976" y="1067780"/>
          <a:ext cx="5590498" cy="1002897"/>
        </p:xfrm>
        <a:graphic>
          <a:graphicData uri="http://schemas.openxmlformats.org/drawingml/2006/table">
            <a:tbl>
              <a:tblPr>
                <a:tableStyleId>{4671C63C-78AF-468D-9D38-52A0A94B389F}</a:tableStyleId>
              </a:tblPr>
              <a:tblGrid>
                <a:gridCol w="840191">
                  <a:extLst>
                    <a:ext uri="{9D8B030D-6E8A-4147-A177-3AD203B41FA5}">
                      <a16:colId xmlns:a16="http://schemas.microsoft.com/office/drawing/2014/main" val="557150092"/>
                    </a:ext>
                  </a:extLst>
                </a:gridCol>
                <a:gridCol w="646300">
                  <a:extLst>
                    <a:ext uri="{9D8B030D-6E8A-4147-A177-3AD203B41FA5}">
                      <a16:colId xmlns:a16="http://schemas.microsoft.com/office/drawing/2014/main" val="410332338"/>
                    </a:ext>
                  </a:extLst>
                </a:gridCol>
                <a:gridCol w="646300">
                  <a:extLst>
                    <a:ext uri="{9D8B030D-6E8A-4147-A177-3AD203B41FA5}">
                      <a16:colId xmlns:a16="http://schemas.microsoft.com/office/drawing/2014/main" val="3502048861"/>
                    </a:ext>
                  </a:extLst>
                </a:gridCol>
                <a:gridCol w="646300">
                  <a:extLst>
                    <a:ext uri="{9D8B030D-6E8A-4147-A177-3AD203B41FA5}">
                      <a16:colId xmlns:a16="http://schemas.microsoft.com/office/drawing/2014/main" val="3539305525"/>
                    </a:ext>
                  </a:extLst>
                </a:gridCol>
                <a:gridCol w="646300">
                  <a:extLst>
                    <a:ext uri="{9D8B030D-6E8A-4147-A177-3AD203B41FA5}">
                      <a16:colId xmlns:a16="http://schemas.microsoft.com/office/drawing/2014/main" val="575317190"/>
                    </a:ext>
                  </a:extLst>
                </a:gridCol>
                <a:gridCol w="861734">
                  <a:extLst>
                    <a:ext uri="{9D8B030D-6E8A-4147-A177-3AD203B41FA5}">
                      <a16:colId xmlns:a16="http://schemas.microsoft.com/office/drawing/2014/main" val="644554367"/>
                    </a:ext>
                  </a:extLst>
                </a:gridCol>
                <a:gridCol w="1303373">
                  <a:extLst>
                    <a:ext uri="{9D8B030D-6E8A-4147-A177-3AD203B41FA5}">
                      <a16:colId xmlns:a16="http://schemas.microsoft.com/office/drawing/2014/main" val="3496330053"/>
                    </a:ext>
                  </a:extLst>
                </a:gridCol>
              </a:tblGrid>
              <a:tr h="143271">
                <a:tc>
                  <a:txBody>
                    <a:bodyPr/>
                    <a:lstStyle/>
                    <a:p>
                      <a:pPr algn="ctr" fontAlgn="b"/>
                      <a:r>
                        <a:rPr lang="es-ES" sz="600" b="1" i="1" u="sng" strike="noStrike" dirty="0">
                          <a:solidFill>
                            <a:schemeClr val="bg1"/>
                          </a:solidFill>
                          <a:effectLst/>
                          <a:latin typeface="+mj-lt"/>
                        </a:rPr>
                        <a:t>PASO 3</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772126663"/>
                  </a:ext>
                </a:extLst>
              </a:tr>
              <a:tr h="143271">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956561213"/>
                  </a:ext>
                </a:extLst>
              </a:tr>
              <a:tr h="143271">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716191726"/>
                  </a:ext>
                </a:extLst>
              </a:tr>
              <a:tr h="143271">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000393724"/>
                  </a:ext>
                </a:extLst>
              </a:tr>
              <a:tr h="143271">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30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605057724"/>
                  </a:ext>
                </a:extLst>
              </a:tr>
              <a:tr h="143271">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144034760"/>
                  </a:ext>
                </a:extLst>
              </a:tr>
              <a:tr h="143271">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35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10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703885516"/>
                  </a:ext>
                </a:extLst>
              </a:tr>
            </a:tbl>
          </a:graphicData>
        </a:graphic>
      </p:graphicFrame>
      <p:graphicFrame>
        <p:nvGraphicFramePr>
          <p:cNvPr id="6" name="Tabla 5">
            <a:extLst>
              <a:ext uri="{FF2B5EF4-FFF2-40B4-BE49-F238E27FC236}">
                <a16:creationId xmlns:a16="http://schemas.microsoft.com/office/drawing/2014/main" id="{A54EC9B0-D7D9-4F55-8208-AD98F75A34DB}"/>
              </a:ext>
            </a:extLst>
          </p:cNvPr>
          <p:cNvGraphicFramePr>
            <a:graphicFrameLocks noGrp="1"/>
          </p:cNvGraphicFramePr>
          <p:nvPr>
            <p:extLst>
              <p:ext uri="{D42A27DB-BD31-4B8C-83A1-F6EECF244321}">
                <p14:modId xmlns:p14="http://schemas.microsoft.com/office/powerpoint/2010/main" val="1101019902"/>
              </p:ext>
            </p:extLst>
          </p:nvPr>
        </p:nvGraphicFramePr>
        <p:xfrm>
          <a:off x="234254" y="2070677"/>
          <a:ext cx="6048558" cy="1002148"/>
        </p:xfrm>
        <a:graphic>
          <a:graphicData uri="http://schemas.openxmlformats.org/drawingml/2006/table">
            <a:tbl>
              <a:tblPr>
                <a:tableStyleId>{4671C63C-78AF-468D-9D38-52A0A94B389F}</a:tableStyleId>
              </a:tblPr>
              <a:tblGrid>
                <a:gridCol w="909032">
                  <a:extLst>
                    <a:ext uri="{9D8B030D-6E8A-4147-A177-3AD203B41FA5}">
                      <a16:colId xmlns:a16="http://schemas.microsoft.com/office/drawing/2014/main" val="2384483646"/>
                    </a:ext>
                  </a:extLst>
                </a:gridCol>
                <a:gridCol w="699255">
                  <a:extLst>
                    <a:ext uri="{9D8B030D-6E8A-4147-A177-3AD203B41FA5}">
                      <a16:colId xmlns:a16="http://schemas.microsoft.com/office/drawing/2014/main" val="1791930743"/>
                    </a:ext>
                  </a:extLst>
                </a:gridCol>
                <a:gridCol w="699255">
                  <a:extLst>
                    <a:ext uri="{9D8B030D-6E8A-4147-A177-3AD203B41FA5}">
                      <a16:colId xmlns:a16="http://schemas.microsoft.com/office/drawing/2014/main" val="2496873985"/>
                    </a:ext>
                  </a:extLst>
                </a:gridCol>
                <a:gridCol w="699255">
                  <a:extLst>
                    <a:ext uri="{9D8B030D-6E8A-4147-A177-3AD203B41FA5}">
                      <a16:colId xmlns:a16="http://schemas.microsoft.com/office/drawing/2014/main" val="2819922969"/>
                    </a:ext>
                  </a:extLst>
                </a:gridCol>
                <a:gridCol w="699255">
                  <a:extLst>
                    <a:ext uri="{9D8B030D-6E8A-4147-A177-3AD203B41FA5}">
                      <a16:colId xmlns:a16="http://schemas.microsoft.com/office/drawing/2014/main" val="1957594450"/>
                    </a:ext>
                  </a:extLst>
                </a:gridCol>
                <a:gridCol w="932341">
                  <a:extLst>
                    <a:ext uri="{9D8B030D-6E8A-4147-A177-3AD203B41FA5}">
                      <a16:colId xmlns:a16="http://schemas.microsoft.com/office/drawing/2014/main" val="3975314599"/>
                    </a:ext>
                  </a:extLst>
                </a:gridCol>
                <a:gridCol w="1410165">
                  <a:extLst>
                    <a:ext uri="{9D8B030D-6E8A-4147-A177-3AD203B41FA5}">
                      <a16:colId xmlns:a16="http://schemas.microsoft.com/office/drawing/2014/main" val="558366435"/>
                    </a:ext>
                  </a:extLst>
                </a:gridCol>
              </a:tblGrid>
              <a:tr h="143164">
                <a:tc>
                  <a:txBody>
                    <a:bodyPr/>
                    <a:lstStyle/>
                    <a:p>
                      <a:pPr algn="ctr" fontAlgn="b"/>
                      <a:r>
                        <a:rPr lang="es-ES" sz="600" b="1" i="1" u="sng" strike="noStrike" dirty="0">
                          <a:solidFill>
                            <a:schemeClr val="bg1"/>
                          </a:solidFill>
                          <a:effectLst/>
                          <a:latin typeface="+mj-lt"/>
                        </a:rPr>
                        <a:t>PASO 4</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37184048"/>
                  </a:ext>
                </a:extLst>
              </a:tr>
              <a:tr h="143164">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260135706"/>
                  </a:ext>
                </a:extLst>
              </a:tr>
              <a:tr h="143164">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913766934"/>
                  </a:ext>
                </a:extLst>
              </a:tr>
              <a:tr h="143164">
                <a:tc>
                  <a:txBody>
                    <a:bodyPr/>
                    <a:lstStyle/>
                    <a:p>
                      <a:pPr algn="ctr" fontAlgn="b"/>
                      <a:r>
                        <a:rPr lang="es-ES" sz="600" b="0" i="0" u="none" strike="noStrike" dirty="0">
                          <a:solidFill>
                            <a:schemeClr val="bg1"/>
                          </a:solidFill>
                          <a:effectLst/>
                          <a:latin typeface="+mj-lt"/>
                        </a:rPr>
                        <a:t>Almacén 2</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091836325"/>
                  </a:ext>
                </a:extLst>
              </a:tr>
              <a:tr h="143164">
                <a:tc>
                  <a:txBody>
                    <a:bodyPr/>
                    <a:lstStyle/>
                    <a:p>
                      <a:pPr algn="ctr" fontAlgn="b"/>
                      <a:r>
                        <a:rPr lang="es-ES" sz="600" b="0" i="0" u="none" strike="noStrike" dirty="0">
                          <a:solidFill>
                            <a:schemeClr val="bg1"/>
                          </a:solidFill>
                          <a:effectLst/>
                          <a:latin typeface="+mj-lt"/>
                        </a:rPr>
                        <a:t>Almacén 3</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812312187"/>
                  </a:ext>
                </a:extLst>
              </a:tr>
              <a:tr h="143164">
                <a:tc>
                  <a:txBody>
                    <a:bodyPr/>
                    <a:lstStyle/>
                    <a:p>
                      <a:pPr algn="ctr" fontAlgn="b"/>
                      <a:r>
                        <a:rPr lang="es-ES" sz="600" b="0" i="0" u="none" strike="noStrike" dirty="0">
                          <a:solidFill>
                            <a:schemeClr val="bg1"/>
                          </a:solidFill>
                          <a:effectLst/>
                          <a:latin typeface="+mj-lt"/>
                        </a:rPr>
                        <a:t>Almacén 4</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96129167"/>
                  </a:ext>
                </a:extLst>
              </a:tr>
              <a:tr h="143164">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16420745"/>
                  </a:ext>
                </a:extLst>
              </a:tr>
            </a:tbl>
          </a:graphicData>
        </a:graphic>
      </p:graphicFrame>
      <p:graphicFrame>
        <p:nvGraphicFramePr>
          <p:cNvPr id="7" name="Tabla 6">
            <a:extLst>
              <a:ext uri="{FF2B5EF4-FFF2-40B4-BE49-F238E27FC236}">
                <a16:creationId xmlns:a16="http://schemas.microsoft.com/office/drawing/2014/main" id="{6484F5E7-6C5B-4D27-BB58-4DFB5815AEAA}"/>
              </a:ext>
            </a:extLst>
          </p:cNvPr>
          <p:cNvGraphicFramePr>
            <a:graphicFrameLocks noGrp="1"/>
          </p:cNvGraphicFramePr>
          <p:nvPr>
            <p:extLst>
              <p:ext uri="{D42A27DB-BD31-4B8C-83A1-F6EECF244321}">
                <p14:modId xmlns:p14="http://schemas.microsoft.com/office/powerpoint/2010/main" val="1462329462"/>
              </p:ext>
            </p:extLst>
          </p:nvPr>
        </p:nvGraphicFramePr>
        <p:xfrm>
          <a:off x="702020" y="3089287"/>
          <a:ext cx="5732085" cy="986433"/>
        </p:xfrm>
        <a:graphic>
          <a:graphicData uri="http://schemas.openxmlformats.org/drawingml/2006/table">
            <a:tbl>
              <a:tblPr>
                <a:tableStyleId>{4671C63C-78AF-468D-9D38-52A0A94B389F}</a:tableStyleId>
              </a:tblPr>
              <a:tblGrid>
                <a:gridCol w="861469">
                  <a:extLst>
                    <a:ext uri="{9D8B030D-6E8A-4147-A177-3AD203B41FA5}">
                      <a16:colId xmlns:a16="http://schemas.microsoft.com/office/drawing/2014/main" val="2149953844"/>
                    </a:ext>
                  </a:extLst>
                </a:gridCol>
                <a:gridCol w="662669">
                  <a:extLst>
                    <a:ext uri="{9D8B030D-6E8A-4147-A177-3AD203B41FA5}">
                      <a16:colId xmlns:a16="http://schemas.microsoft.com/office/drawing/2014/main" val="4001605076"/>
                    </a:ext>
                  </a:extLst>
                </a:gridCol>
                <a:gridCol w="662669">
                  <a:extLst>
                    <a:ext uri="{9D8B030D-6E8A-4147-A177-3AD203B41FA5}">
                      <a16:colId xmlns:a16="http://schemas.microsoft.com/office/drawing/2014/main" val="3770051940"/>
                    </a:ext>
                  </a:extLst>
                </a:gridCol>
                <a:gridCol w="662669">
                  <a:extLst>
                    <a:ext uri="{9D8B030D-6E8A-4147-A177-3AD203B41FA5}">
                      <a16:colId xmlns:a16="http://schemas.microsoft.com/office/drawing/2014/main" val="557241526"/>
                    </a:ext>
                  </a:extLst>
                </a:gridCol>
                <a:gridCol w="662669">
                  <a:extLst>
                    <a:ext uri="{9D8B030D-6E8A-4147-A177-3AD203B41FA5}">
                      <a16:colId xmlns:a16="http://schemas.microsoft.com/office/drawing/2014/main" val="3598928487"/>
                    </a:ext>
                  </a:extLst>
                </a:gridCol>
                <a:gridCol w="883558">
                  <a:extLst>
                    <a:ext uri="{9D8B030D-6E8A-4147-A177-3AD203B41FA5}">
                      <a16:colId xmlns:a16="http://schemas.microsoft.com/office/drawing/2014/main" val="989654357"/>
                    </a:ext>
                  </a:extLst>
                </a:gridCol>
                <a:gridCol w="1336382">
                  <a:extLst>
                    <a:ext uri="{9D8B030D-6E8A-4147-A177-3AD203B41FA5}">
                      <a16:colId xmlns:a16="http://schemas.microsoft.com/office/drawing/2014/main" val="1189038118"/>
                    </a:ext>
                  </a:extLst>
                </a:gridCol>
              </a:tblGrid>
              <a:tr h="140919">
                <a:tc>
                  <a:txBody>
                    <a:bodyPr/>
                    <a:lstStyle/>
                    <a:p>
                      <a:pPr algn="ctr" fontAlgn="b"/>
                      <a:r>
                        <a:rPr lang="es-ES" sz="600" b="1" i="1" u="sng" strike="noStrike" dirty="0">
                          <a:solidFill>
                            <a:schemeClr val="bg1"/>
                          </a:solidFill>
                          <a:effectLst/>
                          <a:latin typeface="+mj-lt"/>
                        </a:rPr>
                        <a:t>PASO 5</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453795463"/>
                  </a:ext>
                </a:extLst>
              </a:tr>
              <a:tr h="140919">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b="0" i="0" u="none" strike="noStrike" dirty="0">
                          <a:solidFill>
                            <a:schemeClr val="bg1"/>
                          </a:solidFill>
                          <a:effectLst/>
                          <a:latin typeface="+mj-lt"/>
                        </a:rPr>
                        <a:t>Cliente 1</a:t>
                      </a: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469118274"/>
                  </a:ext>
                </a:extLst>
              </a:tr>
              <a:tr h="140919">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992815935"/>
                  </a:ext>
                </a:extLst>
              </a:tr>
              <a:tr h="140919">
                <a:tc>
                  <a:txBody>
                    <a:bodyPr/>
                    <a:lstStyle/>
                    <a:p>
                      <a:pPr algn="ctr" fontAlgn="b"/>
                      <a:r>
                        <a:rPr lang="es-ES" sz="600" b="0" i="0" u="none" strike="noStrike" dirty="0">
                          <a:solidFill>
                            <a:schemeClr val="bg1"/>
                          </a:solidFill>
                          <a:effectLst/>
                          <a:latin typeface="+mj-lt"/>
                        </a:rPr>
                        <a:t>Almacén 2</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15</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051379821"/>
                  </a:ext>
                </a:extLst>
              </a:tr>
              <a:tr h="140919">
                <a:tc>
                  <a:txBody>
                    <a:bodyPr/>
                    <a:lstStyle/>
                    <a:p>
                      <a:pPr algn="ctr" fontAlgn="b"/>
                      <a:r>
                        <a:rPr lang="es-ES" sz="600" b="0" i="0" u="none" strike="noStrike" dirty="0">
                          <a:solidFill>
                            <a:schemeClr val="bg1"/>
                          </a:solidFill>
                          <a:effectLst/>
                          <a:latin typeface="+mj-lt"/>
                        </a:rPr>
                        <a:t>Almacén 3</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165862252"/>
                  </a:ext>
                </a:extLst>
              </a:tr>
              <a:tr h="140919">
                <a:tc>
                  <a:txBody>
                    <a:bodyPr/>
                    <a:lstStyle/>
                    <a:p>
                      <a:pPr algn="ctr" fontAlgn="b"/>
                      <a:r>
                        <a:rPr lang="es-ES" sz="600" b="0" i="0" u="none" strike="noStrike" dirty="0">
                          <a:solidFill>
                            <a:schemeClr val="bg1"/>
                          </a:solidFill>
                          <a:effectLst/>
                          <a:latin typeface="+mj-lt"/>
                        </a:rPr>
                        <a:t>Almacén 4</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936555784"/>
                  </a:ext>
                </a:extLst>
              </a:tr>
              <a:tr h="140919">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888272055"/>
                  </a:ext>
                </a:extLst>
              </a:tr>
            </a:tbl>
          </a:graphicData>
        </a:graphic>
      </p:graphicFrame>
      <p:graphicFrame>
        <p:nvGraphicFramePr>
          <p:cNvPr id="8" name="Tabla 7">
            <a:extLst>
              <a:ext uri="{FF2B5EF4-FFF2-40B4-BE49-F238E27FC236}">
                <a16:creationId xmlns:a16="http://schemas.microsoft.com/office/drawing/2014/main" id="{AFB83655-D261-4549-B13F-A02AB275D04C}"/>
              </a:ext>
            </a:extLst>
          </p:cNvPr>
          <p:cNvGraphicFramePr>
            <a:graphicFrameLocks noGrp="1"/>
          </p:cNvGraphicFramePr>
          <p:nvPr>
            <p:extLst>
              <p:ext uri="{D42A27DB-BD31-4B8C-83A1-F6EECF244321}">
                <p14:modId xmlns:p14="http://schemas.microsoft.com/office/powerpoint/2010/main" val="3740595843"/>
              </p:ext>
            </p:extLst>
          </p:nvPr>
        </p:nvGraphicFramePr>
        <p:xfrm>
          <a:off x="1079582" y="4092184"/>
          <a:ext cx="6245327" cy="1051316"/>
        </p:xfrm>
        <a:graphic>
          <a:graphicData uri="http://schemas.openxmlformats.org/drawingml/2006/table">
            <a:tbl>
              <a:tblPr>
                <a:tableStyleId>{4671C63C-78AF-468D-9D38-52A0A94B389F}</a:tableStyleId>
              </a:tblPr>
              <a:tblGrid>
                <a:gridCol w="938604">
                  <a:extLst>
                    <a:ext uri="{9D8B030D-6E8A-4147-A177-3AD203B41FA5}">
                      <a16:colId xmlns:a16="http://schemas.microsoft.com/office/drawing/2014/main" val="1003877730"/>
                    </a:ext>
                  </a:extLst>
                </a:gridCol>
                <a:gridCol w="722003">
                  <a:extLst>
                    <a:ext uri="{9D8B030D-6E8A-4147-A177-3AD203B41FA5}">
                      <a16:colId xmlns:a16="http://schemas.microsoft.com/office/drawing/2014/main" val="3046854923"/>
                    </a:ext>
                  </a:extLst>
                </a:gridCol>
                <a:gridCol w="722003">
                  <a:extLst>
                    <a:ext uri="{9D8B030D-6E8A-4147-A177-3AD203B41FA5}">
                      <a16:colId xmlns:a16="http://schemas.microsoft.com/office/drawing/2014/main" val="2118511482"/>
                    </a:ext>
                  </a:extLst>
                </a:gridCol>
                <a:gridCol w="722003">
                  <a:extLst>
                    <a:ext uri="{9D8B030D-6E8A-4147-A177-3AD203B41FA5}">
                      <a16:colId xmlns:a16="http://schemas.microsoft.com/office/drawing/2014/main" val="3124052487"/>
                    </a:ext>
                  </a:extLst>
                </a:gridCol>
                <a:gridCol w="722003">
                  <a:extLst>
                    <a:ext uri="{9D8B030D-6E8A-4147-A177-3AD203B41FA5}">
                      <a16:colId xmlns:a16="http://schemas.microsoft.com/office/drawing/2014/main" val="149911424"/>
                    </a:ext>
                  </a:extLst>
                </a:gridCol>
                <a:gridCol w="962671">
                  <a:extLst>
                    <a:ext uri="{9D8B030D-6E8A-4147-A177-3AD203B41FA5}">
                      <a16:colId xmlns:a16="http://schemas.microsoft.com/office/drawing/2014/main" val="4143352533"/>
                    </a:ext>
                  </a:extLst>
                </a:gridCol>
                <a:gridCol w="1456040">
                  <a:extLst>
                    <a:ext uri="{9D8B030D-6E8A-4147-A177-3AD203B41FA5}">
                      <a16:colId xmlns:a16="http://schemas.microsoft.com/office/drawing/2014/main" val="1319175545"/>
                    </a:ext>
                  </a:extLst>
                </a:gridCol>
              </a:tblGrid>
              <a:tr h="150188">
                <a:tc>
                  <a:txBody>
                    <a:bodyPr/>
                    <a:lstStyle/>
                    <a:p>
                      <a:pPr algn="ctr" fontAlgn="b"/>
                      <a:r>
                        <a:rPr lang="es-ES" sz="600" b="1" i="1" u="sng" strike="noStrike" dirty="0">
                          <a:solidFill>
                            <a:schemeClr val="bg1"/>
                          </a:solidFill>
                          <a:effectLst/>
                          <a:latin typeface="+mj-lt"/>
                        </a:rPr>
                        <a:t>PASO 6</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259520636"/>
                  </a:ext>
                </a:extLst>
              </a:tr>
              <a:tr h="150188">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b="0" i="0" u="none" strike="noStrike" dirty="0">
                          <a:solidFill>
                            <a:schemeClr val="bg1"/>
                          </a:solidFill>
                          <a:effectLst/>
                          <a:latin typeface="+mj-lt"/>
                        </a:rPr>
                        <a:t>Cliente 2</a:t>
                      </a: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659847378"/>
                  </a:ext>
                </a:extLst>
              </a:tr>
              <a:tr h="150188">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80517388"/>
                  </a:ext>
                </a:extLst>
              </a:tr>
              <a:tr h="150188">
                <a:tc>
                  <a:txBody>
                    <a:bodyPr/>
                    <a:lstStyle/>
                    <a:p>
                      <a:pPr algn="ctr" fontAlgn="b"/>
                      <a:r>
                        <a:rPr lang="es-ES" sz="600" b="0" i="0" u="none" strike="noStrike" dirty="0">
                          <a:solidFill>
                            <a:schemeClr val="bg1"/>
                          </a:solidFill>
                          <a:effectLst/>
                          <a:latin typeface="+mj-lt"/>
                        </a:rPr>
                        <a:t>Almacén 2</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583483624"/>
                  </a:ext>
                </a:extLst>
              </a:tr>
              <a:tr h="150188">
                <a:tc>
                  <a:txBody>
                    <a:bodyPr/>
                    <a:lstStyle/>
                    <a:p>
                      <a:pPr algn="ctr" fontAlgn="b"/>
                      <a:r>
                        <a:rPr lang="es-ES" sz="600" b="0" i="0" u="none" strike="noStrike" dirty="0">
                          <a:solidFill>
                            <a:schemeClr val="bg1"/>
                          </a:solidFill>
                          <a:effectLst/>
                          <a:latin typeface="+mj-lt"/>
                        </a:rPr>
                        <a:t>Almacén 3</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62020735"/>
                  </a:ext>
                </a:extLst>
              </a:tr>
              <a:tr h="150188">
                <a:tc>
                  <a:txBody>
                    <a:bodyPr/>
                    <a:lstStyle/>
                    <a:p>
                      <a:pPr algn="ctr" fontAlgn="b"/>
                      <a:r>
                        <a:rPr lang="es-ES" sz="600" b="0" i="0" u="none" strike="noStrike" dirty="0">
                          <a:solidFill>
                            <a:schemeClr val="bg1"/>
                          </a:solidFill>
                          <a:effectLst/>
                          <a:latin typeface="+mj-lt"/>
                        </a:rPr>
                        <a:t>Almacén 4</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774899278"/>
                  </a:ext>
                </a:extLst>
              </a:tr>
              <a:tr h="150188">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821962585"/>
                  </a:ext>
                </a:extLst>
              </a:tr>
            </a:tbl>
          </a:graphicData>
        </a:graphic>
      </p:graphicFrame>
    </p:spTree>
    <p:extLst>
      <p:ext uri="{BB962C8B-B14F-4D97-AF65-F5344CB8AC3E}">
        <p14:creationId xmlns:p14="http://schemas.microsoft.com/office/powerpoint/2010/main" val="3852410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712CDA-784A-4D1E-B377-67ACBE617D28}"/>
              </a:ext>
            </a:extLst>
          </p:cNvPr>
          <p:cNvSpPr>
            <a:spLocks noGrp="1"/>
          </p:cNvSpPr>
          <p:nvPr>
            <p:ph type="ctrTitle"/>
          </p:nvPr>
        </p:nvSpPr>
        <p:spPr/>
        <p:txBody>
          <a:bodyPr/>
          <a:lstStyle/>
          <a:p>
            <a:r>
              <a:rPr lang="es-ES" dirty="0"/>
              <a:t>Solución inicial viable</a:t>
            </a:r>
          </a:p>
        </p:txBody>
      </p:sp>
      <p:graphicFrame>
        <p:nvGraphicFramePr>
          <p:cNvPr id="3" name="Tabla 2">
            <a:extLst>
              <a:ext uri="{FF2B5EF4-FFF2-40B4-BE49-F238E27FC236}">
                <a16:creationId xmlns:a16="http://schemas.microsoft.com/office/drawing/2014/main" id="{14C29F1F-BF77-426C-BDD2-AFB17068C960}"/>
              </a:ext>
            </a:extLst>
          </p:cNvPr>
          <p:cNvGraphicFramePr>
            <a:graphicFrameLocks noGrp="1"/>
          </p:cNvGraphicFramePr>
          <p:nvPr>
            <p:extLst>
              <p:ext uri="{D42A27DB-BD31-4B8C-83A1-F6EECF244321}">
                <p14:modId xmlns:p14="http://schemas.microsoft.com/office/powerpoint/2010/main" val="1031601958"/>
              </p:ext>
            </p:extLst>
          </p:nvPr>
        </p:nvGraphicFramePr>
        <p:xfrm>
          <a:off x="566853" y="1406235"/>
          <a:ext cx="7339361" cy="2469252"/>
        </p:xfrm>
        <a:graphic>
          <a:graphicData uri="http://schemas.openxmlformats.org/drawingml/2006/table">
            <a:tbl>
              <a:tblPr>
                <a:tableStyleId>{4671C63C-78AF-468D-9D38-52A0A94B389F}</a:tableStyleId>
              </a:tblPr>
              <a:tblGrid>
                <a:gridCol w="965547">
                  <a:extLst>
                    <a:ext uri="{9D8B030D-6E8A-4147-A177-3AD203B41FA5}">
                      <a16:colId xmlns:a16="http://schemas.microsoft.com/office/drawing/2014/main" val="1981387600"/>
                    </a:ext>
                  </a:extLst>
                </a:gridCol>
                <a:gridCol w="742728">
                  <a:extLst>
                    <a:ext uri="{9D8B030D-6E8A-4147-A177-3AD203B41FA5}">
                      <a16:colId xmlns:a16="http://schemas.microsoft.com/office/drawing/2014/main" val="3389072652"/>
                    </a:ext>
                  </a:extLst>
                </a:gridCol>
                <a:gridCol w="742728">
                  <a:extLst>
                    <a:ext uri="{9D8B030D-6E8A-4147-A177-3AD203B41FA5}">
                      <a16:colId xmlns:a16="http://schemas.microsoft.com/office/drawing/2014/main" val="544412016"/>
                    </a:ext>
                  </a:extLst>
                </a:gridCol>
                <a:gridCol w="742728">
                  <a:extLst>
                    <a:ext uri="{9D8B030D-6E8A-4147-A177-3AD203B41FA5}">
                      <a16:colId xmlns:a16="http://schemas.microsoft.com/office/drawing/2014/main" val="3640223151"/>
                    </a:ext>
                  </a:extLst>
                </a:gridCol>
                <a:gridCol w="1114091">
                  <a:extLst>
                    <a:ext uri="{9D8B030D-6E8A-4147-A177-3AD203B41FA5}">
                      <a16:colId xmlns:a16="http://schemas.microsoft.com/office/drawing/2014/main" val="586718952"/>
                    </a:ext>
                  </a:extLst>
                </a:gridCol>
                <a:gridCol w="1485455">
                  <a:extLst>
                    <a:ext uri="{9D8B030D-6E8A-4147-A177-3AD203B41FA5}">
                      <a16:colId xmlns:a16="http://schemas.microsoft.com/office/drawing/2014/main" val="142986287"/>
                    </a:ext>
                  </a:extLst>
                </a:gridCol>
                <a:gridCol w="1546084">
                  <a:extLst>
                    <a:ext uri="{9D8B030D-6E8A-4147-A177-3AD203B41FA5}">
                      <a16:colId xmlns:a16="http://schemas.microsoft.com/office/drawing/2014/main" val="37815092"/>
                    </a:ext>
                  </a:extLst>
                </a:gridCol>
              </a:tblGrid>
              <a:tr h="233888">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4</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Proveedores disponibles</a:t>
                      </a:r>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725146166"/>
                  </a:ext>
                </a:extLst>
              </a:tr>
              <a:tr h="233888">
                <a:tc>
                  <a:txBody>
                    <a:bodyPr/>
                    <a:lstStyle/>
                    <a:p>
                      <a:pPr algn="ctr" fontAlgn="b"/>
                      <a:r>
                        <a:rPr lang="es-ES" sz="1200" u="none" strike="noStrike" dirty="0">
                          <a:solidFill>
                            <a:schemeClr val="bg1"/>
                          </a:solidFill>
                          <a:effectLst/>
                          <a:latin typeface="+mj-lt"/>
                        </a:rPr>
                        <a:t>Almacén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2 (15)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 (5)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&lt;= 20</a:t>
                      </a:r>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45447218"/>
                  </a:ext>
                </a:extLst>
              </a:tr>
              <a:tr h="233888">
                <a:tc>
                  <a:txBody>
                    <a:bodyPr/>
                    <a:lstStyle/>
                    <a:p>
                      <a:pPr algn="ctr" fontAlgn="b"/>
                      <a:r>
                        <a:rPr lang="es-ES" sz="1200" u="none" strike="noStrike" dirty="0">
                          <a:solidFill>
                            <a:schemeClr val="bg1"/>
                          </a:solidFill>
                          <a:effectLst/>
                          <a:latin typeface="+mj-lt"/>
                        </a:rPr>
                        <a:t>Almacén 2</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4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528414416"/>
                  </a:ext>
                </a:extLst>
              </a:tr>
              <a:tr h="233888">
                <a:tc>
                  <a:txBody>
                    <a:bodyPr/>
                    <a:lstStyle/>
                    <a:p>
                      <a:pPr algn="ctr" fontAlgn="b"/>
                      <a:r>
                        <a:rPr lang="es-ES" sz="1200" u="none" strike="noStrike" dirty="0">
                          <a:solidFill>
                            <a:schemeClr val="bg1"/>
                          </a:solidFill>
                          <a:effectLst/>
                          <a:latin typeface="+mj-lt"/>
                        </a:rPr>
                        <a:t>Almacén 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 (30)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&lt;= 30</a:t>
                      </a:r>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506681078"/>
                  </a:ext>
                </a:extLst>
              </a:tr>
              <a:tr h="233888">
                <a:tc>
                  <a:txBody>
                    <a:bodyPr/>
                    <a:lstStyle/>
                    <a:p>
                      <a:pPr algn="ctr" fontAlgn="b"/>
                      <a:r>
                        <a:rPr lang="es-ES" sz="1200" u="none" strike="noStrike" dirty="0">
                          <a:solidFill>
                            <a:schemeClr val="bg1"/>
                          </a:solidFill>
                          <a:effectLst/>
                          <a:latin typeface="+mj-lt"/>
                        </a:rPr>
                        <a:t>Almacén 4</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7 (10)</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10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644891494"/>
                  </a:ext>
                </a:extLst>
              </a:tr>
              <a:tr h="459926">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35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81149528"/>
                  </a:ext>
                </a:extLst>
              </a:tr>
              <a:tr h="233888">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882323002"/>
                  </a:ext>
                </a:extLst>
              </a:tr>
              <a:tr h="233888">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402628664"/>
                  </a:ext>
                </a:extLst>
              </a:tr>
              <a:tr h="233888">
                <a:tc gridSpan="6">
                  <a:txBody>
                    <a:bodyPr/>
                    <a:lstStyle/>
                    <a:p>
                      <a:pPr algn="ctr" fontAlgn="b"/>
                      <a:r>
                        <a:rPr lang="es-ES" sz="1200" u="none" strike="noStrike" dirty="0">
                          <a:solidFill>
                            <a:schemeClr val="bg1"/>
                          </a:solidFill>
                          <a:effectLst/>
                          <a:latin typeface="+mj-lt"/>
                        </a:rPr>
                        <a:t>Coste mínimo transporte: 2*15 + 0*5 + 4*5 + 5*15 + 4*30 + 7*10 = 315</a:t>
                      </a:r>
                      <a:endParaRPr lang="es-ES" sz="1200" b="0" i="0" u="none" strike="noStrike" dirty="0">
                        <a:solidFill>
                          <a:schemeClr val="bg1"/>
                        </a:solidFill>
                        <a:effectLst/>
                        <a:latin typeface="+mj-lt"/>
                      </a:endParaRPr>
                    </a:p>
                  </a:txBody>
                  <a:tcPr marL="6350" marR="6350" marT="6350" marB="0" anchor="ct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008857799"/>
                  </a:ext>
                </a:extLst>
              </a:tr>
            </a:tbl>
          </a:graphicData>
        </a:graphic>
      </p:graphicFrame>
      <p:sp>
        <p:nvSpPr>
          <p:cNvPr id="4" name="CuadroTexto 3">
            <a:extLst>
              <a:ext uri="{FF2B5EF4-FFF2-40B4-BE49-F238E27FC236}">
                <a16:creationId xmlns:a16="http://schemas.microsoft.com/office/drawing/2014/main" id="{FA465F5E-DA54-46D0-B08D-47AD524E4817}"/>
              </a:ext>
            </a:extLst>
          </p:cNvPr>
          <p:cNvSpPr txBox="1"/>
          <p:nvPr/>
        </p:nvSpPr>
        <p:spPr>
          <a:xfrm>
            <a:off x="1934737" y="3871187"/>
            <a:ext cx="5499410" cy="954107"/>
          </a:xfrm>
          <a:prstGeom prst="rect">
            <a:avLst/>
          </a:prstGeom>
          <a:noFill/>
        </p:spPr>
        <p:txBody>
          <a:bodyPr wrap="square">
            <a:spAutoFit/>
          </a:bodyPr>
          <a:lstStyle/>
          <a:p>
            <a:r>
              <a:rPr lang="en-US" dirty="0">
                <a:solidFill>
                  <a:schemeClr val="bg1"/>
                </a:solidFill>
              </a:rPr>
              <a:t>El </a:t>
            </a:r>
            <a:r>
              <a:rPr lang="en-US" dirty="0" err="1">
                <a:solidFill>
                  <a:schemeClr val="bg1"/>
                </a:solidFill>
              </a:rPr>
              <a:t>número</a:t>
            </a:r>
            <a:r>
              <a:rPr lang="en-US" dirty="0">
                <a:solidFill>
                  <a:schemeClr val="bg1"/>
                </a:solidFill>
              </a:rPr>
              <a:t> de </a:t>
            </a:r>
            <a:r>
              <a:rPr lang="en-US" dirty="0" err="1">
                <a:solidFill>
                  <a:schemeClr val="bg1"/>
                </a:solidFill>
              </a:rPr>
              <a:t>celdas</a:t>
            </a:r>
            <a:r>
              <a:rPr lang="en-US" dirty="0">
                <a:solidFill>
                  <a:schemeClr val="bg1"/>
                </a:solidFill>
              </a:rPr>
              <a:t> “</a:t>
            </a:r>
            <a:r>
              <a:rPr lang="en-US" dirty="0" err="1">
                <a:solidFill>
                  <a:schemeClr val="bg1"/>
                </a:solidFill>
              </a:rPr>
              <a:t>localizadas</a:t>
            </a:r>
            <a:r>
              <a:rPr lang="en-US" dirty="0">
                <a:solidFill>
                  <a:schemeClr val="bg1"/>
                </a:solidFill>
              </a:rPr>
              <a:t>” (o “allocated cells”) es 6 (entre </a:t>
            </a:r>
            <a:r>
              <a:rPr lang="en-US" dirty="0" err="1">
                <a:solidFill>
                  <a:schemeClr val="bg1"/>
                </a:solidFill>
              </a:rPr>
              <a:t>paréntesis</a:t>
            </a:r>
            <a:r>
              <a:rPr lang="en-US" dirty="0">
                <a:solidFill>
                  <a:schemeClr val="bg1"/>
                </a:solidFill>
              </a:rPr>
              <a:t>); </a:t>
            </a:r>
            <a:r>
              <a:rPr lang="en-US" dirty="0" err="1">
                <a:solidFill>
                  <a:schemeClr val="bg1"/>
                </a:solidFill>
              </a:rPr>
              <a:t>cómo</a:t>
            </a:r>
            <a:r>
              <a:rPr lang="en-US" dirty="0">
                <a:solidFill>
                  <a:schemeClr val="bg1"/>
                </a:solidFill>
              </a:rPr>
              <a:t> 6 != m + (n – 1) = 4 + (5 – 1), </a:t>
            </a:r>
            <a:r>
              <a:rPr lang="en-US" dirty="0" err="1">
                <a:solidFill>
                  <a:schemeClr val="bg1"/>
                </a:solidFill>
              </a:rPr>
              <a:t>nos</a:t>
            </a:r>
            <a:r>
              <a:rPr lang="en-US" dirty="0">
                <a:solidFill>
                  <a:schemeClr val="bg1"/>
                </a:solidFill>
              </a:rPr>
              <a:t> indica que la </a:t>
            </a:r>
            <a:r>
              <a:rPr lang="en-US" dirty="0" err="1">
                <a:solidFill>
                  <a:schemeClr val="bg1"/>
                </a:solidFill>
              </a:rPr>
              <a:t>solución</a:t>
            </a:r>
            <a:r>
              <a:rPr lang="en-US" dirty="0">
                <a:solidFill>
                  <a:schemeClr val="bg1"/>
                </a:solidFill>
              </a:rPr>
              <a:t> </a:t>
            </a:r>
            <a:r>
              <a:rPr lang="en-US" dirty="0" err="1">
                <a:solidFill>
                  <a:schemeClr val="bg1"/>
                </a:solidFill>
              </a:rPr>
              <a:t>inicial</a:t>
            </a:r>
            <a:r>
              <a:rPr lang="en-US" dirty="0">
                <a:solidFill>
                  <a:schemeClr val="bg1"/>
                </a:solidFill>
              </a:rPr>
              <a:t> es DEGENERADA. </a:t>
            </a:r>
            <a:r>
              <a:rPr lang="en-US" dirty="0" err="1">
                <a:solidFill>
                  <a:schemeClr val="bg1"/>
                </a:solidFill>
              </a:rPr>
              <a:t>Además</a:t>
            </a:r>
            <a:r>
              <a:rPr lang="en-US" dirty="0">
                <a:solidFill>
                  <a:schemeClr val="bg1"/>
                </a:solidFill>
              </a:rPr>
              <a:t>, </a:t>
            </a:r>
            <a:r>
              <a:rPr lang="en-US" dirty="0" err="1">
                <a:solidFill>
                  <a:schemeClr val="bg1"/>
                </a:solidFill>
              </a:rPr>
              <a:t>su</a:t>
            </a:r>
            <a:r>
              <a:rPr lang="en-US" dirty="0">
                <a:solidFill>
                  <a:schemeClr val="bg1"/>
                </a:solidFill>
              </a:rPr>
              <a:t> </a:t>
            </a:r>
            <a:r>
              <a:rPr lang="en-US" dirty="0" err="1">
                <a:solidFill>
                  <a:schemeClr val="bg1"/>
                </a:solidFill>
              </a:rPr>
              <a:t>coste</a:t>
            </a:r>
            <a:r>
              <a:rPr lang="en-US" dirty="0">
                <a:solidFill>
                  <a:schemeClr val="bg1"/>
                </a:solidFill>
              </a:rPr>
              <a:t> es mayor; por </a:t>
            </a:r>
            <a:r>
              <a:rPr lang="en-US" dirty="0" err="1">
                <a:solidFill>
                  <a:schemeClr val="bg1"/>
                </a:solidFill>
              </a:rPr>
              <a:t>ahora</a:t>
            </a:r>
            <a:r>
              <a:rPr lang="en-US" dirty="0">
                <a:solidFill>
                  <a:schemeClr val="bg1"/>
                </a:solidFill>
              </a:rPr>
              <a:t> </a:t>
            </a:r>
            <a:r>
              <a:rPr lang="en-US" dirty="0" err="1">
                <a:solidFill>
                  <a:schemeClr val="bg1"/>
                </a:solidFill>
              </a:rPr>
              <a:t>Nort</a:t>
            </a:r>
            <a:r>
              <a:rPr lang="en-US" dirty="0">
                <a:solidFill>
                  <a:schemeClr val="bg1"/>
                </a:solidFill>
              </a:rPr>
              <a:t>-west </a:t>
            </a:r>
            <a:r>
              <a:rPr lang="en-US" dirty="0" err="1">
                <a:solidFill>
                  <a:schemeClr val="bg1"/>
                </a:solidFill>
              </a:rPr>
              <a:t>nos</a:t>
            </a:r>
            <a:r>
              <a:rPr lang="en-US" dirty="0">
                <a:solidFill>
                  <a:schemeClr val="bg1"/>
                </a:solidFill>
              </a:rPr>
              <a:t> </a:t>
            </a:r>
            <a:r>
              <a:rPr lang="en-US" dirty="0" err="1">
                <a:solidFill>
                  <a:schemeClr val="bg1"/>
                </a:solidFill>
              </a:rPr>
              <a:t>proporciona</a:t>
            </a:r>
            <a:r>
              <a:rPr lang="en-US" dirty="0">
                <a:solidFill>
                  <a:schemeClr val="bg1"/>
                </a:solidFill>
              </a:rPr>
              <a:t> un </a:t>
            </a:r>
            <a:r>
              <a:rPr lang="en-US" dirty="0" err="1">
                <a:solidFill>
                  <a:schemeClr val="bg1"/>
                </a:solidFill>
              </a:rPr>
              <a:t>mejor</a:t>
            </a:r>
            <a:r>
              <a:rPr lang="en-US" dirty="0">
                <a:solidFill>
                  <a:schemeClr val="bg1"/>
                </a:solidFill>
              </a:rPr>
              <a:t> punto de </a:t>
            </a:r>
            <a:r>
              <a:rPr lang="en-US" dirty="0" err="1">
                <a:solidFill>
                  <a:schemeClr val="bg1"/>
                </a:solidFill>
              </a:rPr>
              <a:t>comienzo</a:t>
            </a:r>
            <a:r>
              <a:rPr lang="en-US" dirty="0">
                <a:solidFill>
                  <a:schemeClr val="bg1"/>
                </a:solidFill>
              </a:rPr>
              <a:t>.</a:t>
            </a:r>
            <a:endParaRPr lang="es-ES" dirty="0">
              <a:solidFill>
                <a:schemeClr val="bg1"/>
              </a:solidFill>
            </a:endParaRPr>
          </a:p>
        </p:txBody>
      </p:sp>
      <p:sp>
        <p:nvSpPr>
          <p:cNvPr id="5" name="Abrir llave 4">
            <a:extLst>
              <a:ext uri="{FF2B5EF4-FFF2-40B4-BE49-F238E27FC236}">
                <a16:creationId xmlns:a16="http://schemas.microsoft.com/office/drawing/2014/main" id="{3D04066D-DD0D-4A62-A255-20931444F8FA}"/>
              </a:ext>
            </a:extLst>
          </p:cNvPr>
          <p:cNvSpPr/>
          <p:nvPr/>
        </p:nvSpPr>
        <p:spPr>
          <a:xfrm>
            <a:off x="364273" y="1680116"/>
            <a:ext cx="96644" cy="8916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Abrir llave 6">
            <a:extLst>
              <a:ext uri="{FF2B5EF4-FFF2-40B4-BE49-F238E27FC236}">
                <a16:creationId xmlns:a16="http://schemas.microsoft.com/office/drawing/2014/main" id="{2CCC58F3-A01A-4998-A6B8-0A991F2FC887}"/>
              </a:ext>
            </a:extLst>
          </p:cNvPr>
          <p:cNvSpPr/>
          <p:nvPr/>
        </p:nvSpPr>
        <p:spPr>
          <a:xfrm rot="5400000">
            <a:off x="3885868" y="-1109878"/>
            <a:ext cx="134478" cy="48136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9" name="CuadroTexto 8">
            <a:extLst>
              <a:ext uri="{FF2B5EF4-FFF2-40B4-BE49-F238E27FC236}">
                <a16:creationId xmlns:a16="http://schemas.microsoft.com/office/drawing/2014/main" id="{AC46EC77-B455-415E-8C94-AD75F329CC6F}"/>
              </a:ext>
            </a:extLst>
          </p:cNvPr>
          <p:cNvSpPr txBox="1"/>
          <p:nvPr/>
        </p:nvSpPr>
        <p:spPr>
          <a:xfrm>
            <a:off x="41818" y="1972043"/>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11" name="CuadroTexto 10">
            <a:extLst>
              <a:ext uri="{FF2B5EF4-FFF2-40B4-BE49-F238E27FC236}">
                <a16:creationId xmlns:a16="http://schemas.microsoft.com/office/drawing/2014/main" id="{B6B647C9-A787-46A7-91CA-3369BDA19F6E}"/>
              </a:ext>
            </a:extLst>
          </p:cNvPr>
          <p:cNvSpPr txBox="1"/>
          <p:nvPr/>
        </p:nvSpPr>
        <p:spPr>
          <a:xfrm>
            <a:off x="3811859" y="941880"/>
            <a:ext cx="4642624" cy="307777"/>
          </a:xfrm>
          <a:prstGeom prst="rect">
            <a:avLst/>
          </a:prstGeom>
          <a:noFill/>
        </p:spPr>
        <p:txBody>
          <a:bodyPr wrap="square">
            <a:spAutoFit/>
          </a:bodyPr>
          <a:lstStyle/>
          <a:p>
            <a:r>
              <a:rPr lang="en-US" dirty="0">
                <a:solidFill>
                  <a:schemeClr val="bg1"/>
                </a:solidFill>
              </a:rPr>
              <a:t>n</a:t>
            </a:r>
            <a:endParaRPr lang="es-ES" dirty="0"/>
          </a:p>
        </p:txBody>
      </p:sp>
      <p:pic>
        <p:nvPicPr>
          <p:cNvPr id="10" name="Imagen 9">
            <a:extLst>
              <a:ext uri="{FF2B5EF4-FFF2-40B4-BE49-F238E27FC236}">
                <a16:creationId xmlns:a16="http://schemas.microsoft.com/office/drawing/2014/main" id="{F21E0F0A-8C80-4DD8-ADB6-E37085E8CE7B}"/>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112416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747957" y="1992475"/>
            <a:ext cx="3395987" cy="8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Método de Vogel</a:t>
            </a:r>
            <a:endParaRPr sz="40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pic>
        <p:nvPicPr>
          <p:cNvPr id="8" name="Imagen 7">
            <a:extLst>
              <a:ext uri="{FF2B5EF4-FFF2-40B4-BE49-F238E27FC236}">
                <a16:creationId xmlns:a16="http://schemas.microsoft.com/office/drawing/2014/main" id="{E9E229D8-C2AD-43E9-9F5A-2E90ADB2A9E0}"/>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295485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1ACE1342-D71B-4F74-A73C-D1E87FE39A18}"/>
              </a:ext>
            </a:extLst>
          </p:cNvPr>
          <p:cNvGraphicFramePr>
            <a:graphicFrameLocks noGrp="1"/>
          </p:cNvGraphicFramePr>
          <p:nvPr>
            <p:extLst>
              <p:ext uri="{D42A27DB-BD31-4B8C-83A1-F6EECF244321}">
                <p14:modId xmlns:p14="http://schemas.microsoft.com/office/powerpoint/2010/main" val="488721820"/>
              </p:ext>
            </p:extLst>
          </p:nvPr>
        </p:nvGraphicFramePr>
        <p:xfrm>
          <a:off x="0" y="454032"/>
          <a:ext cx="9144000" cy="1879600"/>
        </p:xfrm>
        <a:graphic>
          <a:graphicData uri="http://schemas.openxmlformats.org/drawingml/2006/table">
            <a:tbl>
              <a:tblPr>
                <a:tableStyleId>{4671C63C-78AF-468D-9D38-52A0A94B389F}</a:tableStyleId>
              </a:tblPr>
              <a:tblGrid>
                <a:gridCol w="1019190">
                  <a:extLst>
                    <a:ext uri="{9D8B030D-6E8A-4147-A177-3AD203B41FA5}">
                      <a16:colId xmlns:a16="http://schemas.microsoft.com/office/drawing/2014/main" val="3128048054"/>
                    </a:ext>
                  </a:extLst>
                </a:gridCol>
                <a:gridCol w="861287">
                  <a:extLst>
                    <a:ext uri="{9D8B030D-6E8A-4147-A177-3AD203B41FA5}">
                      <a16:colId xmlns:a16="http://schemas.microsoft.com/office/drawing/2014/main" val="1264995144"/>
                    </a:ext>
                  </a:extLst>
                </a:gridCol>
                <a:gridCol w="861287">
                  <a:extLst>
                    <a:ext uri="{9D8B030D-6E8A-4147-A177-3AD203B41FA5}">
                      <a16:colId xmlns:a16="http://schemas.microsoft.com/office/drawing/2014/main" val="3638816607"/>
                    </a:ext>
                  </a:extLst>
                </a:gridCol>
                <a:gridCol w="861287">
                  <a:extLst>
                    <a:ext uri="{9D8B030D-6E8A-4147-A177-3AD203B41FA5}">
                      <a16:colId xmlns:a16="http://schemas.microsoft.com/office/drawing/2014/main" val="2509588280"/>
                    </a:ext>
                  </a:extLst>
                </a:gridCol>
                <a:gridCol w="861287">
                  <a:extLst>
                    <a:ext uri="{9D8B030D-6E8A-4147-A177-3AD203B41FA5}">
                      <a16:colId xmlns:a16="http://schemas.microsoft.com/office/drawing/2014/main" val="2407028175"/>
                    </a:ext>
                  </a:extLst>
                </a:gridCol>
                <a:gridCol w="1263222">
                  <a:extLst>
                    <a:ext uri="{9D8B030D-6E8A-4147-A177-3AD203B41FA5}">
                      <a16:colId xmlns:a16="http://schemas.microsoft.com/office/drawing/2014/main" val="3394324275"/>
                    </a:ext>
                  </a:extLst>
                </a:gridCol>
                <a:gridCol w="1708220">
                  <a:extLst>
                    <a:ext uri="{9D8B030D-6E8A-4147-A177-3AD203B41FA5}">
                      <a16:colId xmlns:a16="http://schemas.microsoft.com/office/drawing/2014/main" val="298462297"/>
                    </a:ext>
                  </a:extLst>
                </a:gridCol>
                <a:gridCol w="1708220">
                  <a:extLst>
                    <a:ext uri="{9D8B030D-6E8A-4147-A177-3AD203B41FA5}">
                      <a16:colId xmlns:a16="http://schemas.microsoft.com/office/drawing/2014/main" val="3680039701"/>
                    </a:ext>
                  </a:extLst>
                </a:gridCol>
              </a:tblGrid>
              <a:tr h="184150">
                <a:tc>
                  <a:txBody>
                    <a:bodyPr/>
                    <a:lstStyle/>
                    <a:p>
                      <a:pPr algn="ctr" fontAlgn="b"/>
                      <a:r>
                        <a:rPr lang="es-ES" sz="1200" b="1" i="1" u="sng" strike="noStrike" dirty="0">
                          <a:solidFill>
                            <a:schemeClr val="bg1"/>
                          </a:solidFill>
                          <a:effectLst/>
                          <a:latin typeface="+mj-lt"/>
                        </a:rPr>
                        <a:t>PASO 0</a:t>
                      </a: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980455133"/>
                  </a:ext>
                </a:extLst>
              </a:tr>
              <a:tr h="184150">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b="0" i="0" u="none" strike="noStrike" dirty="0">
                          <a:solidFill>
                            <a:schemeClr val="bg1"/>
                          </a:solidFill>
                          <a:effectLst/>
                          <a:latin typeface="+mj-lt"/>
                        </a:rPr>
                        <a:t>Cliente 4</a:t>
                      </a:r>
                    </a:p>
                  </a:txBody>
                  <a:tcPr marL="6350" marR="6350" marT="6350" marB="0" anchor="ctr"/>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Proveedores disponibles</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Penalización F</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481729487"/>
                  </a:ext>
                </a:extLst>
              </a:tr>
              <a:tr h="184150">
                <a:tc>
                  <a:txBody>
                    <a:bodyPr/>
                    <a:lstStyle/>
                    <a:p>
                      <a:pPr algn="ctr" fontAlgn="b"/>
                      <a:r>
                        <a:rPr lang="es-ES" sz="1200" b="0" i="0" u="none" strike="noStrike" dirty="0">
                          <a:solidFill>
                            <a:schemeClr val="bg1"/>
                          </a:solidFill>
                          <a:effectLst/>
                          <a:latin typeface="+mj-lt"/>
                        </a:rPr>
                        <a:t>Almacén 1</a:t>
                      </a:r>
                    </a:p>
                  </a:txBody>
                  <a:tcPr marL="6350" marR="6350" marT="6350" marB="0" anchor="ctr"/>
                </a:tc>
                <a:tc>
                  <a:txBody>
                    <a:bodyPr/>
                    <a:lstStyle/>
                    <a:p>
                      <a:pPr algn="ctr" fontAlgn="b"/>
                      <a:r>
                        <a:rPr lang="es-ES" sz="1200" u="none" strike="noStrike">
                          <a:solidFill>
                            <a:schemeClr val="bg1"/>
                          </a:solidFill>
                          <a:effectLst/>
                          <a:latin typeface="+mj-lt"/>
                        </a:rPr>
                        <a:t>2</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4</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008382559"/>
                  </a:ext>
                </a:extLst>
              </a:tr>
              <a:tr h="184150">
                <a:tc>
                  <a:txBody>
                    <a:bodyPr/>
                    <a:lstStyle/>
                    <a:p>
                      <a:pPr algn="ctr" fontAlgn="b"/>
                      <a:r>
                        <a:rPr lang="es-ES" sz="1200" b="0" i="0" u="none" strike="noStrike" dirty="0">
                          <a:solidFill>
                            <a:schemeClr val="bg1"/>
                          </a:solidFill>
                          <a:effectLst/>
                          <a:latin typeface="+mj-lt"/>
                        </a:rPr>
                        <a:t>Almacén 2</a:t>
                      </a: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785999923"/>
                  </a:ext>
                </a:extLst>
              </a:tr>
              <a:tr h="184150">
                <a:tc>
                  <a:txBody>
                    <a:bodyPr/>
                    <a:lstStyle/>
                    <a:p>
                      <a:pPr algn="ctr" fontAlgn="b"/>
                      <a:r>
                        <a:rPr lang="es-ES" sz="1200" b="0" i="0" u="none" strike="noStrike" dirty="0">
                          <a:solidFill>
                            <a:schemeClr val="bg1"/>
                          </a:solidFill>
                          <a:effectLst/>
                          <a:latin typeface="+mj-lt"/>
                        </a:rPr>
                        <a:t>Almacén 3</a:t>
                      </a: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0</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30</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260910915"/>
                  </a:ext>
                </a:extLst>
              </a:tr>
              <a:tr h="184150">
                <a:tc>
                  <a:txBody>
                    <a:bodyPr/>
                    <a:lstStyle/>
                    <a:p>
                      <a:pPr algn="ctr" fontAlgn="b"/>
                      <a:r>
                        <a:rPr lang="es-ES" sz="1200" b="0" i="0" u="none" strike="noStrike" dirty="0">
                          <a:solidFill>
                            <a:schemeClr val="bg1"/>
                          </a:solidFill>
                          <a:effectLst/>
                          <a:latin typeface="+mj-lt"/>
                        </a:rPr>
                        <a:t>Almacén 4</a:t>
                      </a: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7</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0</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10</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799006504"/>
                  </a:ext>
                </a:extLst>
              </a:tr>
              <a:tr h="184150">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35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96610909"/>
                  </a:ext>
                </a:extLst>
              </a:tr>
              <a:tr h="184150">
                <a:tc>
                  <a:txBody>
                    <a:bodyPr/>
                    <a:lstStyle/>
                    <a:p>
                      <a:pPr algn="ctr" fontAlgn="b"/>
                      <a:r>
                        <a:rPr lang="es-ES" sz="1200" u="none" strike="noStrike" dirty="0">
                          <a:solidFill>
                            <a:schemeClr val="bg1"/>
                          </a:solidFill>
                          <a:effectLst/>
                          <a:latin typeface="+mj-lt"/>
                        </a:rPr>
                        <a:t>Penalización C</a:t>
                      </a:r>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779389102"/>
                  </a:ext>
                </a:extLst>
              </a:tr>
            </a:tbl>
          </a:graphicData>
        </a:graphic>
      </p:graphicFrame>
      <p:graphicFrame>
        <p:nvGraphicFramePr>
          <p:cNvPr id="7" name="Tabla 6">
            <a:extLst>
              <a:ext uri="{FF2B5EF4-FFF2-40B4-BE49-F238E27FC236}">
                <a16:creationId xmlns:a16="http://schemas.microsoft.com/office/drawing/2014/main" id="{BB13FF77-9DCA-4386-802E-324098FF7181}"/>
              </a:ext>
            </a:extLst>
          </p:cNvPr>
          <p:cNvGraphicFramePr>
            <a:graphicFrameLocks noGrp="1"/>
          </p:cNvGraphicFramePr>
          <p:nvPr>
            <p:extLst>
              <p:ext uri="{D42A27DB-BD31-4B8C-83A1-F6EECF244321}">
                <p14:modId xmlns:p14="http://schemas.microsoft.com/office/powerpoint/2010/main" val="4035865135"/>
              </p:ext>
            </p:extLst>
          </p:nvPr>
        </p:nvGraphicFramePr>
        <p:xfrm>
          <a:off x="2" y="2430152"/>
          <a:ext cx="9143998" cy="2021420"/>
        </p:xfrm>
        <a:graphic>
          <a:graphicData uri="http://schemas.openxmlformats.org/drawingml/2006/table">
            <a:tbl>
              <a:tblPr>
                <a:tableStyleId>{4671C63C-78AF-468D-9D38-52A0A94B389F}</a:tableStyleId>
              </a:tblPr>
              <a:tblGrid>
                <a:gridCol w="932985">
                  <a:extLst>
                    <a:ext uri="{9D8B030D-6E8A-4147-A177-3AD203B41FA5}">
                      <a16:colId xmlns:a16="http://schemas.microsoft.com/office/drawing/2014/main" val="3657870588"/>
                    </a:ext>
                  </a:extLst>
                </a:gridCol>
                <a:gridCol w="651491">
                  <a:extLst>
                    <a:ext uri="{9D8B030D-6E8A-4147-A177-3AD203B41FA5}">
                      <a16:colId xmlns:a16="http://schemas.microsoft.com/office/drawing/2014/main" val="1967142550"/>
                    </a:ext>
                  </a:extLst>
                </a:gridCol>
                <a:gridCol w="725714">
                  <a:extLst>
                    <a:ext uri="{9D8B030D-6E8A-4147-A177-3AD203B41FA5}">
                      <a16:colId xmlns:a16="http://schemas.microsoft.com/office/drawing/2014/main" val="3986447055"/>
                    </a:ext>
                  </a:extLst>
                </a:gridCol>
                <a:gridCol w="725714">
                  <a:extLst>
                    <a:ext uri="{9D8B030D-6E8A-4147-A177-3AD203B41FA5}">
                      <a16:colId xmlns:a16="http://schemas.microsoft.com/office/drawing/2014/main" val="3656230736"/>
                    </a:ext>
                  </a:extLst>
                </a:gridCol>
                <a:gridCol w="725714">
                  <a:extLst>
                    <a:ext uri="{9D8B030D-6E8A-4147-A177-3AD203B41FA5}">
                      <a16:colId xmlns:a16="http://schemas.microsoft.com/office/drawing/2014/main" val="586996158"/>
                    </a:ext>
                  </a:extLst>
                </a:gridCol>
                <a:gridCol w="1064381">
                  <a:extLst>
                    <a:ext uri="{9D8B030D-6E8A-4147-A177-3AD203B41FA5}">
                      <a16:colId xmlns:a16="http://schemas.microsoft.com/office/drawing/2014/main" val="2294457779"/>
                    </a:ext>
                  </a:extLst>
                </a:gridCol>
                <a:gridCol w="1288586">
                  <a:extLst>
                    <a:ext uri="{9D8B030D-6E8A-4147-A177-3AD203B41FA5}">
                      <a16:colId xmlns:a16="http://schemas.microsoft.com/office/drawing/2014/main" val="1890507038"/>
                    </a:ext>
                  </a:extLst>
                </a:gridCol>
                <a:gridCol w="1089103">
                  <a:extLst>
                    <a:ext uri="{9D8B030D-6E8A-4147-A177-3AD203B41FA5}">
                      <a16:colId xmlns:a16="http://schemas.microsoft.com/office/drawing/2014/main" val="745549967"/>
                    </a:ext>
                  </a:extLst>
                </a:gridCol>
                <a:gridCol w="1940310">
                  <a:extLst>
                    <a:ext uri="{9D8B030D-6E8A-4147-A177-3AD203B41FA5}">
                      <a16:colId xmlns:a16="http://schemas.microsoft.com/office/drawing/2014/main" val="2239921085"/>
                    </a:ext>
                  </a:extLst>
                </a:gridCol>
              </a:tblGrid>
              <a:tr h="246141">
                <a:tc>
                  <a:txBody>
                    <a:bodyPr/>
                    <a:lstStyle/>
                    <a:p>
                      <a:pPr algn="ctr" fontAlgn="b"/>
                      <a:r>
                        <a:rPr lang="es-ES" sz="1100" b="1" i="1" u="sng" strike="noStrike" dirty="0">
                          <a:solidFill>
                            <a:schemeClr val="bg1"/>
                          </a:solidFill>
                          <a:effectLst/>
                          <a:latin typeface="+mj-lt"/>
                        </a:rPr>
                        <a:t>PASO 1</a:t>
                      </a: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Instrucciones</a:t>
                      </a:r>
                    </a:p>
                  </a:txBody>
                  <a:tcPr marL="6350" marR="6350" marT="6350" marB="0" anchor="ctr"/>
                </a:tc>
                <a:extLst>
                  <a:ext uri="{0D108BD9-81ED-4DB2-BD59-A6C34878D82A}">
                    <a16:rowId xmlns:a16="http://schemas.microsoft.com/office/drawing/2014/main" val="225589771"/>
                  </a:ext>
                </a:extLst>
              </a:tr>
              <a:tr h="209134">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Penalización F</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724733904"/>
                  </a:ext>
                </a:extLst>
              </a:tr>
              <a:tr h="209134">
                <a:tc>
                  <a:txBody>
                    <a:bodyPr/>
                    <a:lstStyle/>
                    <a:p>
                      <a:pPr algn="ctr" fontAlgn="b"/>
                      <a:r>
                        <a:rPr lang="es-ES" sz="1100" b="0" i="0" u="none" strike="noStrike" dirty="0">
                          <a:solidFill>
                            <a:schemeClr val="bg1"/>
                          </a:solidFill>
                          <a:effectLst/>
                          <a:latin typeface="+mj-lt"/>
                        </a:rPr>
                        <a:t>Almacén 1</a:t>
                      </a:r>
                    </a:p>
                  </a:txBody>
                  <a:tcPr marL="6350" marR="6350" marT="635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2 - 0 = 2</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001468187"/>
                  </a:ext>
                </a:extLst>
              </a:tr>
              <a:tr h="209134">
                <a:tc>
                  <a:txBody>
                    <a:bodyPr/>
                    <a:lstStyle/>
                    <a:p>
                      <a:pPr algn="ctr" fontAlgn="b"/>
                      <a:r>
                        <a:rPr lang="es-ES" sz="1100" b="0" i="0" u="none" strike="noStrike" dirty="0">
                          <a:solidFill>
                            <a:schemeClr val="bg1"/>
                          </a:solidFill>
                          <a:effectLst/>
                          <a:latin typeface="+mj-lt"/>
                        </a:rPr>
                        <a:t>Almacén 2</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20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3 - 0 = 3</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181912022"/>
                  </a:ext>
                </a:extLst>
              </a:tr>
              <a:tr h="209134">
                <a:tc>
                  <a:txBody>
                    <a:bodyPr/>
                    <a:lstStyle/>
                    <a:p>
                      <a:pPr algn="ctr" fontAlgn="b"/>
                      <a:r>
                        <a:rPr lang="es-ES" sz="1100" b="0" i="0" u="none" strike="noStrike" dirty="0">
                          <a:solidFill>
                            <a:schemeClr val="bg1"/>
                          </a:solidFill>
                          <a:effectLst/>
                          <a:latin typeface="+mj-lt"/>
                        </a:rPr>
                        <a:t>Almacén3</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3 - 0 = 3</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038863403"/>
                  </a:ext>
                </a:extLst>
              </a:tr>
              <a:tr h="209134">
                <a:tc>
                  <a:txBody>
                    <a:bodyPr/>
                    <a:lstStyle/>
                    <a:p>
                      <a:pPr algn="ctr" fontAlgn="b"/>
                      <a:r>
                        <a:rPr lang="es-ES" sz="1100" b="0" i="0" u="none" strike="noStrike" dirty="0">
                          <a:solidFill>
                            <a:schemeClr val="bg1"/>
                          </a:solidFill>
                          <a:effectLst/>
                          <a:latin typeface="+mj-lt"/>
                        </a:rPr>
                        <a:t>Almacén 4</a:t>
                      </a: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4 - 0 =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sym typeface="Wingdings" panose="05000000000000000000" pitchFamily="2" charset="2"/>
                        </a:rPr>
                        <a:t> Máxima diferencia </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450714138"/>
                  </a:ext>
                </a:extLst>
              </a:tr>
              <a:tr h="209134">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&gt;= 10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611171142"/>
                  </a:ext>
                </a:extLst>
              </a:tr>
              <a:tr h="387979">
                <a:tc>
                  <a:txBody>
                    <a:bodyPr/>
                    <a:lstStyle/>
                    <a:p>
                      <a:pPr algn="ctr" fontAlgn="b"/>
                      <a:r>
                        <a:rPr lang="es-ES" sz="1100" u="none" strike="noStrike">
                          <a:solidFill>
                            <a:schemeClr val="bg1"/>
                          </a:solidFill>
                          <a:effectLst/>
                          <a:latin typeface="+mj-lt"/>
                        </a:rPr>
                        <a:t>Penalización C</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3 - 2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4 - 3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5 - 4 =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6 - 5 =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0 - 0 = 0</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La resta de los menores</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10554098"/>
                  </a:ext>
                </a:extLst>
              </a:tr>
            </a:tbl>
          </a:graphicData>
        </a:graphic>
      </p:graphicFrame>
      <p:sp>
        <p:nvSpPr>
          <p:cNvPr id="8" name="Elipse 7">
            <a:extLst>
              <a:ext uri="{FF2B5EF4-FFF2-40B4-BE49-F238E27FC236}">
                <a16:creationId xmlns:a16="http://schemas.microsoft.com/office/drawing/2014/main" id="{B7BDC728-E546-44F4-AED2-B6C0AF7B3880}"/>
              </a:ext>
            </a:extLst>
          </p:cNvPr>
          <p:cNvSpPr/>
          <p:nvPr/>
        </p:nvSpPr>
        <p:spPr>
          <a:xfrm>
            <a:off x="6374780" y="3616713"/>
            <a:ext cx="576145" cy="2899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12E6356C-D3AA-4156-8E4C-34855AC28155}"/>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284825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50E181F5-7E35-450A-B49A-116A0062E083}"/>
              </a:ext>
            </a:extLst>
          </p:cNvPr>
          <p:cNvGraphicFramePr>
            <a:graphicFrameLocks noGrp="1"/>
          </p:cNvGraphicFramePr>
          <p:nvPr>
            <p:extLst>
              <p:ext uri="{D42A27DB-BD31-4B8C-83A1-F6EECF244321}">
                <p14:modId xmlns:p14="http://schemas.microsoft.com/office/powerpoint/2010/main" val="911188723"/>
              </p:ext>
            </p:extLst>
          </p:nvPr>
        </p:nvGraphicFramePr>
        <p:xfrm>
          <a:off x="0" y="222211"/>
          <a:ext cx="9143998" cy="2021420"/>
        </p:xfrm>
        <a:graphic>
          <a:graphicData uri="http://schemas.openxmlformats.org/drawingml/2006/table">
            <a:tbl>
              <a:tblPr>
                <a:tableStyleId>{4671C63C-78AF-468D-9D38-52A0A94B389F}</a:tableStyleId>
              </a:tblPr>
              <a:tblGrid>
                <a:gridCol w="932985">
                  <a:extLst>
                    <a:ext uri="{9D8B030D-6E8A-4147-A177-3AD203B41FA5}">
                      <a16:colId xmlns:a16="http://schemas.microsoft.com/office/drawing/2014/main" val="3657870588"/>
                    </a:ext>
                  </a:extLst>
                </a:gridCol>
                <a:gridCol w="651491">
                  <a:extLst>
                    <a:ext uri="{9D8B030D-6E8A-4147-A177-3AD203B41FA5}">
                      <a16:colId xmlns:a16="http://schemas.microsoft.com/office/drawing/2014/main" val="1967142550"/>
                    </a:ext>
                  </a:extLst>
                </a:gridCol>
                <a:gridCol w="725714">
                  <a:extLst>
                    <a:ext uri="{9D8B030D-6E8A-4147-A177-3AD203B41FA5}">
                      <a16:colId xmlns:a16="http://schemas.microsoft.com/office/drawing/2014/main" val="3986447055"/>
                    </a:ext>
                  </a:extLst>
                </a:gridCol>
                <a:gridCol w="725714">
                  <a:extLst>
                    <a:ext uri="{9D8B030D-6E8A-4147-A177-3AD203B41FA5}">
                      <a16:colId xmlns:a16="http://schemas.microsoft.com/office/drawing/2014/main" val="3656230736"/>
                    </a:ext>
                  </a:extLst>
                </a:gridCol>
                <a:gridCol w="725714">
                  <a:extLst>
                    <a:ext uri="{9D8B030D-6E8A-4147-A177-3AD203B41FA5}">
                      <a16:colId xmlns:a16="http://schemas.microsoft.com/office/drawing/2014/main" val="586996158"/>
                    </a:ext>
                  </a:extLst>
                </a:gridCol>
                <a:gridCol w="1064381">
                  <a:extLst>
                    <a:ext uri="{9D8B030D-6E8A-4147-A177-3AD203B41FA5}">
                      <a16:colId xmlns:a16="http://schemas.microsoft.com/office/drawing/2014/main" val="2294457779"/>
                    </a:ext>
                  </a:extLst>
                </a:gridCol>
                <a:gridCol w="1288586">
                  <a:extLst>
                    <a:ext uri="{9D8B030D-6E8A-4147-A177-3AD203B41FA5}">
                      <a16:colId xmlns:a16="http://schemas.microsoft.com/office/drawing/2014/main" val="1890507038"/>
                    </a:ext>
                  </a:extLst>
                </a:gridCol>
                <a:gridCol w="1089103">
                  <a:extLst>
                    <a:ext uri="{9D8B030D-6E8A-4147-A177-3AD203B41FA5}">
                      <a16:colId xmlns:a16="http://schemas.microsoft.com/office/drawing/2014/main" val="745549967"/>
                    </a:ext>
                  </a:extLst>
                </a:gridCol>
                <a:gridCol w="1940310">
                  <a:extLst>
                    <a:ext uri="{9D8B030D-6E8A-4147-A177-3AD203B41FA5}">
                      <a16:colId xmlns:a16="http://schemas.microsoft.com/office/drawing/2014/main" val="2239921085"/>
                    </a:ext>
                  </a:extLst>
                </a:gridCol>
              </a:tblGrid>
              <a:tr h="246141">
                <a:tc>
                  <a:txBody>
                    <a:bodyPr/>
                    <a:lstStyle/>
                    <a:p>
                      <a:pPr algn="ctr" fontAlgn="b"/>
                      <a:r>
                        <a:rPr lang="es-ES" sz="1100" b="1" i="1" u="sng" strike="noStrike" dirty="0">
                          <a:solidFill>
                            <a:schemeClr val="bg1"/>
                          </a:solidFill>
                          <a:effectLst/>
                          <a:latin typeface="+mj-lt"/>
                        </a:rPr>
                        <a:t>PASO 1</a:t>
                      </a: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Instrucciones</a:t>
                      </a:r>
                    </a:p>
                  </a:txBody>
                  <a:tcPr marL="6350" marR="6350" marT="6350" marB="0" anchor="ctr"/>
                </a:tc>
                <a:extLst>
                  <a:ext uri="{0D108BD9-81ED-4DB2-BD59-A6C34878D82A}">
                    <a16:rowId xmlns:a16="http://schemas.microsoft.com/office/drawing/2014/main" val="225589771"/>
                  </a:ext>
                </a:extLst>
              </a:tr>
              <a:tr h="209134">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Penalización F</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724733904"/>
                  </a:ext>
                </a:extLst>
              </a:tr>
              <a:tr h="209134">
                <a:tc>
                  <a:txBody>
                    <a:bodyPr/>
                    <a:lstStyle/>
                    <a:p>
                      <a:pPr algn="ctr" fontAlgn="b"/>
                      <a:r>
                        <a:rPr lang="es-ES" sz="1100" b="0" i="0" u="none" strike="noStrike" dirty="0">
                          <a:solidFill>
                            <a:schemeClr val="bg1"/>
                          </a:solidFill>
                          <a:effectLst/>
                          <a:latin typeface="+mj-lt"/>
                        </a:rPr>
                        <a:t>Almacén 1</a:t>
                      </a:r>
                    </a:p>
                  </a:txBody>
                  <a:tcPr marL="6350" marR="6350" marT="635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2 - 0 = 2</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001468187"/>
                  </a:ext>
                </a:extLst>
              </a:tr>
              <a:tr h="209134">
                <a:tc>
                  <a:txBody>
                    <a:bodyPr/>
                    <a:lstStyle/>
                    <a:p>
                      <a:pPr algn="ctr" fontAlgn="b"/>
                      <a:r>
                        <a:rPr lang="es-ES" sz="1100" b="0" i="0" u="none" strike="noStrike" dirty="0">
                          <a:solidFill>
                            <a:schemeClr val="bg1"/>
                          </a:solidFill>
                          <a:effectLst/>
                          <a:latin typeface="+mj-lt"/>
                        </a:rPr>
                        <a:t>Almacén 2</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20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3 - 0 = 3</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181912022"/>
                  </a:ext>
                </a:extLst>
              </a:tr>
              <a:tr h="209134">
                <a:tc>
                  <a:txBody>
                    <a:bodyPr/>
                    <a:lstStyle/>
                    <a:p>
                      <a:pPr algn="ctr" fontAlgn="b"/>
                      <a:r>
                        <a:rPr lang="es-ES" sz="1100" b="0" i="0" u="none" strike="noStrike" dirty="0">
                          <a:solidFill>
                            <a:schemeClr val="bg1"/>
                          </a:solidFill>
                          <a:effectLst/>
                          <a:latin typeface="+mj-lt"/>
                        </a:rPr>
                        <a:t>Almacén3</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30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3 - 0 = 3</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038863403"/>
                  </a:ext>
                </a:extLst>
              </a:tr>
              <a:tr h="209134">
                <a:tc>
                  <a:txBody>
                    <a:bodyPr/>
                    <a:lstStyle/>
                    <a:p>
                      <a:pPr algn="ctr" fontAlgn="b"/>
                      <a:r>
                        <a:rPr lang="es-ES" sz="1100" b="0" i="0" u="none" strike="noStrike" dirty="0">
                          <a:solidFill>
                            <a:schemeClr val="bg1"/>
                          </a:solidFill>
                          <a:effectLst/>
                          <a:latin typeface="+mj-lt"/>
                        </a:rPr>
                        <a:t>Almacén 4</a:t>
                      </a: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10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4 - 0 =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sym typeface="Wingdings" panose="05000000000000000000" pitchFamily="2" charset="2"/>
                        </a:rPr>
                        <a:t> Máxima diferencia </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450714138"/>
                  </a:ext>
                </a:extLst>
              </a:tr>
              <a:tr h="209134">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&gt;= 35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&gt;= 10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min(10,5) = 5 --&gt; 10 - 5 = 5</a:t>
                      </a:r>
                    </a:p>
                  </a:txBody>
                  <a:tcPr marL="6350" marR="6350" marT="6350" marB="0" anchor="ctr"/>
                </a:tc>
                <a:extLst>
                  <a:ext uri="{0D108BD9-81ED-4DB2-BD59-A6C34878D82A}">
                    <a16:rowId xmlns:a16="http://schemas.microsoft.com/office/drawing/2014/main" val="611171142"/>
                  </a:ext>
                </a:extLst>
              </a:tr>
              <a:tr h="387979">
                <a:tc>
                  <a:txBody>
                    <a:bodyPr/>
                    <a:lstStyle/>
                    <a:p>
                      <a:pPr algn="ctr" fontAlgn="b"/>
                      <a:r>
                        <a:rPr lang="es-ES" sz="1100" u="none" strike="noStrike">
                          <a:solidFill>
                            <a:schemeClr val="bg1"/>
                          </a:solidFill>
                          <a:effectLst/>
                          <a:latin typeface="+mj-lt"/>
                        </a:rPr>
                        <a:t>Penalización C</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3 - 2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4 - 3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5 - 4 =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6 - 5 =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0 - 0 = 0</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La resta de los menores</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10554098"/>
                  </a:ext>
                </a:extLst>
              </a:tr>
            </a:tbl>
          </a:graphicData>
        </a:graphic>
      </p:graphicFrame>
      <p:graphicFrame>
        <p:nvGraphicFramePr>
          <p:cNvPr id="4" name="Tabla 3">
            <a:extLst>
              <a:ext uri="{FF2B5EF4-FFF2-40B4-BE49-F238E27FC236}">
                <a16:creationId xmlns:a16="http://schemas.microsoft.com/office/drawing/2014/main" id="{D56EF66F-95BC-40B5-8ECE-3D6B4516BD61}"/>
              </a:ext>
            </a:extLst>
          </p:cNvPr>
          <p:cNvGraphicFramePr>
            <a:graphicFrameLocks noGrp="1"/>
          </p:cNvGraphicFramePr>
          <p:nvPr>
            <p:extLst>
              <p:ext uri="{D42A27DB-BD31-4B8C-83A1-F6EECF244321}">
                <p14:modId xmlns:p14="http://schemas.microsoft.com/office/powerpoint/2010/main" val="3249809928"/>
              </p:ext>
            </p:extLst>
          </p:nvPr>
        </p:nvGraphicFramePr>
        <p:xfrm>
          <a:off x="-1" y="2423067"/>
          <a:ext cx="9143997" cy="2072781"/>
        </p:xfrm>
        <a:graphic>
          <a:graphicData uri="http://schemas.openxmlformats.org/drawingml/2006/table">
            <a:tbl>
              <a:tblPr>
                <a:tableStyleId>{4671C63C-78AF-468D-9D38-52A0A94B389F}</a:tableStyleId>
              </a:tblPr>
              <a:tblGrid>
                <a:gridCol w="918118">
                  <a:extLst>
                    <a:ext uri="{9D8B030D-6E8A-4147-A177-3AD203B41FA5}">
                      <a16:colId xmlns:a16="http://schemas.microsoft.com/office/drawing/2014/main" val="1682154769"/>
                    </a:ext>
                  </a:extLst>
                </a:gridCol>
                <a:gridCol w="666358">
                  <a:extLst>
                    <a:ext uri="{9D8B030D-6E8A-4147-A177-3AD203B41FA5}">
                      <a16:colId xmlns:a16="http://schemas.microsoft.com/office/drawing/2014/main" val="3021369895"/>
                    </a:ext>
                  </a:extLst>
                </a:gridCol>
                <a:gridCol w="725714">
                  <a:extLst>
                    <a:ext uri="{9D8B030D-6E8A-4147-A177-3AD203B41FA5}">
                      <a16:colId xmlns:a16="http://schemas.microsoft.com/office/drawing/2014/main" val="2639331448"/>
                    </a:ext>
                  </a:extLst>
                </a:gridCol>
                <a:gridCol w="725714">
                  <a:extLst>
                    <a:ext uri="{9D8B030D-6E8A-4147-A177-3AD203B41FA5}">
                      <a16:colId xmlns:a16="http://schemas.microsoft.com/office/drawing/2014/main" val="3404778363"/>
                    </a:ext>
                  </a:extLst>
                </a:gridCol>
                <a:gridCol w="725714">
                  <a:extLst>
                    <a:ext uri="{9D8B030D-6E8A-4147-A177-3AD203B41FA5}">
                      <a16:colId xmlns:a16="http://schemas.microsoft.com/office/drawing/2014/main" val="2064427193"/>
                    </a:ext>
                  </a:extLst>
                </a:gridCol>
                <a:gridCol w="1064380">
                  <a:extLst>
                    <a:ext uri="{9D8B030D-6E8A-4147-A177-3AD203B41FA5}">
                      <a16:colId xmlns:a16="http://schemas.microsoft.com/office/drawing/2014/main" val="2786619773"/>
                    </a:ext>
                  </a:extLst>
                </a:gridCol>
                <a:gridCol w="1255135">
                  <a:extLst>
                    <a:ext uri="{9D8B030D-6E8A-4147-A177-3AD203B41FA5}">
                      <a16:colId xmlns:a16="http://schemas.microsoft.com/office/drawing/2014/main" val="4112573956"/>
                    </a:ext>
                  </a:extLst>
                </a:gridCol>
                <a:gridCol w="1074234">
                  <a:extLst>
                    <a:ext uri="{9D8B030D-6E8A-4147-A177-3AD203B41FA5}">
                      <a16:colId xmlns:a16="http://schemas.microsoft.com/office/drawing/2014/main" val="1003956540"/>
                    </a:ext>
                  </a:extLst>
                </a:gridCol>
                <a:gridCol w="1988630">
                  <a:extLst>
                    <a:ext uri="{9D8B030D-6E8A-4147-A177-3AD203B41FA5}">
                      <a16:colId xmlns:a16="http://schemas.microsoft.com/office/drawing/2014/main" val="2075278199"/>
                    </a:ext>
                  </a:extLst>
                </a:gridCol>
              </a:tblGrid>
              <a:tr h="220352">
                <a:tc>
                  <a:txBody>
                    <a:bodyPr/>
                    <a:lstStyle/>
                    <a:p>
                      <a:pPr algn="ctr" fontAlgn="b"/>
                      <a:r>
                        <a:rPr lang="es-ES" sz="1100" b="1" i="1" u="sng" strike="noStrike" dirty="0">
                          <a:solidFill>
                            <a:schemeClr val="bg1"/>
                          </a:solidFill>
                          <a:effectLst/>
                          <a:latin typeface="+mj-lt"/>
                        </a:rPr>
                        <a:t>PASO 2</a:t>
                      </a: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cap="none" dirty="0">
                          <a:solidFill>
                            <a:schemeClr val="bg1"/>
                          </a:solidFill>
                          <a:effectLst/>
                          <a:latin typeface="+mj-lt"/>
                          <a:ea typeface="Arial"/>
                          <a:cs typeface="Arial"/>
                          <a:sym typeface="Arial"/>
                        </a:rPr>
                        <a:t>Instrucciones</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7855411"/>
                  </a:ext>
                </a:extLst>
              </a:tr>
              <a:tr h="207576">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Penalización F</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835174683"/>
                  </a:ext>
                </a:extLst>
              </a:tr>
              <a:tr h="220352">
                <a:tc>
                  <a:txBody>
                    <a:bodyPr/>
                    <a:lstStyle/>
                    <a:p>
                      <a:pPr algn="ctr" fontAlgn="b"/>
                      <a:r>
                        <a:rPr lang="es-ES" sz="1100" b="0" i="0" u="none" strike="noStrike" dirty="0">
                          <a:solidFill>
                            <a:schemeClr val="bg1"/>
                          </a:solidFill>
                          <a:effectLst/>
                          <a:latin typeface="+mj-lt"/>
                        </a:rPr>
                        <a:t>Almacén 1</a:t>
                      </a:r>
                    </a:p>
                  </a:txBody>
                  <a:tcPr marL="6350" marR="6350" marT="635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3 - 2 = 1</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850460000"/>
                  </a:ext>
                </a:extLst>
              </a:tr>
              <a:tr h="220352">
                <a:tc>
                  <a:txBody>
                    <a:bodyPr/>
                    <a:lstStyle/>
                    <a:p>
                      <a:pPr algn="ctr" fontAlgn="b"/>
                      <a:r>
                        <a:rPr lang="es-ES" sz="1100" b="0" i="0" u="none" strike="noStrike" dirty="0">
                          <a:solidFill>
                            <a:schemeClr val="bg1"/>
                          </a:solidFill>
                          <a:effectLst/>
                          <a:latin typeface="+mj-lt"/>
                        </a:rPr>
                        <a:t>Almacén 2</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4 - 3 = 1</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507787590"/>
                  </a:ext>
                </a:extLst>
              </a:tr>
              <a:tr h="220352">
                <a:tc>
                  <a:txBody>
                    <a:bodyPr/>
                    <a:lstStyle/>
                    <a:p>
                      <a:pPr algn="ctr" fontAlgn="b"/>
                      <a:r>
                        <a:rPr lang="es-ES" sz="1100" b="0" i="0" u="none" strike="noStrike" dirty="0">
                          <a:solidFill>
                            <a:schemeClr val="bg1"/>
                          </a:solidFill>
                          <a:effectLst/>
                          <a:latin typeface="+mj-lt"/>
                        </a:rPr>
                        <a:t>Almacén 3</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4 - 3 = 1</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89957764"/>
                  </a:ext>
                </a:extLst>
              </a:tr>
              <a:tr h="220352">
                <a:tc>
                  <a:txBody>
                    <a:bodyPr/>
                    <a:lstStyle/>
                    <a:p>
                      <a:pPr algn="ctr" fontAlgn="b"/>
                      <a:r>
                        <a:rPr lang="es-ES" sz="1100" b="0" i="0" u="none" strike="noStrike" dirty="0">
                          <a:solidFill>
                            <a:schemeClr val="bg1"/>
                          </a:solidFill>
                          <a:effectLst/>
                          <a:latin typeface="+mj-lt"/>
                        </a:rPr>
                        <a:t>Almacén 4</a:t>
                      </a: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 (5)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5 - 4 = 1</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621885147"/>
                  </a:ext>
                </a:extLst>
              </a:tr>
              <a:tr h="220601">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634356530"/>
                  </a:ext>
                </a:extLst>
              </a:tr>
              <a:tr h="408790">
                <a:tc>
                  <a:txBody>
                    <a:bodyPr/>
                    <a:lstStyle/>
                    <a:p>
                      <a:pPr algn="ctr" fontAlgn="b"/>
                      <a:r>
                        <a:rPr lang="es-ES" sz="1100" u="none" strike="noStrike">
                          <a:solidFill>
                            <a:schemeClr val="bg1"/>
                          </a:solidFill>
                          <a:effectLst/>
                          <a:latin typeface="+mj-lt"/>
                        </a:rPr>
                        <a:t>Penalización C</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3 - 2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4 - 3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5 - 4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6 - 5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null</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La resta de los menores</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184279753"/>
                  </a:ext>
                </a:extLst>
              </a:tr>
            </a:tbl>
          </a:graphicData>
        </a:graphic>
      </p:graphicFrame>
      <p:sp>
        <p:nvSpPr>
          <p:cNvPr id="5" name="Elipse 4">
            <a:extLst>
              <a:ext uri="{FF2B5EF4-FFF2-40B4-BE49-F238E27FC236}">
                <a16:creationId xmlns:a16="http://schemas.microsoft.com/office/drawing/2014/main" id="{8935AF5C-E107-444E-9493-A1EAAE2BF980}"/>
              </a:ext>
            </a:extLst>
          </p:cNvPr>
          <p:cNvSpPr/>
          <p:nvPr/>
        </p:nvSpPr>
        <p:spPr>
          <a:xfrm>
            <a:off x="6395181" y="1368750"/>
            <a:ext cx="524107" cy="307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Elipse 5">
            <a:extLst>
              <a:ext uri="{FF2B5EF4-FFF2-40B4-BE49-F238E27FC236}">
                <a16:creationId xmlns:a16="http://schemas.microsoft.com/office/drawing/2014/main" id="{EC7CC8D2-B3F0-4CC9-BD9F-1C7A16BB0246}"/>
              </a:ext>
            </a:extLst>
          </p:cNvPr>
          <p:cNvSpPr/>
          <p:nvPr/>
        </p:nvSpPr>
        <p:spPr>
          <a:xfrm>
            <a:off x="4144575" y="1582602"/>
            <a:ext cx="315948" cy="279649"/>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926F2811-4BD7-45CE-98F9-5CC448892947}"/>
              </a:ext>
            </a:extLst>
          </p:cNvPr>
          <p:cNvSpPr/>
          <p:nvPr/>
        </p:nvSpPr>
        <p:spPr>
          <a:xfrm>
            <a:off x="5400905" y="1374869"/>
            <a:ext cx="315948" cy="279649"/>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 name="Conector recto de flecha 7">
            <a:extLst>
              <a:ext uri="{FF2B5EF4-FFF2-40B4-BE49-F238E27FC236}">
                <a16:creationId xmlns:a16="http://schemas.microsoft.com/office/drawing/2014/main" id="{7455EECC-29E0-4D48-B379-7A23EAC164E4}"/>
              </a:ext>
            </a:extLst>
          </p:cNvPr>
          <p:cNvCxnSpPr>
            <a:cxnSpLocks/>
          </p:cNvCxnSpPr>
          <p:nvPr/>
        </p:nvCxnSpPr>
        <p:spPr>
          <a:xfrm>
            <a:off x="5716853" y="1454185"/>
            <a:ext cx="1602064" cy="268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0B0B0D4F-A288-4689-BA45-F32D4C66C424}"/>
              </a:ext>
            </a:extLst>
          </p:cNvPr>
          <p:cNvCxnSpPr>
            <a:cxnSpLocks/>
          </p:cNvCxnSpPr>
          <p:nvPr/>
        </p:nvCxnSpPr>
        <p:spPr>
          <a:xfrm>
            <a:off x="4438183" y="1691267"/>
            <a:ext cx="2839846" cy="64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534C6179-1343-4AD5-86EE-1486CC1A0FFC}"/>
              </a:ext>
            </a:extLst>
          </p:cNvPr>
          <p:cNvSpPr/>
          <p:nvPr/>
        </p:nvSpPr>
        <p:spPr>
          <a:xfrm>
            <a:off x="7963827" y="1594443"/>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3" name="Conector recto de flecha 12">
            <a:extLst>
              <a:ext uri="{FF2B5EF4-FFF2-40B4-BE49-F238E27FC236}">
                <a16:creationId xmlns:a16="http://schemas.microsoft.com/office/drawing/2014/main" id="{1F262AFA-D202-4E23-B76C-FF48903EBC63}"/>
              </a:ext>
            </a:extLst>
          </p:cNvPr>
          <p:cNvCxnSpPr>
            <a:cxnSpLocks/>
            <a:stCxn id="12" idx="3"/>
          </p:cNvCxnSpPr>
          <p:nvPr/>
        </p:nvCxnSpPr>
        <p:spPr>
          <a:xfrm flipH="1">
            <a:off x="4466061" y="1832397"/>
            <a:ext cx="3547302" cy="1876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6AB7CBF3-2354-4730-A151-099E2886396B}"/>
              </a:ext>
            </a:extLst>
          </p:cNvPr>
          <p:cNvSpPr/>
          <p:nvPr/>
        </p:nvSpPr>
        <p:spPr>
          <a:xfrm>
            <a:off x="8784619" y="1583470"/>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7" name="Conector recto de flecha 16">
            <a:extLst>
              <a:ext uri="{FF2B5EF4-FFF2-40B4-BE49-F238E27FC236}">
                <a16:creationId xmlns:a16="http://schemas.microsoft.com/office/drawing/2014/main" id="{94DED75A-CC4A-42E9-BEDC-5BFE7E9956BA}"/>
              </a:ext>
            </a:extLst>
          </p:cNvPr>
          <p:cNvCxnSpPr>
            <a:cxnSpLocks/>
          </p:cNvCxnSpPr>
          <p:nvPr/>
        </p:nvCxnSpPr>
        <p:spPr>
          <a:xfrm flipH="1">
            <a:off x="5635083" y="1836839"/>
            <a:ext cx="3430856" cy="1871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AE747670-A256-4119-B28F-C54C369C4DE4}"/>
              </a:ext>
            </a:extLst>
          </p:cNvPr>
          <p:cNvSpPr txBox="1"/>
          <p:nvPr/>
        </p:nvSpPr>
        <p:spPr>
          <a:xfrm>
            <a:off x="6304156" y="4594231"/>
            <a:ext cx="2185640" cy="307777"/>
          </a:xfrm>
          <a:prstGeom prst="rect">
            <a:avLst/>
          </a:prstGeom>
          <a:noFill/>
        </p:spPr>
        <p:txBody>
          <a:bodyPr wrap="square">
            <a:spAutoFit/>
          </a:bodyPr>
          <a:lstStyle/>
          <a:p>
            <a:r>
              <a:rPr lang="es-ES" dirty="0">
                <a:solidFill>
                  <a:schemeClr val="bg1"/>
                </a:solidFill>
              </a:rPr>
              <a:t>Seguimos iterando…</a:t>
            </a:r>
            <a:endParaRPr lang="es-ES" dirty="0"/>
          </a:p>
        </p:txBody>
      </p:sp>
      <p:sp>
        <p:nvSpPr>
          <p:cNvPr id="19" name="Flecha: doblada 18">
            <a:extLst>
              <a:ext uri="{FF2B5EF4-FFF2-40B4-BE49-F238E27FC236}">
                <a16:creationId xmlns:a16="http://schemas.microsoft.com/office/drawing/2014/main" id="{4C3FB56F-61AC-46FA-A141-AB4FF35CD5DE}"/>
              </a:ext>
            </a:extLst>
          </p:cNvPr>
          <p:cNvSpPr/>
          <p:nvPr/>
        </p:nvSpPr>
        <p:spPr>
          <a:xfrm rot="5400000">
            <a:off x="8068613" y="4686080"/>
            <a:ext cx="388875" cy="36427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63447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2FF18D8B-34C2-432C-8E59-38D0AFD10633}"/>
              </a:ext>
            </a:extLst>
          </p:cNvPr>
          <p:cNvGraphicFramePr>
            <a:graphicFrameLocks noGrp="1"/>
          </p:cNvGraphicFramePr>
          <p:nvPr>
            <p:extLst>
              <p:ext uri="{D42A27DB-BD31-4B8C-83A1-F6EECF244321}">
                <p14:modId xmlns:p14="http://schemas.microsoft.com/office/powerpoint/2010/main" val="3442222805"/>
              </p:ext>
            </p:extLst>
          </p:nvPr>
        </p:nvGraphicFramePr>
        <p:xfrm>
          <a:off x="0" y="0"/>
          <a:ext cx="5010616" cy="1196019"/>
        </p:xfrm>
        <a:graphic>
          <a:graphicData uri="http://schemas.openxmlformats.org/drawingml/2006/table">
            <a:tbl>
              <a:tblPr>
                <a:tableStyleId>{4671C63C-78AF-468D-9D38-52A0A94B389F}</a:tableStyleId>
              </a:tblPr>
              <a:tblGrid>
                <a:gridCol w="558483">
                  <a:extLst>
                    <a:ext uri="{9D8B030D-6E8A-4147-A177-3AD203B41FA5}">
                      <a16:colId xmlns:a16="http://schemas.microsoft.com/office/drawing/2014/main" val="2582038010"/>
                    </a:ext>
                  </a:extLst>
                </a:gridCol>
                <a:gridCol w="471958">
                  <a:extLst>
                    <a:ext uri="{9D8B030D-6E8A-4147-A177-3AD203B41FA5}">
                      <a16:colId xmlns:a16="http://schemas.microsoft.com/office/drawing/2014/main" val="4017145785"/>
                    </a:ext>
                  </a:extLst>
                </a:gridCol>
                <a:gridCol w="471958">
                  <a:extLst>
                    <a:ext uri="{9D8B030D-6E8A-4147-A177-3AD203B41FA5}">
                      <a16:colId xmlns:a16="http://schemas.microsoft.com/office/drawing/2014/main" val="2580093240"/>
                    </a:ext>
                  </a:extLst>
                </a:gridCol>
                <a:gridCol w="471958">
                  <a:extLst>
                    <a:ext uri="{9D8B030D-6E8A-4147-A177-3AD203B41FA5}">
                      <a16:colId xmlns:a16="http://schemas.microsoft.com/office/drawing/2014/main" val="2864658648"/>
                    </a:ext>
                  </a:extLst>
                </a:gridCol>
                <a:gridCol w="471958">
                  <a:extLst>
                    <a:ext uri="{9D8B030D-6E8A-4147-A177-3AD203B41FA5}">
                      <a16:colId xmlns:a16="http://schemas.microsoft.com/office/drawing/2014/main" val="2249554690"/>
                    </a:ext>
                  </a:extLst>
                </a:gridCol>
                <a:gridCol w="692203">
                  <a:extLst>
                    <a:ext uri="{9D8B030D-6E8A-4147-A177-3AD203B41FA5}">
                      <a16:colId xmlns:a16="http://schemas.microsoft.com/office/drawing/2014/main" val="3279203782"/>
                    </a:ext>
                  </a:extLst>
                </a:gridCol>
                <a:gridCol w="936049">
                  <a:extLst>
                    <a:ext uri="{9D8B030D-6E8A-4147-A177-3AD203B41FA5}">
                      <a16:colId xmlns:a16="http://schemas.microsoft.com/office/drawing/2014/main" val="3265896537"/>
                    </a:ext>
                  </a:extLst>
                </a:gridCol>
                <a:gridCol w="936049">
                  <a:extLst>
                    <a:ext uri="{9D8B030D-6E8A-4147-A177-3AD203B41FA5}">
                      <a16:colId xmlns:a16="http://schemas.microsoft.com/office/drawing/2014/main" val="2399235209"/>
                    </a:ext>
                  </a:extLst>
                </a:gridCol>
              </a:tblGrid>
              <a:tr h="98491">
                <a:tc>
                  <a:txBody>
                    <a:bodyPr/>
                    <a:lstStyle/>
                    <a:p>
                      <a:pPr algn="ctr" fontAlgn="b"/>
                      <a:r>
                        <a:rPr lang="es-ES" sz="700" b="1" i="1" u="sng" strike="noStrike" dirty="0">
                          <a:solidFill>
                            <a:schemeClr val="bg1"/>
                          </a:solidFill>
                          <a:effectLst/>
                          <a:latin typeface="+mj-lt"/>
                        </a:rPr>
                        <a:t>PASO 3</a:t>
                      </a: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1427943148"/>
                  </a:ext>
                </a:extLst>
              </a:tr>
              <a:tr h="191449">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 Cliente 1</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b="0" i="0" u="none" strike="noStrike" dirty="0">
                          <a:solidFill>
                            <a:schemeClr val="bg1"/>
                          </a:solidFill>
                          <a:effectLst/>
                          <a:latin typeface="+mj-lt"/>
                        </a:rPr>
                        <a:t>Cliente 4</a:t>
                      </a:r>
                    </a:p>
                  </a:txBody>
                  <a:tcPr marL="6350" marR="6350" marT="6350" marB="0" anchor="ctr">
                    <a:noFill/>
                  </a:tcP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3746960184"/>
                  </a:ext>
                </a:extLst>
              </a:tr>
              <a:tr h="98491">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2(15)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3</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4 - 3 = 1</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3967892030"/>
                  </a:ext>
                </a:extLst>
              </a:tr>
              <a:tr h="98491">
                <a:tc>
                  <a:txBody>
                    <a:bodyPr/>
                    <a:lstStyle/>
                    <a:p>
                      <a:pPr algn="ctr" fontAlgn="b"/>
                      <a:r>
                        <a:rPr lang="es-ES" sz="700" u="none" strike="noStrike" dirty="0">
                          <a:solidFill>
                            <a:schemeClr val="bg1"/>
                          </a:solidFill>
                          <a:effectLst/>
                          <a:latin typeface="+mj-lt"/>
                        </a:rPr>
                        <a:t>Almacén 2</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&lt;= 20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5 - 4 = 1</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4225063542"/>
                  </a:ext>
                </a:extLst>
              </a:tr>
              <a:tr h="98491">
                <a:tc>
                  <a:txBody>
                    <a:bodyPr/>
                    <a:lstStyle/>
                    <a:p>
                      <a:pPr algn="ctr" fontAlgn="b"/>
                      <a:r>
                        <a:rPr lang="es-ES" sz="700" u="none" strike="noStrike" dirty="0">
                          <a:solidFill>
                            <a:schemeClr val="bg1"/>
                          </a:solidFill>
                          <a:effectLst/>
                          <a:latin typeface="+mj-lt"/>
                        </a:rPr>
                        <a:t>Almacén 3</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6</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&lt;= 30</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5 - 4 = 1</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2620534429"/>
                  </a:ext>
                </a:extLst>
              </a:tr>
              <a:tr h="98491">
                <a:tc>
                  <a:txBody>
                    <a:bodyPr/>
                    <a:lstStyle/>
                    <a:p>
                      <a:pPr algn="ctr" fontAlgn="b"/>
                      <a:r>
                        <a:rPr lang="es-ES" sz="700" u="none" strike="noStrike" dirty="0">
                          <a:solidFill>
                            <a:schemeClr val="bg1"/>
                          </a:solidFill>
                          <a:effectLst/>
                          <a:latin typeface="+mj-lt"/>
                        </a:rPr>
                        <a:t>Almacén 4</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0 (5)</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6 - 5 = 1</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838271106"/>
                  </a:ext>
                </a:extLst>
              </a:tr>
              <a:tr h="191449">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&gt;= 35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&gt;= 15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&gt;= 10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1640603286"/>
                  </a:ext>
                </a:extLst>
              </a:tr>
              <a:tr h="191449">
                <a:tc>
                  <a:txBody>
                    <a:bodyPr/>
                    <a:lstStyle/>
                    <a:p>
                      <a:pPr algn="ctr" fontAlgn="b"/>
                      <a:r>
                        <a:rPr lang="es-ES" sz="700" u="none" strike="noStrike" dirty="0">
                          <a:solidFill>
                            <a:schemeClr val="bg1"/>
                          </a:solidFill>
                          <a:effectLst/>
                          <a:latin typeface="+mj-lt"/>
                        </a:rPr>
                        <a:t>Penalización C</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4 - 3 = 1</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5 - 4 = 1</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6 - 5 = 1</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La resta de los menores</a:t>
                      </a:r>
                      <a:endParaRPr lang="es-ES" sz="700" b="0" i="0" u="none" strike="noStrike" dirty="0">
                        <a:solidFill>
                          <a:schemeClr val="bg1"/>
                        </a:solidFill>
                        <a:effectLst/>
                        <a:latin typeface="+mj-lt"/>
                      </a:endParaRPr>
                    </a:p>
                  </a:txBody>
                  <a:tcPr marL="6350" marR="6350" marT="6350" marB="0" anchor="ctr">
                    <a:noFill/>
                  </a:tcPr>
                </a:tc>
                <a:extLst>
                  <a:ext uri="{0D108BD9-81ED-4DB2-BD59-A6C34878D82A}">
                    <a16:rowId xmlns:a16="http://schemas.microsoft.com/office/drawing/2014/main" val="717189242"/>
                  </a:ext>
                </a:extLst>
              </a:tr>
            </a:tbl>
          </a:graphicData>
        </a:graphic>
      </p:graphicFrame>
      <p:graphicFrame>
        <p:nvGraphicFramePr>
          <p:cNvPr id="4" name="Tabla 3">
            <a:extLst>
              <a:ext uri="{FF2B5EF4-FFF2-40B4-BE49-F238E27FC236}">
                <a16:creationId xmlns:a16="http://schemas.microsoft.com/office/drawing/2014/main" id="{F1CBBAC1-0F71-4F66-AA94-E5F1F9149C4E}"/>
              </a:ext>
            </a:extLst>
          </p:cNvPr>
          <p:cNvGraphicFramePr>
            <a:graphicFrameLocks noGrp="1"/>
          </p:cNvGraphicFramePr>
          <p:nvPr>
            <p:extLst>
              <p:ext uri="{D42A27DB-BD31-4B8C-83A1-F6EECF244321}">
                <p14:modId xmlns:p14="http://schemas.microsoft.com/office/powerpoint/2010/main" val="1177545175"/>
              </p:ext>
            </p:extLst>
          </p:nvPr>
        </p:nvGraphicFramePr>
        <p:xfrm>
          <a:off x="58700" y="1222104"/>
          <a:ext cx="6089340" cy="907776"/>
        </p:xfrm>
        <a:graphic>
          <a:graphicData uri="http://schemas.openxmlformats.org/drawingml/2006/table">
            <a:tbl>
              <a:tblPr>
                <a:tableStyleId>{4671C63C-78AF-468D-9D38-52A0A94B389F}</a:tableStyleId>
              </a:tblPr>
              <a:tblGrid>
                <a:gridCol w="678718">
                  <a:extLst>
                    <a:ext uri="{9D8B030D-6E8A-4147-A177-3AD203B41FA5}">
                      <a16:colId xmlns:a16="http://schemas.microsoft.com/office/drawing/2014/main" val="4076155002"/>
                    </a:ext>
                  </a:extLst>
                </a:gridCol>
                <a:gridCol w="573564">
                  <a:extLst>
                    <a:ext uri="{9D8B030D-6E8A-4147-A177-3AD203B41FA5}">
                      <a16:colId xmlns:a16="http://schemas.microsoft.com/office/drawing/2014/main" val="4214102044"/>
                    </a:ext>
                  </a:extLst>
                </a:gridCol>
                <a:gridCol w="573564">
                  <a:extLst>
                    <a:ext uri="{9D8B030D-6E8A-4147-A177-3AD203B41FA5}">
                      <a16:colId xmlns:a16="http://schemas.microsoft.com/office/drawing/2014/main" val="807414508"/>
                    </a:ext>
                  </a:extLst>
                </a:gridCol>
                <a:gridCol w="573564">
                  <a:extLst>
                    <a:ext uri="{9D8B030D-6E8A-4147-A177-3AD203B41FA5}">
                      <a16:colId xmlns:a16="http://schemas.microsoft.com/office/drawing/2014/main" val="4132515365"/>
                    </a:ext>
                  </a:extLst>
                </a:gridCol>
                <a:gridCol w="573564">
                  <a:extLst>
                    <a:ext uri="{9D8B030D-6E8A-4147-A177-3AD203B41FA5}">
                      <a16:colId xmlns:a16="http://schemas.microsoft.com/office/drawing/2014/main" val="2610813487"/>
                    </a:ext>
                  </a:extLst>
                </a:gridCol>
                <a:gridCol w="841228">
                  <a:extLst>
                    <a:ext uri="{9D8B030D-6E8A-4147-A177-3AD203B41FA5}">
                      <a16:colId xmlns:a16="http://schemas.microsoft.com/office/drawing/2014/main" val="4014010924"/>
                    </a:ext>
                  </a:extLst>
                </a:gridCol>
                <a:gridCol w="1137569">
                  <a:extLst>
                    <a:ext uri="{9D8B030D-6E8A-4147-A177-3AD203B41FA5}">
                      <a16:colId xmlns:a16="http://schemas.microsoft.com/office/drawing/2014/main" val="1956589208"/>
                    </a:ext>
                  </a:extLst>
                </a:gridCol>
                <a:gridCol w="1137569">
                  <a:extLst>
                    <a:ext uri="{9D8B030D-6E8A-4147-A177-3AD203B41FA5}">
                      <a16:colId xmlns:a16="http://schemas.microsoft.com/office/drawing/2014/main" val="620029293"/>
                    </a:ext>
                  </a:extLst>
                </a:gridCol>
              </a:tblGrid>
              <a:tr h="113472">
                <a:tc>
                  <a:txBody>
                    <a:bodyPr/>
                    <a:lstStyle/>
                    <a:p>
                      <a:pPr algn="ctr" fontAlgn="b"/>
                      <a:r>
                        <a:rPr lang="es-ES" sz="700" b="1" i="1" u="sng" strike="noStrike" dirty="0">
                          <a:solidFill>
                            <a:schemeClr val="bg1"/>
                          </a:solidFill>
                          <a:effectLst/>
                          <a:latin typeface="+mj-lt"/>
                        </a:rPr>
                        <a:t>PASO 4</a:t>
                      </a: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60318722"/>
                  </a:ext>
                </a:extLst>
              </a:tr>
              <a:tr h="113472">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715591644"/>
                  </a:ext>
                </a:extLst>
              </a:tr>
              <a:tr h="113472">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2(15)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3 (5)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727057366"/>
                  </a:ext>
                </a:extLst>
              </a:tr>
              <a:tr h="113472">
                <a:tc>
                  <a:txBody>
                    <a:bodyPr/>
                    <a:lstStyle/>
                    <a:p>
                      <a:pPr algn="ctr" fontAlgn="b"/>
                      <a:r>
                        <a:rPr lang="es-ES" sz="700" b="0" i="0" u="none" strike="noStrike" dirty="0">
                          <a:solidFill>
                            <a:schemeClr val="bg1"/>
                          </a:solidFill>
                          <a:effectLst/>
                          <a:latin typeface="+mj-lt"/>
                        </a:rPr>
                        <a:t>Almacén 2</a:t>
                      </a: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20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5 - 4 = 1</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20602517"/>
                  </a:ext>
                </a:extLst>
              </a:tr>
              <a:tr h="113472">
                <a:tc>
                  <a:txBody>
                    <a:bodyPr/>
                    <a:lstStyle/>
                    <a:p>
                      <a:pPr algn="ctr" fontAlgn="b"/>
                      <a:r>
                        <a:rPr lang="es-ES" sz="700" b="0" i="0" u="none" strike="noStrike" dirty="0">
                          <a:solidFill>
                            <a:schemeClr val="bg1"/>
                          </a:solidFill>
                          <a:effectLst/>
                          <a:latin typeface="+mj-lt"/>
                        </a:rPr>
                        <a:t>Almacén 3</a:t>
                      </a:r>
                    </a:p>
                  </a:txBody>
                  <a:tcPr marL="6350" marR="6350" marT="6350" marB="0" anchor="ctr"/>
                </a:tc>
                <a:tc>
                  <a:txBody>
                    <a:bodyPr/>
                    <a:lstStyle/>
                    <a:p>
                      <a:pPr algn="ctr" fontAlgn="b"/>
                      <a:r>
                        <a:rPr lang="es-ES" sz="700" u="none" strike="noStrike" dirty="0">
                          <a:solidFill>
                            <a:schemeClr val="bg1"/>
                          </a:solidFill>
                          <a:effectLst/>
                          <a:latin typeface="+mj-lt"/>
                        </a:rPr>
                        <a:t>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&lt;= 30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5 - 4 = 1</a:t>
                      </a:r>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813133172"/>
                  </a:ext>
                </a:extLst>
              </a:tr>
              <a:tr h="113472">
                <a:tc>
                  <a:txBody>
                    <a:bodyPr/>
                    <a:lstStyle/>
                    <a:p>
                      <a:pPr algn="ctr" fontAlgn="b"/>
                      <a:r>
                        <a:rPr lang="es-ES" sz="700" b="0" i="0" u="none" strike="noStrike" dirty="0">
                          <a:solidFill>
                            <a:schemeClr val="bg1"/>
                          </a:solidFill>
                          <a:effectLst/>
                          <a:latin typeface="+mj-lt"/>
                        </a:rPr>
                        <a:t>Almacén 4</a:t>
                      </a: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6 - 5 = 1</a:t>
                      </a:r>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691055453"/>
                  </a:ext>
                </a:extLst>
              </a:tr>
              <a:tr h="113472">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&gt;= 30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194496304"/>
                  </a:ext>
                </a:extLst>
              </a:tr>
              <a:tr h="113472">
                <a:tc>
                  <a:txBody>
                    <a:bodyPr/>
                    <a:lstStyle/>
                    <a:p>
                      <a:pPr algn="ctr" fontAlgn="b"/>
                      <a:r>
                        <a:rPr lang="es-ES" sz="700" u="none" strike="noStrike">
                          <a:solidFill>
                            <a:schemeClr val="bg1"/>
                          </a:solidFill>
                          <a:effectLst/>
                          <a:latin typeface="+mj-lt"/>
                        </a:rPr>
                        <a:t>Penalización C</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4 - 4 =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5 - 5 = 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6 - 6 = 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err="1">
                          <a:solidFill>
                            <a:schemeClr val="bg1"/>
                          </a:solidFill>
                          <a:effectLst/>
                          <a:latin typeface="+mj-lt"/>
                        </a:rPr>
                        <a:t>null</a:t>
                      </a:r>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083248118"/>
                  </a:ext>
                </a:extLst>
              </a:tr>
            </a:tbl>
          </a:graphicData>
        </a:graphic>
      </p:graphicFrame>
      <p:graphicFrame>
        <p:nvGraphicFramePr>
          <p:cNvPr id="5" name="Tabla 4">
            <a:extLst>
              <a:ext uri="{FF2B5EF4-FFF2-40B4-BE49-F238E27FC236}">
                <a16:creationId xmlns:a16="http://schemas.microsoft.com/office/drawing/2014/main" id="{F2C58F81-2D78-423C-B03B-2BE797CE3685}"/>
              </a:ext>
            </a:extLst>
          </p:cNvPr>
          <p:cNvGraphicFramePr>
            <a:graphicFrameLocks noGrp="1"/>
          </p:cNvGraphicFramePr>
          <p:nvPr>
            <p:extLst>
              <p:ext uri="{D42A27DB-BD31-4B8C-83A1-F6EECF244321}">
                <p14:modId xmlns:p14="http://schemas.microsoft.com/office/powerpoint/2010/main" val="667146374"/>
              </p:ext>
            </p:extLst>
          </p:nvPr>
        </p:nvGraphicFramePr>
        <p:xfrm>
          <a:off x="140475" y="2155965"/>
          <a:ext cx="6435027" cy="907334"/>
        </p:xfrm>
        <a:graphic>
          <a:graphicData uri="http://schemas.openxmlformats.org/drawingml/2006/table">
            <a:tbl>
              <a:tblPr>
                <a:tableStyleId>{4671C63C-78AF-468D-9D38-52A0A94B389F}</a:tableStyleId>
              </a:tblPr>
              <a:tblGrid>
                <a:gridCol w="717248">
                  <a:extLst>
                    <a:ext uri="{9D8B030D-6E8A-4147-A177-3AD203B41FA5}">
                      <a16:colId xmlns:a16="http://schemas.microsoft.com/office/drawing/2014/main" val="1942451003"/>
                    </a:ext>
                  </a:extLst>
                </a:gridCol>
                <a:gridCol w="606125">
                  <a:extLst>
                    <a:ext uri="{9D8B030D-6E8A-4147-A177-3AD203B41FA5}">
                      <a16:colId xmlns:a16="http://schemas.microsoft.com/office/drawing/2014/main" val="2655475733"/>
                    </a:ext>
                  </a:extLst>
                </a:gridCol>
                <a:gridCol w="606125">
                  <a:extLst>
                    <a:ext uri="{9D8B030D-6E8A-4147-A177-3AD203B41FA5}">
                      <a16:colId xmlns:a16="http://schemas.microsoft.com/office/drawing/2014/main" val="3486933890"/>
                    </a:ext>
                  </a:extLst>
                </a:gridCol>
                <a:gridCol w="606125">
                  <a:extLst>
                    <a:ext uri="{9D8B030D-6E8A-4147-A177-3AD203B41FA5}">
                      <a16:colId xmlns:a16="http://schemas.microsoft.com/office/drawing/2014/main" val="969601506"/>
                    </a:ext>
                  </a:extLst>
                </a:gridCol>
                <a:gridCol w="606125">
                  <a:extLst>
                    <a:ext uri="{9D8B030D-6E8A-4147-A177-3AD203B41FA5}">
                      <a16:colId xmlns:a16="http://schemas.microsoft.com/office/drawing/2014/main" val="3236243935"/>
                    </a:ext>
                  </a:extLst>
                </a:gridCol>
                <a:gridCol w="888983">
                  <a:extLst>
                    <a:ext uri="{9D8B030D-6E8A-4147-A177-3AD203B41FA5}">
                      <a16:colId xmlns:a16="http://schemas.microsoft.com/office/drawing/2014/main" val="3256769735"/>
                    </a:ext>
                  </a:extLst>
                </a:gridCol>
                <a:gridCol w="1202148">
                  <a:extLst>
                    <a:ext uri="{9D8B030D-6E8A-4147-A177-3AD203B41FA5}">
                      <a16:colId xmlns:a16="http://schemas.microsoft.com/office/drawing/2014/main" val="3725026671"/>
                    </a:ext>
                  </a:extLst>
                </a:gridCol>
                <a:gridCol w="1202148">
                  <a:extLst>
                    <a:ext uri="{9D8B030D-6E8A-4147-A177-3AD203B41FA5}">
                      <a16:colId xmlns:a16="http://schemas.microsoft.com/office/drawing/2014/main" val="2778263797"/>
                    </a:ext>
                  </a:extLst>
                </a:gridCol>
              </a:tblGrid>
              <a:tr h="113472">
                <a:tc>
                  <a:txBody>
                    <a:bodyPr/>
                    <a:lstStyle/>
                    <a:p>
                      <a:pPr algn="ctr" fontAlgn="b"/>
                      <a:r>
                        <a:rPr lang="es-ES" sz="700" b="1" i="1" u="sng" strike="noStrike" dirty="0">
                          <a:solidFill>
                            <a:schemeClr val="bg1"/>
                          </a:solidFill>
                          <a:effectLst/>
                          <a:latin typeface="+mj-lt"/>
                        </a:rPr>
                        <a:t>PASO 5</a:t>
                      </a: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697086097"/>
                  </a:ext>
                </a:extLst>
              </a:tr>
              <a:tr h="49009">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597081025"/>
                  </a:ext>
                </a:extLst>
              </a:tr>
              <a:tr h="113472">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2(15)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3 (5)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499359414"/>
                  </a:ext>
                </a:extLst>
              </a:tr>
              <a:tr h="113472">
                <a:tc>
                  <a:txBody>
                    <a:bodyPr/>
                    <a:lstStyle/>
                    <a:p>
                      <a:pPr algn="ctr" fontAlgn="b"/>
                      <a:r>
                        <a:rPr lang="es-ES" sz="700" u="none" strike="noStrike" dirty="0">
                          <a:solidFill>
                            <a:schemeClr val="bg1"/>
                          </a:solidFill>
                          <a:effectLst/>
                          <a:latin typeface="+mj-lt"/>
                        </a:rPr>
                        <a:t>Almacén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20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6 - 5 = 1</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688645001"/>
                  </a:ext>
                </a:extLst>
              </a:tr>
              <a:tr h="113472">
                <a:tc>
                  <a:txBody>
                    <a:bodyPr/>
                    <a:lstStyle/>
                    <a:p>
                      <a:pPr algn="ctr" fontAlgn="b"/>
                      <a:r>
                        <a:rPr lang="es-ES" sz="700" u="none" strike="noStrike" dirty="0">
                          <a:solidFill>
                            <a:schemeClr val="bg1"/>
                          </a:solidFill>
                          <a:effectLst/>
                          <a:latin typeface="+mj-lt"/>
                        </a:rPr>
                        <a:t>Almacén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 (30)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6</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18973538"/>
                  </a:ext>
                </a:extLst>
              </a:tr>
              <a:tr h="113472">
                <a:tc>
                  <a:txBody>
                    <a:bodyPr/>
                    <a:lstStyle/>
                    <a:p>
                      <a:pPr algn="ctr" fontAlgn="b"/>
                      <a:r>
                        <a:rPr lang="es-ES" sz="700" u="none" strike="noStrike" dirty="0">
                          <a:solidFill>
                            <a:schemeClr val="bg1"/>
                          </a:solidFill>
                          <a:effectLst/>
                          <a:latin typeface="+mj-lt"/>
                        </a:rPr>
                        <a:t>Almacén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 (5)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7 - 6 = 1</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985180998"/>
                  </a:ext>
                </a:extLst>
              </a:tr>
              <a:tr h="113472">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264337391"/>
                  </a:ext>
                </a:extLst>
              </a:tr>
              <a:tr h="113472">
                <a:tc>
                  <a:txBody>
                    <a:bodyPr/>
                    <a:lstStyle/>
                    <a:p>
                      <a:pPr algn="ctr" fontAlgn="b"/>
                      <a:r>
                        <a:rPr lang="es-ES" sz="700" u="none" strike="noStrike">
                          <a:solidFill>
                            <a:schemeClr val="bg1"/>
                          </a:solidFill>
                          <a:effectLst/>
                          <a:latin typeface="+mj-lt"/>
                        </a:rPr>
                        <a:t>Penalización C</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6 - 5 = 1</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7 - 6 = 1</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733101364"/>
                  </a:ext>
                </a:extLst>
              </a:tr>
            </a:tbl>
          </a:graphicData>
        </a:graphic>
      </p:graphicFrame>
      <p:graphicFrame>
        <p:nvGraphicFramePr>
          <p:cNvPr id="6" name="Tabla 5">
            <a:extLst>
              <a:ext uri="{FF2B5EF4-FFF2-40B4-BE49-F238E27FC236}">
                <a16:creationId xmlns:a16="http://schemas.microsoft.com/office/drawing/2014/main" id="{1246D366-B882-4CD3-8D26-EEDB6D83C1D8}"/>
              </a:ext>
            </a:extLst>
          </p:cNvPr>
          <p:cNvGraphicFramePr>
            <a:graphicFrameLocks noGrp="1"/>
          </p:cNvGraphicFramePr>
          <p:nvPr>
            <p:extLst>
              <p:ext uri="{D42A27DB-BD31-4B8C-83A1-F6EECF244321}">
                <p14:modId xmlns:p14="http://schemas.microsoft.com/office/powerpoint/2010/main" val="2991565411"/>
              </p:ext>
            </p:extLst>
          </p:nvPr>
        </p:nvGraphicFramePr>
        <p:xfrm>
          <a:off x="255705" y="3089826"/>
          <a:ext cx="6691504" cy="949216"/>
        </p:xfrm>
        <a:graphic>
          <a:graphicData uri="http://schemas.openxmlformats.org/drawingml/2006/table">
            <a:tbl>
              <a:tblPr>
                <a:tableStyleId>{4671C63C-78AF-468D-9D38-52A0A94B389F}</a:tableStyleId>
              </a:tblPr>
              <a:tblGrid>
                <a:gridCol w="745835">
                  <a:extLst>
                    <a:ext uri="{9D8B030D-6E8A-4147-A177-3AD203B41FA5}">
                      <a16:colId xmlns:a16="http://schemas.microsoft.com/office/drawing/2014/main" val="2327880851"/>
                    </a:ext>
                  </a:extLst>
                </a:gridCol>
                <a:gridCol w="630283">
                  <a:extLst>
                    <a:ext uri="{9D8B030D-6E8A-4147-A177-3AD203B41FA5}">
                      <a16:colId xmlns:a16="http://schemas.microsoft.com/office/drawing/2014/main" val="1309512764"/>
                    </a:ext>
                  </a:extLst>
                </a:gridCol>
                <a:gridCol w="630283">
                  <a:extLst>
                    <a:ext uri="{9D8B030D-6E8A-4147-A177-3AD203B41FA5}">
                      <a16:colId xmlns:a16="http://schemas.microsoft.com/office/drawing/2014/main" val="4291931450"/>
                    </a:ext>
                  </a:extLst>
                </a:gridCol>
                <a:gridCol w="630283">
                  <a:extLst>
                    <a:ext uri="{9D8B030D-6E8A-4147-A177-3AD203B41FA5}">
                      <a16:colId xmlns:a16="http://schemas.microsoft.com/office/drawing/2014/main" val="4275651556"/>
                    </a:ext>
                  </a:extLst>
                </a:gridCol>
                <a:gridCol w="630283">
                  <a:extLst>
                    <a:ext uri="{9D8B030D-6E8A-4147-A177-3AD203B41FA5}">
                      <a16:colId xmlns:a16="http://schemas.microsoft.com/office/drawing/2014/main" val="2385917093"/>
                    </a:ext>
                  </a:extLst>
                </a:gridCol>
                <a:gridCol w="924415">
                  <a:extLst>
                    <a:ext uri="{9D8B030D-6E8A-4147-A177-3AD203B41FA5}">
                      <a16:colId xmlns:a16="http://schemas.microsoft.com/office/drawing/2014/main" val="2588278811"/>
                    </a:ext>
                  </a:extLst>
                </a:gridCol>
                <a:gridCol w="1250061">
                  <a:extLst>
                    <a:ext uri="{9D8B030D-6E8A-4147-A177-3AD203B41FA5}">
                      <a16:colId xmlns:a16="http://schemas.microsoft.com/office/drawing/2014/main" val="2704698752"/>
                    </a:ext>
                  </a:extLst>
                </a:gridCol>
                <a:gridCol w="1250061">
                  <a:extLst>
                    <a:ext uri="{9D8B030D-6E8A-4147-A177-3AD203B41FA5}">
                      <a16:colId xmlns:a16="http://schemas.microsoft.com/office/drawing/2014/main" val="696806678"/>
                    </a:ext>
                  </a:extLst>
                </a:gridCol>
              </a:tblGrid>
              <a:tr h="118652">
                <a:tc>
                  <a:txBody>
                    <a:bodyPr/>
                    <a:lstStyle/>
                    <a:p>
                      <a:pPr algn="ctr" fontAlgn="b"/>
                      <a:r>
                        <a:rPr lang="es-ES" sz="700" b="1" i="1" u="sng" strike="noStrike" dirty="0">
                          <a:solidFill>
                            <a:schemeClr val="bg1"/>
                          </a:solidFill>
                          <a:effectLst/>
                          <a:latin typeface="+mj-lt"/>
                        </a:rPr>
                        <a:t>PASO 6</a:t>
                      </a: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397117232"/>
                  </a:ext>
                </a:extLst>
              </a:tr>
              <a:tr h="118652">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051235597"/>
                  </a:ext>
                </a:extLst>
              </a:tr>
              <a:tr h="118652">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2 (15)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err="1">
                          <a:solidFill>
                            <a:schemeClr val="bg1"/>
                          </a:solidFill>
                          <a:effectLst/>
                          <a:latin typeface="+mj-lt"/>
                        </a:rPr>
                        <a:t>null</a:t>
                      </a:r>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963562827"/>
                  </a:ext>
                </a:extLst>
              </a:tr>
              <a:tr h="118652">
                <a:tc>
                  <a:txBody>
                    <a:bodyPr/>
                    <a:lstStyle/>
                    <a:p>
                      <a:pPr algn="ctr" fontAlgn="b"/>
                      <a:r>
                        <a:rPr lang="es-ES" sz="700" u="none" strike="noStrike" dirty="0">
                          <a:solidFill>
                            <a:schemeClr val="bg1"/>
                          </a:solidFill>
                          <a:effectLst/>
                          <a:latin typeface="+mj-lt"/>
                        </a:rPr>
                        <a:t>Almacén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35143343"/>
                  </a:ext>
                </a:extLst>
              </a:tr>
              <a:tr h="118652">
                <a:tc>
                  <a:txBody>
                    <a:bodyPr/>
                    <a:lstStyle/>
                    <a:p>
                      <a:pPr algn="ctr" fontAlgn="b"/>
                      <a:r>
                        <a:rPr lang="es-ES" sz="700" u="none" strike="noStrike" dirty="0">
                          <a:solidFill>
                            <a:schemeClr val="bg1"/>
                          </a:solidFill>
                          <a:effectLst/>
                          <a:latin typeface="+mj-lt"/>
                        </a:rPr>
                        <a:t>Almacén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 (30)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6</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086673423"/>
                  </a:ext>
                </a:extLst>
              </a:tr>
              <a:tr h="118652">
                <a:tc>
                  <a:txBody>
                    <a:bodyPr/>
                    <a:lstStyle/>
                    <a:p>
                      <a:pPr algn="ctr" fontAlgn="b"/>
                      <a:r>
                        <a:rPr lang="es-ES" sz="700" u="none" strike="noStrike" dirty="0">
                          <a:solidFill>
                            <a:schemeClr val="bg1"/>
                          </a:solidFill>
                          <a:effectLst/>
                          <a:latin typeface="+mj-lt"/>
                        </a:rPr>
                        <a:t>Almacén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 (5)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100968646"/>
                  </a:ext>
                </a:extLst>
              </a:tr>
              <a:tr h="118652">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866713381"/>
                  </a:ext>
                </a:extLst>
              </a:tr>
              <a:tr h="118652">
                <a:tc>
                  <a:txBody>
                    <a:bodyPr/>
                    <a:lstStyle/>
                    <a:p>
                      <a:pPr algn="ctr" fontAlgn="b"/>
                      <a:r>
                        <a:rPr lang="es-ES" sz="700" u="none" strike="noStrike">
                          <a:solidFill>
                            <a:schemeClr val="bg1"/>
                          </a:solidFill>
                          <a:effectLst/>
                          <a:latin typeface="+mj-lt"/>
                        </a:rPr>
                        <a:t>Penalización C</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7 - 6 = 1</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059188701"/>
                  </a:ext>
                </a:extLst>
              </a:tr>
            </a:tbl>
          </a:graphicData>
        </a:graphic>
      </p:graphicFrame>
      <p:graphicFrame>
        <p:nvGraphicFramePr>
          <p:cNvPr id="7" name="Tabla 6">
            <a:extLst>
              <a:ext uri="{FF2B5EF4-FFF2-40B4-BE49-F238E27FC236}">
                <a16:creationId xmlns:a16="http://schemas.microsoft.com/office/drawing/2014/main" id="{75732C40-ED7B-479D-B901-CB735E5F498B}"/>
              </a:ext>
            </a:extLst>
          </p:cNvPr>
          <p:cNvGraphicFramePr>
            <a:graphicFrameLocks noGrp="1"/>
          </p:cNvGraphicFramePr>
          <p:nvPr>
            <p:extLst>
              <p:ext uri="{D42A27DB-BD31-4B8C-83A1-F6EECF244321}">
                <p14:modId xmlns:p14="http://schemas.microsoft.com/office/powerpoint/2010/main" val="4223993862"/>
              </p:ext>
            </p:extLst>
          </p:nvPr>
        </p:nvGraphicFramePr>
        <p:xfrm>
          <a:off x="508466" y="4048908"/>
          <a:ext cx="6795586" cy="1023944"/>
        </p:xfrm>
        <a:graphic>
          <a:graphicData uri="http://schemas.openxmlformats.org/drawingml/2006/table">
            <a:tbl>
              <a:tblPr>
                <a:tableStyleId>{4671C63C-78AF-468D-9D38-52A0A94B389F}</a:tableStyleId>
              </a:tblPr>
              <a:tblGrid>
                <a:gridCol w="757435">
                  <a:extLst>
                    <a:ext uri="{9D8B030D-6E8A-4147-A177-3AD203B41FA5}">
                      <a16:colId xmlns:a16="http://schemas.microsoft.com/office/drawing/2014/main" val="2050761312"/>
                    </a:ext>
                  </a:extLst>
                </a:gridCol>
                <a:gridCol w="640087">
                  <a:extLst>
                    <a:ext uri="{9D8B030D-6E8A-4147-A177-3AD203B41FA5}">
                      <a16:colId xmlns:a16="http://schemas.microsoft.com/office/drawing/2014/main" val="2192584548"/>
                    </a:ext>
                  </a:extLst>
                </a:gridCol>
                <a:gridCol w="640087">
                  <a:extLst>
                    <a:ext uri="{9D8B030D-6E8A-4147-A177-3AD203B41FA5}">
                      <a16:colId xmlns:a16="http://schemas.microsoft.com/office/drawing/2014/main" val="2320789629"/>
                    </a:ext>
                  </a:extLst>
                </a:gridCol>
                <a:gridCol w="640087">
                  <a:extLst>
                    <a:ext uri="{9D8B030D-6E8A-4147-A177-3AD203B41FA5}">
                      <a16:colId xmlns:a16="http://schemas.microsoft.com/office/drawing/2014/main" val="3238892027"/>
                    </a:ext>
                  </a:extLst>
                </a:gridCol>
                <a:gridCol w="640087">
                  <a:extLst>
                    <a:ext uri="{9D8B030D-6E8A-4147-A177-3AD203B41FA5}">
                      <a16:colId xmlns:a16="http://schemas.microsoft.com/office/drawing/2014/main" val="691127260"/>
                    </a:ext>
                  </a:extLst>
                </a:gridCol>
                <a:gridCol w="938793">
                  <a:extLst>
                    <a:ext uri="{9D8B030D-6E8A-4147-A177-3AD203B41FA5}">
                      <a16:colId xmlns:a16="http://schemas.microsoft.com/office/drawing/2014/main" val="3709530891"/>
                    </a:ext>
                  </a:extLst>
                </a:gridCol>
                <a:gridCol w="1269505">
                  <a:extLst>
                    <a:ext uri="{9D8B030D-6E8A-4147-A177-3AD203B41FA5}">
                      <a16:colId xmlns:a16="http://schemas.microsoft.com/office/drawing/2014/main" val="4141868515"/>
                    </a:ext>
                  </a:extLst>
                </a:gridCol>
                <a:gridCol w="1269505">
                  <a:extLst>
                    <a:ext uri="{9D8B030D-6E8A-4147-A177-3AD203B41FA5}">
                      <a16:colId xmlns:a16="http://schemas.microsoft.com/office/drawing/2014/main" val="1710477819"/>
                    </a:ext>
                  </a:extLst>
                </a:gridCol>
              </a:tblGrid>
              <a:tr h="127993">
                <a:tc>
                  <a:txBody>
                    <a:bodyPr/>
                    <a:lstStyle/>
                    <a:p>
                      <a:pPr algn="ctr" fontAlgn="b"/>
                      <a:r>
                        <a:rPr lang="es-ES" sz="700" b="1" i="1" u="sng" strike="noStrike" dirty="0">
                          <a:solidFill>
                            <a:schemeClr val="bg1"/>
                          </a:solidFill>
                          <a:effectLst/>
                          <a:latin typeface="+mj-lt"/>
                        </a:rPr>
                        <a:t>PASO 7</a:t>
                      </a: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559515517"/>
                  </a:ext>
                </a:extLst>
              </a:tr>
              <a:tr h="127993">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953940572"/>
                  </a:ext>
                </a:extLst>
              </a:tr>
              <a:tr h="127993">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2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227051008"/>
                  </a:ext>
                </a:extLst>
              </a:tr>
              <a:tr h="127993">
                <a:tc>
                  <a:txBody>
                    <a:bodyPr/>
                    <a:lstStyle/>
                    <a:p>
                      <a:pPr algn="ctr" fontAlgn="b"/>
                      <a:r>
                        <a:rPr lang="es-ES" sz="700" u="none" strike="noStrike" dirty="0">
                          <a:solidFill>
                            <a:schemeClr val="bg1"/>
                          </a:solidFill>
                          <a:effectLst/>
                          <a:latin typeface="+mj-lt"/>
                        </a:rPr>
                        <a:t>Almacén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226853792"/>
                  </a:ext>
                </a:extLst>
              </a:tr>
              <a:tr h="127993">
                <a:tc>
                  <a:txBody>
                    <a:bodyPr/>
                    <a:lstStyle/>
                    <a:p>
                      <a:pPr algn="ctr" fontAlgn="b"/>
                      <a:r>
                        <a:rPr lang="es-ES" sz="700" u="none" strike="noStrike" dirty="0">
                          <a:solidFill>
                            <a:schemeClr val="bg1"/>
                          </a:solidFill>
                          <a:effectLst/>
                          <a:latin typeface="+mj-lt"/>
                        </a:rPr>
                        <a:t>Almacén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 (30)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&lt;= 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197187502"/>
                  </a:ext>
                </a:extLst>
              </a:tr>
              <a:tr h="127993">
                <a:tc>
                  <a:txBody>
                    <a:bodyPr/>
                    <a:lstStyle/>
                    <a:p>
                      <a:pPr algn="ctr" fontAlgn="b"/>
                      <a:r>
                        <a:rPr lang="es-ES" sz="700" u="none" strike="noStrike" dirty="0">
                          <a:solidFill>
                            <a:schemeClr val="bg1"/>
                          </a:solidFill>
                          <a:effectLst/>
                          <a:latin typeface="+mj-lt"/>
                        </a:rPr>
                        <a:t>Almacén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&lt;= 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err="1">
                          <a:solidFill>
                            <a:schemeClr val="bg1"/>
                          </a:solidFill>
                          <a:effectLst/>
                          <a:latin typeface="+mj-lt"/>
                        </a:rPr>
                        <a:t>null</a:t>
                      </a:r>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782725998"/>
                  </a:ext>
                </a:extLst>
              </a:tr>
              <a:tr h="127993">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25481456"/>
                  </a:ext>
                </a:extLst>
              </a:tr>
              <a:tr h="127993">
                <a:tc>
                  <a:txBody>
                    <a:bodyPr/>
                    <a:lstStyle/>
                    <a:p>
                      <a:pPr algn="ctr" fontAlgn="b"/>
                      <a:r>
                        <a:rPr lang="es-ES" sz="700" u="none" strike="noStrike">
                          <a:solidFill>
                            <a:schemeClr val="bg1"/>
                          </a:solidFill>
                          <a:effectLst/>
                          <a:latin typeface="+mj-lt"/>
                        </a:rPr>
                        <a:t>Penalización C</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878711370"/>
                  </a:ext>
                </a:extLst>
              </a:tr>
            </a:tbl>
          </a:graphicData>
        </a:graphic>
      </p:graphicFrame>
      <p:pic>
        <p:nvPicPr>
          <p:cNvPr id="8" name="Imagen 7">
            <a:extLst>
              <a:ext uri="{FF2B5EF4-FFF2-40B4-BE49-F238E27FC236}">
                <a16:creationId xmlns:a16="http://schemas.microsoft.com/office/drawing/2014/main" id="{67BB8D92-DC8C-49A2-A5D6-B24F2E44276B}"/>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507447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98FAC1-6F22-4B52-983A-0782673F4340}"/>
              </a:ext>
            </a:extLst>
          </p:cNvPr>
          <p:cNvSpPr>
            <a:spLocks noGrp="1"/>
          </p:cNvSpPr>
          <p:nvPr>
            <p:ph type="ctrTitle"/>
          </p:nvPr>
        </p:nvSpPr>
        <p:spPr/>
        <p:txBody>
          <a:bodyPr/>
          <a:lstStyle/>
          <a:p>
            <a:r>
              <a:rPr lang="es-ES" dirty="0"/>
              <a:t>Solución inicial viable</a:t>
            </a:r>
          </a:p>
        </p:txBody>
      </p:sp>
      <p:graphicFrame>
        <p:nvGraphicFramePr>
          <p:cNvPr id="4" name="Tabla 3">
            <a:extLst>
              <a:ext uri="{FF2B5EF4-FFF2-40B4-BE49-F238E27FC236}">
                <a16:creationId xmlns:a16="http://schemas.microsoft.com/office/drawing/2014/main" id="{FA60260B-E06F-4053-ACDE-E208AF33FED6}"/>
              </a:ext>
            </a:extLst>
          </p:cNvPr>
          <p:cNvGraphicFramePr>
            <a:graphicFrameLocks noGrp="1"/>
          </p:cNvGraphicFramePr>
          <p:nvPr>
            <p:extLst>
              <p:ext uri="{D42A27DB-BD31-4B8C-83A1-F6EECF244321}">
                <p14:modId xmlns:p14="http://schemas.microsoft.com/office/powerpoint/2010/main" val="1447021000"/>
              </p:ext>
            </p:extLst>
          </p:nvPr>
        </p:nvGraphicFramePr>
        <p:xfrm>
          <a:off x="851210" y="1433087"/>
          <a:ext cx="7006373" cy="2500395"/>
        </p:xfrm>
        <a:graphic>
          <a:graphicData uri="http://schemas.openxmlformats.org/drawingml/2006/table">
            <a:tbl>
              <a:tblPr>
                <a:tableStyleId>{4671C63C-78AF-468D-9D38-52A0A94B389F}</a:tableStyleId>
              </a:tblPr>
              <a:tblGrid>
                <a:gridCol w="960333">
                  <a:extLst>
                    <a:ext uri="{9D8B030D-6E8A-4147-A177-3AD203B41FA5}">
                      <a16:colId xmlns:a16="http://schemas.microsoft.com/office/drawing/2014/main" val="3692340367"/>
                    </a:ext>
                  </a:extLst>
                </a:gridCol>
                <a:gridCol w="811549">
                  <a:extLst>
                    <a:ext uri="{9D8B030D-6E8A-4147-A177-3AD203B41FA5}">
                      <a16:colId xmlns:a16="http://schemas.microsoft.com/office/drawing/2014/main" val="3477299616"/>
                    </a:ext>
                  </a:extLst>
                </a:gridCol>
                <a:gridCol w="811549">
                  <a:extLst>
                    <a:ext uri="{9D8B030D-6E8A-4147-A177-3AD203B41FA5}">
                      <a16:colId xmlns:a16="http://schemas.microsoft.com/office/drawing/2014/main" val="385788638"/>
                    </a:ext>
                  </a:extLst>
                </a:gridCol>
                <a:gridCol w="811549">
                  <a:extLst>
                    <a:ext uri="{9D8B030D-6E8A-4147-A177-3AD203B41FA5}">
                      <a16:colId xmlns:a16="http://schemas.microsoft.com/office/drawing/2014/main" val="960840732"/>
                    </a:ext>
                  </a:extLst>
                </a:gridCol>
                <a:gridCol w="811549">
                  <a:extLst>
                    <a:ext uri="{9D8B030D-6E8A-4147-A177-3AD203B41FA5}">
                      <a16:colId xmlns:a16="http://schemas.microsoft.com/office/drawing/2014/main" val="4257312678"/>
                    </a:ext>
                  </a:extLst>
                </a:gridCol>
                <a:gridCol w="1190272">
                  <a:extLst>
                    <a:ext uri="{9D8B030D-6E8A-4147-A177-3AD203B41FA5}">
                      <a16:colId xmlns:a16="http://schemas.microsoft.com/office/drawing/2014/main" val="2860935612"/>
                    </a:ext>
                  </a:extLst>
                </a:gridCol>
                <a:gridCol w="1609572">
                  <a:extLst>
                    <a:ext uri="{9D8B030D-6E8A-4147-A177-3AD203B41FA5}">
                      <a16:colId xmlns:a16="http://schemas.microsoft.com/office/drawing/2014/main" val="4245429573"/>
                    </a:ext>
                  </a:extLst>
                </a:gridCol>
              </a:tblGrid>
              <a:tr h="217069">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4</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b="0" i="0" u="none" strike="noStrike" dirty="0">
                          <a:solidFill>
                            <a:schemeClr val="bg1"/>
                          </a:solidFill>
                          <a:effectLst/>
                          <a:latin typeface="+mj-lt"/>
                        </a:rPr>
                        <a:t>Proveedores disponibles</a:t>
                      </a:r>
                    </a:p>
                  </a:txBody>
                  <a:tcPr marL="6350" marR="6350" marT="6350" marB="0" anchor="ctr"/>
                </a:tc>
                <a:extLst>
                  <a:ext uri="{0D108BD9-81ED-4DB2-BD59-A6C34878D82A}">
                    <a16:rowId xmlns:a16="http://schemas.microsoft.com/office/drawing/2014/main" val="3404552700"/>
                  </a:ext>
                </a:extLst>
              </a:tr>
              <a:tr h="217069">
                <a:tc>
                  <a:txBody>
                    <a:bodyPr/>
                    <a:lstStyle/>
                    <a:p>
                      <a:pPr algn="ctr" fontAlgn="b"/>
                      <a:r>
                        <a:rPr lang="es-ES" sz="1200" b="0" i="0" u="none" strike="noStrike" dirty="0">
                          <a:solidFill>
                            <a:schemeClr val="bg1"/>
                          </a:solidFill>
                          <a:effectLst/>
                          <a:latin typeface="+mj-lt"/>
                        </a:rPr>
                        <a:t>Almacén 1</a:t>
                      </a:r>
                    </a:p>
                  </a:txBody>
                  <a:tcPr marL="6350" marR="6350" marT="6350" marB="0" anchor="ctr"/>
                </a:tc>
                <a:tc>
                  <a:txBody>
                    <a:bodyPr/>
                    <a:lstStyle/>
                    <a:p>
                      <a:pPr algn="ctr" fontAlgn="b"/>
                      <a:r>
                        <a:rPr lang="es-ES" sz="1200" u="none" strike="noStrike" dirty="0">
                          <a:solidFill>
                            <a:schemeClr val="bg1"/>
                          </a:solidFill>
                          <a:effectLst/>
                          <a:latin typeface="+mj-lt"/>
                        </a:rPr>
                        <a:t>2 (15)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3 (5)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903934222"/>
                  </a:ext>
                </a:extLst>
              </a:tr>
              <a:tr h="217069">
                <a:tc>
                  <a:txBody>
                    <a:bodyPr/>
                    <a:lstStyle/>
                    <a:p>
                      <a:pPr algn="ctr" fontAlgn="b"/>
                      <a:r>
                        <a:rPr lang="es-ES" sz="1200" b="0" i="0" u="none" strike="noStrike" dirty="0">
                          <a:solidFill>
                            <a:schemeClr val="bg1"/>
                          </a:solidFill>
                          <a:effectLst/>
                          <a:latin typeface="+mj-lt"/>
                        </a:rPr>
                        <a:t>Almacén 2</a:t>
                      </a:r>
                    </a:p>
                  </a:txBody>
                  <a:tcPr marL="6350" marR="6350" marT="6350" marB="0" anchor="ctr"/>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961315110"/>
                  </a:ext>
                </a:extLst>
              </a:tr>
              <a:tr h="217069">
                <a:tc>
                  <a:txBody>
                    <a:bodyPr/>
                    <a:lstStyle/>
                    <a:p>
                      <a:pPr algn="ctr" fontAlgn="b"/>
                      <a:r>
                        <a:rPr lang="es-ES" sz="1200" b="0" i="0" u="none" strike="noStrike" dirty="0">
                          <a:solidFill>
                            <a:schemeClr val="bg1"/>
                          </a:solidFill>
                          <a:effectLst/>
                          <a:latin typeface="+mj-lt"/>
                        </a:rPr>
                        <a:t>Almacén 3</a:t>
                      </a:r>
                    </a:p>
                  </a:txBody>
                  <a:tcPr marL="6350" marR="6350" marT="6350" marB="0" anchor="ctr"/>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 (30)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30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539332232"/>
                  </a:ext>
                </a:extLst>
              </a:tr>
              <a:tr h="217069">
                <a:tc>
                  <a:txBody>
                    <a:bodyPr/>
                    <a:lstStyle/>
                    <a:p>
                      <a:pPr algn="ctr" fontAlgn="b"/>
                      <a:r>
                        <a:rPr lang="es-ES" sz="1200" b="0" i="0" u="none" strike="noStrike" dirty="0">
                          <a:solidFill>
                            <a:schemeClr val="bg1"/>
                          </a:solidFill>
                          <a:effectLst/>
                          <a:latin typeface="+mj-lt"/>
                        </a:rPr>
                        <a:t>Almacén 4</a:t>
                      </a: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6</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7 (5)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 (5)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10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175774448"/>
                  </a:ext>
                </a:extLst>
              </a:tr>
              <a:tr h="426855">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35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254710520"/>
                  </a:ext>
                </a:extLst>
              </a:tr>
              <a:tr h="217069">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893037082"/>
                  </a:ext>
                </a:extLst>
              </a:tr>
              <a:tr h="175576">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99193695"/>
                  </a:ext>
                </a:extLst>
              </a:tr>
              <a:tr h="426855">
                <a:tc gridSpan="6">
                  <a:txBody>
                    <a:bodyPr/>
                    <a:lstStyle/>
                    <a:p>
                      <a:pPr algn="ctr" fontAlgn="b"/>
                      <a:r>
                        <a:rPr lang="es-ES" sz="1200" u="none" strike="noStrike" dirty="0">
                          <a:solidFill>
                            <a:schemeClr val="bg1"/>
                          </a:solidFill>
                          <a:effectLst/>
                          <a:latin typeface="+mj-lt"/>
                        </a:rPr>
                        <a:t>Coste mínimo transporte: 2*15 + 3*5 + 5*15 + 6*5 + 4*30 + 7*5 + 0*5 = 305</a:t>
                      </a:r>
                      <a:endParaRPr lang="es-ES" sz="1200" b="0" i="0" u="none" strike="noStrike" dirty="0">
                        <a:solidFill>
                          <a:schemeClr val="bg1"/>
                        </a:solidFill>
                        <a:effectLst/>
                        <a:latin typeface="+mj-lt"/>
                      </a:endParaRPr>
                    </a:p>
                  </a:txBody>
                  <a:tcPr marL="6350" marR="6350" marT="6350" marB="0" anchor="ct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3769034"/>
                  </a:ext>
                </a:extLst>
              </a:tr>
            </a:tbl>
          </a:graphicData>
        </a:graphic>
      </p:graphicFrame>
      <p:sp>
        <p:nvSpPr>
          <p:cNvPr id="5" name="CuadroTexto 4">
            <a:extLst>
              <a:ext uri="{FF2B5EF4-FFF2-40B4-BE49-F238E27FC236}">
                <a16:creationId xmlns:a16="http://schemas.microsoft.com/office/drawing/2014/main" id="{54938D0F-5C06-4C52-903E-6CC86F5D392F}"/>
              </a:ext>
            </a:extLst>
          </p:cNvPr>
          <p:cNvSpPr txBox="1"/>
          <p:nvPr/>
        </p:nvSpPr>
        <p:spPr>
          <a:xfrm>
            <a:off x="1786053" y="3993161"/>
            <a:ext cx="5499410" cy="738664"/>
          </a:xfrm>
          <a:prstGeom prst="rect">
            <a:avLst/>
          </a:prstGeom>
          <a:noFill/>
        </p:spPr>
        <p:txBody>
          <a:bodyPr wrap="square">
            <a:spAutoFit/>
          </a:bodyPr>
          <a:lstStyle/>
          <a:p>
            <a:r>
              <a:rPr lang="en-US" dirty="0">
                <a:solidFill>
                  <a:schemeClr val="bg1"/>
                </a:solidFill>
              </a:rPr>
              <a:t>El nº de </a:t>
            </a:r>
            <a:r>
              <a:rPr lang="en-US" dirty="0" err="1">
                <a:solidFill>
                  <a:schemeClr val="bg1"/>
                </a:solidFill>
              </a:rPr>
              <a:t>celdas</a:t>
            </a:r>
            <a:r>
              <a:rPr lang="en-US" dirty="0">
                <a:solidFill>
                  <a:schemeClr val="bg1"/>
                </a:solidFill>
              </a:rPr>
              <a:t> “</a:t>
            </a:r>
            <a:r>
              <a:rPr lang="en-US" dirty="0" err="1">
                <a:solidFill>
                  <a:schemeClr val="bg1"/>
                </a:solidFill>
              </a:rPr>
              <a:t>localizadas</a:t>
            </a:r>
            <a:r>
              <a:rPr lang="en-US" dirty="0">
                <a:solidFill>
                  <a:schemeClr val="bg1"/>
                </a:solidFill>
              </a:rPr>
              <a:t>” (o “allocated cells”) es 6 (entre </a:t>
            </a:r>
            <a:r>
              <a:rPr lang="en-US" dirty="0" err="1">
                <a:solidFill>
                  <a:schemeClr val="bg1"/>
                </a:solidFill>
              </a:rPr>
              <a:t>paréntesis</a:t>
            </a:r>
            <a:r>
              <a:rPr lang="en-US" dirty="0">
                <a:solidFill>
                  <a:schemeClr val="bg1"/>
                </a:solidFill>
              </a:rPr>
              <a:t>); </a:t>
            </a:r>
            <a:r>
              <a:rPr lang="en-US" dirty="0" err="1">
                <a:solidFill>
                  <a:schemeClr val="bg1"/>
                </a:solidFill>
              </a:rPr>
              <a:t>cómo</a:t>
            </a:r>
            <a:r>
              <a:rPr lang="en-US" dirty="0">
                <a:solidFill>
                  <a:schemeClr val="bg1"/>
                </a:solidFill>
              </a:rPr>
              <a:t> 6 != m + (n – 1) = 4 + (5 – 1), </a:t>
            </a:r>
            <a:r>
              <a:rPr lang="en-US" dirty="0" err="1">
                <a:solidFill>
                  <a:schemeClr val="bg1"/>
                </a:solidFill>
              </a:rPr>
              <a:t>nos</a:t>
            </a:r>
            <a:r>
              <a:rPr lang="en-US" dirty="0">
                <a:solidFill>
                  <a:schemeClr val="bg1"/>
                </a:solidFill>
              </a:rPr>
              <a:t> indica que la </a:t>
            </a:r>
            <a:r>
              <a:rPr lang="en-US" dirty="0" err="1">
                <a:solidFill>
                  <a:schemeClr val="bg1"/>
                </a:solidFill>
              </a:rPr>
              <a:t>solución</a:t>
            </a:r>
            <a:r>
              <a:rPr lang="en-US" dirty="0">
                <a:solidFill>
                  <a:schemeClr val="bg1"/>
                </a:solidFill>
              </a:rPr>
              <a:t> </a:t>
            </a:r>
            <a:r>
              <a:rPr lang="en-US" dirty="0" err="1">
                <a:solidFill>
                  <a:schemeClr val="bg1"/>
                </a:solidFill>
              </a:rPr>
              <a:t>inicial</a:t>
            </a:r>
            <a:r>
              <a:rPr lang="en-US" dirty="0">
                <a:solidFill>
                  <a:schemeClr val="bg1"/>
                </a:solidFill>
              </a:rPr>
              <a:t> es DEGENERADA. </a:t>
            </a:r>
            <a:endParaRPr lang="es-ES" dirty="0">
              <a:solidFill>
                <a:schemeClr val="bg1"/>
              </a:solidFill>
            </a:endParaRPr>
          </a:p>
        </p:txBody>
      </p:sp>
      <p:sp>
        <p:nvSpPr>
          <p:cNvPr id="6" name="Abrir llave 5">
            <a:extLst>
              <a:ext uri="{FF2B5EF4-FFF2-40B4-BE49-F238E27FC236}">
                <a16:creationId xmlns:a16="http://schemas.microsoft.com/office/drawing/2014/main" id="{98997CAF-0FE0-40C6-92E4-C225C3F02527}"/>
              </a:ext>
            </a:extLst>
          </p:cNvPr>
          <p:cNvSpPr/>
          <p:nvPr/>
        </p:nvSpPr>
        <p:spPr>
          <a:xfrm>
            <a:off x="709961" y="1613209"/>
            <a:ext cx="96644" cy="8916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Abrir llave 7">
            <a:extLst>
              <a:ext uri="{FF2B5EF4-FFF2-40B4-BE49-F238E27FC236}">
                <a16:creationId xmlns:a16="http://schemas.microsoft.com/office/drawing/2014/main" id="{4873171F-263D-49A5-9F14-C0A87CE1AEC1}"/>
              </a:ext>
            </a:extLst>
          </p:cNvPr>
          <p:cNvSpPr/>
          <p:nvPr/>
        </p:nvSpPr>
        <p:spPr>
          <a:xfrm rot="5400000">
            <a:off x="3987902" y="-922353"/>
            <a:ext cx="120215" cy="44230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0" name="CuadroTexto 9">
            <a:extLst>
              <a:ext uri="{FF2B5EF4-FFF2-40B4-BE49-F238E27FC236}">
                <a16:creationId xmlns:a16="http://schemas.microsoft.com/office/drawing/2014/main" id="{93980D4B-4F43-4ADD-B5B5-6E32481470BA}"/>
              </a:ext>
            </a:extLst>
          </p:cNvPr>
          <p:cNvSpPr txBox="1"/>
          <p:nvPr/>
        </p:nvSpPr>
        <p:spPr>
          <a:xfrm>
            <a:off x="421887" y="1905136"/>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12" name="CuadroTexto 11">
            <a:extLst>
              <a:ext uri="{FF2B5EF4-FFF2-40B4-BE49-F238E27FC236}">
                <a16:creationId xmlns:a16="http://schemas.microsoft.com/office/drawing/2014/main" id="{C5BCA7A8-939C-44D4-BD19-B7663CE4F577}"/>
              </a:ext>
            </a:extLst>
          </p:cNvPr>
          <p:cNvSpPr txBox="1"/>
          <p:nvPr/>
        </p:nvSpPr>
        <p:spPr>
          <a:xfrm>
            <a:off x="3938241" y="951777"/>
            <a:ext cx="4642624" cy="307777"/>
          </a:xfrm>
          <a:prstGeom prst="rect">
            <a:avLst/>
          </a:prstGeom>
          <a:noFill/>
        </p:spPr>
        <p:txBody>
          <a:bodyPr wrap="square">
            <a:spAutoFit/>
          </a:bodyPr>
          <a:lstStyle/>
          <a:p>
            <a:r>
              <a:rPr lang="en-US" dirty="0">
                <a:solidFill>
                  <a:schemeClr val="bg1"/>
                </a:solidFill>
              </a:rPr>
              <a:t>n</a:t>
            </a:r>
            <a:endParaRPr lang="es-ES" dirty="0"/>
          </a:p>
        </p:txBody>
      </p:sp>
      <p:pic>
        <p:nvPicPr>
          <p:cNvPr id="9" name="Imagen 8">
            <a:extLst>
              <a:ext uri="{FF2B5EF4-FFF2-40B4-BE49-F238E27FC236}">
                <a16:creationId xmlns:a16="http://schemas.microsoft.com/office/drawing/2014/main" id="{3E652FC2-18D5-4D29-B2C4-5E4636FE5A08}"/>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515568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CE2F99-EDCC-481F-B633-ECD470D63AF6}"/>
              </a:ext>
            </a:extLst>
          </p:cNvPr>
          <p:cNvSpPr>
            <a:spLocks noGrp="1"/>
          </p:cNvSpPr>
          <p:nvPr>
            <p:ph type="ctrTitle"/>
          </p:nvPr>
        </p:nvSpPr>
        <p:spPr/>
        <p:txBody>
          <a:bodyPr/>
          <a:lstStyle/>
          <a:p>
            <a:r>
              <a:rPr lang="es-ES" dirty="0"/>
              <a:t>Solución usando SAGE</a:t>
            </a:r>
          </a:p>
        </p:txBody>
      </p:sp>
      <p:sp>
        <p:nvSpPr>
          <p:cNvPr id="4" name="CuadroTexto 3">
            <a:extLst>
              <a:ext uri="{FF2B5EF4-FFF2-40B4-BE49-F238E27FC236}">
                <a16:creationId xmlns:a16="http://schemas.microsoft.com/office/drawing/2014/main" id="{07BB99CD-01BD-4A1A-B718-F0A80CCCB61B}"/>
              </a:ext>
            </a:extLst>
          </p:cNvPr>
          <p:cNvSpPr txBox="1"/>
          <p:nvPr/>
        </p:nvSpPr>
        <p:spPr>
          <a:xfrm>
            <a:off x="2250744" y="989475"/>
            <a:ext cx="4642512" cy="738664"/>
          </a:xfrm>
          <a:prstGeom prst="rect">
            <a:avLst/>
          </a:prstGeom>
          <a:noFill/>
        </p:spPr>
        <p:txBody>
          <a:bodyPr wrap="square">
            <a:spAutoFit/>
          </a:bodyPr>
          <a:lstStyle/>
          <a:p>
            <a:pPr algn="ctr"/>
            <a:r>
              <a:rPr lang="es-ES" sz="1400" u="none" strike="noStrike" dirty="0">
                <a:solidFill>
                  <a:schemeClr val="bg1"/>
                </a:solidFill>
                <a:effectLst/>
                <a:latin typeface="+mj-lt"/>
              </a:rPr>
              <a:t>Hemos implementado un pequeño código en SAGE</a:t>
            </a:r>
            <a:r>
              <a:rPr lang="es-ES" dirty="0">
                <a:solidFill>
                  <a:schemeClr val="bg1"/>
                </a:solidFill>
                <a:latin typeface="+mj-lt"/>
              </a:rPr>
              <a:t> </a:t>
            </a:r>
            <a:r>
              <a:rPr lang="es-ES" dirty="0" err="1">
                <a:solidFill>
                  <a:schemeClr val="bg1"/>
                </a:solidFill>
                <a:latin typeface="+mj-lt"/>
              </a:rPr>
              <a:t>Math</a:t>
            </a:r>
            <a:r>
              <a:rPr lang="es-ES" dirty="0">
                <a:solidFill>
                  <a:schemeClr val="bg1"/>
                </a:solidFill>
                <a:latin typeface="+mj-lt"/>
              </a:rPr>
              <a:t> (v.9) para resolver este PPL y verificar los resultados.</a:t>
            </a:r>
            <a:endParaRPr lang="es-ES" dirty="0"/>
          </a:p>
        </p:txBody>
      </p:sp>
      <p:pic>
        <p:nvPicPr>
          <p:cNvPr id="8" name="Imagen 7">
            <a:extLst>
              <a:ext uri="{FF2B5EF4-FFF2-40B4-BE49-F238E27FC236}">
                <a16:creationId xmlns:a16="http://schemas.microsoft.com/office/drawing/2014/main" id="{930B9D4D-DA69-4C66-8F65-D480460766B0}"/>
              </a:ext>
            </a:extLst>
          </p:cNvPr>
          <p:cNvPicPr>
            <a:picLocks noChangeAspect="1"/>
          </p:cNvPicPr>
          <p:nvPr/>
        </p:nvPicPr>
        <p:blipFill>
          <a:blip r:embed="rId2"/>
          <a:stretch>
            <a:fillRect/>
          </a:stretch>
        </p:blipFill>
        <p:spPr>
          <a:xfrm>
            <a:off x="284328" y="1728139"/>
            <a:ext cx="8575343" cy="1524268"/>
          </a:xfrm>
          <a:prstGeom prst="rect">
            <a:avLst/>
          </a:prstGeom>
        </p:spPr>
      </p:pic>
      <p:pic>
        <p:nvPicPr>
          <p:cNvPr id="10" name="Imagen 9">
            <a:extLst>
              <a:ext uri="{FF2B5EF4-FFF2-40B4-BE49-F238E27FC236}">
                <a16:creationId xmlns:a16="http://schemas.microsoft.com/office/drawing/2014/main" id="{F0141651-40F0-4E8F-8B68-1C71F4133E9A}"/>
              </a:ext>
            </a:extLst>
          </p:cNvPr>
          <p:cNvPicPr>
            <a:picLocks noChangeAspect="1"/>
          </p:cNvPicPr>
          <p:nvPr/>
        </p:nvPicPr>
        <p:blipFill>
          <a:blip r:embed="rId3"/>
          <a:stretch>
            <a:fillRect/>
          </a:stretch>
        </p:blipFill>
        <p:spPr>
          <a:xfrm>
            <a:off x="284328" y="3323658"/>
            <a:ext cx="8575343" cy="1093131"/>
          </a:xfrm>
          <a:prstGeom prst="rect">
            <a:avLst/>
          </a:prstGeom>
        </p:spPr>
      </p:pic>
    </p:spTree>
    <p:extLst>
      <p:ext uri="{BB962C8B-B14F-4D97-AF65-F5344CB8AC3E}">
        <p14:creationId xmlns:p14="http://schemas.microsoft.com/office/powerpoint/2010/main" val="439075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1522764" y="1198676"/>
            <a:ext cx="6098471" cy="274614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DESCRIPCIÓN DEL PROBLEMA</a:t>
            </a:r>
            <a:endParaRPr dirty="0">
              <a:solidFill>
                <a:schemeClr val="accent3"/>
              </a:solidFill>
            </a:endParaRPr>
          </a:p>
        </p:txBody>
      </p:sp>
      <p:pic>
        <p:nvPicPr>
          <p:cNvPr id="3" name="Imagen 2">
            <a:extLst>
              <a:ext uri="{FF2B5EF4-FFF2-40B4-BE49-F238E27FC236}">
                <a16:creationId xmlns:a16="http://schemas.microsoft.com/office/drawing/2014/main" id="{133C7AF6-32F4-434C-96A1-63380EF8BA90}"/>
              </a:ext>
            </a:extLst>
          </p:cNvPr>
          <p:cNvPicPr>
            <a:picLocks noChangeAspect="1"/>
          </p:cNvPicPr>
          <p:nvPr/>
        </p:nvPicPr>
        <p:blipFill>
          <a:blip r:embed="rId3"/>
          <a:stretch>
            <a:fillRect/>
          </a:stretch>
        </p:blipFill>
        <p:spPr>
          <a:xfrm>
            <a:off x="8314020" y="4378336"/>
            <a:ext cx="762258" cy="67431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C61E9-7873-47AA-B57C-5B04C41FFE05}"/>
              </a:ext>
            </a:extLst>
          </p:cNvPr>
          <p:cNvSpPr>
            <a:spLocks noGrp="1"/>
          </p:cNvSpPr>
          <p:nvPr>
            <p:ph type="ctrTitle"/>
          </p:nvPr>
        </p:nvSpPr>
        <p:spPr/>
        <p:txBody>
          <a:bodyPr/>
          <a:lstStyle/>
          <a:p>
            <a:r>
              <a:rPr lang="es-ES" dirty="0"/>
              <a:t>Solución usando SAGE</a:t>
            </a:r>
          </a:p>
        </p:txBody>
      </p:sp>
      <p:pic>
        <p:nvPicPr>
          <p:cNvPr id="6" name="Imagen 5">
            <a:extLst>
              <a:ext uri="{FF2B5EF4-FFF2-40B4-BE49-F238E27FC236}">
                <a16:creationId xmlns:a16="http://schemas.microsoft.com/office/drawing/2014/main" id="{DDD972E5-A15B-4F00-81B7-D1EBD2FCDC12}"/>
              </a:ext>
            </a:extLst>
          </p:cNvPr>
          <p:cNvPicPr>
            <a:picLocks noChangeAspect="1"/>
          </p:cNvPicPr>
          <p:nvPr/>
        </p:nvPicPr>
        <p:blipFill>
          <a:blip r:embed="rId2"/>
          <a:stretch>
            <a:fillRect/>
          </a:stretch>
        </p:blipFill>
        <p:spPr>
          <a:xfrm>
            <a:off x="101796" y="1310185"/>
            <a:ext cx="8940408" cy="2684341"/>
          </a:xfrm>
          <a:prstGeom prst="rect">
            <a:avLst/>
          </a:prstGeom>
        </p:spPr>
      </p:pic>
      <p:pic>
        <p:nvPicPr>
          <p:cNvPr id="7" name="Imagen 6">
            <a:extLst>
              <a:ext uri="{FF2B5EF4-FFF2-40B4-BE49-F238E27FC236}">
                <a16:creationId xmlns:a16="http://schemas.microsoft.com/office/drawing/2014/main" id="{EC09151B-C541-4B19-B0FE-F8D4C1713246}"/>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4096823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C61E9-7873-47AA-B57C-5B04C41FFE05}"/>
              </a:ext>
            </a:extLst>
          </p:cNvPr>
          <p:cNvSpPr>
            <a:spLocks noGrp="1"/>
          </p:cNvSpPr>
          <p:nvPr>
            <p:ph type="ctrTitle"/>
          </p:nvPr>
        </p:nvSpPr>
        <p:spPr/>
        <p:txBody>
          <a:bodyPr/>
          <a:lstStyle/>
          <a:p>
            <a:r>
              <a:rPr lang="es-ES" dirty="0"/>
              <a:t>Solución usando SAGE</a:t>
            </a:r>
          </a:p>
        </p:txBody>
      </p:sp>
      <p:pic>
        <p:nvPicPr>
          <p:cNvPr id="4" name="Imagen 3">
            <a:extLst>
              <a:ext uri="{FF2B5EF4-FFF2-40B4-BE49-F238E27FC236}">
                <a16:creationId xmlns:a16="http://schemas.microsoft.com/office/drawing/2014/main" id="{3ED9AF3B-507C-4456-B048-6F6DD4CFA9AB}"/>
              </a:ext>
            </a:extLst>
          </p:cNvPr>
          <p:cNvPicPr>
            <a:picLocks noChangeAspect="1"/>
          </p:cNvPicPr>
          <p:nvPr/>
        </p:nvPicPr>
        <p:blipFill>
          <a:blip r:embed="rId2"/>
          <a:stretch>
            <a:fillRect/>
          </a:stretch>
        </p:blipFill>
        <p:spPr>
          <a:xfrm>
            <a:off x="136478" y="1292239"/>
            <a:ext cx="8871044" cy="3027716"/>
          </a:xfrm>
          <a:prstGeom prst="rect">
            <a:avLst/>
          </a:prstGeom>
        </p:spPr>
      </p:pic>
    </p:spTree>
    <p:extLst>
      <p:ext uri="{BB962C8B-B14F-4D97-AF65-F5344CB8AC3E}">
        <p14:creationId xmlns:p14="http://schemas.microsoft.com/office/powerpoint/2010/main" val="3759185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C61E9-7873-47AA-B57C-5B04C41FFE05}"/>
              </a:ext>
            </a:extLst>
          </p:cNvPr>
          <p:cNvSpPr>
            <a:spLocks noGrp="1"/>
          </p:cNvSpPr>
          <p:nvPr>
            <p:ph type="ctrTitle"/>
          </p:nvPr>
        </p:nvSpPr>
        <p:spPr/>
        <p:txBody>
          <a:bodyPr/>
          <a:lstStyle/>
          <a:p>
            <a:r>
              <a:rPr lang="es-ES" dirty="0"/>
              <a:t>Solución usando SAGE</a:t>
            </a:r>
          </a:p>
        </p:txBody>
      </p:sp>
      <p:pic>
        <p:nvPicPr>
          <p:cNvPr id="5" name="Imagen 4">
            <a:extLst>
              <a:ext uri="{FF2B5EF4-FFF2-40B4-BE49-F238E27FC236}">
                <a16:creationId xmlns:a16="http://schemas.microsoft.com/office/drawing/2014/main" id="{2811AAD0-E8EE-496E-9284-2CA3D1AA9796}"/>
              </a:ext>
            </a:extLst>
          </p:cNvPr>
          <p:cNvPicPr>
            <a:picLocks noChangeAspect="1"/>
          </p:cNvPicPr>
          <p:nvPr/>
        </p:nvPicPr>
        <p:blipFill>
          <a:blip r:embed="rId2"/>
          <a:stretch>
            <a:fillRect/>
          </a:stretch>
        </p:blipFill>
        <p:spPr>
          <a:xfrm>
            <a:off x="100084" y="1638078"/>
            <a:ext cx="8570794" cy="801852"/>
          </a:xfrm>
          <a:prstGeom prst="rect">
            <a:avLst/>
          </a:prstGeom>
        </p:spPr>
      </p:pic>
      <p:sp>
        <p:nvSpPr>
          <p:cNvPr id="6" name="Flecha: doblada 5">
            <a:extLst>
              <a:ext uri="{FF2B5EF4-FFF2-40B4-BE49-F238E27FC236}">
                <a16:creationId xmlns:a16="http://schemas.microsoft.com/office/drawing/2014/main" id="{9239264A-0DE4-406B-BB02-CC22A0CABBB4}"/>
              </a:ext>
            </a:extLst>
          </p:cNvPr>
          <p:cNvSpPr/>
          <p:nvPr/>
        </p:nvSpPr>
        <p:spPr>
          <a:xfrm flipV="1">
            <a:off x="3291961" y="2525414"/>
            <a:ext cx="686937" cy="77421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8" name="CuadroTexto 7">
            <a:extLst>
              <a:ext uri="{FF2B5EF4-FFF2-40B4-BE49-F238E27FC236}">
                <a16:creationId xmlns:a16="http://schemas.microsoft.com/office/drawing/2014/main" id="{FFAFA3B7-465D-4F86-9F3C-3313F1CB88F3}"/>
              </a:ext>
            </a:extLst>
          </p:cNvPr>
          <p:cNvSpPr txBox="1"/>
          <p:nvPr/>
        </p:nvSpPr>
        <p:spPr>
          <a:xfrm>
            <a:off x="3978898" y="2982391"/>
            <a:ext cx="2814850" cy="307777"/>
          </a:xfrm>
          <a:prstGeom prst="rect">
            <a:avLst/>
          </a:prstGeom>
          <a:noFill/>
        </p:spPr>
        <p:txBody>
          <a:bodyPr wrap="square">
            <a:spAutoFit/>
          </a:bodyPr>
          <a:lstStyle/>
          <a:p>
            <a:r>
              <a:rPr lang="es-ES" sz="1400" u="none" strike="noStrike" dirty="0">
                <a:solidFill>
                  <a:schemeClr val="bg1"/>
                </a:solidFill>
                <a:effectLst/>
                <a:latin typeface="+mj-lt"/>
              </a:rPr>
              <a:t>¡Coincide con el cálculo anterior!</a:t>
            </a:r>
            <a:endParaRPr lang="es-ES" dirty="0"/>
          </a:p>
        </p:txBody>
      </p:sp>
      <p:pic>
        <p:nvPicPr>
          <p:cNvPr id="11" name="Imagen 10">
            <a:extLst>
              <a:ext uri="{FF2B5EF4-FFF2-40B4-BE49-F238E27FC236}">
                <a16:creationId xmlns:a16="http://schemas.microsoft.com/office/drawing/2014/main" id="{AB76BFBA-23C9-4C4C-B8F8-464A7A16CE44}"/>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953345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C61E9-7873-47AA-B57C-5B04C41FFE05}"/>
              </a:ext>
            </a:extLst>
          </p:cNvPr>
          <p:cNvSpPr>
            <a:spLocks noGrp="1"/>
          </p:cNvSpPr>
          <p:nvPr>
            <p:ph type="ctrTitle"/>
          </p:nvPr>
        </p:nvSpPr>
        <p:spPr/>
        <p:txBody>
          <a:bodyPr/>
          <a:lstStyle/>
          <a:p>
            <a:r>
              <a:rPr lang="es-ES" dirty="0"/>
              <a:t>Solución usando SAGE</a:t>
            </a:r>
          </a:p>
        </p:txBody>
      </p:sp>
      <p:pic>
        <p:nvPicPr>
          <p:cNvPr id="7" name="Imagen 6">
            <a:extLst>
              <a:ext uri="{FF2B5EF4-FFF2-40B4-BE49-F238E27FC236}">
                <a16:creationId xmlns:a16="http://schemas.microsoft.com/office/drawing/2014/main" id="{D40241F1-F1A1-420B-9D54-518FEBCF3FC2}"/>
              </a:ext>
            </a:extLst>
          </p:cNvPr>
          <p:cNvPicPr>
            <a:picLocks noChangeAspect="1"/>
          </p:cNvPicPr>
          <p:nvPr/>
        </p:nvPicPr>
        <p:blipFill>
          <a:blip r:embed="rId2"/>
          <a:stretch>
            <a:fillRect/>
          </a:stretch>
        </p:blipFill>
        <p:spPr>
          <a:xfrm>
            <a:off x="568089" y="989475"/>
            <a:ext cx="6128412" cy="3456549"/>
          </a:xfrm>
          <a:prstGeom prst="rect">
            <a:avLst/>
          </a:prstGeom>
        </p:spPr>
      </p:pic>
      <p:sp>
        <p:nvSpPr>
          <p:cNvPr id="9" name="Flecha: doblada 8">
            <a:extLst>
              <a:ext uri="{FF2B5EF4-FFF2-40B4-BE49-F238E27FC236}">
                <a16:creationId xmlns:a16="http://schemas.microsoft.com/office/drawing/2014/main" id="{794FABBA-9342-497E-8A7F-022125F0468F}"/>
              </a:ext>
            </a:extLst>
          </p:cNvPr>
          <p:cNvSpPr/>
          <p:nvPr/>
        </p:nvSpPr>
        <p:spPr>
          <a:xfrm flipV="1">
            <a:off x="2589737" y="4473219"/>
            <a:ext cx="3410728" cy="517212"/>
          </a:xfrm>
          <a:prstGeom prst="bentArrow">
            <a:avLst>
              <a:gd name="adj1" fmla="val 25000"/>
              <a:gd name="adj2" fmla="val 2151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0" name="CuadroTexto 9">
            <a:extLst>
              <a:ext uri="{FF2B5EF4-FFF2-40B4-BE49-F238E27FC236}">
                <a16:creationId xmlns:a16="http://schemas.microsoft.com/office/drawing/2014/main" id="{E13797B3-4136-4006-8189-43AC4A1BDC3D}"/>
              </a:ext>
            </a:extLst>
          </p:cNvPr>
          <p:cNvSpPr txBox="1"/>
          <p:nvPr/>
        </p:nvSpPr>
        <p:spPr>
          <a:xfrm>
            <a:off x="6000465" y="4731825"/>
            <a:ext cx="4642512" cy="307777"/>
          </a:xfrm>
          <a:prstGeom prst="rect">
            <a:avLst/>
          </a:prstGeom>
          <a:noFill/>
        </p:spPr>
        <p:txBody>
          <a:bodyPr wrap="square">
            <a:spAutoFit/>
          </a:bodyPr>
          <a:lstStyle/>
          <a:p>
            <a:r>
              <a:rPr lang="es-ES" sz="1400" u="none" strike="noStrike" dirty="0">
                <a:solidFill>
                  <a:schemeClr val="bg1"/>
                </a:solidFill>
                <a:effectLst/>
                <a:latin typeface="+mj-lt"/>
              </a:rPr>
              <a:t>¡Coincide con los valores de la tabla!</a:t>
            </a:r>
            <a:endParaRPr lang="es-ES" dirty="0"/>
          </a:p>
        </p:txBody>
      </p:sp>
      <p:graphicFrame>
        <p:nvGraphicFramePr>
          <p:cNvPr id="4" name="Tabla 3">
            <a:extLst>
              <a:ext uri="{FF2B5EF4-FFF2-40B4-BE49-F238E27FC236}">
                <a16:creationId xmlns:a16="http://schemas.microsoft.com/office/drawing/2014/main" id="{BD3078D4-77A8-4DDC-B921-4BF487BA4E05}"/>
              </a:ext>
            </a:extLst>
          </p:cNvPr>
          <p:cNvGraphicFramePr>
            <a:graphicFrameLocks noGrp="1"/>
          </p:cNvGraphicFramePr>
          <p:nvPr>
            <p:extLst>
              <p:ext uri="{D42A27DB-BD31-4B8C-83A1-F6EECF244321}">
                <p14:modId xmlns:p14="http://schemas.microsoft.com/office/powerpoint/2010/main" val="1596817889"/>
              </p:ext>
            </p:extLst>
          </p:nvPr>
        </p:nvGraphicFramePr>
        <p:xfrm>
          <a:off x="3539050" y="3312507"/>
          <a:ext cx="2065900" cy="756920"/>
        </p:xfrm>
        <a:graphic>
          <a:graphicData uri="http://schemas.openxmlformats.org/drawingml/2006/table">
            <a:tbl>
              <a:tblPr>
                <a:tableStyleId>{4671C63C-78AF-468D-9D38-52A0A94B389F}</a:tableStyleId>
              </a:tblPr>
              <a:tblGrid>
                <a:gridCol w="516475">
                  <a:extLst>
                    <a:ext uri="{9D8B030D-6E8A-4147-A177-3AD203B41FA5}">
                      <a16:colId xmlns:a16="http://schemas.microsoft.com/office/drawing/2014/main" val="1668116181"/>
                    </a:ext>
                  </a:extLst>
                </a:gridCol>
                <a:gridCol w="516475">
                  <a:extLst>
                    <a:ext uri="{9D8B030D-6E8A-4147-A177-3AD203B41FA5}">
                      <a16:colId xmlns:a16="http://schemas.microsoft.com/office/drawing/2014/main" val="203801975"/>
                    </a:ext>
                  </a:extLst>
                </a:gridCol>
                <a:gridCol w="516475">
                  <a:extLst>
                    <a:ext uri="{9D8B030D-6E8A-4147-A177-3AD203B41FA5}">
                      <a16:colId xmlns:a16="http://schemas.microsoft.com/office/drawing/2014/main" val="3566858231"/>
                    </a:ext>
                  </a:extLst>
                </a:gridCol>
                <a:gridCol w="516475">
                  <a:extLst>
                    <a:ext uri="{9D8B030D-6E8A-4147-A177-3AD203B41FA5}">
                      <a16:colId xmlns:a16="http://schemas.microsoft.com/office/drawing/2014/main" val="4138196252"/>
                    </a:ext>
                  </a:extLst>
                </a:gridCol>
              </a:tblGrid>
              <a:tr h="160731">
                <a:tc>
                  <a:txBody>
                    <a:bodyPr/>
                    <a:lstStyle/>
                    <a:p>
                      <a:pPr algn="ctr" fontAlgn="b"/>
                      <a:r>
                        <a:rPr lang="es-ES" sz="1200" u="none" strike="noStrike">
                          <a:solidFill>
                            <a:schemeClr val="bg2"/>
                          </a:solidFill>
                          <a:effectLst/>
                          <a:latin typeface="+mj-lt"/>
                        </a:rPr>
                        <a:t>2  (15)</a:t>
                      </a:r>
                      <a:endParaRPr lang="es-ES" sz="1200" b="0" i="0" u="none" strike="noStrike">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3  (5)</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4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5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extLst>
                  <a:ext uri="{0D108BD9-81ED-4DB2-BD59-A6C34878D82A}">
                    <a16:rowId xmlns:a16="http://schemas.microsoft.com/office/drawing/2014/main" val="2462940943"/>
                  </a:ext>
                </a:extLst>
              </a:tr>
              <a:tr h="160731">
                <a:tc>
                  <a:txBody>
                    <a:bodyPr/>
                    <a:lstStyle/>
                    <a:p>
                      <a:pPr algn="ctr" fontAlgn="b"/>
                      <a:r>
                        <a:rPr lang="es-ES" sz="1200" u="none" strike="noStrike" dirty="0">
                          <a:solidFill>
                            <a:schemeClr val="bg2"/>
                          </a:solidFill>
                          <a:effectLst/>
                          <a:latin typeface="+mj-lt"/>
                        </a:rPr>
                        <a:t>3 (0)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a:solidFill>
                            <a:schemeClr val="bg2"/>
                          </a:solidFill>
                          <a:effectLst/>
                          <a:latin typeface="+mj-lt"/>
                        </a:rPr>
                        <a:t>4 (20)</a:t>
                      </a:r>
                      <a:endParaRPr lang="es-ES" sz="1200" b="0" i="0" u="none" strike="noStrike">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5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6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extLst>
                  <a:ext uri="{0D108BD9-81ED-4DB2-BD59-A6C34878D82A}">
                    <a16:rowId xmlns:a16="http://schemas.microsoft.com/office/drawing/2014/main" val="2488893220"/>
                  </a:ext>
                </a:extLst>
              </a:tr>
              <a:tr h="160731">
                <a:tc>
                  <a:txBody>
                    <a:bodyPr/>
                    <a:lstStyle/>
                    <a:p>
                      <a:pPr algn="ctr" fontAlgn="b"/>
                      <a:r>
                        <a:rPr lang="es-ES" sz="1200" u="none" strike="noStrike" dirty="0">
                          <a:solidFill>
                            <a:schemeClr val="bg2"/>
                          </a:solidFill>
                          <a:effectLst/>
                          <a:latin typeface="+mj-lt"/>
                        </a:rPr>
                        <a:t>3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a:solidFill>
                            <a:schemeClr val="bg2"/>
                          </a:solidFill>
                          <a:effectLst/>
                          <a:latin typeface="+mj-lt"/>
                        </a:rPr>
                        <a:t>4 (10)</a:t>
                      </a:r>
                      <a:endParaRPr lang="es-ES" sz="1200" b="0" i="0" u="none" strike="noStrike">
                        <a:solidFill>
                          <a:schemeClr val="bg2"/>
                        </a:solidFill>
                        <a:effectLst/>
                        <a:latin typeface="+mj-lt"/>
                      </a:endParaRPr>
                    </a:p>
                  </a:txBody>
                  <a:tcPr marL="6350" marR="6350" marT="6350" marB="0" anchor="ctr"/>
                </a:tc>
                <a:tc>
                  <a:txBody>
                    <a:bodyPr/>
                    <a:lstStyle/>
                    <a:p>
                      <a:pPr algn="ctr" fontAlgn="b"/>
                      <a:r>
                        <a:rPr lang="es-ES" sz="1200" u="none" strike="noStrike">
                          <a:solidFill>
                            <a:schemeClr val="bg2"/>
                          </a:solidFill>
                          <a:effectLst/>
                          <a:latin typeface="+mj-lt"/>
                        </a:rPr>
                        <a:t>5 (15)</a:t>
                      </a:r>
                      <a:endParaRPr lang="es-ES" sz="1200" b="0" i="0" u="none" strike="noStrike">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6 (5)</a:t>
                      </a:r>
                      <a:endParaRPr lang="es-ES" sz="1200" b="0" i="0" u="none" strike="noStrike" dirty="0">
                        <a:solidFill>
                          <a:schemeClr val="bg2"/>
                        </a:solidFill>
                        <a:effectLst/>
                        <a:latin typeface="+mj-lt"/>
                      </a:endParaRPr>
                    </a:p>
                  </a:txBody>
                  <a:tcPr marL="6350" marR="6350" marT="6350" marB="0" anchor="ctr"/>
                </a:tc>
                <a:extLst>
                  <a:ext uri="{0D108BD9-81ED-4DB2-BD59-A6C34878D82A}">
                    <a16:rowId xmlns:a16="http://schemas.microsoft.com/office/drawing/2014/main" val="950887039"/>
                  </a:ext>
                </a:extLst>
              </a:tr>
              <a:tr h="160731">
                <a:tc>
                  <a:txBody>
                    <a:bodyPr/>
                    <a:lstStyle/>
                    <a:p>
                      <a:pPr algn="ctr" fontAlgn="b"/>
                      <a:r>
                        <a:rPr lang="es-ES" sz="1200" u="none" strike="noStrike" dirty="0">
                          <a:solidFill>
                            <a:schemeClr val="bg2"/>
                          </a:solidFill>
                          <a:effectLst/>
                          <a:latin typeface="+mj-lt"/>
                        </a:rPr>
                        <a:t>4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5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6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7 (5)</a:t>
                      </a:r>
                      <a:endParaRPr lang="es-ES" sz="1200" b="0" i="0" u="none" strike="noStrike" dirty="0">
                        <a:solidFill>
                          <a:schemeClr val="bg2"/>
                        </a:solidFill>
                        <a:effectLst/>
                        <a:latin typeface="+mj-lt"/>
                      </a:endParaRPr>
                    </a:p>
                  </a:txBody>
                  <a:tcPr marL="6350" marR="6350" marT="6350" marB="0" anchor="ctr"/>
                </a:tc>
                <a:extLst>
                  <a:ext uri="{0D108BD9-81ED-4DB2-BD59-A6C34878D82A}">
                    <a16:rowId xmlns:a16="http://schemas.microsoft.com/office/drawing/2014/main" val="3058643865"/>
                  </a:ext>
                </a:extLst>
              </a:tr>
            </a:tbl>
          </a:graphicData>
        </a:graphic>
      </p:graphicFrame>
      <p:sp>
        <p:nvSpPr>
          <p:cNvPr id="11" name="Cerrar llave 10">
            <a:extLst>
              <a:ext uri="{FF2B5EF4-FFF2-40B4-BE49-F238E27FC236}">
                <a16:creationId xmlns:a16="http://schemas.microsoft.com/office/drawing/2014/main" id="{3A120088-B14E-4985-9383-524657C8EAD1}"/>
              </a:ext>
            </a:extLst>
          </p:cNvPr>
          <p:cNvSpPr/>
          <p:nvPr/>
        </p:nvSpPr>
        <p:spPr>
          <a:xfrm>
            <a:off x="2884227" y="2997958"/>
            <a:ext cx="541361" cy="14260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2813882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4" name="Título 3">
            <a:extLst>
              <a:ext uri="{FF2B5EF4-FFF2-40B4-BE49-F238E27FC236}">
                <a16:creationId xmlns:a16="http://schemas.microsoft.com/office/drawing/2014/main" id="{5A01BD74-3875-49D2-9FB3-DE26CD17EEFE}"/>
              </a:ext>
            </a:extLst>
          </p:cNvPr>
          <p:cNvSpPr>
            <a:spLocks noGrp="1"/>
          </p:cNvSpPr>
          <p:nvPr>
            <p:ph type="ctrTitle"/>
          </p:nvPr>
        </p:nvSpPr>
        <p:spPr/>
        <p:txBody>
          <a:bodyPr/>
          <a:lstStyle/>
          <a:p>
            <a:r>
              <a:rPr lang="es-ES" dirty="0"/>
              <a:t>MEJORA</a:t>
            </a:r>
          </a:p>
        </p:txBody>
      </p:sp>
      <p:sp>
        <p:nvSpPr>
          <p:cNvPr id="7" name="CuadroTexto 6">
            <a:extLst>
              <a:ext uri="{FF2B5EF4-FFF2-40B4-BE49-F238E27FC236}">
                <a16:creationId xmlns:a16="http://schemas.microsoft.com/office/drawing/2014/main" id="{EEED9628-4E93-4499-A274-55ED8CF0A5F6}"/>
              </a:ext>
            </a:extLst>
          </p:cNvPr>
          <p:cNvSpPr txBox="1"/>
          <p:nvPr/>
        </p:nvSpPr>
        <p:spPr>
          <a:xfrm>
            <a:off x="2019300" y="1194009"/>
            <a:ext cx="5105400" cy="1169551"/>
          </a:xfrm>
          <a:prstGeom prst="rect">
            <a:avLst/>
          </a:prstGeom>
          <a:noFill/>
        </p:spPr>
        <p:txBody>
          <a:bodyPr wrap="square">
            <a:spAutoFit/>
          </a:bodyPr>
          <a:lstStyle/>
          <a:p>
            <a:pPr algn="ctr"/>
            <a:r>
              <a:rPr lang="es-ES" dirty="0">
                <a:solidFill>
                  <a:schemeClr val="bg1"/>
                </a:solidFill>
              </a:rPr>
              <a:t>Partimos de la solución inicial factible devuelta por el método de North-West (y verificada por SAGE), dado que su coste es el menor y, además, nos proporciona una solución NO-DEGENERADA. Podemos proceder a mejorarla mediante el método de “</a:t>
            </a:r>
            <a:r>
              <a:rPr lang="es-ES" dirty="0" err="1">
                <a:solidFill>
                  <a:schemeClr val="bg1"/>
                </a:solidFill>
              </a:rPr>
              <a:t>stepping</a:t>
            </a:r>
            <a:r>
              <a:rPr lang="es-ES" dirty="0">
                <a:solidFill>
                  <a:schemeClr val="bg1"/>
                </a:solidFill>
              </a:rPr>
              <a:t> </a:t>
            </a:r>
            <a:r>
              <a:rPr lang="es-ES" dirty="0" err="1">
                <a:solidFill>
                  <a:schemeClr val="bg1"/>
                </a:solidFill>
              </a:rPr>
              <a:t>stones</a:t>
            </a:r>
            <a:r>
              <a:rPr lang="es-ES" dirty="0">
                <a:solidFill>
                  <a:schemeClr val="bg1"/>
                </a:solidFill>
              </a:rPr>
              <a:t>”.</a:t>
            </a:r>
          </a:p>
        </p:txBody>
      </p:sp>
      <p:pic>
        <p:nvPicPr>
          <p:cNvPr id="5" name="Imagen 4">
            <a:extLst>
              <a:ext uri="{FF2B5EF4-FFF2-40B4-BE49-F238E27FC236}">
                <a16:creationId xmlns:a16="http://schemas.microsoft.com/office/drawing/2014/main" id="{6F369716-23EF-41A6-8186-147727FEC4DF}"/>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024488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13ED4-EC6A-49CB-BC24-0D587948D377}"/>
              </a:ext>
            </a:extLst>
          </p:cNvPr>
          <p:cNvSpPr>
            <a:spLocks noGrp="1"/>
          </p:cNvSpPr>
          <p:nvPr>
            <p:ph type="ctrTitle"/>
          </p:nvPr>
        </p:nvSpPr>
        <p:spPr/>
        <p:txBody>
          <a:bodyPr/>
          <a:lstStyle/>
          <a:p>
            <a:r>
              <a:rPr lang="es-ES" dirty="0"/>
              <a:t>MEJORA: “</a:t>
            </a:r>
            <a:r>
              <a:rPr lang="es-ES" dirty="0" err="1"/>
              <a:t>Stepping</a:t>
            </a:r>
            <a:r>
              <a:rPr lang="es-ES" dirty="0"/>
              <a:t> </a:t>
            </a:r>
            <a:r>
              <a:rPr lang="es-ES" dirty="0" err="1"/>
              <a:t>stones</a:t>
            </a:r>
            <a:r>
              <a:rPr lang="es-ES" dirty="0"/>
              <a:t>”</a:t>
            </a:r>
          </a:p>
        </p:txBody>
      </p:sp>
      <p:pic>
        <p:nvPicPr>
          <p:cNvPr id="3" name="Imagen 2">
            <a:extLst>
              <a:ext uri="{FF2B5EF4-FFF2-40B4-BE49-F238E27FC236}">
                <a16:creationId xmlns:a16="http://schemas.microsoft.com/office/drawing/2014/main" id="{DC66B814-2367-4D95-80E7-8C4012871AF5}"/>
              </a:ext>
            </a:extLst>
          </p:cNvPr>
          <p:cNvPicPr>
            <a:picLocks noChangeAspect="1"/>
          </p:cNvPicPr>
          <p:nvPr/>
        </p:nvPicPr>
        <p:blipFill>
          <a:blip r:embed="rId2"/>
          <a:stretch>
            <a:fillRect/>
          </a:stretch>
        </p:blipFill>
        <p:spPr>
          <a:xfrm>
            <a:off x="8314020" y="4378336"/>
            <a:ext cx="762258" cy="674317"/>
          </a:xfrm>
          <a:prstGeom prst="rect">
            <a:avLst/>
          </a:prstGeom>
        </p:spPr>
      </p:pic>
      <p:graphicFrame>
        <p:nvGraphicFramePr>
          <p:cNvPr id="5" name="Tabla 3">
            <a:extLst>
              <a:ext uri="{FF2B5EF4-FFF2-40B4-BE49-F238E27FC236}">
                <a16:creationId xmlns:a16="http://schemas.microsoft.com/office/drawing/2014/main" id="{B0B1D955-4ED5-B64E-9697-2DFC8FB57440}"/>
              </a:ext>
            </a:extLst>
          </p:cNvPr>
          <p:cNvGraphicFramePr>
            <a:graphicFrameLocks noGrp="1"/>
          </p:cNvGraphicFramePr>
          <p:nvPr>
            <p:extLst>
              <p:ext uri="{D42A27DB-BD31-4B8C-83A1-F6EECF244321}">
                <p14:modId xmlns:p14="http://schemas.microsoft.com/office/powerpoint/2010/main" val="1021602919"/>
              </p:ext>
            </p:extLst>
          </p:nvPr>
        </p:nvGraphicFramePr>
        <p:xfrm>
          <a:off x="851210" y="1433087"/>
          <a:ext cx="7006373" cy="1667241"/>
        </p:xfrm>
        <a:graphic>
          <a:graphicData uri="http://schemas.openxmlformats.org/drawingml/2006/table">
            <a:tbl>
              <a:tblPr>
                <a:tableStyleId>{4671C63C-78AF-468D-9D38-52A0A94B389F}</a:tableStyleId>
              </a:tblPr>
              <a:tblGrid>
                <a:gridCol w="960333">
                  <a:extLst>
                    <a:ext uri="{9D8B030D-6E8A-4147-A177-3AD203B41FA5}">
                      <a16:colId xmlns:a16="http://schemas.microsoft.com/office/drawing/2014/main" val="3692340367"/>
                    </a:ext>
                  </a:extLst>
                </a:gridCol>
                <a:gridCol w="811549">
                  <a:extLst>
                    <a:ext uri="{9D8B030D-6E8A-4147-A177-3AD203B41FA5}">
                      <a16:colId xmlns:a16="http://schemas.microsoft.com/office/drawing/2014/main" val="3477299616"/>
                    </a:ext>
                  </a:extLst>
                </a:gridCol>
                <a:gridCol w="811549">
                  <a:extLst>
                    <a:ext uri="{9D8B030D-6E8A-4147-A177-3AD203B41FA5}">
                      <a16:colId xmlns:a16="http://schemas.microsoft.com/office/drawing/2014/main" val="385788638"/>
                    </a:ext>
                  </a:extLst>
                </a:gridCol>
                <a:gridCol w="811549">
                  <a:extLst>
                    <a:ext uri="{9D8B030D-6E8A-4147-A177-3AD203B41FA5}">
                      <a16:colId xmlns:a16="http://schemas.microsoft.com/office/drawing/2014/main" val="960840732"/>
                    </a:ext>
                  </a:extLst>
                </a:gridCol>
                <a:gridCol w="811549">
                  <a:extLst>
                    <a:ext uri="{9D8B030D-6E8A-4147-A177-3AD203B41FA5}">
                      <a16:colId xmlns:a16="http://schemas.microsoft.com/office/drawing/2014/main" val="4257312678"/>
                    </a:ext>
                  </a:extLst>
                </a:gridCol>
                <a:gridCol w="1190272">
                  <a:extLst>
                    <a:ext uri="{9D8B030D-6E8A-4147-A177-3AD203B41FA5}">
                      <a16:colId xmlns:a16="http://schemas.microsoft.com/office/drawing/2014/main" val="2860935612"/>
                    </a:ext>
                  </a:extLst>
                </a:gridCol>
                <a:gridCol w="1609572">
                  <a:extLst>
                    <a:ext uri="{9D8B030D-6E8A-4147-A177-3AD203B41FA5}">
                      <a16:colId xmlns:a16="http://schemas.microsoft.com/office/drawing/2014/main" val="4245429573"/>
                    </a:ext>
                  </a:extLst>
                </a:gridCol>
              </a:tblGrid>
              <a:tr h="217069">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4</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b="0" i="0" u="none" strike="noStrike" dirty="0">
                          <a:solidFill>
                            <a:schemeClr val="bg1"/>
                          </a:solidFill>
                          <a:effectLst/>
                          <a:latin typeface="+mj-lt"/>
                        </a:rPr>
                        <a:t>Proveedores disponibles</a:t>
                      </a:r>
                    </a:p>
                  </a:txBody>
                  <a:tcPr marL="6350" marR="6350" marT="6350" marB="0" anchor="ctr"/>
                </a:tc>
                <a:extLst>
                  <a:ext uri="{0D108BD9-81ED-4DB2-BD59-A6C34878D82A}">
                    <a16:rowId xmlns:a16="http://schemas.microsoft.com/office/drawing/2014/main" val="3404552700"/>
                  </a:ext>
                </a:extLst>
              </a:tr>
              <a:tr h="217069">
                <a:tc>
                  <a:txBody>
                    <a:bodyPr/>
                    <a:lstStyle/>
                    <a:p>
                      <a:pPr algn="ctr" fontAlgn="b"/>
                      <a:r>
                        <a:rPr lang="es-ES" sz="1200" b="0" i="0" u="none" strike="noStrike" dirty="0">
                          <a:solidFill>
                            <a:schemeClr val="bg1"/>
                          </a:solidFill>
                          <a:effectLst/>
                          <a:latin typeface="+mj-lt"/>
                        </a:rPr>
                        <a:t>Almacén 1</a:t>
                      </a:r>
                    </a:p>
                  </a:txBody>
                  <a:tcPr marL="6350" marR="6350" marT="6350" marB="0" anchor="ctr"/>
                </a:tc>
                <a:tc>
                  <a:txBody>
                    <a:bodyPr/>
                    <a:lstStyle/>
                    <a:p>
                      <a:pPr algn="ctr" fontAlgn="b"/>
                      <a:r>
                        <a:rPr lang="es-ES" sz="1200" u="none" strike="noStrike" dirty="0">
                          <a:solidFill>
                            <a:schemeClr val="bg1"/>
                          </a:solidFill>
                          <a:effectLst/>
                          <a:latin typeface="+mj-lt"/>
                        </a:rPr>
                        <a:t>2 (15)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3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4</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20</a:t>
                      </a:r>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903934222"/>
                  </a:ext>
                </a:extLst>
              </a:tr>
              <a:tr h="217069">
                <a:tc>
                  <a:txBody>
                    <a:bodyPr/>
                    <a:lstStyle/>
                    <a:p>
                      <a:pPr algn="ctr" fontAlgn="b"/>
                      <a:r>
                        <a:rPr lang="es-ES" sz="1200" b="0" i="0" u="none" strike="noStrike" dirty="0">
                          <a:solidFill>
                            <a:schemeClr val="bg1"/>
                          </a:solidFill>
                          <a:effectLst/>
                          <a:latin typeface="+mj-lt"/>
                        </a:rPr>
                        <a:t>Almacén 2</a:t>
                      </a:r>
                    </a:p>
                  </a:txBody>
                  <a:tcPr marL="6350" marR="6350" marT="6350" marB="0" anchor="ctr"/>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4 (20)</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6</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20</a:t>
                      </a:r>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961315110"/>
                  </a:ext>
                </a:extLst>
              </a:tr>
              <a:tr h="217069">
                <a:tc>
                  <a:txBody>
                    <a:bodyPr/>
                    <a:lstStyle/>
                    <a:p>
                      <a:pPr algn="ctr" fontAlgn="b"/>
                      <a:r>
                        <a:rPr lang="es-ES" sz="1200" b="0" i="0" u="none" strike="noStrike" dirty="0">
                          <a:solidFill>
                            <a:schemeClr val="bg1"/>
                          </a:solidFill>
                          <a:effectLst/>
                          <a:latin typeface="+mj-lt"/>
                        </a:rPr>
                        <a:t>Almacén 3</a:t>
                      </a:r>
                    </a:p>
                  </a:txBody>
                  <a:tcPr marL="6350" marR="6350" marT="6350" marB="0" anchor="ctr"/>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4 (10)</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5 (15) </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6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0</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30</a:t>
                      </a:r>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539332232"/>
                  </a:ext>
                </a:extLst>
              </a:tr>
              <a:tr h="217069">
                <a:tc>
                  <a:txBody>
                    <a:bodyPr/>
                    <a:lstStyle/>
                    <a:p>
                      <a:pPr algn="ctr" fontAlgn="b"/>
                      <a:r>
                        <a:rPr lang="es-ES" sz="1200" b="0" i="0" u="none" strike="noStrike" dirty="0">
                          <a:solidFill>
                            <a:schemeClr val="bg1"/>
                          </a:solidFill>
                          <a:effectLst/>
                          <a:latin typeface="+mj-lt"/>
                        </a:rPr>
                        <a:t>Almacén 4</a:t>
                      </a: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6</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7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0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10</a:t>
                      </a:r>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175774448"/>
                  </a:ext>
                </a:extLst>
              </a:tr>
              <a:tr h="426855">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15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35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15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10</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254710520"/>
                  </a:ext>
                </a:extLst>
              </a:tr>
            </a:tbl>
          </a:graphicData>
        </a:graphic>
      </p:graphicFrame>
      <p:sp>
        <p:nvSpPr>
          <p:cNvPr id="6" name="Abrir llave 5">
            <a:extLst>
              <a:ext uri="{FF2B5EF4-FFF2-40B4-BE49-F238E27FC236}">
                <a16:creationId xmlns:a16="http://schemas.microsoft.com/office/drawing/2014/main" id="{9A99EF3F-0F21-454F-947F-6CECB41E855F}"/>
              </a:ext>
            </a:extLst>
          </p:cNvPr>
          <p:cNvSpPr/>
          <p:nvPr/>
        </p:nvSpPr>
        <p:spPr>
          <a:xfrm>
            <a:off x="722942" y="1820890"/>
            <a:ext cx="96644" cy="8916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Abrir llave 7">
            <a:extLst>
              <a:ext uri="{FF2B5EF4-FFF2-40B4-BE49-F238E27FC236}">
                <a16:creationId xmlns:a16="http://schemas.microsoft.com/office/drawing/2014/main" id="{E1923C54-BCF3-DD4E-93D1-6EEA3AFD3218}"/>
              </a:ext>
            </a:extLst>
          </p:cNvPr>
          <p:cNvSpPr/>
          <p:nvPr/>
        </p:nvSpPr>
        <p:spPr>
          <a:xfrm rot="5400000">
            <a:off x="3987902" y="-922353"/>
            <a:ext cx="120215" cy="44230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8" name="CuadroTexto 9">
            <a:extLst>
              <a:ext uri="{FF2B5EF4-FFF2-40B4-BE49-F238E27FC236}">
                <a16:creationId xmlns:a16="http://schemas.microsoft.com/office/drawing/2014/main" id="{AA79CB7E-0FCD-1C41-8F7F-D22630501AE2}"/>
              </a:ext>
            </a:extLst>
          </p:cNvPr>
          <p:cNvSpPr txBox="1"/>
          <p:nvPr/>
        </p:nvSpPr>
        <p:spPr>
          <a:xfrm>
            <a:off x="421887" y="2116242"/>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9" name="CuadroTexto 11">
            <a:extLst>
              <a:ext uri="{FF2B5EF4-FFF2-40B4-BE49-F238E27FC236}">
                <a16:creationId xmlns:a16="http://schemas.microsoft.com/office/drawing/2014/main" id="{9FB427A1-C1AB-6C46-99AC-F80311BB2165}"/>
              </a:ext>
            </a:extLst>
          </p:cNvPr>
          <p:cNvSpPr txBox="1"/>
          <p:nvPr/>
        </p:nvSpPr>
        <p:spPr>
          <a:xfrm>
            <a:off x="3938241" y="951777"/>
            <a:ext cx="4642624" cy="307777"/>
          </a:xfrm>
          <a:prstGeom prst="rect">
            <a:avLst/>
          </a:prstGeom>
          <a:noFill/>
        </p:spPr>
        <p:txBody>
          <a:bodyPr wrap="square">
            <a:spAutoFit/>
          </a:bodyPr>
          <a:lstStyle/>
          <a:p>
            <a:r>
              <a:rPr lang="en-US" dirty="0">
                <a:solidFill>
                  <a:schemeClr val="bg1"/>
                </a:solidFill>
              </a:rPr>
              <a:t>n</a:t>
            </a:r>
            <a:endParaRPr lang="es-ES" dirty="0"/>
          </a:p>
        </p:txBody>
      </p:sp>
    </p:spTree>
    <p:extLst>
      <p:ext uri="{BB962C8B-B14F-4D97-AF65-F5344CB8AC3E}">
        <p14:creationId xmlns:p14="http://schemas.microsoft.com/office/powerpoint/2010/main" val="2694106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13ED4-EC6A-49CB-BC24-0D587948D377}"/>
              </a:ext>
            </a:extLst>
          </p:cNvPr>
          <p:cNvSpPr>
            <a:spLocks noGrp="1"/>
          </p:cNvSpPr>
          <p:nvPr>
            <p:ph type="ctrTitle"/>
          </p:nvPr>
        </p:nvSpPr>
        <p:spPr/>
        <p:txBody>
          <a:bodyPr/>
          <a:lstStyle/>
          <a:p>
            <a:r>
              <a:rPr lang="es-ES" dirty="0"/>
              <a:t>MEJORA: “</a:t>
            </a:r>
            <a:r>
              <a:rPr lang="es-ES" dirty="0" err="1"/>
              <a:t>Stepping</a:t>
            </a:r>
            <a:r>
              <a:rPr lang="es-ES" dirty="0"/>
              <a:t> </a:t>
            </a:r>
            <a:r>
              <a:rPr lang="es-ES" dirty="0" err="1"/>
              <a:t>stones</a:t>
            </a:r>
            <a:r>
              <a:rPr lang="es-ES" dirty="0"/>
              <a:t>”</a:t>
            </a:r>
          </a:p>
        </p:txBody>
      </p:sp>
      <p:pic>
        <p:nvPicPr>
          <p:cNvPr id="3" name="Imagen 2">
            <a:extLst>
              <a:ext uri="{FF2B5EF4-FFF2-40B4-BE49-F238E27FC236}">
                <a16:creationId xmlns:a16="http://schemas.microsoft.com/office/drawing/2014/main" id="{DC66B814-2367-4D95-80E7-8C4012871AF5}"/>
              </a:ext>
            </a:extLst>
          </p:cNvPr>
          <p:cNvPicPr>
            <a:picLocks noChangeAspect="1"/>
          </p:cNvPicPr>
          <p:nvPr/>
        </p:nvPicPr>
        <p:blipFill>
          <a:blip r:embed="rId2"/>
          <a:stretch>
            <a:fillRect/>
          </a:stretch>
        </p:blipFill>
        <p:spPr>
          <a:xfrm>
            <a:off x="8314020" y="4378336"/>
            <a:ext cx="762258" cy="674317"/>
          </a:xfrm>
          <a:prstGeom prst="rect">
            <a:avLst/>
          </a:prstGeom>
        </p:spPr>
      </p:pic>
      <p:graphicFrame>
        <p:nvGraphicFramePr>
          <p:cNvPr id="5" name="Tabla 3">
            <a:extLst>
              <a:ext uri="{FF2B5EF4-FFF2-40B4-BE49-F238E27FC236}">
                <a16:creationId xmlns:a16="http://schemas.microsoft.com/office/drawing/2014/main" id="{B0B1D955-4ED5-B64E-9697-2DFC8FB57440}"/>
              </a:ext>
            </a:extLst>
          </p:cNvPr>
          <p:cNvGraphicFramePr>
            <a:graphicFrameLocks noGrp="1"/>
          </p:cNvGraphicFramePr>
          <p:nvPr>
            <p:extLst>
              <p:ext uri="{D42A27DB-BD31-4B8C-83A1-F6EECF244321}">
                <p14:modId xmlns:p14="http://schemas.microsoft.com/office/powerpoint/2010/main" val="1826783307"/>
              </p:ext>
            </p:extLst>
          </p:nvPr>
        </p:nvGraphicFramePr>
        <p:xfrm>
          <a:off x="851210" y="1433087"/>
          <a:ext cx="7006373" cy="1667241"/>
        </p:xfrm>
        <a:graphic>
          <a:graphicData uri="http://schemas.openxmlformats.org/drawingml/2006/table">
            <a:tbl>
              <a:tblPr>
                <a:tableStyleId>{4671C63C-78AF-468D-9D38-52A0A94B389F}</a:tableStyleId>
              </a:tblPr>
              <a:tblGrid>
                <a:gridCol w="960333">
                  <a:extLst>
                    <a:ext uri="{9D8B030D-6E8A-4147-A177-3AD203B41FA5}">
                      <a16:colId xmlns:a16="http://schemas.microsoft.com/office/drawing/2014/main" val="3692340367"/>
                    </a:ext>
                  </a:extLst>
                </a:gridCol>
                <a:gridCol w="811549">
                  <a:extLst>
                    <a:ext uri="{9D8B030D-6E8A-4147-A177-3AD203B41FA5}">
                      <a16:colId xmlns:a16="http://schemas.microsoft.com/office/drawing/2014/main" val="3477299616"/>
                    </a:ext>
                  </a:extLst>
                </a:gridCol>
                <a:gridCol w="811549">
                  <a:extLst>
                    <a:ext uri="{9D8B030D-6E8A-4147-A177-3AD203B41FA5}">
                      <a16:colId xmlns:a16="http://schemas.microsoft.com/office/drawing/2014/main" val="385788638"/>
                    </a:ext>
                  </a:extLst>
                </a:gridCol>
                <a:gridCol w="811549">
                  <a:extLst>
                    <a:ext uri="{9D8B030D-6E8A-4147-A177-3AD203B41FA5}">
                      <a16:colId xmlns:a16="http://schemas.microsoft.com/office/drawing/2014/main" val="960840732"/>
                    </a:ext>
                  </a:extLst>
                </a:gridCol>
                <a:gridCol w="811549">
                  <a:extLst>
                    <a:ext uri="{9D8B030D-6E8A-4147-A177-3AD203B41FA5}">
                      <a16:colId xmlns:a16="http://schemas.microsoft.com/office/drawing/2014/main" val="4257312678"/>
                    </a:ext>
                  </a:extLst>
                </a:gridCol>
                <a:gridCol w="1190272">
                  <a:extLst>
                    <a:ext uri="{9D8B030D-6E8A-4147-A177-3AD203B41FA5}">
                      <a16:colId xmlns:a16="http://schemas.microsoft.com/office/drawing/2014/main" val="2860935612"/>
                    </a:ext>
                  </a:extLst>
                </a:gridCol>
                <a:gridCol w="1609572">
                  <a:extLst>
                    <a:ext uri="{9D8B030D-6E8A-4147-A177-3AD203B41FA5}">
                      <a16:colId xmlns:a16="http://schemas.microsoft.com/office/drawing/2014/main" val="4245429573"/>
                    </a:ext>
                  </a:extLst>
                </a:gridCol>
              </a:tblGrid>
              <a:tr h="217069">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4</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b="0" i="0" u="none" strike="noStrike" dirty="0">
                          <a:solidFill>
                            <a:schemeClr val="bg1"/>
                          </a:solidFill>
                          <a:effectLst/>
                          <a:latin typeface="+mj-lt"/>
                        </a:rPr>
                        <a:t>Proveedores disponibles</a:t>
                      </a:r>
                    </a:p>
                  </a:txBody>
                  <a:tcPr marL="6350" marR="6350" marT="6350" marB="0" anchor="ctr"/>
                </a:tc>
                <a:extLst>
                  <a:ext uri="{0D108BD9-81ED-4DB2-BD59-A6C34878D82A}">
                    <a16:rowId xmlns:a16="http://schemas.microsoft.com/office/drawing/2014/main" val="3404552700"/>
                  </a:ext>
                </a:extLst>
              </a:tr>
              <a:tr h="217069">
                <a:tc>
                  <a:txBody>
                    <a:bodyPr/>
                    <a:lstStyle/>
                    <a:p>
                      <a:pPr algn="ctr" fontAlgn="b"/>
                      <a:r>
                        <a:rPr lang="es-ES" sz="1200" b="0" i="0" u="none" strike="noStrike" dirty="0">
                          <a:solidFill>
                            <a:schemeClr val="bg1"/>
                          </a:solidFill>
                          <a:effectLst/>
                          <a:latin typeface="+mj-lt"/>
                        </a:rPr>
                        <a:t>Almacén 1</a:t>
                      </a:r>
                    </a:p>
                  </a:txBody>
                  <a:tcPr marL="6350" marR="6350" marT="6350" marB="0" anchor="ctr"/>
                </a:tc>
                <a:tc>
                  <a:txBody>
                    <a:bodyPr/>
                    <a:lstStyle/>
                    <a:p>
                      <a:pPr algn="ctr" fontAlgn="b"/>
                      <a:r>
                        <a:rPr lang="es-ES" sz="1200" u="none" strike="noStrike" dirty="0">
                          <a:solidFill>
                            <a:schemeClr val="bg1"/>
                          </a:solidFill>
                          <a:effectLst/>
                          <a:latin typeface="+mj-lt"/>
                        </a:rPr>
                        <a:t>2 (15)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3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20</a:t>
                      </a:r>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903934222"/>
                  </a:ext>
                </a:extLst>
              </a:tr>
              <a:tr h="217069">
                <a:tc>
                  <a:txBody>
                    <a:bodyPr/>
                    <a:lstStyle/>
                    <a:p>
                      <a:pPr algn="ctr" fontAlgn="b"/>
                      <a:r>
                        <a:rPr lang="es-ES" sz="1200" b="0" i="0" u="none" strike="noStrike" dirty="0">
                          <a:solidFill>
                            <a:schemeClr val="bg1"/>
                          </a:solidFill>
                          <a:effectLst/>
                          <a:latin typeface="+mj-lt"/>
                        </a:rPr>
                        <a:t>Almacén 2</a:t>
                      </a:r>
                    </a:p>
                  </a:txBody>
                  <a:tcPr marL="6350" marR="6350" marT="6350" marB="0" anchor="ctr"/>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4 (20)</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20</a:t>
                      </a:r>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961315110"/>
                  </a:ext>
                </a:extLst>
              </a:tr>
              <a:tr h="217069">
                <a:tc>
                  <a:txBody>
                    <a:bodyPr/>
                    <a:lstStyle/>
                    <a:p>
                      <a:pPr algn="ctr" fontAlgn="b"/>
                      <a:r>
                        <a:rPr lang="es-ES" sz="1200" b="0" i="0" u="none" strike="noStrike" dirty="0">
                          <a:solidFill>
                            <a:schemeClr val="bg1"/>
                          </a:solidFill>
                          <a:effectLst/>
                          <a:latin typeface="+mj-lt"/>
                        </a:rPr>
                        <a:t>Almacén 3</a:t>
                      </a:r>
                    </a:p>
                  </a:txBody>
                  <a:tcPr marL="6350" marR="6350" marT="6350" marB="0" anchor="ctr"/>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4 (10)</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5 (15) </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6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0</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30</a:t>
                      </a:r>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539332232"/>
                  </a:ext>
                </a:extLst>
              </a:tr>
              <a:tr h="217069">
                <a:tc>
                  <a:txBody>
                    <a:bodyPr/>
                    <a:lstStyle/>
                    <a:p>
                      <a:pPr algn="ctr" fontAlgn="b"/>
                      <a:r>
                        <a:rPr lang="es-ES" sz="1200" b="0" i="0" u="none" strike="noStrike" dirty="0">
                          <a:solidFill>
                            <a:schemeClr val="bg1"/>
                          </a:solidFill>
                          <a:effectLst/>
                          <a:latin typeface="+mj-lt"/>
                        </a:rPr>
                        <a:t>Almacén 4</a:t>
                      </a: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6</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7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0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10</a:t>
                      </a:r>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175774448"/>
                  </a:ext>
                </a:extLst>
              </a:tr>
              <a:tr h="426855">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15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35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15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10</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254710520"/>
                  </a:ext>
                </a:extLst>
              </a:tr>
            </a:tbl>
          </a:graphicData>
        </a:graphic>
      </p:graphicFrame>
      <p:sp>
        <p:nvSpPr>
          <p:cNvPr id="6" name="Abrir llave 5">
            <a:extLst>
              <a:ext uri="{FF2B5EF4-FFF2-40B4-BE49-F238E27FC236}">
                <a16:creationId xmlns:a16="http://schemas.microsoft.com/office/drawing/2014/main" id="{9A99EF3F-0F21-454F-947F-6CECB41E855F}"/>
              </a:ext>
            </a:extLst>
          </p:cNvPr>
          <p:cNvSpPr/>
          <p:nvPr/>
        </p:nvSpPr>
        <p:spPr>
          <a:xfrm>
            <a:off x="722942" y="1820890"/>
            <a:ext cx="96644" cy="8916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Abrir llave 7">
            <a:extLst>
              <a:ext uri="{FF2B5EF4-FFF2-40B4-BE49-F238E27FC236}">
                <a16:creationId xmlns:a16="http://schemas.microsoft.com/office/drawing/2014/main" id="{E1923C54-BCF3-DD4E-93D1-6EEA3AFD3218}"/>
              </a:ext>
            </a:extLst>
          </p:cNvPr>
          <p:cNvSpPr/>
          <p:nvPr/>
        </p:nvSpPr>
        <p:spPr>
          <a:xfrm rot="5400000">
            <a:off x="3987902" y="-922353"/>
            <a:ext cx="120215" cy="44230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CuadroTexto 9">
            <a:extLst>
              <a:ext uri="{FF2B5EF4-FFF2-40B4-BE49-F238E27FC236}">
                <a16:creationId xmlns:a16="http://schemas.microsoft.com/office/drawing/2014/main" id="{AA79CB7E-0FCD-1C41-8F7F-D22630501AE2}"/>
              </a:ext>
            </a:extLst>
          </p:cNvPr>
          <p:cNvSpPr txBox="1"/>
          <p:nvPr/>
        </p:nvSpPr>
        <p:spPr>
          <a:xfrm>
            <a:off x="421887" y="2116242"/>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9" name="CuadroTexto 11">
            <a:extLst>
              <a:ext uri="{FF2B5EF4-FFF2-40B4-BE49-F238E27FC236}">
                <a16:creationId xmlns:a16="http://schemas.microsoft.com/office/drawing/2014/main" id="{9FB427A1-C1AB-6C46-99AC-F80311BB2165}"/>
              </a:ext>
            </a:extLst>
          </p:cNvPr>
          <p:cNvSpPr txBox="1"/>
          <p:nvPr/>
        </p:nvSpPr>
        <p:spPr>
          <a:xfrm>
            <a:off x="3938241" y="951777"/>
            <a:ext cx="4642624" cy="307777"/>
          </a:xfrm>
          <a:prstGeom prst="rect">
            <a:avLst/>
          </a:prstGeom>
          <a:noFill/>
        </p:spPr>
        <p:txBody>
          <a:bodyPr wrap="square">
            <a:spAutoFit/>
          </a:bodyPr>
          <a:lstStyle/>
          <a:p>
            <a:r>
              <a:rPr lang="en-US" dirty="0">
                <a:solidFill>
                  <a:schemeClr val="bg1"/>
                </a:solidFill>
              </a:rPr>
              <a:t>n</a:t>
            </a:r>
            <a:endParaRPr lang="es-ES" dirty="0"/>
          </a:p>
        </p:txBody>
      </p:sp>
      <p:cxnSp>
        <p:nvCxnSpPr>
          <p:cNvPr id="10" name="Straight Arrow Connector 9">
            <a:extLst>
              <a:ext uri="{FF2B5EF4-FFF2-40B4-BE49-F238E27FC236}">
                <a16:creationId xmlns:a16="http://schemas.microsoft.com/office/drawing/2014/main" id="{B82A1F7D-A381-DE43-AF14-A796E772DD16}"/>
              </a:ext>
            </a:extLst>
          </p:cNvPr>
          <p:cNvCxnSpPr>
            <a:cxnSpLocks/>
          </p:cNvCxnSpPr>
          <p:nvPr/>
        </p:nvCxnSpPr>
        <p:spPr>
          <a:xfrm flipH="1">
            <a:off x="3221804" y="1892016"/>
            <a:ext cx="5394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0FDC9D8-76E6-1E49-8F45-12EA64ED2567}"/>
              </a:ext>
            </a:extLst>
          </p:cNvPr>
          <p:cNvCxnSpPr>
            <a:cxnSpLocks/>
          </p:cNvCxnSpPr>
          <p:nvPr/>
        </p:nvCxnSpPr>
        <p:spPr>
          <a:xfrm flipH="1">
            <a:off x="3242821" y="1977410"/>
            <a:ext cx="4327" cy="358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3F93341-EF21-8B48-B080-E51B1BF3630D}"/>
              </a:ext>
            </a:extLst>
          </p:cNvPr>
          <p:cNvCxnSpPr>
            <a:cxnSpLocks/>
          </p:cNvCxnSpPr>
          <p:nvPr/>
        </p:nvCxnSpPr>
        <p:spPr>
          <a:xfrm>
            <a:off x="3242821" y="2414592"/>
            <a:ext cx="3393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AADB00F-8480-F84B-96A9-8FA86DA65B1D}"/>
              </a:ext>
            </a:extLst>
          </p:cNvPr>
          <p:cNvCxnSpPr/>
          <p:nvPr/>
        </p:nvCxnSpPr>
        <p:spPr>
          <a:xfrm flipV="1">
            <a:off x="4119513" y="1892016"/>
            <a:ext cx="0" cy="46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uadroTexto 6">
            <a:extLst>
              <a:ext uri="{FF2B5EF4-FFF2-40B4-BE49-F238E27FC236}">
                <a16:creationId xmlns:a16="http://schemas.microsoft.com/office/drawing/2014/main" id="{03AA782F-9814-024E-BAAA-B965E39CA75F}"/>
              </a:ext>
            </a:extLst>
          </p:cNvPr>
          <p:cNvSpPr txBox="1"/>
          <p:nvPr/>
        </p:nvSpPr>
        <p:spPr>
          <a:xfrm>
            <a:off x="819586" y="3171452"/>
            <a:ext cx="2187565" cy="307777"/>
          </a:xfrm>
          <a:prstGeom prst="rect">
            <a:avLst/>
          </a:prstGeom>
          <a:noFill/>
        </p:spPr>
        <p:txBody>
          <a:bodyPr wrap="square">
            <a:spAutoFit/>
          </a:bodyPr>
          <a:lstStyle/>
          <a:p>
            <a:pPr algn="ctr"/>
            <a:r>
              <a:rPr lang="es-ES" dirty="0">
                <a:solidFill>
                  <a:schemeClr val="bg1"/>
                </a:solidFill>
              </a:rPr>
              <a:t>Coste = </a:t>
            </a:r>
            <a:r>
              <a:rPr lang="en-ES" dirty="0">
                <a:solidFill>
                  <a:schemeClr val="bg1"/>
                </a:solidFill>
              </a:rPr>
              <a:t>4 – 3 + 4 – 5 = 0</a:t>
            </a:r>
          </a:p>
        </p:txBody>
      </p:sp>
    </p:spTree>
    <p:extLst>
      <p:ext uri="{BB962C8B-B14F-4D97-AF65-F5344CB8AC3E}">
        <p14:creationId xmlns:p14="http://schemas.microsoft.com/office/powerpoint/2010/main" val="28334247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13ED4-EC6A-49CB-BC24-0D587948D377}"/>
              </a:ext>
            </a:extLst>
          </p:cNvPr>
          <p:cNvSpPr>
            <a:spLocks noGrp="1"/>
          </p:cNvSpPr>
          <p:nvPr>
            <p:ph type="ctrTitle"/>
          </p:nvPr>
        </p:nvSpPr>
        <p:spPr>
          <a:xfrm>
            <a:off x="259061" y="191625"/>
            <a:ext cx="4727700" cy="577800"/>
          </a:xfrm>
        </p:spPr>
        <p:txBody>
          <a:bodyPr/>
          <a:lstStyle/>
          <a:p>
            <a:r>
              <a:rPr lang="es-ES" dirty="0"/>
              <a:t>MEJORA: “</a:t>
            </a:r>
            <a:r>
              <a:rPr lang="es-ES" dirty="0" err="1"/>
              <a:t>Stepping</a:t>
            </a:r>
            <a:r>
              <a:rPr lang="es-ES" dirty="0"/>
              <a:t> </a:t>
            </a:r>
            <a:r>
              <a:rPr lang="es-ES" dirty="0" err="1"/>
              <a:t>stones</a:t>
            </a:r>
            <a:r>
              <a:rPr lang="es-ES" dirty="0"/>
              <a:t>”</a:t>
            </a:r>
          </a:p>
        </p:txBody>
      </p:sp>
      <p:pic>
        <p:nvPicPr>
          <p:cNvPr id="3" name="Imagen 2">
            <a:extLst>
              <a:ext uri="{FF2B5EF4-FFF2-40B4-BE49-F238E27FC236}">
                <a16:creationId xmlns:a16="http://schemas.microsoft.com/office/drawing/2014/main" id="{DC66B814-2367-4D95-80E7-8C4012871AF5}"/>
              </a:ext>
            </a:extLst>
          </p:cNvPr>
          <p:cNvPicPr>
            <a:picLocks noChangeAspect="1"/>
          </p:cNvPicPr>
          <p:nvPr/>
        </p:nvPicPr>
        <p:blipFill>
          <a:blip r:embed="rId2"/>
          <a:stretch>
            <a:fillRect/>
          </a:stretch>
        </p:blipFill>
        <p:spPr>
          <a:xfrm>
            <a:off x="8314020" y="4378336"/>
            <a:ext cx="762258" cy="674317"/>
          </a:xfrm>
          <a:prstGeom prst="rect">
            <a:avLst/>
          </a:prstGeom>
        </p:spPr>
      </p:pic>
      <p:graphicFrame>
        <p:nvGraphicFramePr>
          <p:cNvPr id="5" name="Table 5">
            <a:extLst>
              <a:ext uri="{FF2B5EF4-FFF2-40B4-BE49-F238E27FC236}">
                <a16:creationId xmlns:a16="http://schemas.microsoft.com/office/drawing/2014/main" id="{750D0A5B-5027-6D42-BDB2-5B685AB7AF8D}"/>
              </a:ext>
            </a:extLst>
          </p:cNvPr>
          <p:cNvGraphicFramePr>
            <a:graphicFrameLocks noGrp="1"/>
          </p:cNvGraphicFramePr>
          <p:nvPr>
            <p:extLst>
              <p:ext uri="{D42A27DB-BD31-4B8C-83A1-F6EECF244321}">
                <p14:modId xmlns:p14="http://schemas.microsoft.com/office/powerpoint/2010/main" val="2814365348"/>
              </p:ext>
            </p:extLst>
          </p:nvPr>
        </p:nvGraphicFramePr>
        <p:xfrm>
          <a:off x="764499" y="753093"/>
          <a:ext cx="7435121" cy="4332996"/>
        </p:xfrm>
        <a:graphic>
          <a:graphicData uri="http://schemas.openxmlformats.org/drawingml/2006/table">
            <a:tbl>
              <a:tblPr firstRow="1" bandRow="1">
                <a:tableStyleId>{4671C63C-78AF-468D-9D38-52A0A94B389F}</a:tableStyleId>
              </a:tblPr>
              <a:tblGrid>
                <a:gridCol w="1673901">
                  <a:extLst>
                    <a:ext uri="{9D8B030D-6E8A-4147-A177-3AD203B41FA5}">
                      <a16:colId xmlns:a16="http://schemas.microsoft.com/office/drawing/2014/main" val="3005745081"/>
                    </a:ext>
                  </a:extLst>
                </a:gridCol>
                <a:gridCol w="3747247">
                  <a:extLst>
                    <a:ext uri="{9D8B030D-6E8A-4147-A177-3AD203B41FA5}">
                      <a16:colId xmlns:a16="http://schemas.microsoft.com/office/drawing/2014/main" val="810519612"/>
                    </a:ext>
                  </a:extLst>
                </a:gridCol>
                <a:gridCol w="2013973">
                  <a:extLst>
                    <a:ext uri="{9D8B030D-6E8A-4147-A177-3AD203B41FA5}">
                      <a16:colId xmlns:a16="http://schemas.microsoft.com/office/drawing/2014/main" val="1374430879"/>
                    </a:ext>
                  </a:extLst>
                </a:gridCol>
              </a:tblGrid>
              <a:tr h="322983">
                <a:tc>
                  <a:txBody>
                    <a:bodyPr/>
                    <a:lstStyle/>
                    <a:p>
                      <a:pPr algn="ctr"/>
                      <a:r>
                        <a:rPr lang="en-ES" sz="1200" dirty="0">
                          <a:solidFill>
                            <a:schemeClr val="bg1"/>
                          </a:solidFill>
                        </a:rPr>
                        <a:t>Celdas no ocupadas</a:t>
                      </a:r>
                    </a:p>
                  </a:txBody>
                  <a:tcPr anchor="ctr"/>
                </a:tc>
                <a:tc>
                  <a:txBody>
                    <a:bodyPr/>
                    <a:lstStyle/>
                    <a:p>
                      <a:pPr algn="ctr"/>
                      <a:r>
                        <a:rPr lang="en-ES" sz="1200" dirty="0">
                          <a:solidFill>
                            <a:schemeClr val="bg1"/>
                          </a:solidFill>
                        </a:rPr>
                        <a:t>Circuíto cerrado</a:t>
                      </a:r>
                    </a:p>
                  </a:txBody>
                  <a:tcPr anchor="ctr"/>
                </a:tc>
                <a:tc>
                  <a:txBody>
                    <a:bodyPr/>
                    <a:lstStyle/>
                    <a:p>
                      <a:pPr algn="ctr"/>
                      <a:r>
                        <a:rPr lang="en-ES" sz="1200" dirty="0">
                          <a:solidFill>
                            <a:schemeClr val="bg1"/>
                          </a:solidFill>
                        </a:rPr>
                        <a:t>Coste</a:t>
                      </a:r>
                    </a:p>
                  </a:txBody>
                  <a:tcPr anchor="ctr"/>
                </a:tc>
                <a:extLst>
                  <a:ext uri="{0D108BD9-81ED-4DB2-BD59-A6C34878D82A}">
                    <a16:rowId xmlns:a16="http://schemas.microsoft.com/office/drawing/2014/main" val="783754884"/>
                  </a:ext>
                </a:extLst>
              </a:tr>
              <a:tr h="322983">
                <a:tc>
                  <a:txBody>
                    <a:bodyPr/>
                    <a:lstStyle/>
                    <a:p>
                      <a:pPr algn="ctr"/>
                      <a:r>
                        <a:rPr lang="en-ES" sz="1200" dirty="0">
                          <a:solidFill>
                            <a:schemeClr val="bg1"/>
                          </a:solidFill>
                        </a:rPr>
                        <a:t>Almacén 1, Cliente 3</a:t>
                      </a:r>
                    </a:p>
                  </a:txBody>
                  <a:tcPr anchor="ctr"/>
                </a:tc>
                <a:tc>
                  <a:txBody>
                    <a:bodyPr/>
                    <a:lstStyle/>
                    <a:p>
                      <a:pPr algn="ctr"/>
                      <a:r>
                        <a:rPr lang="en-ES" sz="1200" dirty="0">
                          <a:solidFill>
                            <a:schemeClr val="bg1"/>
                          </a:solidFill>
                        </a:rPr>
                        <a:t>A</a:t>
                      </a:r>
                      <a:r>
                        <a:rPr lang="en-ES" sz="1200" baseline="-25000" dirty="0">
                          <a:solidFill>
                            <a:schemeClr val="bg1"/>
                          </a:solidFill>
                        </a:rPr>
                        <a:t>1</a:t>
                      </a:r>
                      <a:r>
                        <a:rPr lang="en-ES" sz="1200" dirty="0">
                          <a:solidFill>
                            <a:schemeClr val="bg1"/>
                          </a:solidFill>
                        </a:rPr>
                        <a:t>C</a:t>
                      </a:r>
                      <a:r>
                        <a:rPr lang="en-ES" sz="1200" baseline="-25000" dirty="0">
                          <a:solidFill>
                            <a:schemeClr val="bg1"/>
                          </a:solidFill>
                        </a:rPr>
                        <a:t>3</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3</a:t>
                      </a:r>
                      <a:endParaRPr lang="en-ES" sz="1200" baseline="-25000" dirty="0">
                        <a:solidFill>
                          <a:schemeClr val="bg1"/>
                        </a:solidFill>
                      </a:endParaRPr>
                    </a:p>
                  </a:txBody>
                  <a:tcPr anchor="ctr"/>
                </a:tc>
                <a:tc>
                  <a:txBody>
                    <a:bodyPr/>
                    <a:lstStyle/>
                    <a:p>
                      <a:pPr algn="ctr"/>
                      <a:r>
                        <a:rPr lang="en-ES" sz="1200" dirty="0">
                          <a:solidFill>
                            <a:schemeClr val="bg1"/>
                          </a:solidFill>
                        </a:rPr>
                        <a:t>4 – 3 + 4 – 5 = 0</a:t>
                      </a:r>
                    </a:p>
                  </a:txBody>
                  <a:tcPr anchor="ctr"/>
                </a:tc>
                <a:extLst>
                  <a:ext uri="{0D108BD9-81ED-4DB2-BD59-A6C34878D82A}">
                    <a16:rowId xmlns:a16="http://schemas.microsoft.com/office/drawing/2014/main" val="3922504884"/>
                  </a:ext>
                </a:extLst>
              </a:tr>
              <a:tr h="322983">
                <a:tc>
                  <a:txBody>
                    <a:bodyPr/>
                    <a:lstStyle/>
                    <a:p>
                      <a:pPr algn="ctr"/>
                      <a:r>
                        <a:rPr lang="en-ES" sz="1200" dirty="0">
                          <a:solidFill>
                            <a:schemeClr val="bg1"/>
                          </a:solidFill>
                        </a:rPr>
                        <a:t>Almacén 1, Cliente 4</a:t>
                      </a:r>
                    </a:p>
                  </a:txBody>
                  <a:tcPr anchor="ctr"/>
                </a:tc>
                <a:tc>
                  <a:txBody>
                    <a:bodyPr/>
                    <a:lstStyle/>
                    <a:p>
                      <a:pPr algn="ctr"/>
                      <a:r>
                        <a:rPr lang="en-ES" sz="1200" dirty="0">
                          <a:solidFill>
                            <a:schemeClr val="bg1"/>
                          </a:solidFill>
                          <a:sym typeface="Wingdings" pitchFamily="2" charset="2"/>
                        </a:rPr>
                        <a:t>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a:t>
                      </a:r>
                      <a:endParaRPr lang="en-ES" sz="1200" dirty="0">
                        <a:solidFill>
                          <a:schemeClr val="bg1"/>
                        </a:solidFill>
                      </a:endParaRPr>
                    </a:p>
                  </a:txBody>
                  <a:tcPr anchor="ctr"/>
                </a:tc>
                <a:tc>
                  <a:txBody>
                    <a:bodyPr/>
                    <a:lstStyle/>
                    <a:p>
                      <a:pPr algn="ctr"/>
                      <a:r>
                        <a:rPr lang="en-ES" sz="1200" dirty="0">
                          <a:solidFill>
                            <a:schemeClr val="bg1"/>
                          </a:solidFill>
                        </a:rPr>
                        <a:t>5 – 3 + 4 – 6 = 0</a:t>
                      </a:r>
                    </a:p>
                  </a:txBody>
                  <a:tcPr anchor="ctr"/>
                </a:tc>
                <a:extLst>
                  <a:ext uri="{0D108BD9-81ED-4DB2-BD59-A6C34878D82A}">
                    <a16:rowId xmlns:a16="http://schemas.microsoft.com/office/drawing/2014/main" val="676979499"/>
                  </a:ext>
                </a:extLst>
              </a:tr>
              <a:tr h="322983">
                <a:tc>
                  <a:txBody>
                    <a:bodyPr/>
                    <a:lstStyle/>
                    <a:p>
                      <a:pPr algn="ctr"/>
                      <a:r>
                        <a:rPr lang="en-ES" sz="1200" dirty="0">
                          <a:solidFill>
                            <a:schemeClr val="bg1"/>
                          </a:solidFill>
                        </a:rPr>
                        <a:t>Almacén 1, C</a:t>
                      </a:r>
                      <a:r>
                        <a:rPr lang="en-ES" sz="1200" baseline="-25000" dirty="0">
                          <a:solidFill>
                            <a:schemeClr val="bg1"/>
                          </a:solidFill>
                        </a:rPr>
                        <a:t>Inservible</a:t>
                      </a:r>
                      <a:endParaRPr lang="en-ES" sz="1200" dirty="0">
                        <a:solidFill>
                          <a:schemeClr val="bg1"/>
                        </a:solidFill>
                      </a:endParaRPr>
                    </a:p>
                  </a:txBody>
                  <a:tcPr anchor="ctr"/>
                </a:tc>
                <a:tc>
                  <a:txBody>
                    <a:bodyPr/>
                    <a:lstStyle/>
                    <a:p>
                      <a:pPr algn="ctr"/>
                      <a:r>
                        <a:rPr lang="en-ES" sz="1200" dirty="0">
                          <a:solidFill>
                            <a:schemeClr val="bg1"/>
                          </a:solidFill>
                          <a:sym typeface="Wingdings" pitchFamily="2" charset="2"/>
                        </a:rPr>
                        <a:t>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Inservible</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Inservible</a:t>
                      </a:r>
                      <a:endParaRPr lang="en-ES" sz="1200" baseline="-25000" dirty="0">
                        <a:solidFill>
                          <a:schemeClr val="bg1"/>
                        </a:solidFill>
                      </a:endParaRPr>
                    </a:p>
                  </a:txBody>
                  <a:tcPr anchor="ctr"/>
                </a:tc>
                <a:tc>
                  <a:txBody>
                    <a:bodyPr/>
                    <a:lstStyle/>
                    <a:p>
                      <a:pPr algn="ctr"/>
                      <a:r>
                        <a:rPr lang="en-ES" sz="1200" dirty="0">
                          <a:solidFill>
                            <a:schemeClr val="bg1"/>
                          </a:solidFill>
                        </a:rPr>
                        <a:t>– 3 + 4 – 6 + 7 =2</a:t>
                      </a:r>
                    </a:p>
                  </a:txBody>
                  <a:tcPr anchor="ctr"/>
                </a:tc>
                <a:extLst>
                  <a:ext uri="{0D108BD9-81ED-4DB2-BD59-A6C34878D82A}">
                    <a16:rowId xmlns:a16="http://schemas.microsoft.com/office/drawing/2014/main" val="343870539"/>
                  </a:ext>
                </a:extLst>
              </a:tr>
              <a:tr h="322983">
                <a:tc>
                  <a:txBody>
                    <a:bodyPr/>
                    <a:lstStyle/>
                    <a:p>
                      <a:pPr algn="ctr"/>
                      <a:r>
                        <a:rPr lang="en-ES" sz="1200" dirty="0">
                          <a:solidFill>
                            <a:schemeClr val="bg1"/>
                          </a:solidFill>
                        </a:rPr>
                        <a:t>Almacén 2, Cliente 1</a:t>
                      </a:r>
                    </a:p>
                  </a:txBody>
                  <a:tcPr anchor="ctr"/>
                </a:tc>
                <a:tc>
                  <a:txBody>
                    <a:bodyPr/>
                    <a:lstStyle/>
                    <a:p>
                      <a:pPr algn="ctr"/>
                      <a:r>
                        <a:rPr lang="en-ES" sz="1200" dirty="0">
                          <a:solidFill>
                            <a:schemeClr val="bg1"/>
                          </a:solidFill>
                        </a:rPr>
                        <a:t>A</a:t>
                      </a:r>
                      <a:r>
                        <a:rPr lang="en-ES" sz="1200" baseline="-25000" dirty="0">
                          <a:solidFill>
                            <a:schemeClr val="bg1"/>
                          </a:solidFill>
                        </a:rPr>
                        <a:t>2</a:t>
                      </a:r>
                      <a:r>
                        <a:rPr lang="en-ES" sz="1200" dirty="0">
                          <a:solidFill>
                            <a:schemeClr val="bg1"/>
                          </a:solidFill>
                        </a:rPr>
                        <a:t>C</a:t>
                      </a:r>
                      <a:r>
                        <a:rPr lang="en-ES" sz="1200" baseline="-25000" dirty="0">
                          <a:solidFill>
                            <a:schemeClr val="bg1"/>
                          </a:solidFill>
                        </a:rPr>
                        <a:t>1</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2</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1</a:t>
                      </a:r>
                      <a:endParaRPr lang="en-ES" sz="1200" baseline="-25000" dirty="0">
                        <a:solidFill>
                          <a:schemeClr val="bg1"/>
                        </a:solidFill>
                      </a:endParaRPr>
                    </a:p>
                  </a:txBody>
                  <a:tcPr anchor="ctr"/>
                </a:tc>
                <a:tc>
                  <a:txBody>
                    <a:bodyPr/>
                    <a:lstStyle/>
                    <a:p>
                      <a:pPr algn="ctr"/>
                      <a:r>
                        <a:rPr lang="en-ES" sz="1200" dirty="0">
                          <a:solidFill>
                            <a:schemeClr val="bg1"/>
                          </a:solidFill>
                        </a:rPr>
                        <a:t>3 – 4 +. 3 – 2 = 0</a:t>
                      </a:r>
                    </a:p>
                  </a:txBody>
                  <a:tcPr anchor="ctr"/>
                </a:tc>
                <a:extLst>
                  <a:ext uri="{0D108BD9-81ED-4DB2-BD59-A6C34878D82A}">
                    <a16:rowId xmlns:a16="http://schemas.microsoft.com/office/drawing/2014/main" val="2958296514"/>
                  </a:ext>
                </a:extLst>
              </a:tr>
              <a:tr h="322983">
                <a:tc>
                  <a:txBody>
                    <a:bodyPr/>
                    <a:lstStyle/>
                    <a:p>
                      <a:pPr algn="ctr"/>
                      <a:r>
                        <a:rPr lang="en-ES" sz="1200" dirty="0">
                          <a:solidFill>
                            <a:schemeClr val="bg1"/>
                          </a:solidFill>
                        </a:rPr>
                        <a:t>Almacén 2, Cliente 3</a:t>
                      </a:r>
                    </a:p>
                  </a:txBody>
                  <a:tcPr anchor="ctr"/>
                </a:tc>
                <a:tc>
                  <a:txBody>
                    <a:bodyPr/>
                    <a:lstStyle/>
                    <a:p>
                      <a:pPr algn="ctr"/>
                      <a:r>
                        <a:rPr lang="en-ES" sz="1200" dirty="0">
                          <a:solidFill>
                            <a:schemeClr val="bg1"/>
                          </a:solidFill>
                        </a:rPr>
                        <a:t>A</a:t>
                      </a:r>
                      <a:r>
                        <a:rPr lang="en-ES" sz="1200" baseline="-25000" dirty="0">
                          <a:solidFill>
                            <a:schemeClr val="bg1"/>
                          </a:solidFill>
                        </a:rPr>
                        <a:t>2</a:t>
                      </a:r>
                      <a:r>
                        <a:rPr lang="en-ES" sz="1200" dirty="0">
                          <a:solidFill>
                            <a:schemeClr val="bg1"/>
                          </a:solidFill>
                        </a:rPr>
                        <a:t>C</a:t>
                      </a:r>
                      <a:r>
                        <a:rPr lang="en-ES" sz="1200" baseline="-25000" dirty="0">
                          <a:solidFill>
                            <a:schemeClr val="bg1"/>
                          </a:solidFill>
                        </a:rPr>
                        <a:t>3</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2</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3</a:t>
                      </a:r>
                      <a:endParaRPr lang="en-ES" sz="1200" baseline="-25000" dirty="0">
                        <a:solidFill>
                          <a:schemeClr val="bg1"/>
                        </a:solidFill>
                      </a:endParaRPr>
                    </a:p>
                  </a:txBody>
                  <a:tcPr anchor="ctr"/>
                </a:tc>
                <a:tc>
                  <a:txBody>
                    <a:bodyPr/>
                    <a:lstStyle/>
                    <a:p>
                      <a:pPr algn="ctr"/>
                      <a:r>
                        <a:rPr lang="en-ES" sz="1200" dirty="0">
                          <a:solidFill>
                            <a:schemeClr val="bg1"/>
                          </a:solidFill>
                        </a:rPr>
                        <a:t>5 – 4 + 4 – 5 = 0</a:t>
                      </a:r>
                    </a:p>
                  </a:txBody>
                  <a:tcPr anchor="ctr"/>
                </a:tc>
                <a:extLst>
                  <a:ext uri="{0D108BD9-81ED-4DB2-BD59-A6C34878D82A}">
                    <a16:rowId xmlns:a16="http://schemas.microsoft.com/office/drawing/2014/main" val="1101523293"/>
                  </a:ext>
                </a:extLst>
              </a:tr>
              <a:tr h="322983">
                <a:tc>
                  <a:txBody>
                    <a:bodyPr/>
                    <a:lstStyle/>
                    <a:p>
                      <a:pPr algn="ctr"/>
                      <a:r>
                        <a:rPr lang="en-ES" sz="1200" dirty="0">
                          <a:solidFill>
                            <a:schemeClr val="bg1"/>
                          </a:solidFill>
                        </a:rPr>
                        <a:t>Almacén 2, Cliente 4</a:t>
                      </a:r>
                    </a:p>
                  </a:txBody>
                  <a:tcPr anchor="ctr"/>
                </a:tc>
                <a:tc>
                  <a:txBody>
                    <a:bodyPr/>
                    <a:lstStyle/>
                    <a:p>
                      <a:pPr algn="ctr"/>
                      <a:r>
                        <a:rPr lang="en-ES" sz="1200" dirty="0">
                          <a:solidFill>
                            <a:schemeClr val="bg1"/>
                          </a:solidFill>
                        </a:rPr>
                        <a:t>A</a:t>
                      </a:r>
                      <a:r>
                        <a:rPr lang="en-ES" sz="1200" baseline="-25000" dirty="0">
                          <a:solidFill>
                            <a:schemeClr val="bg1"/>
                          </a:solidFill>
                        </a:rPr>
                        <a:t>2</a:t>
                      </a:r>
                      <a:r>
                        <a:rPr lang="en-ES" sz="1200" dirty="0">
                          <a:solidFill>
                            <a:schemeClr val="bg1"/>
                          </a:solidFill>
                        </a:rPr>
                        <a:t>C</a:t>
                      </a:r>
                      <a:r>
                        <a:rPr lang="en-ES" sz="1200" baseline="-25000" dirty="0">
                          <a:solidFill>
                            <a:schemeClr val="bg1"/>
                          </a:solidFill>
                        </a:rPr>
                        <a:t>4</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2</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endParaRPr lang="en-ES" sz="1200" baseline="-25000" dirty="0">
                        <a:solidFill>
                          <a:schemeClr val="bg1"/>
                        </a:solidFill>
                      </a:endParaRPr>
                    </a:p>
                  </a:txBody>
                  <a:tcPr anchor="ctr"/>
                </a:tc>
                <a:tc>
                  <a:txBody>
                    <a:bodyPr/>
                    <a:lstStyle/>
                    <a:p>
                      <a:pPr algn="ctr"/>
                      <a:r>
                        <a:rPr lang="en-ES" sz="1200" dirty="0">
                          <a:solidFill>
                            <a:schemeClr val="bg1"/>
                          </a:solidFill>
                        </a:rPr>
                        <a:t>6 – 4 + 4 - 6 = 0</a:t>
                      </a:r>
                    </a:p>
                  </a:txBody>
                  <a:tcPr anchor="ctr"/>
                </a:tc>
                <a:extLst>
                  <a:ext uri="{0D108BD9-81ED-4DB2-BD59-A6C34878D82A}">
                    <a16:rowId xmlns:a16="http://schemas.microsoft.com/office/drawing/2014/main" val="2542532112"/>
                  </a:ext>
                </a:extLst>
              </a:tr>
              <a:tr h="322983">
                <a:tc>
                  <a:txBody>
                    <a:bodyPr/>
                    <a:lstStyle/>
                    <a:p>
                      <a:pPr algn="ctr"/>
                      <a:r>
                        <a:rPr lang="en-ES" sz="1200" dirty="0">
                          <a:solidFill>
                            <a:schemeClr val="bg1"/>
                          </a:solidFill>
                        </a:rPr>
                        <a:t>Almacén 2, C</a:t>
                      </a:r>
                      <a:r>
                        <a:rPr lang="en-ES" sz="1200" baseline="-25000" dirty="0">
                          <a:solidFill>
                            <a:schemeClr val="bg1"/>
                          </a:solidFill>
                        </a:rPr>
                        <a:t>Inservible</a:t>
                      </a:r>
                      <a:endParaRPr lang="en-ES" sz="1200" dirty="0">
                        <a:solidFill>
                          <a:schemeClr val="bg1"/>
                        </a:solidFill>
                      </a:endParaRPr>
                    </a:p>
                  </a:txBody>
                  <a:tcPr anchor="ctr"/>
                </a:tc>
                <a:tc>
                  <a:txBody>
                    <a:bodyPr/>
                    <a:lstStyle/>
                    <a:p>
                      <a:pPr algn="ctr"/>
                      <a:r>
                        <a:rPr lang="en-ES" sz="1200" dirty="0">
                          <a:solidFill>
                            <a:schemeClr val="bg1"/>
                          </a:solidFill>
                          <a:sym typeface="Wingdings" pitchFamily="2" charset="2"/>
                        </a:rPr>
                        <a:t>A</a:t>
                      </a:r>
                      <a:r>
                        <a:rPr lang="en-ES" sz="1200" baseline="-25000" dirty="0">
                          <a:solidFill>
                            <a:schemeClr val="bg1"/>
                          </a:solidFill>
                          <a:sym typeface="Wingdings" pitchFamily="2" charset="2"/>
                        </a:rPr>
                        <a:t>2</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2</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Inservible</a:t>
                      </a:r>
                      <a:endParaRPr lang="en-ES" sz="1200" baseline="-25000" dirty="0">
                        <a:solidFill>
                          <a:schemeClr val="bg1"/>
                        </a:solidFill>
                      </a:endParaRPr>
                    </a:p>
                  </a:txBody>
                  <a:tcPr anchor="ctr"/>
                </a:tc>
                <a:tc>
                  <a:txBody>
                    <a:bodyPr/>
                    <a:lstStyle/>
                    <a:p>
                      <a:pPr algn="ctr"/>
                      <a:r>
                        <a:rPr lang="en-ES" sz="1200" dirty="0">
                          <a:solidFill>
                            <a:schemeClr val="bg1"/>
                          </a:solidFill>
                        </a:rPr>
                        <a:t>- 4 + 4 - 6 + 7 = 1</a:t>
                      </a:r>
                    </a:p>
                  </a:txBody>
                  <a:tcPr anchor="ctr"/>
                </a:tc>
                <a:extLst>
                  <a:ext uri="{0D108BD9-81ED-4DB2-BD59-A6C34878D82A}">
                    <a16:rowId xmlns:a16="http://schemas.microsoft.com/office/drawing/2014/main" val="2992898403"/>
                  </a:ext>
                </a:extLst>
              </a:tr>
              <a:tr h="322983">
                <a:tc>
                  <a:txBody>
                    <a:bodyPr/>
                    <a:lstStyle/>
                    <a:p>
                      <a:pPr algn="ctr"/>
                      <a:r>
                        <a:rPr lang="en-ES" sz="1200" dirty="0">
                          <a:solidFill>
                            <a:schemeClr val="bg1"/>
                          </a:solidFill>
                        </a:rPr>
                        <a:t>Almacén 3, Cliente 1 </a:t>
                      </a:r>
                    </a:p>
                  </a:txBody>
                  <a:tcPr anchor="ctr"/>
                </a:tc>
                <a:tc>
                  <a:txBody>
                    <a:bodyPr/>
                    <a:lstStyle/>
                    <a:p>
                      <a:pPr algn="ctr"/>
                      <a:r>
                        <a:rPr lang="en-ES" sz="1200" dirty="0">
                          <a:solidFill>
                            <a:schemeClr val="bg1"/>
                          </a:solidFill>
                        </a:rPr>
                        <a:t>A</a:t>
                      </a:r>
                      <a:r>
                        <a:rPr lang="en-ES" sz="1200" baseline="-25000" dirty="0">
                          <a:solidFill>
                            <a:schemeClr val="bg1"/>
                          </a:solidFill>
                        </a:rPr>
                        <a:t>3</a:t>
                      </a:r>
                      <a:r>
                        <a:rPr lang="en-ES" sz="1200" dirty="0">
                          <a:solidFill>
                            <a:schemeClr val="bg1"/>
                          </a:solidFill>
                        </a:rPr>
                        <a:t>C</a:t>
                      </a:r>
                      <a:r>
                        <a:rPr lang="en-ES" sz="1200" baseline="-25000" dirty="0">
                          <a:solidFill>
                            <a:schemeClr val="bg1"/>
                          </a:solidFill>
                        </a:rPr>
                        <a:t>1</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1</a:t>
                      </a:r>
                      <a:endParaRPr lang="en-ES" sz="1200" baseline="-25000" dirty="0">
                        <a:solidFill>
                          <a:schemeClr val="bg1"/>
                        </a:solidFill>
                      </a:endParaRPr>
                    </a:p>
                  </a:txBody>
                  <a:tcPr anchor="ctr"/>
                </a:tc>
                <a:tc>
                  <a:txBody>
                    <a:bodyPr/>
                    <a:lstStyle/>
                    <a:p>
                      <a:pPr algn="ctr"/>
                      <a:r>
                        <a:rPr lang="en-ES" sz="1200" dirty="0">
                          <a:solidFill>
                            <a:schemeClr val="bg1"/>
                          </a:solidFill>
                        </a:rPr>
                        <a:t>3 – 4 + 3 – 2 = 0</a:t>
                      </a:r>
                    </a:p>
                  </a:txBody>
                  <a:tcPr anchor="ctr"/>
                </a:tc>
                <a:extLst>
                  <a:ext uri="{0D108BD9-81ED-4DB2-BD59-A6C34878D82A}">
                    <a16:rowId xmlns:a16="http://schemas.microsoft.com/office/drawing/2014/main" val="184430555"/>
                  </a:ext>
                </a:extLst>
              </a:tr>
              <a:tr h="322983">
                <a:tc>
                  <a:txBody>
                    <a:bodyPr/>
                    <a:lstStyle/>
                    <a:p>
                      <a:pPr algn="ctr"/>
                      <a:r>
                        <a:rPr lang="en-ES" sz="1200" dirty="0">
                          <a:solidFill>
                            <a:schemeClr val="bg1"/>
                          </a:solidFill>
                        </a:rPr>
                        <a:t>Almacén 3, C</a:t>
                      </a:r>
                      <a:r>
                        <a:rPr lang="en-ES" sz="1200" baseline="-25000" dirty="0">
                          <a:solidFill>
                            <a:schemeClr val="bg1"/>
                          </a:solidFill>
                        </a:rPr>
                        <a:t>Inservible</a:t>
                      </a:r>
                    </a:p>
                  </a:txBody>
                  <a:tcPr anchor="ctr"/>
                </a:tc>
                <a:tc>
                  <a:txBody>
                    <a:bodyPr/>
                    <a:lstStyle/>
                    <a:p>
                      <a:pPr algn="ctr"/>
                      <a:r>
                        <a:rPr lang="en-ES" sz="1200" dirty="0">
                          <a:solidFill>
                            <a:schemeClr val="bg1"/>
                          </a:solidFill>
                        </a:rPr>
                        <a:t>A</a:t>
                      </a:r>
                      <a:r>
                        <a:rPr lang="en-ES" sz="1200" baseline="-25000" dirty="0">
                          <a:solidFill>
                            <a:schemeClr val="bg1"/>
                          </a:solidFill>
                        </a:rPr>
                        <a:t>3</a:t>
                      </a:r>
                      <a:r>
                        <a:rPr lang="en-ES" sz="1200" dirty="0">
                          <a:solidFill>
                            <a:schemeClr val="bg1"/>
                          </a:solidFill>
                        </a:rPr>
                        <a:t>C</a:t>
                      </a:r>
                      <a:r>
                        <a:rPr lang="en-ES" sz="1200" baseline="-25000" dirty="0">
                          <a:solidFill>
                            <a:schemeClr val="bg1"/>
                          </a:solidFill>
                        </a:rPr>
                        <a:t>Inservible</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Inservible</a:t>
                      </a:r>
                      <a:endParaRPr lang="en-ES" sz="1200" baseline="-25000" dirty="0">
                        <a:solidFill>
                          <a:schemeClr val="bg1"/>
                        </a:solidFill>
                      </a:endParaRPr>
                    </a:p>
                  </a:txBody>
                  <a:tcPr anchor="ctr"/>
                </a:tc>
                <a:tc>
                  <a:txBody>
                    <a:bodyPr/>
                    <a:lstStyle/>
                    <a:p>
                      <a:pPr algn="ctr"/>
                      <a:r>
                        <a:rPr lang="en-ES" sz="1200" dirty="0">
                          <a:solidFill>
                            <a:schemeClr val="bg1"/>
                          </a:solidFill>
                        </a:rPr>
                        <a:t>- 6 + 7 = 1</a:t>
                      </a:r>
                    </a:p>
                  </a:txBody>
                  <a:tcPr anchor="ctr"/>
                </a:tc>
                <a:extLst>
                  <a:ext uri="{0D108BD9-81ED-4DB2-BD59-A6C34878D82A}">
                    <a16:rowId xmlns:a16="http://schemas.microsoft.com/office/drawing/2014/main" val="3957053978"/>
                  </a:ext>
                </a:extLst>
              </a:tr>
              <a:tr h="322983">
                <a:tc>
                  <a:txBody>
                    <a:bodyPr/>
                    <a:lstStyle/>
                    <a:p>
                      <a:pPr algn="ctr"/>
                      <a:r>
                        <a:rPr lang="en-ES" sz="1200" dirty="0">
                          <a:solidFill>
                            <a:schemeClr val="bg1"/>
                          </a:solidFill>
                        </a:rPr>
                        <a:t>Almacén 4, Cliente 1</a:t>
                      </a:r>
                    </a:p>
                  </a:txBody>
                  <a:tcPr anchor="ctr"/>
                </a:tc>
                <a:tc>
                  <a:txBody>
                    <a:bodyPr/>
                    <a:lstStyle/>
                    <a:p>
                      <a:pPr algn="ctr"/>
                      <a:r>
                        <a:rPr lang="en-ES" sz="1200" dirty="0">
                          <a:solidFill>
                            <a:schemeClr val="bg1"/>
                          </a:solidFill>
                          <a:sym typeface="Wingdings" pitchFamily="2" charset="2"/>
                        </a:rPr>
                        <a:t>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1</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1</a:t>
                      </a:r>
                      <a:endParaRPr lang="en-ES" sz="1200" baseline="-25000" dirty="0">
                        <a:solidFill>
                          <a:schemeClr val="bg1"/>
                        </a:solidFill>
                      </a:endParaRPr>
                    </a:p>
                  </a:txBody>
                  <a:tcPr anchor="ctr"/>
                </a:tc>
                <a:tc>
                  <a:txBody>
                    <a:bodyPr/>
                    <a:lstStyle/>
                    <a:p>
                      <a:pPr algn="ctr"/>
                      <a:r>
                        <a:rPr lang="en-ES" sz="1200" dirty="0">
                          <a:solidFill>
                            <a:schemeClr val="bg1"/>
                          </a:solidFill>
                        </a:rPr>
                        <a:t>4 – 7 + 6 – 4 + 3 - 2 = 0</a:t>
                      </a:r>
                    </a:p>
                  </a:txBody>
                  <a:tcPr anchor="ctr"/>
                </a:tc>
                <a:extLst>
                  <a:ext uri="{0D108BD9-81ED-4DB2-BD59-A6C34878D82A}">
                    <a16:rowId xmlns:a16="http://schemas.microsoft.com/office/drawing/2014/main" val="1107843319"/>
                  </a:ext>
                </a:extLst>
              </a:tr>
              <a:tr h="322983">
                <a:tc>
                  <a:txBody>
                    <a:bodyPr/>
                    <a:lstStyle/>
                    <a:p>
                      <a:pPr algn="ctr"/>
                      <a:r>
                        <a:rPr lang="en-ES" sz="1200" dirty="0">
                          <a:solidFill>
                            <a:schemeClr val="bg1"/>
                          </a:solidFill>
                        </a:rPr>
                        <a:t>Almacén 4, Cliente 2</a:t>
                      </a:r>
                    </a:p>
                  </a:txBody>
                  <a:tcPr anchor="ctr"/>
                </a:tc>
                <a:tc>
                  <a:txBody>
                    <a:bodyPr/>
                    <a:lstStyle/>
                    <a:p>
                      <a:pPr algn="ctr"/>
                      <a:r>
                        <a:rPr lang="en-ES" sz="1200" dirty="0">
                          <a:solidFill>
                            <a:schemeClr val="bg1"/>
                          </a:solidFill>
                        </a:rPr>
                        <a:t>A</a:t>
                      </a:r>
                      <a:r>
                        <a:rPr lang="en-ES" sz="1200" baseline="-25000" dirty="0">
                          <a:solidFill>
                            <a:schemeClr val="bg1"/>
                          </a:solidFill>
                        </a:rPr>
                        <a:t>4</a:t>
                      </a:r>
                      <a:r>
                        <a:rPr lang="en-ES" sz="1200" dirty="0">
                          <a:solidFill>
                            <a:schemeClr val="bg1"/>
                          </a:solidFill>
                        </a:rPr>
                        <a:t>C</a:t>
                      </a:r>
                      <a:r>
                        <a:rPr lang="en-ES" sz="1200" baseline="-25000" dirty="0">
                          <a:solidFill>
                            <a:schemeClr val="bg1"/>
                          </a:solidFill>
                        </a:rPr>
                        <a:t>2</a:t>
                      </a:r>
                      <a:r>
                        <a:rPr lang="en-ES" sz="1200" dirty="0">
                          <a:solidFill>
                            <a:schemeClr val="bg1"/>
                          </a:solidFill>
                        </a:rPr>
                        <a:t> </a:t>
                      </a:r>
                      <a:r>
                        <a:rPr lang="en-ES" sz="1200" dirty="0">
                          <a:solidFill>
                            <a:schemeClr val="bg1"/>
                          </a:solidFill>
                          <a:sym typeface="Wingdings" pitchFamily="2" charset="2"/>
                        </a:rPr>
                        <a:t> </a:t>
                      </a:r>
                      <a:r>
                        <a:rPr lang="en-ES" sz="1200" baseline="0" dirty="0">
                          <a:solidFill>
                            <a:schemeClr val="bg1"/>
                          </a:solidFill>
                          <a:sym typeface="Wingdings" pitchFamily="2" charset="2"/>
                        </a:rPr>
                        <a:t>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endParaRPr lang="en-ES" sz="1200" baseline="-25000" dirty="0">
                        <a:solidFill>
                          <a:schemeClr val="bg1"/>
                        </a:solidFill>
                      </a:endParaRPr>
                    </a:p>
                  </a:txBody>
                  <a:tcPr anchor="ctr"/>
                </a:tc>
                <a:tc>
                  <a:txBody>
                    <a:bodyPr/>
                    <a:lstStyle/>
                    <a:p>
                      <a:pPr algn="ctr"/>
                      <a:r>
                        <a:rPr lang="en-ES" sz="1200" dirty="0">
                          <a:solidFill>
                            <a:schemeClr val="bg1"/>
                          </a:solidFill>
                        </a:rPr>
                        <a:t>5 – 7 + 6 – 4 = 0 </a:t>
                      </a:r>
                    </a:p>
                  </a:txBody>
                  <a:tcPr anchor="ctr"/>
                </a:tc>
                <a:extLst>
                  <a:ext uri="{0D108BD9-81ED-4DB2-BD59-A6C34878D82A}">
                    <a16:rowId xmlns:a16="http://schemas.microsoft.com/office/drawing/2014/main" val="2529686075"/>
                  </a:ext>
                </a:extLst>
              </a:tr>
              <a:tr h="322983">
                <a:tc>
                  <a:txBody>
                    <a:bodyPr/>
                    <a:lstStyle/>
                    <a:p>
                      <a:pPr algn="ctr"/>
                      <a:r>
                        <a:rPr lang="en-ES" sz="1200" dirty="0">
                          <a:solidFill>
                            <a:schemeClr val="bg1"/>
                          </a:solidFill>
                        </a:rPr>
                        <a:t>Almacén 4, Cliente 3</a:t>
                      </a:r>
                    </a:p>
                  </a:txBody>
                  <a:tcPr anchor="ctr"/>
                </a:tc>
                <a:tc>
                  <a:txBody>
                    <a:bodyPr/>
                    <a:lstStyle/>
                    <a:p>
                      <a:pPr algn="ctr"/>
                      <a:r>
                        <a:rPr lang="en-ES" sz="1200" dirty="0">
                          <a:solidFill>
                            <a:schemeClr val="bg1"/>
                          </a:solidFill>
                        </a:rPr>
                        <a:t>A</a:t>
                      </a:r>
                      <a:r>
                        <a:rPr lang="en-ES" sz="1200" baseline="-25000" dirty="0">
                          <a:solidFill>
                            <a:schemeClr val="bg1"/>
                          </a:solidFill>
                        </a:rPr>
                        <a:t>4</a:t>
                      </a:r>
                      <a:r>
                        <a:rPr lang="en-ES" sz="1200" dirty="0">
                          <a:solidFill>
                            <a:schemeClr val="bg1"/>
                          </a:solidFill>
                        </a:rPr>
                        <a:t>C</a:t>
                      </a:r>
                      <a:r>
                        <a:rPr lang="en-ES" sz="1200" baseline="-25000" dirty="0">
                          <a:solidFill>
                            <a:schemeClr val="bg1"/>
                          </a:solidFill>
                        </a:rPr>
                        <a:t>3</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3</a:t>
                      </a:r>
                      <a:endParaRPr lang="en-ES" sz="1200" baseline="-25000" dirty="0">
                        <a:solidFill>
                          <a:schemeClr val="bg1"/>
                        </a:solidFill>
                      </a:endParaRPr>
                    </a:p>
                  </a:txBody>
                  <a:tcPr anchor="ctr"/>
                </a:tc>
                <a:tc>
                  <a:txBody>
                    <a:bodyPr/>
                    <a:lstStyle/>
                    <a:p>
                      <a:pPr algn="ctr"/>
                      <a:r>
                        <a:rPr lang="en-ES" sz="1200" dirty="0">
                          <a:solidFill>
                            <a:schemeClr val="bg1"/>
                          </a:solidFill>
                        </a:rPr>
                        <a:t>6 – 7 + 6 – 5 = 0</a:t>
                      </a:r>
                    </a:p>
                  </a:txBody>
                  <a:tcPr anchor="ctr"/>
                </a:tc>
                <a:extLst>
                  <a:ext uri="{0D108BD9-81ED-4DB2-BD59-A6C34878D82A}">
                    <a16:rowId xmlns:a16="http://schemas.microsoft.com/office/drawing/2014/main" val="1439287073"/>
                  </a:ext>
                </a:extLst>
              </a:tr>
            </a:tbl>
          </a:graphicData>
        </a:graphic>
      </p:graphicFrame>
    </p:spTree>
    <p:extLst>
      <p:ext uri="{BB962C8B-B14F-4D97-AF65-F5344CB8AC3E}">
        <p14:creationId xmlns:p14="http://schemas.microsoft.com/office/powerpoint/2010/main" val="24857460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13ED4-EC6A-49CB-BC24-0D587948D377}"/>
              </a:ext>
            </a:extLst>
          </p:cNvPr>
          <p:cNvSpPr>
            <a:spLocks noGrp="1"/>
          </p:cNvSpPr>
          <p:nvPr>
            <p:ph type="ctrTitle"/>
          </p:nvPr>
        </p:nvSpPr>
        <p:spPr/>
        <p:txBody>
          <a:bodyPr/>
          <a:lstStyle/>
          <a:p>
            <a:r>
              <a:rPr lang="es-ES" dirty="0"/>
              <a:t>MEJORA: “</a:t>
            </a:r>
            <a:r>
              <a:rPr lang="es-ES" dirty="0" err="1"/>
              <a:t>Stepping</a:t>
            </a:r>
            <a:r>
              <a:rPr lang="es-ES" dirty="0"/>
              <a:t> </a:t>
            </a:r>
            <a:r>
              <a:rPr lang="es-ES" dirty="0" err="1"/>
              <a:t>stones</a:t>
            </a:r>
            <a:r>
              <a:rPr lang="es-ES" dirty="0"/>
              <a:t>”</a:t>
            </a:r>
          </a:p>
        </p:txBody>
      </p:sp>
      <p:pic>
        <p:nvPicPr>
          <p:cNvPr id="3" name="Imagen 2">
            <a:extLst>
              <a:ext uri="{FF2B5EF4-FFF2-40B4-BE49-F238E27FC236}">
                <a16:creationId xmlns:a16="http://schemas.microsoft.com/office/drawing/2014/main" id="{DC66B814-2367-4D95-80E7-8C4012871AF5}"/>
              </a:ext>
            </a:extLst>
          </p:cNvPr>
          <p:cNvPicPr>
            <a:picLocks noChangeAspect="1"/>
          </p:cNvPicPr>
          <p:nvPr/>
        </p:nvPicPr>
        <p:blipFill>
          <a:blip r:embed="rId2"/>
          <a:stretch>
            <a:fillRect/>
          </a:stretch>
        </p:blipFill>
        <p:spPr>
          <a:xfrm>
            <a:off x="8314020" y="4378336"/>
            <a:ext cx="762258" cy="674317"/>
          </a:xfrm>
          <a:prstGeom prst="rect">
            <a:avLst/>
          </a:prstGeom>
        </p:spPr>
      </p:pic>
      <p:graphicFrame>
        <p:nvGraphicFramePr>
          <p:cNvPr id="5" name="Tabla 3">
            <a:extLst>
              <a:ext uri="{FF2B5EF4-FFF2-40B4-BE49-F238E27FC236}">
                <a16:creationId xmlns:a16="http://schemas.microsoft.com/office/drawing/2014/main" id="{B0B1D955-4ED5-B64E-9697-2DFC8FB57440}"/>
              </a:ext>
            </a:extLst>
          </p:cNvPr>
          <p:cNvGraphicFramePr>
            <a:graphicFrameLocks noGrp="1"/>
          </p:cNvGraphicFramePr>
          <p:nvPr>
            <p:extLst>
              <p:ext uri="{D42A27DB-BD31-4B8C-83A1-F6EECF244321}">
                <p14:modId xmlns:p14="http://schemas.microsoft.com/office/powerpoint/2010/main" val="2653215953"/>
              </p:ext>
            </p:extLst>
          </p:nvPr>
        </p:nvGraphicFramePr>
        <p:xfrm>
          <a:off x="851210" y="1433087"/>
          <a:ext cx="7006373" cy="1667241"/>
        </p:xfrm>
        <a:graphic>
          <a:graphicData uri="http://schemas.openxmlformats.org/drawingml/2006/table">
            <a:tbl>
              <a:tblPr>
                <a:tableStyleId>{4671C63C-78AF-468D-9D38-52A0A94B389F}</a:tableStyleId>
              </a:tblPr>
              <a:tblGrid>
                <a:gridCol w="960333">
                  <a:extLst>
                    <a:ext uri="{9D8B030D-6E8A-4147-A177-3AD203B41FA5}">
                      <a16:colId xmlns:a16="http://schemas.microsoft.com/office/drawing/2014/main" val="3692340367"/>
                    </a:ext>
                  </a:extLst>
                </a:gridCol>
                <a:gridCol w="811549">
                  <a:extLst>
                    <a:ext uri="{9D8B030D-6E8A-4147-A177-3AD203B41FA5}">
                      <a16:colId xmlns:a16="http://schemas.microsoft.com/office/drawing/2014/main" val="3477299616"/>
                    </a:ext>
                  </a:extLst>
                </a:gridCol>
                <a:gridCol w="811549">
                  <a:extLst>
                    <a:ext uri="{9D8B030D-6E8A-4147-A177-3AD203B41FA5}">
                      <a16:colId xmlns:a16="http://schemas.microsoft.com/office/drawing/2014/main" val="385788638"/>
                    </a:ext>
                  </a:extLst>
                </a:gridCol>
                <a:gridCol w="811549">
                  <a:extLst>
                    <a:ext uri="{9D8B030D-6E8A-4147-A177-3AD203B41FA5}">
                      <a16:colId xmlns:a16="http://schemas.microsoft.com/office/drawing/2014/main" val="960840732"/>
                    </a:ext>
                  </a:extLst>
                </a:gridCol>
                <a:gridCol w="811549">
                  <a:extLst>
                    <a:ext uri="{9D8B030D-6E8A-4147-A177-3AD203B41FA5}">
                      <a16:colId xmlns:a16="http://schemas.microsoft.com/office/drawing/2014/main" val="4257312678"/>
                    </a:ext>
                  </a:extLst>
                </a:gridCol>
                <a:gridCol w="1190272">
                  <a:extLst>
                    <a:ext uri="{9D8B030D-6E8A-4147-A177-3AD203B41FA5}">
                      <a16:colId xmlns:a16="http://schemas.microsoft.com/office/drawing/2014/main" val="2860935612"/>
                    </a:ext>
                  </a:extLst>
                </a:gridCol>
                <a:gridCol w="1609572">
                  <a:extLst>
                    <a:ext uri="{9D8B030D-6E8A-4147-A177-3AD203B41FA5}">
                      <a16:colId xmlns:a16="http://schemas.microsoft.com/office/drawing/2014/main" val="4245429573"/>
                    </a:ext>
                  </a:extLst>
                </a:gridCol>
              </a:tblGrid>
              <a:tr h="217069">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4</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b="0" i="0" u="none" strike="noStrike" dirty="0">
                          <a:solidFill>
                            <a:schemeClr val="bg1"/>
                          </a:solidFill>
                          <a:effectLst/>
                          <a:latin typeface="+mj-lt"/>
                        </a:rPr>
                        <a:t>Proveedores disponibles</a:t>
                      </a:r>
                    </a:p>
                  </a:txBody>
                  <a:tcPr marL="6350" marR="6350" marT="6350" marB="0" anchor="ctr"/>
                </a:tc>
                <a:extLst>
                  <a:ext uri="{0D108BD9-81ED-4DB2-BD59-A6C34878D82A}">
                    <a16:rowId xmlns:a16="http://schemas.microsoft.com/office/drawing/2014/main" val="3404552700"/>
                  </a:ext>
                </a:extLst>
              </a:tr>
              <a:tr h="217069">
                <a:tc>
                  <a:txBody>
                    <a:bodyPr/>
                    <a:lstStyle/>
                    <a:p>
                      <a:pPr algn="ctr" fontAlgn="b"/>
                      <a:r>
                        <a:rPr lang="es-ES" sz="1200" b="0" i="0" u="none" strike="noStrike" dirty="0">
                          <a:solidFill>
                            <a:schemeClr val="bg1"/>
                          </a:solidFill>
                          <a:effectLst/>
                          <a:latin typeface="+mj-lt"/>
                        </a:rPr>
                        <a:t>Almacén 1</a:t>
                      </a:r>
                    </a:p>
                  </a:txBody>
                  <a:tcPr marL="6350" marR="6350" marT="6350" marB="0" anchor="ctr"/>
                </a:tc>
                <a:tc>
                  <a:txBody>
                    <a:bodyPr/>
                    <a:lstStyle/>
                    <a:p>
                      <a:pPr algn="ctr" fontAlgn="b"/>
                      <a:r>
                        <a:rPr lang="es-ES" sz="1200" b="0" i="0" u="none" strike="noStrike" dirty="0">
                          <a:solidFill>
                            <a:schemeClr val="bg1"/>
                          </a:solidFill>
                          <a:effectLst/>
                          <a:latin typeface="+mj-lt"/>
                        </a:rPr>
                        <a:t>2 (15)</a:t>
                      </a:r>
                    </a:p>
                  </a:txBody>
                  <a:tcPr marL="6350" marR="6350" marT="6350" marB="0" anchor="ctr"/>
                </a:tc>
                <a:tc>
                  <a:txBody>
                    <a:bodyPr/>
                    <a:lstStyle/>
                    <a:p>
                      <a:pPr algn="ctr" fontAlgn="b"/>
                      <a:r>
                        <a:rPr lang="es-ES" sz="1200" b="0" i="0" u="none" strike="noStrike" dirty="0">
                          <a:solidFill>
                            <a:schemeClr val="bg1"/>
                          </a:solidFill>
                          <a:effectLst/>
                          <a:latin typeface="+mj-lt"/>
                        </a:rPr>
                        <a:t>3 (5)</a:t>
                      </a:r>
                    </a:p>
                  </a:txBody>
                  <a:tcPr marL="6350" marR="6350" marT="6350" marB="0" anchor="ctr"/>
                </a:tc>
                <a:tc>
                  <a:txBody>
                    <a:bodyPr/>
                    <a:lstStyle/>
                    <a:p>
                      <a:pPr algn="ctr" fontAlgn="b"/>
                      <a:r>
                        <a:rPr lang="es-ES" sz="1200" b="0" i="0" u="none" strike="noStrike" dirty="0">
                          <a:solidFill>
                            <a:schemeClr val="bg1"/>
                          </a:solidFill>
                          <a:effectLst/>
                          <a:latin typeface="+mj-lt"/>
                        </a:rPr>
                        <a:t>4 </a:t>
                      </a:r>
                    </a:p>
                  </a:txBody>
                  <a:tcPr marL="6350" marR="6350" marT="6350" marB="0" anchor="ctr"/>
                </a:tc>
                <a:tc>
                  <a:txBody>
                    <a:bodyPr/>
                    <a:lstStyle/>
                    <a:p>
                      <a:pPr algn="ctr" fontAlgn="b"/>
                      <a:r>
                        <a:rPr lang="es-ES" sz="1200" b="0" i="0" u="none" strike="noStrike" dirty="0">
                          <a:solidFill>
                            <a:schemeClr val="bg1"/>
                          </a:solidFill>
                          <a:effectLst/>
                          <a:latin typeface="+mj-lt"/>
                        </a:rPr>
                        <a:t>5 </a:t>
                      </a:r>
                    </a:p>
                  </a:txBody>
                  <a:tcPr marL="6350" marR="6350" marT="6350" marB="0" anchor="ctr"/>
                </a:tc>
                <a:tc>
                  <a:txBody>
                    <a:bodyPr/>
                    <a:lstStyle/>
                    <a:p>
                      <a:pPr algn="ctr" fontAlgn="b"/>
                      <a:r>
                        <a:rPr lang="es-ES" sz="1200" b="0" i="0" u="none" strike="noStrike" dirty="0">
                          <a:solidFill>
                            <a:schemeClr val="bg1"/>
                          </a:solidFill>
                          <a:effectLst/>
                          <a:latin typeface="+mj-lt"/>
                        </a:rPr>
                        <a:t>0</a:t>
                      </a:r>
                    </a:p>
                  </a:txBody>
                  <a:tcPr marL="6350" marR="6350" marT="6350" marB="0" anchor="ctr"/>
                </a:tc>
                <a:tc>
                  <a:txBody>
                    <a:bodyPr/>
                    <a:lstStyle/>
                    <a:p>
                      <a:pPr algn="ctr" fontAlgn="b"/>
                      <a:r>
                        <a:rPr lang="es-ES" sz="1200" b="0" i="0" u="none" strike="noStrike" dirty="0">
                          <a:solidFill>
                            <a:schemeClr val="bg1"/>
                          </a:solidFill>
                          <a:effectLst/>
                          <a:latin typeface="+mj-lt"/>
                        </a:rPr>
                        <a:t>20</a:t>
                      </a:r>
                    </a:p>
                  </a:txBody>
                  <a:tcPr marL="6350" marR="6350" marT="6350" marB="0" anchor="ctr"/>
                </a:tc>
                <a:extLst>
                  <a:ext uri="{0D108BD9-81ED-4DB2-BD59-A6C34878D82A}">
                    <a16:rowId xmlns:a16="http://schemas.microsoft.com/office/drawing/2014/main" val="2903934222"/>
                  </a:ext>
                </a:extLst>
              </a:tr>
              <a:tr h="217069">
                <a:tc>
                  <a:txBody>
                    <a:bodyPr/>
                    <a:lstStyle/>
                    <a:p>
                      <a:pPr algn="ctr" fontAlgn="b"/>
                      <a:r>
                        <a:rPr lang="es-ES" sz="1200" b="0" i="0" u="none" strike="noStrike" dirty="0">
                          <a:solidFill>
                            <a:schemeClr val="bg1"/>
                          </a:solidFill>
                          <a:effectLst/>
                          <a:latin typeface="+mj-lt"/>
                        </a:rPr>
                        <a:t>Almacén 2</a:t>
                      </a:r>
                    </a:p>
                  </a:txBody>
                  <a:tcPr marL="6350" marR="6350" marT="6350" marB="0" anchor="ctr"/>
                </a:tc>
                <a:tc>
                  <a:txBody>
                    <a:bodyPr/>
                    <a:lstStyle/>
                    <a:p>
                      <a:pPr algn="ctr" fontAlgn="b"/>
                      <a:r>
                        <a:rPr lang="es-ES" sz="1200" b="0" i="0" u="none" strike="noStrike" dirty="0">
                          <a:solidFill>
                            <a:schemeClr val="bg1"/>
                          </a:solidFill>
                          <a:effectLst/>
                          <a:latin typeface="+mj-lt"/>
                        </a:rPr>
                        <a:t>3</a:t>
                      </a:r>
                    </a:p>
                  </a:txBody>
                  <a:tcPr marL="6350" marR="6350" marT="6350" marB="0" anchor="ctr"/>
                </a:tc>
                <a:tc>
                  <a:txBody>
                    <a:bodyPr/>
                    <a:lstStyle/>
                    <a:p>
                      <a:pPr algn="ctr" fontAlgn="b"/>
                      <a:r>
                        <a:rPr lang="es-ES" sz="1200" b="0" i="0" u="none" strike="noStrike" dirty="0">
                          <a:solidFill>
                            <a:schemeClr val="bg1"/>
                          </a:solidFill>
                          <a:effectLst/>
                          <a:latin typeface="+mj-lt"/>
                        </a:rPr>
                        <a:t>4 (20)</a:t>
                      </a:r>
                    </a:p>
                  </a:txBody>
                  <a:tcPr marL="6350" marR="6350" marT="6350" marB="0" anchor="ctr"/>
                </a:tc>
                <a:tc>
                  <a:txBody>
                    <a:bodyPr/>
                    <a:lstStyle/>
                    <a:p>
                      <a:pPr algn="ctr" fontAlgn="b"/>
                      <a:r>
                        <a:rPr lang="es-ES" sz="1200" b="0" i="0" u="none" strike="noStrike" dirty="0">
                          <a:solidFill>
                            <a:schemeClr val="bg1"/>
                          </a:solidFill>
                          <a:effectLst/>
                          <a:latin typeface="+mj-lt"/>
                        </a:rPr>
                        <a:t>5</a:t>
                      </a:r>
                    </a:p>
                  </a:txBody>
                  <a:tcPr marL="6350" marR="6350" marT="6350" marB="0" anchor="ctr"/>
                </a:tc>
                <a:tc>
                  <a:txBody>
                    <a:bodyPr/>
                    <a:lstStyle/>
                    <a:p>
                      <a:pPr algn="ctr" fontAlgn="b"/>
                      <a:r>
                        <a:rPr lang="es-ES" sz="1200" b="0" i="0" u="none" strike="noStrike" dirty="0">
                          <a:solidFill>
                            <a:schemeClr val="bg1"/>
                          </a:solidFill>
                          <a:effectLst/>
                          <a:latin typeface="+mj-lt"/>
                        </a:rPr>
                        <a:t>6 </a:t>
                      </a:r>
                    </a:p>
                  </a:txBody>
                  <a:tcPr marL="6350" marR="6350" marT="6350" marB="0" anchor="ctr"/>
                </a:tc>
                <a:tc>
                  <a:txBody>
                    <a:bodyPr/>
                    <a:lstStyle/>
                    <a:p>
                      <a:pPr algn="ctr" fontAlgn="b"/>
                      <a:r>
                        <a:rPr lang="es-ES" sz="1200" b="0" i="0" u="none" strike="noStrike" dirty="0">
                          <a:solidFill>
                            <a:schemeClr val="bg1"/>
                          </a:solidFill>
                          <a:effectLst/>
                          <a:latin typeface="+mj-lt"/>
                        </a:rPr>
                        <a:t>0</a:t>
                      </a:r>
                    </a:p>
                  </a:txBody>
                  <a:tcPr marL="6350" marR="6350" marT="6350" marB="0" anchor="ctr"/>
                </a:tc>
                <a:tc>
                  <a:txBody>
                    <a:bodyPr/>
                    <a:lstStyle/>
                    <a:p>
                      <a:pPr algn="ctr" fontAlgn="b"/>
                      <a:r>
                        <a:rPr lang="es-ES" sz="1200" b="0" i="0" u="none" strike="noStrike" dirty="0">
                          <a:solidFill>
                            <a:schemeClr val="bg1"/>
                          </a:solidFill>
                          <a:effectLst/>
                          <a:latin typeface="+mj-lt"/>
                        </a:rPr>
                        <a:t>20</a:t>
                      </a:r>
                    </a:p>
                  </a:txBody>
                  <a:tcPr marL="6350" marR="6350" marT="6350" marB="0" anchor="ctr"/>
                </a:tc>
                <a:extLst>
                  <a:ext uri="{0D108BD9-81ED-4DB2-BD59-A6C34878D82A}">
                    <a16:rowId xmlns:a16="http://schemas.microsoft.com/office/drawing/2014/main" val="1961315110"/>
                  </a:ext>
                </a:extLst>
              </a:tr>
              <a:tr h="217069">
                <a:tc>
                  <a:txBody>
                    <a:bodyPr/>
                    <a:lstStyle/>
                    <a:p>
                      <a:pPr algn="ctr" fontAlgn="b"/>
                      <a:r>
                        <a:rPr lang="es-ES" sz="1200" b="0" i="0" u="none" strike="noStrike" dirty="0">
                          <a:solidFill>
                            <a:schemeClr val="bg1"/>
                          </a:solidFill>
                          <a:effectLst/>
                          <a:latin typeface="+mj-lt"/>
                        </a:rPr>
                        <a:t>Almacén 3</a:t>
                      </a:r>
                    </a:p>
                  </a:txBody>
                  <a:tcPr marL="6350" marR="6350" marT="6350" marB="0" anchor="ctr"/>
                </a:tc>
                <a:tc>
                  <a:txBody>
                    <a:bodyPr/>
                    <a:lstStyle/>
                    <a:p>
                      <a:pPr algn="ctr" fontAlgn="b"/>
                      <a:r>
                        <a:rPr lang="es-ES" sz="1200" b="0" i="0" u="none" strike="noStrike" dirty="0">
                          <a:solidFill>
                            <a:schemeClr val="bg1"/>
                          </a:solidFill>
                          <a:effectLst/>
                          <a:latin typeface="+mj-lt"/>
                        </a:rPr>
                        <a:t>3</a:t>
                      </a:r>
                    </a:p>
                  </a:txBody>
                  <a:tcPr marL="6350" marR="6350" marT="6350" marB="0" anchor="ctr"/>
                </a:tc>
                <a:tc>
                  <a:txBody>
                    <a:bodyPr/>
                    <a:lstStyle/>
                    <a:p>
                      <a:pPr algn="ctr" fontAlgn="b"/>
                      <a:r>
                        <a:rPr lang="es-ES" sz="1200" b="0" i="0" u="none" strike="noStrike" dirty="0">
                          <a:solidFill>
                            <a:schemeClr val="bg1"/>
                          </a:solidFill>
                          <a:effectLst/>
                          <a:latin typeface="+mj-lt"/>
                        </a:rPr>
                        <a:t>4 (10)</a:t>
                      </a:r>
                    </a:p>
                  </a:txBody>
                  <a:tcPr marL="6350" marR="6350" marT="6350" marB="0" anchor="ctr"/>
                </a:tc>
                <a:tc>
                  <a:txBody>
                    <a:bodyPr/>
                    <a:lstStyle/>
                    <a:p>
                      <a:pPr algn="ctr" fontAlgn="b"/>
                      <a:r>
                        <a:rPr lang="es-ES" sz="1200" b="0" i="0" u="none" strike="noStrike" dirty="0">
                          <a:solidFill>
                            <a:schemeClr val="bg1"/>
                          </a:solidFill>
                          <a:effectLst/>
                          <a:latin typeface="+mj-lt"/>
                        </a:rPr>
                        <a:t>5 (15)</a:t>
                      </a:r>
                    </a:p>
                  </a:txBody>
                  <a:tcPr marL="6350" marR="6350" marT="6350" marB="0" anchor="ctr"/>
                </a:tc>
                <a:tc>
                  <a:txBody>
                    <a:bodyPr/>
                    <a:lstStyle/>
                    <a:p>
                      <a:pPr algn="ctr" fontAlgn="b"/>
                      <a:r>
                        <a:rPr lang="es-ES" sz="1200" b="0" i="0" u="none" strike="noStrike" dirty="0">
                          <a:solidFill>
                            <a:schemeClr val="bg1"/>
                          </a:solidFill>
                          <a:effectLst/>
                          <a:latin typeface="+mj-lt"/>
                        </a:rPr>
                        <a:t>6 (5)</a:t>
                      </a:r>
                    </a:p>
                  </a:txBody>
                  <a:tcPr marL="6350" marR="6350" marT="6350" marB="0" anchor="ctr"/>
                </a:tc>
                <a:tc>
                  <a:txBody>
                    <a:bodyPr/>
                    <a:lstStyle/>
                    <a:p>
                      <a:pPr algn="ctr" fontAlgn="b"/>
                      <a:r>
                        <a:rPr lang="es-ES" sz="1200" b="0" i="0" u="none" strike="noStrike" dirty="0">
                          <a:solidFill>
                            <a:schemeClr val="bg1"/>
                          </a:solidFill>
                          <a:effectLst/>
                          <a:latin typeface="+mj-lt"/>
                        </a:rPr>
                        <a:t>0</a:t>
                      </a:r>
                    </a:p>
                  </a:txBody>
                  <a:tcPr marL="6350" marR="6350" marT="6350" marB="0" anchor="ctr"/>
                </a:tc>
                <a:tc>
                  <a:txBody>
                    <a:bodyPr/>
                    <a:lstStyle/>
                    <a:p>
                      <a:pPr algn="ctr" fontAlgn="b"/>
                      <a:r>
                        <a:rPr lang="es-ES" sz="1200" b="0" i="0" u="none" strike="noStrike" dirty="0">
                          <a:solidFill>
                            <a:schemeClr val="bg1"/>
                          </a:solidFill>
                          <a:effectLst/>
                          <a:latin typeface="+mj-lt"/>
                        </a:rPr>
                        <a:t>30</a:t>
                      </a:r>
                    </a:p>
                  </a:txBody>
                  <a:tcPr marL="6350" marR="6350" marT="6350" marB="0" anchor="ctr"/>
                </a:tc>
                <a:extLst>
                  <a:ext uri="{0D108BD9-81ED-4DB2-BD59-A6C34878D82A}">
                    <a16:rowId xmlns:a16="http://schemas.microsoft.com/office/drawing/2014/main" val="2539332232"/>
                  </a:ext>
                </a:extLst>
              </a:tr>
              <a:tr h="217069">
                <a:tc>
                  <a:txBody>
                    <a:bodyPr/>
                    <a:lstStyle/>
                    <a:p>
                      <a:pPr algn="ctr" fontAlgn="b"/>
                      <a:r>
                        <a:rPr lang="es-ES" sz="1200" b="0" i="0" u="none" strike="noStrike" dirty="0">
                          <a:solidFill>
                            <a:schemeClr val="bg1"/>
                          </a:solidFill>
                          <a:effectLst/>
                          <a:latin typeface="+mj-lt"/>
                        </a:rPr>
                        <a:t>Almacén 4</a:t>
                      </a:r>
                    </a:p>
                  </a:txBody>
                  <a:tcPr marL="6350" marR="6350" marT="6350" marB="0" anchor="ctr"/>
                </a:tc>
                <a:tc>
                  <a:txBody>
                    <a:bodyPr/>
                    <a:lstStyle/>
                    <a:p>
                      <a:pPr algn="ctr" fontAlgn="b"/>
                      <a:r>
                        <a:rPr lang="es-ES" sz="1200" b="0" i="0" u="none" strike="noStrike" dirty="0">
                          <a:solidFill>
                            <a:schemeClr val="bg1"/>
                          </a:solidFill>
                          <a:effectLst/>
                          <a:latin typeface="+mj-lt"/>
                        </a:rPr>
                        <a:t>4</a:t>
                      </a:r>
                    </a:p>
                  </a:txBody>
                  <a:tcPr marL="6350" marR="6350" marT="6350" marB="0" anchor="ctr"/>
                </a:tc>
                <a:tc>
                  <a:txBody>
                    <a:bodyPr/>
                    <a:lstStyle/>
                    <a:p>
                      <a:pPr algn="ctr" fontAlgn="b"/>
                      <a:r>
                        <a:rPr lang="es-ES" sz="1200" b="0" i="0" u="none" strike="noStrike" dirty="0">
                          <a:solidFill>
                            <a:schemeClr val="bg1"/>
                          </a:solidFill>
                          <a:effectLst/>
                          <a:latin typeface="+mj-lt"/>
                        </a:rPr>
                        <a:t>5</a:t>
                      </a:r>
                    </a:p>
                  </a:txBody>
                  <a:tcPr marL="6350" marR="6350" marT="6350" marB="0" anchor="ctr"/>
                </a:tc>
                <a:tc>
                  <a:txBody>
                    <a:bodyPr/>
                    <a:lstStyle/>
                    <a:p>
                      <a:pPr algn="ctr" fontAlgn="b"/>
                      <a:r>
                        <a:rPr lang="es-ES" sz="1200" b="0" i="0" u="none" strike="noStrike" dirty="0">
                          <a:solidFill>
                            <a:schemeClr val="bg1"/>
                          </a:solidFill>
                          <a:effectLst/>
                          <a:latin typeface="+mj-lt"/>
                        </a:rPr>
                        <a:t>6</a:t>
                      </a:r>
                    </a:p>
                  </a:txBody>
                  <a:tcPr marL="6350" marR="6350" marT="6350" marB="0" anchor="ctr"/>
                </a:tc>
                <a:tc>
                  <a:txBody>
                    <a:bodyPr/>
                    <a:lstStyle/>
                    <a:p>
                      <a:pPr algn="ctr" fontAlgn="b"/>
                      <a:r>
                        <a:rPr lang="es-ES" sz="1200" b="0" i="0" u="none" strike="noStrike" dirty="0">
                          <a:solidFill>
                            <a:schemeClr val="bg1"/>
                          </a:solidFill>
                          <a:effectLst/>
                          <a:latin typeface="+mj-lt"/>
                        </a:rPr>
                        <a:t>7 (5)</a:t>
                      </a:r>
                    </a:p>
                  </a:txBody>
                  <a:tcPr marL="6350" marR="6350" marT="6350" marB="0" anchor="ctr"/>
                </a:tc>
                <a:tc>
                  <a:txBody>
                    <a:bodyPr/>
                    <a:lstStyle/>
                    <a:p>
                      <a:pPr algn="ctr" fontAlgn="b"/>
                      <a:r>
                        <a:rPr lang="es-ES" sz="1200" b="0" i="0" u="none" strike="noStrike" dirty="0">
                          <a:solidFill>
                            <a:schemeClr val="bg1"/>
                          </a:solidFill>
                          <a:effectLst/>
                          <a:latin typeface="+mj-lt"/>
                        </a:rPr>
                        <a:t>0 (5)</a:t>
                      </a:r>
                    </a:p>
                  </a:txBody>
                  <a:tcPr marL="6350" marR="6350" marT="6350" marB="0" anchor="ctr"/>
                </a:tc>
                <a:tc>
                  <a:txBody>
                    <a:bodyPr/>
                    <a:lstStyle/>
                    <a:p>
                      <a:pPr algn="ctr" fontAlgn="b"/>
                      <a:r>
                        <a:rPr lang="es-ES" sz="1200" b="0" i="0" u="none" strike="noStrike" dirty="0">
                          <a:solidFill>
                            <a:schemeClr val="bg1"/>
                          </a:solidFill>
                          <a:effectLst/>
                          <a:latin typeface="+mj-lt"/>
                        </a:rPr>
                        <a:t>10</a:t>
                      </a:r>
                    </a:p>
                  </a:txBody>
                  <a:tcPr marL="6350" marR="6350" marT="6350" marB="0" anchor="ctr"/>
                </a:tc>
                <a:extLst>
                  <a:ext uri="{0D108BD9-81ED-4DB2-BD59-A6C34878D82A}">
                    <a16:rowId xmlns:a16="http://schemas.microsoft.com/office/drawing/2014/main" val="3175774448"/>
                  </a:ext>
                </a:extLst>
              </a:tr>
              <a:tr h="426855">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b="0" i="0" u="none" strike="noStrike" dirty="0">
                          <a:solidFill>
                            <a:schemeClr val="bg1"/>
                          </a:solidFill>
                          <a:effectLst/>
                          <a:latin typeface="+mj-lt"/>
                        </a:rPr>
                        <a:t>15</a:t>
                      </a:r>
                    </a:p>
                  </a:txBody>
                  <a:tcPr marL="6350" marR="6350" marT="6350" marB="0" anchor="ctr"/>
                </a:tc>
                <a:tc>
                  <a:txBody>
                    <a:bodyPr/>
                    <a:lstStyle/>
                    <a:p>
                      <a:pPr algn="ctr" fontAlgn="b"/>
                      <a:r>
                        <a:rPr lang="es-ES" sz="1200" b="0" i="0" u="none" strike="noStrike" dirty="0">
                          <a:solidFill>
                            <a:schemeClr val="bg1"/>
                          </a:solidFill>
                          <a:effectLst/>
                          <a:latin typeface="+mj-lt"/>
                        </a:rPr>
                        <a:t>35</a:t>
                      </a:r>
                    </a:p>
                  </a:txBody>
                  <a:tcPr marL="6350" marR="6350" marT="6350" marB="0" anchor="ctr"/>
                </a:tc>
                <a:tc>
                  <a:txBody>
                    <a:bodyPr/>
                    <a:lstStyle/>
                    <a:p>
                      <a:pPr algn="ctr" fontAlgn="b"/>
                      <a:r>
                        <a:rPr lang="es-ES" sz="1200" b="0" i="0" u="none" strike="noStrike" dirty="0">
                          <a:solidFill>
                            <a:schemeClr val="bg1"/>
                          </a:solidFill>
                          <a:effectLst/>
                          <a:latin typeface="+mj-lt"/>
                        </a:rPr>
                        <a:t>15</a:t>
                      </a:r>
                    </a:p>
                  </a:txBody>
                  <a:tcPr marL="6350" marR="6350" marT="6350" marB="0" anchor="ctr"/>
                </a:tc>
                <a:tc>
                  <a:txBody>
                    <a:bodyPr/>
                    <a:lstStyle/>
                    <a:p>
                      <a:pPr algn="ctr" fontAlgn="b"/>
                      <a:r>
                        <a:rPr lang="es-ES" sz="1200" b="0" i="0" u="none" strike="noStrike" dirty="0">
                          <a:solidFill>
                            <a:schemeClr val="bg1"/>
                          </a:solidFill>
                          <a:effectLst/>
                          <a:latin typeface="+mj-lt"/>
                        </a:rPr>
                        <a:t>10</a:t>
                      </a:r>
                    </a:p>
                  </a:txBody>
                  <a:tcPr marL="6350" marR="6350" marT="6350" marB="0" anchor="ctr"/>
                </a:tc>
                <a:tc>
                  <a:txBody>
                    <a:bodyPr/>
                    <a:lstStyle/>
                    <a:p>
                      <a:pPr algn="ctr" fontAlgn="b"/>
                      <a:r>
                        <a:rPr lang="es-ES" sz="1200" b="0" i="0" u="none" strike="noStrike" dirty="0">
                          <a:solidFill>
                            <a:schemeClr val="bg1"/>
                          </a:solidFill>
                          <a:effectLst/>
                          <a:latin typeface="+mj-lt"/>
                        </a:rPr>
                        <a:t>5</a:t>
                      </a: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254710520"/>
                  </a:ext>
                </a:extLst>
              </a:tr>
            </a:tbl>
          </a:graphicData>
        </a:graphic>
      </p:graphicFrame>
      <p:sp>
        <p:nvSpPr>
          <p:cNvPr id="6" name="Abrir llave 5">
            <a:extLst>
              <a:ext uri="{FF2B5EF4-FFF2-40B4-BE49-F238E27FC236}">
                <a16:creationId xmlns:a16="http://schemas.microsoft.com/office/drawing/2014/main" id="{9A99EF3F-0F21-454F-947F-6CECB41E855F}"/>
              </a:ext>
            </a:extLst>
          </p:cNvPr>
          <p:cNvSpPr/>
          <p:nvPr/>
        </p:nvSpPr>
        <p:spPr>
          <a:xfrm>
            <a:off x="722942" y="1820890"/>
            <a:ext cx="96644" cy="8916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Abrir llave 7">
            <a:extLst>
              <a:ext uri="{FF2B5EF4-FFF2-40B4-BE49-F238E27FC236}">
                <a16:creationId xmlns:a16="http://schemas.microsoft.com/office/drawing/2014/main" id="{E1923C54-BCF3-DD4E-93D1-6EEA3AFD3218}"/>
              </a:ext>
            </a:extLst>
          </p:cNvPr>
          <p:cNvSpPr/>
          <p:nvPr/>
        </p:nvSpPr>
        <p:spPr>
          <a:xfrm rot="5400000">
            <a:off x="3987902" y="-922353"/>
            <a:ext cx="120215" cy="44230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CuadroTexto 9">
            <a:extLst>
              <a:ext uri="{FF2B5EF4-FFF2-40B4-BE49-F238E27FC236}">
                <a16:creationId xmlns:a16="http://schemas.microsoft.com/office/drawing/2014/main" id="{AA79CB7E-0FCD-1C41-8F7F-D22630501AE2}"/>
              </a:ext>
            </a:extLst>
          </p:cNvPr>
          <p:cNvSpPr txBox="1"/>
          <p:nvPr/>
        </p:nvSpPr>
        <p:spPr>
          <a:xfrm>
            <a:off x="421887" y="2116242"/>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9" name="CuadroTexto 11">
            <a:extLst>
              <a:ext uri="{FF2B5EF4-FFF2-40B4-BE49-F238E27FC236}">
                <a16:creationId xmlns:a16="http://schemas.microsoft.com/office/drawing/2014/main" id="{9FB427A1-C1AB-6C46-99AC-F80311BB2165}"/>
              </a:ext>
            </a:extLst>
          </p:cNvPr>
          <p:cNvSpPr txBox="1"/>
          <p:nvPr/>
        </p:nvSpPr>
        <p:spPr>
          <a:xfrm>
            <a:off x="3938241" y="951777"/>
            <a:ext cx="4642624" cy="307777"/>
          </a:xfrm>
          <a:prstGeom prst="rect">
            <a:avLst/>
          </a:prstGeom>
          <a:noFill/>
        </p:spPr>
        <p:txBody>
          <a:bodyPr wrap="square">
            <a:spAutoFit/>
          </a:bodyPr>
          <a:lstStyle/>
          <a:p>
            <a:r>
              <a:rPr lang="en-US" dirty="0">
                <a:solidFill>
                  <a:schemeClr val="bg1"/>
                </a:solidFill>
              </a:rPr>
              <a:t>n</a:t>
            </a:r>
            <a:endParaRPr lang="es-ES" dirty="0"/>
          </a:p>
        </p:txBody>
      </p:sp>
      <p:sp>
        <p:nvSpPr>
          <p:cNvPr id="21" name="CuadroTexto 6">
            <a:extLst>
              <a:ext uri="{FF2B5EF4-FFF2-40B4-BE49-F238E27FC236}">
                <a16:creationId xmlns:a16="http://schemas.microsoft.com/office/drawing/2014/main" id="{03AA782F-9814-024E-BAAA-B965E39CA75F}"/>
              </a:ext>
            </a:extLst>
          </p:cNvPr>
          <p:cNvSpPr txBox="1"/>
          <p:nvPr/>
        </p:nvSpPr>
        <p:spPr>
          <a:xfrm>
            <a:off x="819586" y="3171452"/>
            <a:ext cx="7037997" cy="523220"/>
          </a:xfrm>
          <a:prstGeom prst="rect">
            <a:avLst/>
          </a:prstGeom>
          <a:noFill/>
        </p:spPr>
        <p:txBody>
          <a:bodyPr wrap="square">
            <a:spAutoFit/>
          </a:bodyPr>
          <a:lstStyle/>
          <a:p>
            <a:pPr algn="ctr"/>
            <a:r>
              <a:rPr lang="es-ES" dirty="0">
                <a:solidFill>
                  <a:schemeClr val="bg1"/>
                </a:solidFill>
              </a:rPr>
              <a:t>Coste total mínimo del transporte = </a:t>
            </a:r>
          </a:p>
          <a:p>
            <a:pPr algn="ctr"/>
            <a:r>
              <a:rPr lang="en-ES" dirty="0">
                <a:solidFill>
                  <a:schemeClr val="bg1"/>
                </a:solidFill>
              </a:rPr>
              <a:t>2 X 15 + 3 X 5 + 4 X 20 + 4 X 10 + 5 X 15 + 6 X 5 + 7 X 5 + 0 X 5 = 305</a:t>
            </a:r>
          </a:p>
        </p:txBody>
      </p:sp>
    </p:spTree>
    <p:extLst>
      <p:ext uri="{BB962C8B-B14F-4D97-AF65-F5344CB8AC3E}">
        <p14:creationId xmlns:p14="http://schemas.microsoft.com/office/powerpoint/2010/main" val="1030314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182929-5D42-45A7-9895-B37FCA2D22DD}"/>
              </a:ext>
            </a:extLst>
          </p:cNvPr>
          <p:cNvSpPr>
            <a:spLocks noGrp="1"/>
          </p:cNvSpPr>
          <p:nvPr>
            <p:ph type="ctrTitle"/>
          </p:nvPr>
        </p:nvSpPr>
        <p:spPr/>
        <p:txBody>
          <a:bodyPr/>
          <a:lstStyle/>
          <a:p>
            <a:r>
              <a:rPr lang="es-ES" dirty="0"/>
              <a:t>Código </a:t>
            </a:r>
          </a:p>
        </p:txBody>
      </p:sp>
      <p:pic>
        <p:nvPicPr>
          <p:cNvPr id="3" name="Imagen 2">
            <a:extLst>
              <a:ext uri="{FF2B5EF4-FFF2-40B4-BE49-F238E27FC236}">
                <a16:creationId xmlns:a16="http://schemas.microsoft.com/office/drawing/2014/main" id="{9DF98122-69D3-4354-9A39-4A2F71F2C727}"/>
              </a:ext>
            </a:extLst>
          </p:cNvPr>
          <p:cNvPicPr>
            <a:picLocks noChangeAspect="1"/>
          </p:cNvPicPr>
          <p:nvPr/>
        </p:nvPicPr>
        <p:blipFill>
          <a:blip r:embed="rId2"/>
          <a:stretch>
            <a:fillRect/>
          </a:stretch>
        </p:blipFill>
        <p:spPr>
          <a:xfrm>
            <a:off x="8314020" y="4378336"/>
            <a:ext cx="762258" cy="674317"/>
          </a:xfrm>
          <a:prstGeom prst="rect">
            <a:avLst/>
          </a:prstGeom>
        </p:spPr>
      </p:pic>
      <p:sp>
        <p:nvSpPr>
          <p:cNvPr id="6" name="CuadroTexto 5">
            <a:extLst>
              <a:ext uri="{FF2B5EF4-FFF2-40B4-BE49-F238E27FC236}">
                <a16:creationId xmlns:a16="http://schemas.microsoft.com/office/drawing/2014/main" id="{AE6AA9F5-9AAE-4028-9EC2-113A7907C7D7}"/>
              </a:ext>
            </a:extLst>
          </p:cNvPr>
          <p:cNvSpPr txBox="1"/>
          <p:nvPr/>
        </p:nvSpPr>
        <p:spPr>
          <a:xfrm>
            <a:off x="114870" y="1192691"/>
            <a:ext cx="4642512" cy="1169551"/>
          </a:xfrm>
          <a:prstGeom prst="rect">
            <a:avLst/>
          </a:prstGeom>
          <a:noFill/>
        </p:spPr>
        <p:txBody>
          <a:bodyPr wrap="square">
            <a:spAutoFit/>
          </a:bodyPr>
          <a:lstStyle/>
          <a:p>
            <a:pPr algn="ctr"/>
            <a:r>
              <a:rPr lang="es-ES" dirty="0">
                <a:solidFill>
                  <a:schemeClr val="bg1"/>
                </a:solidFill>
              </a:rPr>
              <a:t>Adicionalmente hemos incluido algunos algoritmos desarrollados en el lenguaje Python (muy adecuado para el tratamiento de datos científicos) para calcular soluciones factibles iniciales por los métodos vistos previamente.</a:t>
            </a:r>
            <a:endParaRPr lang="es-ES" dirty="0"/>
          </a:p>
        </p:txBody>
      </p:sp>
      <p:sp>
        <p:nvSpPr>
          <p:cNvPr id="8" name="Flecha: doblada 7">
            <a:extLst>
              <a:ext uri="{FF2B5EF4-FFF2-40B4-BE49-F238E27FC236}">
                <a16:creationId xmlns:a16="http://schemas.microsoft.com/office/drawing/2014/main" id="{17D779E6-AF9B-4E09-BB48-8C4DBE2611F2}"/>
              </a:ext>
            </a:extLst>
          </p:cNvPr>
          <p:cNvSpPr/>
          <p:nvPr/>
        </p:nvSpPr>
        <p:spPr>
          <a:xfrm flipV="1">
            <a:off x="2395758" y="2498561"/>
            <a:ext cx="2361624" cy="8633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 name="CuadroTexto 8">
            <a:extLst>
              <a:ext uri="{FF2B5EF4-FFF2-40B4-BE49-F238E27FC236}">
                <a16:creationId xmlns:a16="http://schemas.microsoft.com/office/drawing/2014/main" id="{30A98663-3C85-414E-A195-87BF0A2F0FE1}"/>
              </a:ext>
            </a:extLst>
          </p:cNvPr>
          <p:cNvSpPr txBox="1"/>
          <p:nvPr/>
        </p:nvSpPr>
        <p:spPr>
          <a:xfrm>
            <a:off x="2475082" y="3290905"/>
            <a:ext cx="2096918" cy="307777"/>
          </a:xfrm>
          <a:prstGeom prst="rect">
            <a:avLst/>
          </a:prstGeom>
          <a:noFill/>
        </p:spPr>
        <p:txBody>
          <a:bodyPr wrap="square">
            <a:spAutoFit/>
          </a:bodyPr>
          <a:lstStyle/>
          <a:p>
            <a:pPr algn="ctr"/>
            <a:r>
              <a:rPr lang="es-ES" dirty="0">
                <a:solidFill>
                  <a:schemeClr val="bg1"/>
                </a:solidFill>
              </a:rPr>
              <a:t>Método de North-West</a:t>
            </a:r>
            <a:endParaRPr lang="es-ES" dirty="0"/>
          </a:p>
        </p:txBody>
      </p:sp>
      <p:pic>
        <p:nvPicPr>
          <p:cNvPr id="11" name="Picture 10" descr="Text&#10;&#10;Description automatically generated">
            <a:extLst>
              <a:ext uri="{FF2B5EF4-FFF2-40B4-BE49-F238E27FC236}">
                <a16:creationId xmlns:a16="http://schemas.microsoft.com/office/drawing/2014/main" id="{CDEB5111-6304-B846-B15B-DFCFA402DCE0}"/>
              </a:ext>
            </a:extLst>
          </p:cNvPr>
          <p:cNvPicPr>
            <a:picLocks noChangeAspect="1"/>
          </p:cNvPicPr>
          <p:nvPr/>
        </p:nvPicPr>
        <p:blipFill>
          <a:blip r:embed="rId3"/>
          <a:stretch>
            <a:fillRect/>
          </a:stretch>
        </p:blipFill>
        <p:spPr>
          <a:xfrm>
            <a:off x="4992664" y="864274"/>
            <a:ext cx="3321356" cy="3514062"/>
          </a:xfrm>
          <a:prstGeom prst="rect">
            <a:avLst/>
          </a:prstGeom>
        </p:spPr>
      </p:pic>
    </p:spTree>
    <p:extLst>
      <p:ext uri="{BB962C8B-B14F-4D97-AF65-F5344CB8AC3E}">
        <p14:creationId xmlns:p14="http://schemas.microsoft.com/office/powerpoint/2010/main" val="297226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4" name="Google Shape;1134;p40"/>
          <p:cNvSpPr txBox="1">
            <a:spLocks noGrp="1"/>
          </p:cNvSpPr>
          <p:nvPr>
            <p:ph type="title"/>
          </p:nvPr>
        </p:nvSpPr>
        <p:spPr>
          <a:xfrm>
            <a:off x="1091083" y="564912"/>
            <a:ext cx="6961834" cy="2665967"/>
          </a:xfrm>
        </p:spPr>
        <p:txBody>
          <a:bodyPr spcFirstLastPara="1" wrap="square" lIns="91425" tIns="91425" rIns="91425" bIns="91425" anchor="b" anchorCtr="0">
            <a:normAutofit fontScale="90000"/>
          </a:bodyPr>
          <a:lstStyle/>
          <a:p>
            <a:pPr marL="0" lvl="0" indent="0" rtl="0">
              <a:lnSpc>
                <a:spcPct val="90000"/>
              </a:lnSpc>
              <a:spcBef>
                <a:spcPts val="0"/>
              </a:spcBef>
              <a:spcAft>
                <a:spcPts val="0"/>
              </a:spcAft>
              <a:buNone/>
            </a:pPr>
            <a:r>
              <a:rPr lang="es-ES" sz="3200" dirty="0"/>
              <a:t>Consiste en minimizar el coste de transportar mercancías desde almacenes a clientes (dada una demanda) dónde cada alternativa tiene un coste carga/descarga asociado, así cómo una disponibilidad limitada por parte de los proveedores.</a:t>
            </a:r>
          </a:p>
        </p:txBody>
      </p:sp>
      <p:pic>
        <p:nvPicPr>
          <p:cNvPr id="3" name="Imagen 2">
            <a:extLst>
              <a:ext uri="{FF2B5EF4-FFF2-40B4-BE49-F238E27FC236}">
                <a16:creationId xmlns:a16="http://schemas.microsoft.com/office/drawing/2014/main" id="{62A7BEDE-0FF0-416D-94BF-5850318A549A}"/>
              </a:ext>
            </a:extLst>
          </p:cNvPr>
          <p:cNvPicPr>
            <a:picLocks noChangeAspect="1"/>
          </p:cNvPicPr>
          <p:nvPr/>
        </p:nvPicPr>
        <p:blipFill>
          <a:blip r:embed="rId3"/>
          <a:stretch>
            <a:fillRect/>
          </a:stretch>
        </p:blipFill>
        <p:spPr>
          <a:xfrm>
            <a:off x="8314020" y="4378336"/>
            <a:ext cx="762258" cy="674317"/>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9C6D15-DBDC-44C6-ABB3-48455938EA44}"/>
              </a:ext>
            </a:extLst>
          </p:cNvPr>
          <p:cNvSpPr>
            <a:spLocks noGrp="1"/>
          </p:cNvSpPr>
          <p:nvPr>
            <p:ph type="ctrTitle"/>
          </p:nvPr>
        </p:nvSpPr>
        <p:spPr/>
        <p:txBody>
          <a:bodyPr/>
          <a:lstStyle/>
          <a:p>
            <a:r>
              <a:rPr lang="es-ES" dirty="0"/>
              <a:t>Conclusiones y anotaciones</a:t>
            </a:r>
          </a:p>
        </p:txBody>
      </p:sp>
      <p:pic>
        <p:nvPicPr>
          <p:cNvPr id="3" name="Imagen 2">
            <a:extLst>
              <a:ext uri="{FF2B5EF4-FFF2-40B4-BE49-F238E27FC236}">
                <a16:creationId xmlns:a16="http://schemas.microsoft.com/office/drawing/2014/main" id="{FC2685A2-313A-4FBB-848E-D5B19FD33DAF}"/>
              </a:ext>
            </a:extLst>
          </p:cNvPr>
          <p:cNvPicPr>
            <a:picLocks noChangeAspect="1"/>
          </p:cNvPicPr>
          <p:nvPr/>
        </p:nvPicPr>
        <p:blipFill>
          <a:blip r:embed="rId2"/>
          <a:stretch>
            <a:fillRect/>
          </a:stretch>
        </p:blipFill>
        <p:spPr>
          <a:xfrm>
            <a:off x="8314020" y="4378336"/>
            <a:ext cx="762258" cy="674317"/>
          </a:xfrm>
          <a:prstGeom prst="rect">
            <a:avLst/>
          </a:prstGeom>
        </p:spPr>
      </p:pic>
      <p:sp>
        <p:nvSpPr>
          <p:cNvPr id="5" name="CuadroTexto 4">
            <a:extLst>
              <a:ext uri="{FF2B5EF4-FFF2-40B4-BE49-F238E27FC236}">
                <a16:creationId xmlns:a16="http://schemas.microsoft.com/office/drawing/2014/main" id="{8E57A5DF-21AB-4337-8BE4-FE30B07300E7}"/>
              </a:ext>
            </a:extLst>
          </p:cNvPr>
          <p:cNvSpPr txBox="1"/>
          <p:nvPr/>
        </p:nvSpPr>
        <p:spPr>
          <a:xfrm>
            <a:off x="2250604" y="3273638"/>
            <a:ext cx="4642792" cy="954107"/>
          </a:xfrm>
          <a:prstGeom prst="rect">
            <a:avLst/>
          </a:prstGeom>
          <a:noFill/>
        </p:spPr>
        <p:txBody>
          <a:bodyPr wrap="square">
            <a:spAutoFit/>
          </a:bodyPr>
          <a:lstStyle/>
          <a:p>
            <a:pPr algn="ctr"/>
            <a:r>
              <a:rPr lang="es-ES" dirty="0">
                <a:solidFill>
                  <a:schemeClr val="bg1"/>
                </a:solidFill>
              </a:rPr>
              <a:t>Trabajo desarrollado por Alejandro Fernández Trigo (50%) y Juan Diego Villalobos Quirós (50%) en el marco de la asignatura MASI (Matemática Aplicada a Sistemas de Información) durante el curso 20/21. </a:t>
            </a:r>
          </a:p>
        </p:txBody>
      </p:sp>
      <p:sp>
        <p:nvSpPr>
          <p:cNvPr id="6" name="CuadroTexto 5">
            <a:extLst>
              <a:ext uri="{FF2B5EF4-FFF2-40B4-BE49-F238E27FC236}">
                <a16:creationId xmlns:a16="http://schemas.microsoft.com/office/drawing/2014/main" id="{D9C326C7-E127-479C-86CC-CE60E879AE96}"/>
              </a:ext>
            </a:extLst>
          </p:cNvPr>
          <p:cNvSpPr txBox="1"/>
          <p:nvPr/>
        </p:nvSpPr>
        <p:spPr>
          <a:xfrm>
            <a:off x="1703439" y="1333815"/>
            <a:ext cx="5737122" cy="1384995"/>
          </a:xfrm>
          <a:prstGeom prst="rect">
            <a:avLst/>
          </a:prstGeom>
          <a:noFill/>
        </p:spPr>
        <p:txBody>
          <a:bodyPr wrap="square">
            <a:spAutoFit/>
          </a:bodyPr>
          <a:lstStyle/>
          <a:p>
            <a:pPr algn="ctr"/>
            <a:r>
              <a:rPr lang="es-ES" dirty="0">
                <a:solidFill>
                  <a:schemeClr val="bg1"/>
                </a:solidFill>
              </a:rPr>
              <a:t>Los problemas de transporte o Problemas de Programación Lineal resueltos mediante el algoritmo del transporte son problemas cotidianos del ámbito de la matemática, economía, ingeniería, etc. El algoritmo del transporte (mediante alguna de sus tres variantes vistas) es sólo una vía más para resolver </a:t>
            </a:r>
            <a:r>
              <a:rPr lang="es-ES" dirty="0" err="1">
                <a:solidFill>
                  <a:schemeClr val="bg1"/>
                </a:solidFill>
              </a:rPr>
              <a:t>PPLs</a:t>
            </a:r>
            <a:r>
              <a:rPr lang="es-ES" dirty="0">
                <a:solidFill>
                  <a:schemeClr val="bg1"/>
                </a:solidFill>
              </a:rPr>
              <a:t> distinta, por ejemplo, al método Simplex visto en la asignatura.</a:t>
            </a:r>
          </a:p>
        </p:txBody>
      </p:sp>
    </p:spTree>
    <p:extLst>
      <p:ext uri="{BB962C8B-B14F-4D97-AF65-F5344CB8AC3E}">
        <p14:creationId xmlns:p14="http://schemas.microsoft.com/office/powerpoint/2010/main" val="34125249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29FBB0-98F6-49DD-8BD3-1F8B1E157ACE}"/>
              </a:ext>
            </a:extLst>
          </p:cNvPr>
          <p:cNvSpPr>
            <a:spLocks noGrp="1"/>
          </p:cNvSpPr>
          <p:nvPr>
            <p:ph type="ctrTitle"/>
          </p:nvPr>
        </p:nvSpPr>
        <p:spPr/>
        <p:txBody>
          <a:bodyPr/>
          <a:lstStyle/>
          <a:p>
            <a:r>
              <a:rPr lang="es-ES" dirty="0"/>
              <a:t>Bibliografía</a:t>
            </a:r>
          </a:p>
        </p:txBody>
      </p:sp>
      <p:pic>
        <p:nvPicPr>
          <p:cNvPr id="3" name="Imagen 2">
            <a:extLst>
              <a:ext uri="{FF2B5EF4-FFF2-40B4-BE49-F238E27FC236}">
                <a16:creationId xmlns:a16="http://schemas.microsoft.com/office/drawing/2014/main" id="{AFA893F7-7414-487D-8A9B-3B2AEF95A7C0}"/>
              </a:ext>
            </a:extLst>
          </p:cNvPr>
          <p:cNvPicPr>
            <a:picLocks noChangeAspect="1"/>
          </p:cNvPicPr>
          <p:nvPr/>
        </p:nvPicPr>
        <p:blipFill>
          <a:blip r:embed="rId2"/>
          <a:stretch>
            <a:fillRect/>
          </a:stretch>
        </p:blipFill>
        <p:spPr>
          <a:xfrm>
            <a:off x="8314020" y="4378336"/>
            <a:ext cx="762258" cy="674317"/>
          </a:xfrm>
          <a:prstGeom prst="rect">
            <a:avLst/>
          </a:prstGeom>
        </p:spPr>
      </p:pic>
      <p:sp>
        <p:nvSpPr>
          <p:cNvPr id="7" name="CuadroTexto 6">
            <a:extLst>
              <a:ext uri="{FF2B5EF4-FFF2-40B4-BE49-F238E27FC236}">
                <a16:creationId xmlns:a16="http://schemas.microsoft.com/office/drawing/2014/main" id="{FB4E8FA2-96F9-4FCE-8236-0351597BDE32}"/>
              </a:ext>
            </a:extLst>
          </p:cNvPr>
          <p:cNvSpPr txBox="1"/>
          <p:nvPr/>
        </p:nvSpPr>
        <p:spPr>
          <a:xfrm>
            <a:off x="126776" y="1422723"/>
            <a:ext cx="8890448" cy="1815882"/>
          </a:xfrm>
          <a:prstGeom prst="rect">
            <a:avLst/>
          </a:prstGeom>
          <a:noFill/>
        </p:spPr>
        <p:txBody>
          <a:bodyPr wrap="square">
            <a:spAutoFit/>
          </a:bodyPr>
          <a:lstStyle/>
          <a:p>
            <a:pPr marL="285750" indent="-285750">
              <a:buFont typeface="Wingdings" panose="05000000000000000000" pitchFamily="2" charset="2"/>
              <a:buChar char="q"/>
            </a:pPr>
            <a:r>
              <a:rPr lang="es-ES" dirty="0">
                <a:solidFill>
                  <a:schemeClr val="bg1"/>
                </a:solidFill>
              </a:rPr>
              <a:t>‘Investigación de operaciones’ de Wayne L. Winston. (</a:t>
            </a:r>
            <a:r>
              <a:rPr lang="es-ES" dirty="0">
                <a:solidFill>
                  <a:schemeClr val="bg1"/>
                </a:solidFill>
                <a:hlinkClick r:id="rId3"/>
              </a:rPr>
              <a:t>https://bit.ly/3wKD5N5</a:t>
            </a:r>
            <a:r>
              <a:rPr lang="es-ES" dirty="0">
                <a:solidFill>
                  <a:schemeClr val="bg1"/>
                </a:solidFill>
              </a:rPr>
              <a:t>) </a:t>
            </a:r>
            <a:endParaRPr lang="es-ES" sz="600" dirty="0">
              <a:solidFill>
                <a:schemeClr val="bg1"/>
              </a:solidFill>
            </a:endParaRPr>
          </a:p>
          <a:p>
            <a:pPr marL="285750" indent="-285750">
              <a:buFont typeface="Wingdings" panose="05000000000000000000" pitchFamily="2" charset="2"/>
              <a:buChar char="q"/>
            </a:pPr>
            <a:r>
              <a:rPr lang="es-ES" dirty="0">
                <a:solidFill>
                  <a:schemeClr val="bg1"/>
                </a:solidFill>
              </a:rPr>
              <a:t>‘Formulación de Modelos de Programación Lineal’ de Humberto Chávez Milla. (</a:t>
            </a:r>
            <a:r>
              <a:rPr lang="es-ES" dirty="0">
                <a:solidFill>
                  <a:schemeClr val="bg1"/>
                </a:solidFill>
                <a:hlinkClick r:id="rId4"/>
              </a:rPr>
              <a:t>https://bit.ly/2RKMlC3</a:t>
            </a:r>
            <a:r>
              <a:rPr lang="es-ES" dirty="0">
                <a:solidFill>
                  <a:schemeClr val="bg1"/>
                </a:solidFill>
              </a:rPr>
              <a:t>) </a:t>
            </a:r>
            <a:endParaRPr lang="es-ES" sz="600" dirty="0">
              <a:solidFill>
                <a:schemeClr val="bg1"/>
              </a:solidFill>
            </a:endParaRPr>
          </a:p>
          <a:p>
            <a:pPr marL="285750" indent="-285750">
              <a:buFont typeface="Wingdings" panose="05000000000000000000" pitchFamily="2" charset="2"/>
              <a:buChar char="q"/>
            </a:pPr>
            <a:r>
              <a:rPr lang="es-ES" dirty="0">
                <a:solidFill>
                  <a:schemeClr val="bg1"/>
                </a:solidFill>
              </a:rPr>
              <a:t>‘Nuevos métodos para la obtención de soluciones iniciales en el problema del transporte’ de Francisco López Ruiz. (</a:t>
            </a:r>
            <a:r>
              <a:rPr lang="es-ES" dirty="0">
                <a:solidFill>
                  <a:schemeClr val="bg1"/>
                </a:solidFill>
                <a:hlinkClick r:id="rId5"/>
              </a:rPr>
              <a:t>https://bit.ly/3vA7rl5</a:t>
            </a:r>
            <a:r>
              <a:rPr lang="es-ES" dirty="0">
                <a:solidFill>
                  <a:schemeClr val="bg1"/>
                </a:solidFill>
              </a:rPr>
              <a:t>) </a:t>
            </a:r>
          </a:p>
          <a:p>
            <a:pPr marL="285750" indent="-285750">
              <a:buFont typeface="Wingdings" panose="05000000000000000000" pitchFamily="2" charset="2"/>
              <a:buChar char="q"/>
            </a:pPr>
            <a:r>
              <a:rPr lang="es-ES" dirty="0">
                <a:solidFill>
                  <a:schemeClr val="bg1"/>
                </a:solidFill>
              </a:rPr>
              <a:t>‘Implementación del método esquina noroeste’ de Gabriela Katiuska &amp; Chimbo Ponce. (</a:t>
            </a:r>
            <a:r>
              <a:rPr lang="es-ES" dirty="0">
                <a:solidFill>
                  <a:schemeClr val="bg1"/>
                </a:solidFill>
                <a:hlinkClick r:id="rId6"/>
              </a:rPr>
              <a:t>https://bit.ly/34oR4fc</a:t>
            </a:r>
            <a:r>
              <a:rPr lang="es-ES" dirty="0">
                <a:solidFill>
                  <a:schemeClr val="bg1"/>
                </a:solidFill>
              </a:rPr>
              <a:t>) </a:t>
            </a:r>
          </a:p>
          <a:p>
            <a:pPr marL="285750" indent="-285750">
              <a:buFont typeface="Wingdings" panose="05000000000000000000" pitchFamily="2" charset="2"/>
              <a:buChar char="q"/>
            </a:pPr>
            <a:r>
              <a:rPr lang="es-ES" dirty="0">
                <a:solidFill>
                  <a:schemeClr val="bg1"/>
                </a:solidFill>
              </a:rPr>
              <a:t>Fuentes propias dadas por el profesorado de la asignatura.</a:t>
            </a:r>
          </a:p>
          <a:p>
            <a:pPr marL="285750" indent="-285750">
              <a:buFont typeface="Wingdings" panose="05000000000000000000" pitchFamily="2" charset="2"/>
              <a:buChar char="q"/>
            </a:pPr>
            <a:r>
              <a:rPr lang="es-ES" dirty="0">
                <a:solidFill>
                  <a:schemeClr val="bg1"/>
                </a:solidFill>
              </a:rPr>
              <a:t>Otras fuentes.</a:t>
            </a:r>
          </a:p>
        </p:txBody>
      </p:sp>
    </p:spTree>
    <p:extLst>
      <p:ext uri="{BB962C8B-B14F-4D97-AF65-F5344CB8AC3E}">
        <p14:creationId xmlns:p14="http://schemas.microsoft.com/office/powerpoint/2010/main" val="18809911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347287-6899-477E-8C4B-4A99D9A49355}"/>
              </a:ext>
            </a:extLst>
          </p:cNvPr>
          <p:cNvSpPr>
            <a:spLocks noGrp="1"/>
          </p:cNvSpPr>
          <p:nvPr>
            <p:ph type="ctrTitle"/>
          </p:nvPr>
        </p:nvSpPr>
        <p:spPr>
          <a:xfrm>
            <a:off x="2277395" y="1062163"/>
            <a:ext cx="4589209" cy="1755378"/>
          </a:xfrm>
        </p:spPr>
        <p:txBody>
          <a:bodyPr/>
          <a:lstStyle/>
          <a:p>
            <a:r>
              <a:rPr lang="es-ES" sz="4800" dirty="0"/>
              <a:t>¿Alguna pregunta? </a:t>
            </a:r>
          </a:p>
        </p:txBody>
      </p:sp>
      <p:pic>
        <p:nvPicPr>
          <p:cNvPr id="3" name="Imagen 2">
            <a:extLst>
              <a:ext uri="{FF2B5EF4-FFF2-40B4-BE49-F238E27FC236}">
                <a16:creationId xmlns:a16="http://schemas.microsoft.com/office/drawing/2014/main" id="{4474C3C5-6ADA-4765-8260-3CADD2B7DE2A}"/>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67482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pic>
        <p:nvPicPr>
          <p:cNvPr id="3" name="Imagen 2">
            <a:extLst>
              <a:ext uri="{FF2B5EF4-FFF2-40B4-BE49-F238E27FC236}">
                <a16:creationId xmlns:a16="http://schemas.microsoft.com/office/drawing/2014/main" id="{62A7BEDE-0FF0-416D-94BF-5850318A549A}"/>
              </a:ext>
            </a:extLst>
          </p:cNvPr>
          <p:cNvPicPr>
            <a:picLocks noChangeAspect="1"/>
          </p:cNvPicPr>
          <p:nvPr/>
        </p:nvPicPr>
        <p:blipFill>
          <a:blip r:embed="rId3"/>
          <a:stretch>
            <a:fillRect/>
          </a:stretch>
        </p:blipFill>
        <p:spPr>
          <a:xfrm>
            <a:off x="8314020" y="4378336"/>
            <a:ext cx="762258" cy="674317"/>
          </a:xfrm>
          <a:prstGeom prst="rect">
            <a:avLst/>
          </a:prstGeom>
        </p:spPr>
      </p:pic>
      <p:sp>
        <p:nvSpPr>
          <p:cNvPr id="7" name="CuadroTexto 6">
            <a:extLst>
              <a:ext uri="{FF2B5EF4-FFF2-40B4-BE49-F238E27FC236}">
                <a16:creationId xmlns:a16="http://schemas.microsoft.com/office/drawing/2014/main" id="{B270D5D8-6D94-49F3-8E87-A78D99BF98A4}"/>
              </a:ext>
            </a:extLst>
          </p:cNvPr>
          <p:cNvSpPr txBox="1"/>
          <p:nvPr/>
        </p:nvSpPr>
        <p:spPr>
          <a:xfrm>
            <a:off x="1706388" y="430653"/>
            <a:ext cx="5731223" cy="2677656"/>
          </a:xfrm>
          <a:prstGeom prst="rect">
            <a:avLst/>
          </a:prstGeom>
          <a:noFill/>
        </p:spPr>
        <p:txBody>
          <a:bodyPr wrap="square">
            <a:spAutoFit/>
          </a:bodyPr>
          <a:lstStyle/>
          <a:p>
            <a:pPr algn="just"/>
            <a:r>
              <a:rPr lang="es-ES" dirty="0">
                <a:solidFill>
                  <a:schemeClr val="bg1"/>
                </a:solidFill>
                <a:latin typeface="Verdana" panose="020B0604030504040204" pitchFamily="34" charset="0"/>
              </a:rPr>
              <a:t>Los problemas de programación lineal o </a:t>
            </a:r>
            <a:r>
              <a:rPr lang="es-ES" dirty="0" err="1">
                <a:solidFill>
                  <a:schemeClr val="bg1"/>
                </a:solidFill>
                <a:latin typeface="Verdana" panose="020B0604030504040204" pitchFamily="34" charset="0"/>
              </a:rPr>
              <a:t>PPLs</a:t>
            </a:r>
            <a:r>
              <a:rPr lang="es-ES" dirty="0">
                <a:solidFill>
                  <a:schemeClr val="bg1"/>
                </a:solidFill>
                <a:latin typeface="Verdana" panose="020B0604030504040204" pitchFamily="34" charset="0"/>
              </a:rPr>
              <a:t> son un tipo de problema matemático que busca optimizar (maximizar/minimizar) una determinada función lineal. </a:t>
            </a:r>
          </a:p>
          <a:p>
            <a:pPr algn="ctr"/>
            <a:endParaRPr lang="es-ES" dirty="0">
              <a:solidFill>
                <a:schemeClr val="bg1"/>
              </a:solidFill>
              <a:latin typeface="Verdana" panose="020B0604030504040204" pitchFamily="34" charset="0"/>
            </a:endParaRPr>
          </a:p>
          <a:p>
            <a:pPr algn="just"/>
            <a:r>
              <a:rPr lang="es-ES" dirty="0">
                <a:solidFill>
                  <a:schemeClr val="bg1"/>
                </a:solidFill>
                <a:latin typeface="Verdana" panose="020B0604030504040204" pitchFamily="34" charset="0"/>
              </a:rPr>
              <a:t>El problema del transporte (típico en el ámbito económico), es un caso específico de PPL que busca minimizar el coste de dar demanda a una serie de entidades, dados también una serie de ofertantes. Para ello se tienen en cuenta:</a:t>
            </a:r>
          </a:p>
          <a:p>
            <a:endParaRPr lang="es-ES" dirty="0">
              <a:solidFill>
                <a:schemeClr val="bg1"/>
              </a:solidFill>
              <a:latin typeface="Verdana" panose="020B0604030504040204" pitchFamily="34" charset="0"/>
            </a:endParaRPr>
          </a:p>
          <a:p>
            <a:pPr marL="285750" indent="-285750">
              <a:buFont typeface="Arial" panose="020B0604020202020204" pitchFamily="34" charset="0"/>
              <a:buChar char="•"/>
            </a:pPr>
            <a:r>
              <a:rPr lang="es-ES" dirty="0">
                <a:solidFill>
                  <a:schemeClr val="bg1"/>
                </a:solidFill>
                <a:latin typeface="Verdana" panose="020B0604030504040204" pitchFamily="34" charset="0"/>
              </a:rPr>
              <a:t>Variables de decisión</a:t>
            </a:r>
          </a:p>
          <a:p>
            <a:pPr marL="285750" indent="-285750">
              <a:buFont typeface="Arial" panose="020B0604020202020204" pitchFamily="34" charset="0"/>
              <a:buChar char="•"/>
            </a:pPr>
            <a:r>
              <a:rPr lang="es-ES" dirty="0">
                <a:solidFill>
                  <a:schemeClr val="bg1"/>
                </a:solidFill>
                <a:latin typeface="Verdana" panose="020B0604030504040204" pitchFamily="34" charset="0"/>
              </a:rPr>
              <a:t>Restricciones (demandantes/ofertantes)</a:t>
            </a:r>
          </a:p>
          <a:p>
            <a:pPr marL="285750" indent="-285750">
              <a:buFont typeface="Arial" panose="020B0604020202020204" pitchFamily="34" charset="0"/>
              <a:buChar char="•"/>
            </a:pPr>
            <a:r>
              <a:rPr lang="es-ES" dirty="0">
                <a:solidFill>
                  <a:schemeClr val="bg1"/>
                </a:solidFill>
                <a:latin typeface="Verdana" panose="020B0604030504040204" pitchFamily="34" charset="0"/>
              </a:rPr>
              <a:t>Función objetivo</a:t>
            </a:r>
          </a:p>
        </p:txBody>
      </p:sp>
    </p:spTree>
    <p:extLst>
      <p:ext uri="{BB962C8B-B14F-4D97-AF65-F5344CB8AC3E}">
        <p14:creationId xmlns:p14="http://schemas.microsoft.com/office/powerpoint/2010/main" val="1174307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MÉTODOS DE RESOLUCIÓN</a:t>
            </a:r>
            <a:endParaRPr dirty="0">
              <a:solidFill>
                <a:schemeClr val="accent3"/>
              </a:solidFill>
            </a:endParaRPr>
          </a:p>
        </p:txBody>
      </p:sp>
      <p:pic>
        <p:nvPicPr>
          <p:cNvPr id="3" name="Imagen 2">
            <a:extLst>
              <a:ext uri="{FF2B5EF4-FFF2-40B4-BE49-F238E27FC236}">
                <a16:creationId xmlns:a16="http://schemas.microsoft.com/office/drawing/2014/main" id="{FCB1149E-4BC5-4203-8809-0CCF26251A10}"/>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427264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4" name="Google Shape;1134;p40"/>
          <p:cNvSpPr txBox="1">
            <a:spLocks noGrp="1"/>
          </p:cNvSpPr>
          <p:nvPr>
            <p:ph type="subTitle" idx="4294967295"/>
          </p:nvPr>
        </p:nvSpPr>
        <p:spPr>
          <a:xfrm>
            <a:off x="596536" y="988853"/>
            <a:ext cx="7050088" cy="35925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lang="en" sz="2400" dirty="0"/>
          </a:p>
          <a:p>
            <a:pPr marL="0" lvl="0" indent="0" algn="l" rtl="0">
              <a:spcBef>
                <a:spcPts val="0"/>
              </a:spcBef>
              <a:spcAft>
                <a:spcPts val="0"/>
              </a:spcAft>
              <a:buNone/>
            </a:pPr>
            <a:r>
              <a:rPr lang="en" sz="2400" dirty="0"/>
              <a:t>Pasos:</a:t>
            </a:r>
          </a:p>
          <a:p>
            <a:pPr lvl="0" indent="-457200" algn="l" rtl="0">
              <a:spcBef>
                <a:spcPts val="0"/>
              </a:spcBef>
              <a:spcAft>
                <a:spcPts val="0"/>
              </a:spcAft>
              <a:buFont typeface="+mj-lt"/>
              <a:buAutoNum type="arabicPeriod"/>
            </a:pPr>
            <a:r>
              <a:rPr lang="es-ES" sz="2400" dirty="0"/>
              <a:t>Transformar el problema </a:t>
            </a:r>
          </a:p>
          <a:p>
            <a:pPr lvl="0" indent="-457200" algn="l" rtl="0">
              <a:spcBef>
                <a:spcPts val="0"/>
              </a:spcBef>
              <a:spcAft>
                <a:spcPts val="0"/>
              </a:spcAft>
              <a:buFont typeface="+mj-lt"/>
              <a:buAutoNum type="arabicPeriod"/>
            </a:pPr>
            <a:r>
              <a:rPr lang="es-ES" sz="2400" dirty="0"/>
              <a:t>Dar una aproximación inicial mediante:</a:t>
            </a:r>
          </a:p>
          <a:p>
            <a:pPr marL="800100" lvl="1" algn="l">
              <a:buFont typeface="Arial" panose="020B0604020202020204" pitchFamily="34" charset="0"/>
              <a:buChar char="•"/>
            </a:pPr>
            <a:r>
              <a:rPr lang="es-ES" sz="2400" dirty="0"/>
              <a:t>Método North-West</a:t>
            </a:r>
          </a:p>
          <a:p>
            <a:pPr marL="800100" lvl="1" algn="l">
              <a:buFont typeface="Arial" panose="020B0604020202020204" pitchFamily="34" charset="0"/>
              <a:buChar char="•"/>
            </a:pPr>
            <a:r>
              <a:rPr lang="es-ES" sz="2400" dirty="0"/>
              <a:t>Método del Mínimo Coste</a:t>
            </a:r>
          </a:p>
          <a:p>
            <a:pPr marL="800100" lvl="1" algn="l">
              <a:buFont typeface="Arial" panose="020B0604020202020204" pitchFamily="34" charset="0"/>
              <a:buChar char="•"/>
            </a:pPr>
            <a:r>
              <a:rPr lang="es-ES" sz="2400" dirty="0"/>
              <a:t>Método de Vogel</a:t>
            </a:r>
          </a:p>
          <a:p>
            <a:pPr lvl="0" indent="-457200" algn="l" rtl="0">
              <a:spcBef>
                <a:spcPts val="0"/>
              </a:spcBef>
              <a:spcAft>
                <a:spcPts val="0"/>
              </a:spcAft>
              <a:buFont typeface="+mj-lt"/>
              <a:buAutoNum type="arabicPeriod"/>
            </a:pPr>
            <a:r>
              <a:rPr lang="es-ES" sz="2400" dirty="0"/>
              <a:t>Comprobar dicha solución</a:t>
            </a:r>
          </a:p>
          <a:p>
            <a:pPr lvl="0" indent="-457200" algn="l" rtl="0">
              <a:spcBef>
                <a:spcPts val="0"/>
              </a:spcBef>
              <a:spcAft>
                <a:spcPts val="0"/>
              </a:spcAft>
              <a:buFont typeface="+mj-lt"/>
              <a:buAutoNum type="arabicPeriod"/>
            </a:pPr>
            <a:r>
              <a:rPr lang="es-ES" sz="2400" dirty="0"/>
              <a:t>Mejorar la solución</a:t>
            </a:r>
            <a:endParaRPr sz="2400" dirty="0"/>
          </a:p>
        </p:txBody>
      </p:sp>
      <p:pic>
        <p:nvPicPr>
          <p:cNvPr id="3" name="Imagen 2">
            <a:extLst>
              <a:ext uri="{FF2B5EF4-FFF2-40B4-BE49-F238E27FC236}">
                <a16:creationId xmlns:a16="http://schemas.microsoft.com/office/drawing/2014/main" id="{B71022B1-EDFF-4222-8D1E-942474EF36D3}"/>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755048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1774897" y="1496400"/>
            <a:ext cx="5594206"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RESOLUCIÓN DEL PROBLEMA</a:t>
            </a:r>
            <a:endParaRPr dirty="0">
              <a:solidFill>
                <a:schemeClr val="accent3"/>
              </a:solidFill>
            </a:endParaRPr>
          </a:p>
        </p:txBody>
      </p:sp>
      <p:pic>
        <p:nvPicPr>
          <p:cNvPr id="3" name="Imagen 2">
            <a:extLst>
              <a:ext uri="{FF2B5EF4-FFF2-40B4-BE49-F238E27FC236}">
                <a16:creationId xmlns:a16="http://schemas.microsoft.com/office/drawing/2014/main" id="{0E1DC766-9617-4CBF-9136-48A8F5E09488}"/>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391968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3F40399-751A-474B-9DC5-4C32ED6B219D}"/>
              </a:ext>
            </a:extLst>
          </p:cNvPr>
          <p:cNvPicPr>
            <a:picLocks noChangeAspect="1"/>
          </p:cNvPicPr>
          <p:nvPr/>
        </p:nvPicPr>
        <p:blipFill>
          <a:blip r:embed="rId2"/>
          <a:stretch>
            <a:fillRect/>
          </a:stretch>
        </p:blipFill>
        <p:spPr>
          <a:xfrm>
            <a:off x="121617" y="888931"/>
            <a:ext cx="8840445" cy="4023080"/>
          </a:xfrm>
          <a:prstGeom prst="rect">
            <a:avLst/>
          </a:prstGeom>
        </p:spPr>
      </p:pic>
      <p:sp>
        <p:nvSpPr>
          <p:cNvPr id="7" name="Google Shape;1079;p37">
            <a:extLst>
              <a:ext uri="{FF2B5EF4-FFF2-40B4-BE49-F238E27FC236}">
                <a16:creationId xmlns:a16="http://schemas.microsoft.com/office/drawing/2014/main" id="{B43CD800-14C7-4246-AB79-939438A63186}"/>
              </a:ext>
            </a:extLst>
          </p:cNvPr>
          <p:cNvSpPr txBox="1">
            <a:spLocks noGrp="1"/>
          </p:cNvSpPr>
          <p:nvPr>
            <p:ph type="ctrTitle"/>
          </p:nvPr>
        </p:nvSpPr>
        <p:spPr>
          <a:xfrm>
            <a:off x="149266" y="234378"/>
            <a:ext cx="4392573" cy="4946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ENUNCIADO</a:t>
            </a:r>
            <a:endParaRPr sz="5400" dirty="0">
              <a:solidFill>
                <a:schemeClr val="accent3"/>
              </a:solidFill>
            </a:endParaRPr>
          </a:p>
        </p:txBody>
      </p:sp>
    </p:spTree>
    <p:extLst>
      <p:ext uri="{BB962C8B-B14F-4D97-AF65-F5344CB8AC3E}">
        <p14:creationId xmlns:p14="http://schemas.microsoft.com/office/powerpoint/2010/main" val="448862596"/>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637</TotalTime>
  <Words>4096</Words>
  <Application>Microsoft Office PowerPoint</Application>
  <PresentationFormat>Presentación en pantalla (16:9)</PresentationFormat>
  <Paragraphs>1721</Paragraphs>
  <Slides>42</Slides>
  <Notes>12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42</vt:i4>
      </vt:variant>
    </vt:vector>
  </HeadingPairs>
  <TitlesOfParts>
    <vt:vector size="50" baseType="lpstr">
      <vt:lpstr>Share Tech</vt:lpstr>
      <vt:lpstr>Wingdings</vt:lpstr>
      <vt:lpstr>Fira Sans Extra Condensed Medium</vt:lpstr>
      <vt:lpstr>Maven Pro</vt:lpstr>
      <vt:lpstr>Verdana</vt:lpstr>
      <vt:lpstr>Fira Sans Condensed Medium</vt:lpstr>
      <vt:lpstr>Arial</vt:lpstr>
      <vt:lpstr>Data Science Consulting by Slidesgo</vt:lpstr>
      <vt:lpstr>Problema del Transporte</vt:lpstr>
      <vt:lpstr>ÍNDICE</vt:lpstr>
      <vt:lpstr>DESCRIPCIÓN DEL PROBLEMA</vt:lpstr>
      <vt:lpstr>Consiste en minimizar el coste de transportar mercancías desde almacenes a clientes (dada una demanda) dónde cada alternativa tiene un coste carga/descarga asociado, así cómo una disponibilidad limitada por parte de los proveedores.</vt:lpstr>
      <vt:lpstr>Presentación de PowerPoint</vt:lpstr>
      <vt:lpstr>MÉTODOS DE RESOLUCIÓN</vt:lpstr>
      <vt:lpstr>Presentación de PowerPoint</vt:lpstr>
      <vt:lpstr>RESOLUCIÓN DEL PROBLEMA</vt:lpstr>
      <vt:lpstr>ENUNCIADO</vt:lpstr>
      <vt:lpstr>TRANSFORMACIÓN</vt:lpstr>
      <vt:lpstr>Variables de decisión</vt:lpstr>
      <vt:lpstr>Restricciones</vt:lpstr>
      <vt:lpstr>Función objetivo</vt:lpstr>
      <vt:lpstr>TABLA INICIAL</vt:lpstr>
      <vt:lpstr>Método de  North-West</vt:lpstr>
      <vt:lpstr>Presentación de PowerPoint</vt:lpstr>
      <vt:lpstr>Presentación de PowerPoint</vt:lpstr>
      <vt:lpstr>Presentación de PowerPoint</vt:lpstr>
      <vt:lpstr>Solución inicial viable</vt:lpstr>
      <vt:lpstr>Método del Mínimo Coste</vt:lpstr>
      <vt:lpstr>Presentación de PowerPoint</vt:lpstr>
      <vt:lpstr>Presentación de PowerPoint</vt:lpstr>
      <vt:lpstr>Solución inicial viable</vt:lpstr>
      <vt:lpstr>Método de Vogel</vt:lpstr>
      <vt:lpstr>Presentación de PowerPoint</vt:lpstr>
      <vt:lpstr>Presentación de PowerPoint</vt:lpstr>
      <vt:lpstr>Presentación de PowerPoint</vt:lpstr>
      <vt:lpstr>Solución inicial viable</vt:lpstr>
      <vt:lpstr>Solución usando SAGE</vt:lpstr>
      <vt:lpstr>Solución usando SAGE</vt:lpstr>
      <vt:lpstr>Solución usando SAGE</vt:lpstr>
      <vt:lpstr>Solución usando SAGE</vt:lpstr>
      <vt:lpstr>Solución usando SAGE</vt:lpstr>
      <vt:lpstr>MEJORA</vt:lpstr>
      <vt:lpstr>MEJORA: “Stepping stones”</vt:lpstr>
      <vt:lpstr>MEJORA: “Stepping stones”</vt:lpstr>
      <vt:lpstr>MEJORA: “Stepping stones”</vt:lpstr>
      <vt:lpstr>MEJORA: “Stepping stones”</vt:lpstr>
      <vt:lpstr>Código </vt:lpstr>
      <vt:lpstr>Conclusiones y anotaciones</vt:lpstr>
      <vt:lpstr>Bibliografía</vt:lpstr>
      <vt:lpstr>¿Alguna pregunta?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Matemática Aplicada a Sistemas de Información</dc:title>
  <cp:lastModifiedBy>alefertri1@alum.us.es</cp:lastModifiedBy>
  <cp:revision>66</cp:revision>
  <dcterms:modified xsi:type="dcterms:W3CDTF">2021-05-30T10:14:37Z</dcterms:modified>
</cp:coreProperties>
</file>