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1"/>
  </p:notesMasterIdLst>
  <p:sldIdLst>
    <p:sldId id="256" r:id="rId2"/>
    <p:sldId id="261" r:id="rId3"/>
    <p:sldId id="268" r:id="rId4"/>
    <p:sldId id="271" r:id="rId5"/>
    <p:sldId id="297" r:id="rId6"/>
    <p:sldId id="306" r:id="rId7"/>
    <p:sldId id="298" r:id="rId8"/>
    <p:sldId id="309" r:id="rId9"/>
    <p:sldId id="310" r:id="rId10"/>
    <p:sldId id="311" r:id="rId11"/>
    <p:sldId id="308" r:id="rId12"/>
    <p:sldId id="312" r:id="rId13"/>
    <p:sldId id="313" r:id="rId14"/>
    <p:sldId id="314" r:id="rId15"/>
    <p:sldId id="315" r:id="rId16"/>
    <p:sldId id="307" r:id="rId17"/>
    <p:sldId id="316" r:id="rId18"/>
    <p:sldId id="317" r:id="rId19"/>
    <p:sldId id="319" r:id="rId20"/>
    <p:sldId id="303" r:id="rId21"/>
    <p:sldId id="320" r:id="rId22"/>
    <p:sldId id="322" r:id="rId23"/>
    <p:sldId id="326" r:id="rId24"/>
    <p:sldId id="327" r:id="rId25"/>
    <p:sldId id="299" r:id="rId26"/>
    <p:sldId id="321" r:id="rId27"/>
    <p:sldId id="323" r:id="rId28"/>
    <p:sldId id="324" r:id="rId29"/>
    <p:sldId id="325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Fira Sans Condensed Medium" panose="020B060402020202020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aven Pro" panose="020B0604020202020204" charset="0"/>
      <p:regular r:id="rId44"/>
      <p:bold r:id="rId45"/>
    </p:embeddedFont>
    <p:embeddedFont>
      <p:font typeface="Share Tech" panose="020B0604020202020204" charset="0"/>
      <p:regular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71C63C-78AF-468D-9D38-52A0A94B389F}">
  <a:tblStyle styleId="{4671C63C-78AF-468D-9D38-52A0A94B3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3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0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9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37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3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1408462" y="449906"/>
            <a:ext cx="6284052" cy="2046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/>
              <a:t>Problema del Transporte</a:t>
            </a:r>
            <a:endParaRPr sz="6600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3324828" y="2920323"/>
            <a:ext cx="2574804" cy="45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Alejandro Fernández Trigo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Juan Diego Villalobos Quirós</a:t>
            </a:r>
            <a:endParaRPr sz="1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AFCFB1-1CFC-4A0E-B97A-795364879084}"/>
              </a:ext>
            </a:extLst>
          </p:cNvPr>
          <p:cNvSpPr txBox="1"/>
          <p:nvPr/>
        </p:nvSpPr>
        <p:spPr>
          <a:xfrm>
            <a:off x="1663218" y="2575186"/>
            <a:ext cx="561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Matemática Aplicada a los Sistemas de Información (MASI) – 20/21</a:t>
            </a:r>
            <a:endParaRPr lang="en" sz="1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843626-34D2-4B27-8249-D006FB18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5C190-6D61-4C82-AF20-FE15D305C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TABLA INICIAL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6C9FDC0-03CA-4AEC-983A-3391DED34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61421"/>
              </p:ext>
            </p:extLst>
          </p:nvPr>
        </p:nvGraphicFramePr>
        <p:xfrm>
          <a:off x="830766" y="1003249"/>
          <a:ext cx="7482468" cy="290617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63941">
                  <a:extLst>
                    <a:ext uri="{9D8B030D-6E8A-4147-A177-3AD203B41FA5}">
                      <a16:colId xmlns:a16="http://schemas.microsoft.com/office/drawing/2014/main" val="2965143407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3177204069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1392549827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3120774222"/>
                    </a:ext>
                  </a:extLst>
                </a:gridCol>
                <a:gridCol w="831385">
                  <a:extLst>
                    <a:ext uri="{9D8B030D-6E8A-4147-A177-3AD203B41FA5}">
                      <a16:colId xmlns:a16="http://schemas.microsoft.com/office/drawing/2014/main" val="1948692559"/>
                    </a:ext>
                  </a:extLst>
                </a:gridCol>
                <a:gridCol w="1233222">
                  <a:extLst>
                    <a:ext uri="{9D8B030D-6E8A-4147-A177-3AD203B41FA5}">
                      <a16:colId xmlns:a16="http://schemas.microsoft.com/office/drawing/2014/main" val="2068947443"/>
                    </a:ext>
                  </a:extLst>
                </a:gridCol>
                <a:gridCol w="1759765">
                  <a:extLst>
                    <a:ext uri="{9D8B030D-6E8A-4147-A177-3AD203B41FA5}">
                      <a16:colId xmlns:a16="http://schemas.microsoft.com/office/drawing/2014/main" val="2777282110"/>
                    </a:ext>
                  </a:extLst>
                </a:gridCol>
              </a:tblGrid>
              <a:tr h="37948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4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1" i="1" u="sng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400" b="1" i="1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Columna inservible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Proveedores disponibles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967151835"/>
                  </a:ext>
                </a:extLst>
              </a:tr>
              <a:tr h="4040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16827874"/>
                  </a:ext>
                </a:extLst>
              </a:tr>
              <a:tr h="2898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638750887"/>
                  </a:ext>
                </a:extLst>
              </a:tr>
              <a:tr h="4040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76376247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3423131119"/>
                  </a:ext>
                </a:extLst>
              </a:tr>
              <a:tr h="7993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ctr"/>
                </a:tc>
                <a:extLst>
                  <a:ext uri="{0D108BD9-81ED-4DB2-BD59-A6C34878D82A}">
                    <a16:rowId xmlns:a16="http://schemas.microsoft.com/office/drawing/2014/main" val="2588031856"/>
                  </a:ext>
                </a:extLst>
              </a:tr>
            </a:tbl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75EBF120-DA9F-4829-8A08-49E677671107}"/>
              </a:ext>
            </a:extLst>
          </p:cNvPr>
          <p:cNvSpPr/>
          <p:nvPr/>
        </p:nvSpPr>
        <p:spPr>
          <a:xfrm>
            <a:off x="5346525" y="769926"/>
            <a:ext cx="1217826" cy="3059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67091-6EDA-48C4-ADAD-074B7A7A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57457" y="1691392"/>
            <a:ext cx="4028820" cy="1419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</a:t>
            </a:r>
            <a:br>
              <a:rPr lang="en" sz="4000" dirty="0"/>
            </a:br>
            <a:r>
              <a:rPr lang="en" sz="4000" dirty="0"/>
              <a:t>North-West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1287612-217D-4C34-9688-F6024A6A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CAC26E-ACBD-4327-8360-9C6D34C4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57974"/>
              </p:ext>
            </p:extLst>
          </p:nvPr>
        </p:nvGraphicFramePr>
        <p:xfrm>
          <a:off x="-1" y="479502"/>
          <a:ext cx="9144001" cy="17916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09171266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766337702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227351356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6032197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27752378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3260149251"/>
                    </a:ext>
                  </a:extLst>
                </a:gridCol>
                <a:gridCol w="1291755">
                  <a:extLst>
                    <a:ext uri="{9D8B030D-6E8A-4147-A177-3AD203B41FA5}">
                      <a16:colId xmlns:a16="http://schemas.microsoft.com/office/drawing/2014/main" val="1817378119"/>
                    </a:ext>
                  </a:extLst>
                </a:gridCol>
                <a:gridCol w="3651499">
                  <a:extLst>
                    <a:ext uri="{9D8B030D-6E8A-4147-A177-3AD203B41FA5}">
                      <a16:colId xmlns:a16="http://schemas.microsoft.com/office/drawing/2014/main" val="227620283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Instrucciones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120396054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574051477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Comparar Almacen1 con Cliente1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754142316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691614135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311671108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min(20,15) = 15 --&gt; 20 - 15 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97347325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293139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CB23542-6322-470E-97D4-36177F0BFBC4}"/>
              </a:ext>
            </a:extLst>
          </p:cNvPr>
          <p:cNvSpPr/>
          <p:nvPr/>
        </p:nvSpPr>
        <p:spPr>
          <a:xfrm>
            <a:off x="914401" y="960747"/>
            <a:ext cx="498086" cy="39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D084B23-EE6C-487E-8983-3BCD9D6EA582}"/>
              </a:ext>
            </a:extLst>
          </p:cNvPr>
          <p:cNvSpPr/>
          <p:nvPr/>
        </p:nvSpPr>
        <p:spPr>
          <a:xfrm>
            <a:off x="914401" y="1955181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89E381-12E5-42F9-BB86-4028EDCEEE30}"/>
              </a:ext>
            </a:extLst>
          </p:cNvPr>
          <p:cNvSpPr/>
          <p:nvPr/>
        </p:nvSpPr>
        <p:spPr>
          <a:xfrm>
            <a:off x="4572000" y="960747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3C4AE06-C05E-4119-8C46-C3D798AEB3F7}"/>
              </a:ext>
            </a:extLst>
          </p:cNvPr>
          <p:cNvCxnSpPr>
            <a:stCxn id="19" idx="6"/>
          </p:cNvCxnSpPr>
          <p:nvPr/>
        </p:nvCxnSpPr>
        <p:spPr>
          <a:xfrm flipV="1">
            <a:off x="1412487" y="1847386"/>
            <a:ext cx="4869367" cy="30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5517AFF-2715-44D4-82A0-58925959619C}"/>
              </a:ext>
            </a:extLst>
          </p:cNvPr>
          <p:cNvCxnSpPr>
            <a:stCxn id="20" idx="6"/>
          </p:cNvCxnSpPr>
          <p:nvPr/>
        </p:nvCxnSpPr>
        <p:spPr>
          <a:xfrm>
            <a:off x="5070086" y="1155893"/>
            <a:ext cx="1170879" cy="6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71EFAD1-1116-4C06-921F-1CD9E307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4993"/>
              </p:ext>
            </p:extLst>
          </p:nvPr>
        </p:nvGraphicFramePr>
        <p:xfrm>
          <a:off x="-3" y="2646674"/>
          <a:ext cx="9144004" cy="172590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145701231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45333289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037251140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195998280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2945148034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2550636502"/>
                    </a:ext>
                  </a:extLst>
                </a:gridCol>
                <a:gridCol w="1291756">
                  <a:extLst>
                    <a:ext uri="{9D8B030D-6E8A-4147-A177-3AD203B41FA5}">
                      <a16:colId xmlns:a16="http://schemas.microsoft.com/office/drawing/2014/main" val="2009793414"/>
                    </a:ext>
                  </a:extLst>
                </a:gridCol>
                <a:gridCol w="3651501">
                  <a:extLst>
                    <a:ext uri="{9D8B030D-6E8A-4147-A177-3AD203B41FA5}">
                      <a16:colId xmlns:a16="http://schemas.microsoft.com/office/drawing/2014/main" val="3419186349"/>
                    </a:ext>
                  </a:extLst>
                </a:gridCol>
              </a:tblGrid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086690373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87875637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La demada de 1 queda satisfecha y se compara Almacen1 con Cliente2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3918352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almacen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81363045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El minimo se carga en la posición consultada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5716160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min(5,35) = 5 --&gt; 35 - 5 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01430653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1024769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53784BE-957F-4DBD-AE17-F7E4E6B1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CAC26E-ACBD-4327-8360-9C6D34C4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5950"/>
              </p:ext>
            </p:extLst>
          </p:nvPr>
        </p:nvGraphicFramePr>
        <p:xfrm>
          <a:off x="-1" y="479502"/>
          <a:ext cx="9144001" cy="17916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09171266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766337702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227351356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6032197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27752378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3260149251"/>
                    </a:ext>
                  </a:extLst>
                </a:gridCol>
                <a:gridCol w="1291755">
                  <a:extLst>
                    <a:ext uri="{9D8B030D-6E8A-4147-A177-3AD203B41FA5}">
                      <a16:colId xmlns:a16="http://schemas.microsoft.com/office/drawing/2014/main" val="1817378119"/>
                    </a:ext>
                  </a:extLst>
                </a:gridCol>
                <a:gridCol w="3651499">
                  <a:extLst>
                    <a:ext uri="{9D8B030D-6E8A-4147-A177-3AD203B41FA5}">
                      <a16:colId xmlns:a16="http://schemas.microsoft.com/office/drawing/2014/main" val="227620283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Instrucciones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120396054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574051477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Comparar Almacén1 con Cliente1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754142316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2691614135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311671108"/>
                  </a:ext>
                </a:extLst>
              </a:tr>
              <a:tr h="20832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min(20,15) = 15 --&gt; 20 - 15 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97347325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293139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CB23542-6322-470E-97D4-36177F0BFBC4}"/>
              </a:ext>
            </a:extLst>
          </p:cNvPr>
          <p:cNvSpPr/>
          <p:nvPr/>
        </p:nvSpPr>
        <p:spPr>
          <a:xfrm>
            <a:off x="914401" y="960747"/>
            <a:ext cx="498086" cy="39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D084B23-EE6C-487E-8983-3BCD9D6EA582}"/>
              </a:ext>
            </a:extLst>
          </p:cNvPr>
          <p:cNvSpPr/>
          <p:nvPr/>
        </p:nvSpPr>
        <p:spPr>
          <a:xfrm>
            <a:off x="914401" y="1955181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89E381-12E5-42F9-BB86-4028EDCEEE30}"/>
              </a:ext>
            </a:extLst>
          </p:cNvPr>
          <p:cNvSpPr/>
          <p:nvPr/>
        </p:nvSpPr>
        <p:spPr>
          <a:xfrm>
            <a:off x="4572000" y="960747"/>
            <a:ext cx="498086" cy="39029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71EFAD1-1116-4C06-921F-1CD9E307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65393"/>
              </p:ext>
            </p:extLst>
          </p:nvPr>
        </p:nvGraphicFramePr>
        <p:xfrm>
          <a:off x="-3" y="2646674"/>
          <a:ext cx="9144004" cy="172590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54389">
                  <a:extLst>
                    <a:ext uri="{9D8B030D-6E8A-4147-A177-3AD203B41FA5}">
                      <a16:colId xmlns:a16="http://schemas.microsoft.com/office/drawing/2014/main" val="4145701231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545333289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3037251140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1959982808"/>
                    </a:ext>
                  </a:extLst>
                </a:gridCol>
                <a:gridCol w="610278">
                  <a:extLst>
                    <a:ext uri="{9D8B030D-6E8A-4147-A177-3AD203B41FA5}">
                      <a16:colId xmlns:a16="http://schemas.microsoft.com/office/drawing/2014/main" val="2945148034"/>
                    </a:ext>
                  </a:extLst>
                </a:gridCol>
                <a:gridCol w="905246">
                  <a:extLst>
                    <a:ext uri="{9D8B030D-6E8A-4147-A177-3AD203B41FA5}">
                      <a16:colId xmlns:a16="http://schemas.microsoft.com/office/drawing/2014/main" val="2550636502"/>
                    </a:ext>
                  </a:extLst>
                </a:gridCol>
                <a:gridCol w="1291756">
                  <a:extLst>
                    <a:ext uri="{9D8B030D-6E8A-4147-A177-3AD203B41FA5}">
                      <a16:colId xmlns:a16="http://schemas.microsoft.com/office/drawing/2014/main" val="2009793414"/>
                    </a:ext>
                  </a:extLst>
                </a:gridCol>
                <a:gridCol w="3651501">
                  <a:extLst>
                    <a:ext uri="{9D8B030D-6E8A-4147-A177-3AD203B41FA5}">
                      <a16:colId xmlns:a16="http://schemas.microsoft.com/office/drawing/2014/main" val="3419186349"/>
                    </a:ext>
                  </a:extLst>
                </a:gridCol>
              </a:tblGrid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3086690373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887875637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demanda de 1 queda satisfecha y se compara Almacén1 con Cliente2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3918352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resultado actualiza la capacidad de 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81363045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 mínimo se carga en la posición consultada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5716160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min(5,35) = 5 --&gt; 35 - 5 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4014306531"/>
                  </a:ext>
                </a:extLst>
              </a:tr>
              <a:tr h="1764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0" marR="4740" marT="4740" marB="0" anchor="b"/>
                </a:tc>
                <a:extLst>
                  <a:ext uri="{0D108BD9-81ED-4DB2-BD59-A6C34878D82A}">
                    <a16:rowId xmlns:a16="http://schemas.microsoft.com/office/drawing/2014/main" val="1910247691"/>
                  </a:ext>
                </a:extLst>
              </a:tr>
            </a:tbl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8DA856D7-8EE1-45E2-B7E6-AAAD0F8C0876}"/>
              </a:ext>
            </a:extLst>
          </p:cNvPr>
          <p:cNvSpPr/>
          <p:nvPr/>
        </p:nvSpPr>
        <p:spPr>
          <a:xfrm>
            <a:off x="7121912" y="1676400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F9BA0BD-4FE6-4353-A0DF-78F6E6D00D48}"/>
              </a:ext>
            </a:extLst>
          </p:cNvPr>
          <p:cNvCxnSpPr>
            <a:stCxn id="9" idx="3"/>
          </p:cNvCxnSpPr>
          <p:nvPr/>
        </p:nvCxnSpPr>
        <p:spPr>
          <a:xfrm flipH="1">
            <a:off x="1349298" y="1914354"/>
            <a:ext cx="5822150" cy="14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CEE9B47-3481-4C11-B92D-5D38C443A1E6}"/>
              </a:ext>
            </a:extLst>
          </p:cNvPr>
          <p:cNvSpPr/>
          <p:nvPr/>
        </p:nvSpPr>
        <p:spPr>
          <a:xfrm>
            <a:off x="8106936" y="1676400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A1B8AC4-34EB-4329-99B8-1F57168DCB5D}"/>
              </a:ext>
            </a:extLst>
          </p:cNvPr>
          <p:cNvCxnSpPr/>
          <p:nvPr/>
        </p:nvCxnSpPr>
        <p:spPr>
          <a:xfrm flipH="1">
            <a:off x="5021766" y="1946537"/>
            <a:ext cx="3137210" cy="14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A1DA474E-D5E3-4D51-B784-8FA5A7ACDDB9}"/>
              </a:ext>
            </a:extLst>
          </p:cNvPr>
          <p:cNvSpPr/>
          <p:nvPr/>
        </p:nvSpPr>
        <p:spPr>
          <a:xfrm>
            <a:off x="799168" y="2834447"/>
            <a:ext cx="754567" cy="1628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E57026-78CD-40E8-BB16-3941F5C83B4B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00F4219-7F0C-43FF-9578-921D624324CE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221B1C7-783C-42F1-ABE7-07213C0B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8794"/>
              </p:ext>
            </p:extLst>
          </p:nvPr>
        </p:nvGraphicFramePr>
        <p:xfrm>
          <a:off x="0" y="0"/>
          <a:ext cx="5008754" cy="72949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79140">
                  <a:extLst>
                    <a:ext uri="{9D8B030D-6E8A-4147-A177-3AD203B41FA5}">
                      <a16:colId xmlns:a16="http://schemas.microsoft.com/office/drawing/2014/main" val="897110381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2321722429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3923656713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3854623581"/>
                    </a:ext>
                  </a:extLst>
                </a:gridCol>
                <a:gridCol w="556528">
                  <a:extLst>
                    <a:ext uri="{9D8B030D-6E8A-4147-A177-3AD203B41FA5}">
                      <a16:colId xmlns:a16="http://schemas.microsoft.com/office/drawing/2014/main" val="1283505399"/>
                    </a:ext>
                  </a:extLst>
                </a:gridCol>
                <a:gridCol w="825517">
                  <a:extLst>
                    <a:ext uri="{9D8B030D-6E8A-4147-A177-3AD203B41FA5}">
                      <a16:colId xmlns:a16="http://schemas.microsoft.com/office/drawing/2014/main" val="2978319144"/>
                    </a:ext>
                  </a:extLst>
                </a:gridCol>
                <a:gridCol w="1177985">
                  <a:extLst>
                    <a:ext uri="{9D8B030D-6E8A-4147-A177-3AD203B41FA5}">
                      <a16:colId xmlns:a16="http://schemas.microsoft.com/office/drawing/2014/main" val="407075793"/>
                    </a:ext>
                  </a:extLst>
                </a:gridCol>
              </a:tblGrid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479816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771034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2705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132033"/>
                  </a:ext>
                </a:extLst>
              </a:tr>
              <a:tr h="95537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8858390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5776131"/>
                  </a:ext>
                </a:extLst>
              </a:tr>
              <a:tr h="10528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098817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2E184A-1CDA-4A28-BAA7-FD1BDF72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89709"/>
              </p:ext>
            </p:extLst>
          </p:nvPr>
        </p:nvGraphicFramePr>
        <p:xfrm>
          <a:off x="70625" y="725104"/>
          <a:ext cx="5945455" cy="73530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24849">
                  <a:extLst>
                    <a:ext uri="{9D8B030D-6E8A-4147-A177-3AD203B41FA5}">
                      <a16:colId xmlns:a16="http://schemas.microsoft.com/office/drawing/2014/main" val="995126414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2333802270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3159828088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3405761612"/>
                    </a:ext>
                  </a:extLst>
                </a:gridCol>
                <a:gridCol w="660606">
                  <a:extLst>
                    <a:ext uri="{9D8B030D-6E8A-4147-A177-3AD203B41FA5}">
                      <a16:colId xmlns:a16="http://schemas.microsoft.com/office/drawing/2014/main" val="1911422789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1611689258"/>
                    </a:ext>
                  </a:extLst>
                </a:gridCol>
                <a:gridCol w="1398283">
                  <a:extLst>
                    <a:ext uri="{9D8B030D-6E8A-4147-A177-3AD203B41FA5}">
                      <a16:colId xmlns:a16="http://schemas.microsoft.com/office/drawing/2014/main" val="3546771961"/>
                    </a:ext>
                  </a:extLst>
                </a:gridCol>
              </a:tblGrid>
              <a:tr h="101747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5494517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2128325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5161143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549651"/>
                  </a:ext>
                </a:extLst>
              </a:tr>
              <a:tr h="108704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1076804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036559"/>
                  </a:ext>
                </a:extLst>
              </a:tr>
              <a:tr h="104970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230017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E8A51A0-C34F-4B0C-BB2B-BAA31040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48920"/>
              </p:ext>
            </p:extLst>
          </p:nvPr>
        </p:nvGraphicFramePr>
        <p:xfrm>
          <a:off x="120802" y="1472410"/>
          <a:ext cx="6008650" cy="84392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4679">
                  <a:extLst>
                    <a:ext uri="{9D8B030D-6E8A-4147-A177-3AD203B41FA5}">
                      <a16:colId xmlns:a16="http://schemas.microsoft.com/office/drawing/2014/main" val="4785617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33167820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3878146128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2916799597"/>
                    </a:ext>
                  </a:extLst>
                </a:gridCol>
                <a:gridCol w="667628">
                  <a:extLst>
                    <a:ext uri="{9D8B030D-6E8A-4147-A177-3AD203B41FA5}">
                      <a16:colId xmlns:a16="http://schemas.microsoft.com/office/drawing/2014/main" val="2855210568"/>
                    </a:ext>
                  </a:extLst>
                </a:gridCol>
                <a:gridCol w="990314">
                  <a:extLst>
                    <a:ext uri="{9D8B030D-6E8A-4147-A177-3AD203B41FA5}">
                      <a16:colId xmlns:a16="http://schemas.microsoft.com/office/drawing/2014/main" val="918323229"/>
                    </a:ext>
                  </a:extLst>
                </a:gridCol>
                <a:gridCol w="1413145">
                  <a:extLst>
                    <a:ext uri="{9D8B030D-6E8A-4147-A177-3AD203B41FA5}">
                      <a16:colId xmlns:a16="http://schemas.microsoft.com/office/drawing/2014/main" val="1426513756"/>
                    </a:ext>
                  </a:extLst>
                </a:gridCol>
              </a:tblGrid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4130976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596815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7150379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1109394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5076341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4123833"/>
                  </a:ext>
                </a:extLst>
              </a:tr>
              <a:tr h="120561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691133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4FA0989-7A0B-47F4-A772-A7C06304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46593"/>
              </p:ext>
            </p:extLst>
          </p:nvPr>
        </p:nvGraphicFramePr>
        <p:xfrm>
          <a:off x="193287" y="2316337"/>
          <a:ext cx="6055111" cy="95258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41906">
                  <a:extLst>
                    <a:ext uri="{9D8B030D-6E8A-4147-A177-3AD203B41FA5}">
                      <a16:colId xmlns:a16="http://schemas.microsoft.com/office/drawing/2014/main" val="806211116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1063199353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4195712559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1532920437"/>
                    </a:ext>
                  </a:extLst>
                </a:gridCol>
                <a:gridCol w="672790">
                  <a:extLst>
                    <a:ext uri="{9D8B030D-6E8A-4147-A177-3AD203B41FA5}">
                      <a16:colId xmlns:a16="http://schemas.microsoft.com/office/drawing/2014/main" val="3785250350"/>
                    </a:ext>
                  </a:extLst>
                </a:gridCol>
                <a:gridCol w="997972">
                  <a:extLst>
                    <a:ext uri="{9D8B030D-6E8A-4147-A177-3AD203B41FA5}">
                      <a16:colId xmlns:a16="http://schemas.microsoft.com/office/drawing/2014/main" val="1267373238"/>
                    </a:ext>
                  </a:extLst>
                </a:gridCol>
                <a:gridCol w="1424073">
                  <a:extLst>
                    <a:ext uri="{9D8B030D-6E8A-4147-A177-3AD203B41FA5}">
                      <a16:colId xmlns:a16="http://schemas.microsoft.com/office/drawing/2014/main" val="714942104"/>
                    </a:ext>
                  </a:extLst>
                </a:gridCol>
              </a:tblGrid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8543440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4969596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9644593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7318989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7586420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300125"/>
                  </a:ext>
                </a:extLst>
              </a:tr>
              <a:tr h="136083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73682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438F579-AAA3-4CD0-9C39-E53895BA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83638"/>
              </p:ext>
            </p:extLst>
          </p:nvPr>
        </p:nvGraphicFramePr>
        <p:xfrm>
          <a:off x="308516" y="3268918"/>
          <a:ext cx="6012367" cy="855932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5257">
                  <a:extLst>
                    <a:ext uri="{9D8B030D-6E8A-4147-A177-3AD203B41FA5}">
                      <a16:colId xmlns:a16="http://schemas.microsoft.com/office/drawing/2014/main" val="2664947497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2083460835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1066028195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3908034430"/>
                    </a:ext>
                  </a:extLst>
                </a:gridCol>
                <a:gridCol w="668041">
                  <a:extLst>
                    <a:ext uri="{9D8B030D-6E8A-4147-A177-3AD203B41FA5}">
                      <a16:colId xmlns:a16="http://schemas.microsoft.com/office/drawing/2014/main" val="2684502713"/>
                    </a:ext>
                  </a:extLst>
                </a:gridCol>
                <a:gridCol w="990927">
                  <a:extLst>
                    <a:ext uri="{9D8B030D-6E8A-4147-A177-3AD203B41FA5}">
                      <a16:colId xmlns:a16="http://schemas.microsoft.com/office/drawing/2014/main" val="2000942368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1030457270"/>
                    </a:ext>
                  </a:extLst>
                </a:gridCol>
              </a:tblGrid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7445515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2277809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5883618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001784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9064895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1317264"/>
                  </a:ext>
                </a:extLst>
              </a:tr>
              <a:tr h="122276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598914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A909BF6-9348-4C87-9580-DFA66AAA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81819"/>
              </p:ext>
            </p:extLst>
          </p:nvPr>
        </p:nvGraphicFramePr>
        <p:xfrm>
          <a:off x="802888" y="4138514"/>
          <a:ext cx="6439830" cy="6845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01751">
                  <a:extLst>
                    <a:ext uri="{9D8B030D-6E8A-4147-A177-3AD203B41FA5}">
                      <a16:colId xmlns:a16="http://schemas.microsoft.com/office/drawing/2014/main" val="1461821141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4243537420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3875163756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901488563"/>
                    </a:ext>
                  </a:extLst>
                </a:gridCol>
                <a:gridCol w="715537">
                  <a:extLst>
                    <a:ext uri="{9D8B030D-6E8A-4147-A177-3AD203B41FA5}">
                      <a16:colId xmlns:a16="http://schemas.microsoft.com/office/drawing/2014/main" val="1348432459"/>
                    </a:ext>
                  </a:extLst>
                </a:gridCol>
                <a:gridCol w="1061379">
                  <a:extLst>
                    <a:ext uri="{9D8B030D-6E8A-4147-A177-3AD203B41FA5}">
                      <a16:colId xmlns:a16="http://schemas.microsoft.com/office/drawing/2014/main" val="2507856888"/>
                    </a:ext>
                  </a:extLst>
                </a:gridCol>
                <a:gridCol w="1514552">
                  <a:extLst>
                    <a:ext uri="{9D8B030D-6E8A-4147-A177-3AD203B41FA5}">
                      <a16:colId xmlns:a16="http://schemas.microsoft.com/office/drawing/2014/main" val="1136395083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588965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386946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141509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7503084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919062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2793696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575789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2BB791D3-4E33-4DC5-811E-DC1F3B61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3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9C31D-809E-4F17-93C2-01B465A26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F2DF8A-27F8-47D0-A614-3F98458C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37134"/>
              </p:ext>
            </p:extLst>
          </p:nvPr>
        </p:nvGraphicFramePr>
        <p:xfrm>
          <a:off x="700601" y="1499054"/>
          <a:ext cx="6858000" cy="188595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89995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37455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26367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52152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27995132"/>
                    </a:ext>
                  </a:extLst>
                </a:gridCol>
                <a:gridCol w="1533293">
                  <a:extLst>
                    <a:ext uri="{9D8B030D-6E8A-4147-A177-3AD203B41FA5}">
                      <a16:colId xmlns:a16="http://schemas.microsoft.com/office/drawing/2014/main" val="4114124516"/>
                    </a:ext>
                  </a:extLst>
                </a:gridCol>
                <a:gridCol w="1209907">
                  <a:extLst>
                    <a:ext uri="{9D8B030D-6E8A-4147-A177-3AD203B41FA5}">
                      <a16:colId xmlns:a16="http://schemas.microsoft.com/office/drawing/2014/main" val="2938148254"/>
                    </a:ext>
                  </a:extLst>
                </a:gridCol>
              </a:tblGrid>
              <a:tr h="228523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7932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2 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 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30808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(20)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28875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(10)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35661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898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3439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595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775105"/>
                  </a:ext>
                </a:extLst>
              </a:tr>
              <a:tr h="1841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Coste mínimo transporte: 2*15 + 3*5 + 4*20 + 4*10 + 5*15 + 6*5 + 7*5 + 0*5 = 305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41619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097CCD7-DA58-46AD-B132-6A3D4FBD593C}"/>
              </a:ext>
            </a:extLst>
          </p:cNvPr>
          <p:cNvSpPr txBox="1"/>
          <p:nvPr/>
        </p:nvSpPr>
        <p:spPr>
          <a:xfrm>
            <a:off x="1507273" y="3644446"/>
            <a:ext cx="5499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o “allocated cells” es 8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8 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NO-DEGENERADA. Podemos </a:t>
            </a:r>
            <a:r>
              <a:rPr lang="en-US" dirty="0" err="1">
                <a:solidFill>
                  <a:schemeClr val="bg1"/>
                </a:solidFill>
              </a:rPr>
              <a:t>mejorarla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56A5D9B8-09DE-47BB-918A-D43716D22986}"/>
              </a:ext>
            </a:extLst>
          </p:cNvPr>
          <p:cNvSpPr/>
          <p:nvPr/>
        </p:nvSpPr>
        <p:spPr>
          <a:xfrm>
            <a:off x="509239" y="1858537"/>
            <a:ext cx="109586" cy="776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32AB08AD-C01D-4B93-8676-6C85E61A8DAF}"/>
              </a:ext>
            </a:extLst>
          </p:cNvPr>
          <p:cNvSpPr/>
          <p:nvPr/>
        </p:nvSpPr>
        <p:spPr>
          <a:xfrm rot="5400000">
            <a:off x="4004942" y="-905311"/>
            <a:ext cx="101665" cy="45413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7AECE1-32FF-4ECB-B85F-DEE28B3524D4}"/>
              </a:ext>
            </a:extLst>
          </p:cNvPr>
          <p:cNvSpPr txBox="1"/>
          <p:nvPr/>
        </p:nvSpPr>
        <p:spPr>
          <a:xfrm>
            <a:off x="172844" y="2093082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BF108B-A735-44FC-AC23-8A140CC26EEA}"/>
              </a:ext>
            </a:extLst>
          </p:cNvPr>
          <p:cNvSpPr txBox="1"/>
          <p:nvPr/>
        </p:nvSpPr>
        <p:spPr>
          <a:xfrm>
            <a:off x="3912219" y="1030931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44DDB1-7B0A-46D6-BF9F-EB301FBA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47957" y="1992475"/>
            <a:ext cx="3395987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del Mínimo Coste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3B3D2DA-9F91-4402-A1C4-1FC4B1DF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3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EA52FAF-C149-496A-AA44-73B78CDA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2371"/>
              </p:ext>
            </p:extLst>
          </p:nvPr>
        </p:nvGraphicFramePr>
        <p:xfrm>
          <a:off x="0" y="242885"/>
          <a:ext cx="9143998" cy="1875998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08093">
                  <a:extLst>
                    <a:ext uri="{9D8B030D-6E8A-4147-A177-3AD203B41FA5}">
                      <a16:colId xmlns:a16="http://schemas.microsoft.com/office/drawing/2014/main" val="3638416029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1013047729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192565033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3784946330"/>
                    </a:ext>
                  </a:extLst>
                </a:gridCol>
                <a:gridCol w="852378">
                  <a:extLst>
                    <a:ext uri="{9D8B030D-6E8A-4147-A177-3AD203B41FA5}">
                      <a16:colId xmlns:a16="http://schemas.microsoft.com/office/drawing/2014/main" val="156886607"/>
                    </a:ext>
                  </a:extLst>
                </a:gridCol>
                <a:gridCol w="1136505">
                  <a:extLst>
                    <a:ext uri="{9D8B030D-6E8A-4147-A177-3AD203B41FA5}">
                      <a16:colId xmlns:a16="http://schemas.microsoft.com/office/drawing/2014/main" val="2680580784"/>
                    </a:ext>
                  </a:extLst>
                </a:gridCol>
                <a:gridCol w="1718965">
                  <a:extLst>
                    <a:ext uri="{9D8B030D-6E8A-4147-A177-3AD203B41FA5}">
                      <a16:colId xmlns:a16="http://schemas.microsoft.com/office/drawing/2014/main" val="2299308912"/>
                    </a:ext>
                  </a:extLst>
                </a:gridCol>
                <a:gridCol w="1770923">
                  <a:extLst>
                    <a:ext uri="{9D8B030D-6E8A-4147-A177-3AD203B41FA5}">
                      <a16:colId xmlns:a16="http://schemas.microsoft.com/office/drawing/2014/main" val="38009203"/>
                    </a:ext>
                  </a:extLst>
                </a:gridCol>
              </a:tblGrid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9760870"/>
                  </a:ext>
                </a:extLst>
              </a:tr>
              <a:tr h="399559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Instrucciones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8932030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min(20,5) = 5 --&gt; 20 – 5 = 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6163640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409948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4843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6066677"/>
                  </a:ext>
                </a:extLst>
              </a:tr>
              <a:tr h="3995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44973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9E6B67-B801-4F7A-9E87-92417637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7542"/>
              </p:ext>
            </p:extLst>
          </p:nvPr>
        </p:nvGraphicFramePr>
        <p:xfrm>
          <a:off x="1" y="2571750"/>
          <a:ext cx="9144000" cy="1687581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374243">
                  <a:extLst>
                    <a:ext uri="{9D8B030D-6E8A-4147-A177-3AD203B41FA5}">
                      <a16:colId xmlns:a16="http://schemas.microsoft.com/office/drawing/2014/main" val="3837096416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1518220131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3681605924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3015103549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764724418"/>
                    </a:ext>
                  </a:extLst>
                </a:gridCol>
                <a:gridCol w="1409480">
                  <a:extLst>
                    <a:ext uri="{9D8B030D-6E8A-4147-A177-3AD203B41FA5}">
                      <a16:colId xmlns:a16="http://schemas.microsoft.com/office/drawing/2014/main" val="3751667621"/>
                    </a:ext>
                  </a:extLst>
                </a:gridCol>
                <a:gridCol w="2131837">
                  <a:extLst>
                    <a:ext uri="{9D8B030D-6E8A-4147-A177-3AD203B41FA5}">
                      <a16:colId xmlns:a16="http://schemas.microsoft.com/office/drawing/2014/main" val="2942665574"/>
                    </a:ext>
                  </a:extLst>
                </a:gridCol>
              </a:tblGrid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9903829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721750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 (5)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4473639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045847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827555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2228371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7277904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6C630091-F233-4530-845B-E4A600152211}"/>
              </a:ext>
            </a:extLst>
          </p:cNvPr>
          <p:cNvSpPr/>
          <p:nvPr/>
        </p:nvSpPr>
        <p:spPr>
          <a:xfrm>
            <a:off x="8059909" y="884169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750C827-BB99-4847-8BB0-AEF0D174AC15}"/>
              </a:ext>
            </a:extLst>
          </p:cNvPr>
          <p:cNvCxnSpPr>
            <a:cxnSpLocks/>
          </p:cNvCxnSpPr>
          <p:nvPr/>
        </p:nvCxnSpPr>
        <p:spPr>
          <a:xfrm flipH="1">
            <a:off x="6477492" y="1141148"/>
            <a:ext cx="1645921" cy="205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5B562D9-49AC-487E-A8DC-9080B2910D8E}"/>
              </a:ext>
            </a:extLst>
          </p:cNvPr>
          <p:cNvSpPr/>
          <p:nvPr/>
        </p:nvSpPr>
        <p:spPr>
          <a:xfrm>
            <a:off x="8805748" y="862367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99CF4D-0B2E-4E38-822A-F5E738DC50CC}"/>
              </a:ext>
            </a:extLst>
          </p:cNvPr>
          <p:cNvCxnSpPr>
            <a:stCxn id="9" idx="3"/>
          </p:cNvCxnSpPr>
          <p:nvPr/>
        </p:nvCxnSpPr>
        <p:spPr>
          <a:xfrm flipH="1">
            <a:off x="8314020" y="1100321"/>
            <a:ext cx="541264" cy="209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64577D-C10D-4A1A-A432-CC4C4DE1E3AE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F9DBBCEF-1136-4E98-985A-8399F5405C49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26ABBB-7810-42C7-BD0C-5148308B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52681F-C772-44ED-B261-BB5387C8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8924"/>
              </p:ext>
            </p:extLst>
          </p:nvPr>
        </p:nvGraphicFramePr>
        <p:xfrm>
          <a:off x="0" y="0"/>
          <a:ext cx="4819772" cy="106778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24359">
                  <a:extLst>
                    <a:ext uri="{9D8B030D-6E8A-4147-A177-3AD203B41FA5}">
                      <a16:colId xmlns:a16="http://schemas.microsoft.com/office/drawing/2014/main" val="970472303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3214485482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773352338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1707050196"/>
                    </a:ext>
                  </a:extLst>
                </a:gridCol>
                <a:gridCol w="557199">
                  <a:extLst>
                    <a:ext uri="{9D8B030D-6E8A-4147-A177-3AD203B41FA5}">
                      <a16:colId xmlns:a16="http://schemas.microsoft.com/office/drawing/2014/main" val="818756886"/>
                    </a:ext>
                  </a:extLst>
                </a:gridCol>
                <a:gridCol w="742932">
                  <a:extLst>
                    <a:ext uri="{9D8B030D-6E8A-4147-A177-3AD203B41FA5}">
                      <a16:colId xmlns:a16="http://schemas.microsoft.com/office/drawing/2014/main" val="2012729470"/>
                    </a:ext>
                  </a:extLst>
                </a:gridCol>
                <a:gridCol w="1123685">
                  <a:extLst>
                    <a:ext uri="{9D8B030D-6E8A-4147-A177-3AD203B41FA5}">
                      <a16:colId xmlns:a16="http://schemas.microsoft.com/office/drawing/2014/main" val="1974700492"/>
                    </a:ext>
                  </a:extLst>
                </a:gridCol>
              </a:tblGrid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9419999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911735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3355314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9969199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1744702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082394"/>
                  </a:ext>
                </a:extLst>
              </a:tr>
              <a:tr h="152540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035053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CBA45C9-BE63-4E56-8EB5-C355972C4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40607"/>
              </p:ext>
            </p:extLst>
          </p:nvPr>
        </p:nvGraphicFramePr>
        <p:xfrm>
          <a:off x="125976" y="1067780"/>
          <a:ext cx="5590498" cy="100289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40191">
                  <a:extLst>
                    <a:ext uri="{9D8B030D-6E8A-4147-A177-3AD203B41FA5}">
                      <a16:colId xmlns:a16="http://schemas.microsoft.com/office/drawing/2014/main" val="557150092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410332338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3502048861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3539305525"/>
                    </a:ext>
                  </a:extLst>
                </a:gridCol>
                <a:gridCol w="646300">
                  <a:extLst>
                    <a:ext uri="{9D8B030D-6E8A-4147-A177-3AD203B41FA5}">
                      <a16:colId xmlns:a16="http://schemas.microsoft.com/office/drawing/2014/main" val="575317190"/>
                    </a:ext>
                  </a:extLst>
                </a:gridCol>
                <a:gridCol w="861734">
                  <a:extLst>
                    <a:ext uri="{9D8B030D-6E8A-4147-A177-3AD203B41FA5}">
                      <a16:colId xmlns:a16="http://schemas.microsoft.com/office/drawing/2014/main" val="644554367"/>
                    </a:ext>
                  </a:extLst>
                </a:gridCol>
                <a:gridCol w="1303373">
                  <a:extLst>
                    <a:ext uri="{9D8B030D-6E8A-4147-A177-3AD203B41FA5}">
                      <a16:colId xmlns:a16="http://schemas.microsoft.com/office/drawing/2014/main" val="3496330053"/>
                    </a:ext>
                  </a:extLst>
                </a:gridCol>
              </a:tblGrid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3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2126663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561213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6191726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0393724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5057724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034760"/>
                  </a:ext>
                </a:extLst>
              </a:tr>
              <a:tr h="1432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388551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4EC9B0-D7D9-4F55-8208-AD98F75A3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42735"/>
              </p:ext>
            </p:extLst>
          </p:nvPr>
        </p:nvGraphicFramePr>
        <p:xfrm>
          <a:off x="234254" y="2070677"/>
          <a:ext cx="6048558" cy="1002148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09032">
                  <a:extLst>
                    <a:ext uri="{9D8B030D-6E8A-4147-A177-3AD203B41FA5}">
                      <a16:colId xmlns:a16="http://schemas.microsoft.com/office/drawing/2014/main" val="2384483646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1791930743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2496873985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2819922969"/>
                    </a:ext>
                  </a:extLst>
                </a:gridCol>
                <a:gridCol w="699255">
                  <a:extLst>
                    <a:ext uri="{9D8B030D-6E8A-4147-A177-3AD203B41FA5}">
                      <a16:colId xmlns:a16="http://schemas.microsoft.com/office/drawing/2014/main" val="1957594450"/>
                    </a:ext>
                  </a:extLst>
                </a:gridCol>
                <a:gridCol w="932341">
                  <a:extLst>
                    <a:ext uri="{9D8B030D-6E8A-4147-A177-3AD203B41FA5}">
                      <a16:colId xmlns:a16="http://schemas.microsoft.com/office/drawing/2014/main" val="3975314599"/>
                    </a:ext>
                  </a:extLst>
                </a:gridCol>
                <a:gridCol w="1410165">
                  <a:extLst>
                    <a:ext uri="{9D8B030D-6E8A-4147-A177-3AD203B41FA5}">
                      <a16:colId xmlns:a16="http://schemas.microsoft.com/office/drawing/2014/main" val="558366435"/>
                    </a:ext>
                  </a:extLst>
                </a:gridCol>
              </a:tblGrid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PASO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184048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0135706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3766934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1836325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312187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29167"/>
                  </a:ext>
                </a:extLst>
              </a:tr>
              <a:tr h="143164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2074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484F5E7-6C5B-4D27-BB58-4DFB5815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81758"/>
              </p:ext>
            </p:extLst>
          </p:nvPr>
        </p:nvGraphicFramePr>
        <p:xfrm>
          <a:off x="702020" y="3089287"/>
          <a:ext cx="5732085" cy="986433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861469">
                  <a:extLst>
                    <a:ext uri="{9D8B030D-6E8A-4147-A177-3AD203B41FA5}">
                      <a16:colId xmlns:a16="http://schemas.microsoft.com/office/drawing/2014/main" val="2149953844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4001605076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3770051940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557241526"/>
                    </a:ext>
                  </a:extLst>
                </a:gridCol>
                <a:gridCol w="662669">
                  <a:extLst>
                    <a:ext uri="{9D8B030D-6E8A-4147-A177-3AD203B41FA5}">
                      <a16:colId xmlns:a16="http://schemas.microsoft.com/office/drawing/2014/main" val="3598928487"/>
                    </a:ext>
                  </a:extLst>
                </a:gridCol>
                <a:gridCol w="883558">
                  <a:extLst>
                    <a:ext uri="{9D8B030D-6E8A-4147-A177-3AD203B41FA5}">
                      <a16:colId xmlns:a16="http://schemas.microsoft.com/office/drawing/2014/main" val="989654357"/>
                    </a:ext>
                  </a:extLst>
                </a:gridCol>
                <a:gridCol w="1336382">
                  <a:extLst>
                    <a:ext uri="{9D8B030D-6E8A-4147-A177-3AD203B41FA5}">
                      <a16:colId xmlns:a16="http://schemas.microsoft.com/office/drawing/2014/main" val="1189038118"/>
                    </a:ext>
                  </a:extLst>
                </a:gridCol>
              </a:tblGrid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3795463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Cliente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118274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2815935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821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5862252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6555784"/>
                  </a:ext>
                </a:extLst>
              </a:tr>
              <a:tr h="140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827205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FB83655-D261-4549-B13F-A02AB275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13297"/>
              </p:ext>
            </p:extLst>
          </p:nvPr>
        </p:nvGraphicFramePr>
        <p:xfrm>
          <a:off x="1079582" y="4092184"/>
          <a:ext cx="6245327" cy="105131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8604">
                  <a:extLst>
                    <a:ext uri="{9D8B030D-6E8A-4147-A177-3AD203B41FA5}">
                      <a16:colId xmlns:a16="http://schemas.microsoft.com/office/drawing/2014/main" val="1003877730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3046854923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2118511482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3124052487"/>
                    </a:ext>
                  </a:extLst>
                </a:gridCol>
                <a:gridCol w="722003">
                  <a:extLst>
                    <a:ext uri="{9D8B030D-6E8A-4147-A177-3AD203B41FA5}">
                      <a16:colId xmlns:a16="http://schemas.microsoft.com/office/drawing/2014/main" val="149911424"/>
                    </a:ext>
                  </a:extLst>
                </a:gridCol>
                <a:gridCol w="962671">
                  <a:extLst>
                    <a:ext uri="{9D8B030D-6E8A-4147-A177-3AD203B41FA5}">
                      <a16:colId xmlns:a16="http://schemas.microsoft.com/office/drawing/2014/main" val="4143352533"/>
                    </a:ext>
                  </a:extLst>
                </a:gridCol>
                <a:gridCol w="1456040">
                  <a:extLst>
                    <a:ext uri="{9D8B030D-6E8A-4147-A177-3AD203B41FA5}">
                      <a16:colId xmlns:a16="http://schemas.microsoft.com/office/drawing/2014/main" val="1319175545"/>
                    </a:ext>
                  </a:extLst>
                </a:gridCol>
              </a:tblGrid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PASO 6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9520636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Cliente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9847378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0517388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3483624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2020735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899278"/>
                  </a:ext>
                </a:extLst>
              </a:tr>
              <a:tr h="1501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96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2CDA-784A-4D1E-B377-67ACBE61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4C29F1F-BF77-426C-BDD2-AFB17068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79858"/>
              </p:ext>
            </p:extLst>
          </p:nvPr>
        </p:nvGraphicFramePr>
        <p:xfrm>
          <a:off x="566853" y="1406235"/>
          <a:ext cx="7339361" cy="233103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65547">
                  <a:extLst>
                    <a:ext uri="{9D8B030D-6E8A-4147-A177-3AD203B41FA5}">
                      <a16:colId xmlns:a16="http://schemas.microsoft.com/office/drawing/2014/main" val="1981387600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389072652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544412016"/>
                    </a:ext>
                  </a:extLst>
                </a:gridCol>
                <a:gridCol w="742728">
                  <a:extLst>
                    <a:ext uri="{9D8B030D-6E8A-4147-A177-3AD203B41FA5}">
                      <a16:colId xmlns:a16="http://schemas.microsoft.com/office/drawing/2014/main" val="3640223151"/>
                    </a:ext>
                  </a:extLst>
                </a:gridCol>
                <a:gridCol w="1114091">
                  <a:extLst>
                    <a:ext uri="{9D8B030D-6E8A-4147-A177-3AD203B41FA5}">
                      <a16:colId xmlns:a16="http://schemas.microsoft.com/office/drawing/2014/main" val="586718952"/>
                    </a:ext>
                  </a:extLst>
                </a:gridCol>
                <a:gridCol w="1485455">
                  <a:extLst>
                    <a:ext uri="{9D8B030D-6E8A-4147-A177-3AD203B41FA5}">
                      <a16:colId xmlns:a16="http://schemas.microsoft.com/office/drawing/2014/main" val="142986287"/>
                    </a:ext>
                  </a:extLst>
                </a:gridCol>
                <a:gridCol w="1546084">
                  <a:extLst>
                    <a:ext uri="{9D8B030D-6E8A-4147-A177-3AD203B41FA5}">
                      <a16:colId xmlns:a16="http://schemas.microsoft.com/office/drawing/2014/main" val="37815092"/>
                    </a:ext>
                  </a:extLst>
                </a:gridCol>
              </a:tblGrid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5146166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4721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414416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68107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 (10)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4891494"/>
                  </a:ext>
                </a:extLst>
              </a:tr>
              <a:tr h="45992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49528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2323002"/>
                  </a:ext>
                </a:extLst>
              </a:tr>
              <a:tr h="23388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2628664"/>
                  </a:ext>
                </a:extLst>
              </a:tr>
              <a:tr h="23388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Coste mínimo transporte: 2*15 + 0*5 + 4*5 + 5*15 + 4*30 + 7*10 = 315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885779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A465F5E-DA54-46D0-B08D-47AD524E4817}"/>
              </a:ext>
            </a:extLst>
          </p:cNvPr>
          <p:cNvSpPr txBox="1"/>
          <p:nvPr/>
        </p:nvSpPr>
        <p:spPr>
          <a:xfrm>
            <a:off x="1934737" y="3871187"/>
            <a:ext cx="549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o “allocated cells” es 6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6 !=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DEGENERADA. </a:t>
            </a:r>
            <a:r>
              <a:rPr lang="en-US" dirty="0" err="1">
                <a:solidFill>
                  <a:schemeClr val="bg1"/>
                </a:solidFill>
              </a:rPr>
              <a:t>Además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coste</a:t>
            </a:r>
            <a:r>
              <a:rPr lang="en-US" dirty="0">
                <a:solidFill>
                  <a:schemeClr val="bg1"/>
                </a:solidFill>
              </a:rPr>
              <a:t> es mayor; por </a:t>
            </a:r>
            <a:r>
              <a:rPr lang="en-US" dirty="0" err="1">
                <a:solidFill>
                  <a:schemeClr val="bg1"/>
                </a:solidFill>
              </a:rPr>
              <a:t>ahora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Nort</a:t>
            </a:r>
            <a:r>
              <a:rPr lang="en-US" dirty="0">
                <a:solidFill>
                  <a:schemeClr val="bg1"/>
                </a:solidFill>
              </a:rPr>
              <a:t>-west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proporciona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mejor</a:t>
            </a:r>
            <a:r>
              <a:rPr lang="en-US" dirty="0">
                <a:solidFill>
                  <a:schemeClr val="bg1"/>
                </a:solidFill>
              </a:rPr>
              <a:t> punto de </a:t>
            </a:r>
            <a:r>
              <a:rPr lang="en-US" dirty="0" err="1">
                <a:solidFill>
                  <a:schemeClr val="bg1"/>
                </a:solidFill>
              </a:rPr>
              <a:t>comienzo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D04066D-DD0D-4A62-A255-20931444F8FA}"/>
              </a:ext>
            </a:extLst>
          </p:cNvPr>
          <p:cNvSpPr/>
          <p:nvPr/>
        </p:nvSpPr>
        <p:spPr>
          <a:xfrm>
            <a:off x="364273" y="1680116"/>
            <a:ext cx="96644" cy="891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2CCC58F3-A01A-4998-A6B8-0A991F2FC887}"/>
              </a:ext>
            </a:extLst>
          </p:cNvPr>
          <p:cNvSpPr/>
          <p:nvPr/>
        </p:nvSpPr>
        <p:spPr>
          <a:xfrm rot="5400000">
            <a:off x="3885868" y="-1109878"/>
            <a:ext cx="134478" cy="4813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46EC77-B455-415E-8C94-AD75F329CC6F}"/>
              </a:ext>
            </a:extLst>
          </p:cNvPr>
          <p:cNvSpPr txBox="1"/>
          <p:nvPr/>
        </p:nvSpPr>
        <p:spPr>
          <a:xfrm>
            <a:off x="41818" y="1972043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B647C9-A787-46A7-91CA-3369BDA19F6E}"/>
              </a:ext>
            </a:extLst>
          </p:cNvPr>
          <p:cNvSpPr txBox="1"/>
          <p:nvPr/>
        </p:nvSpPr>
        <p:spPr>
          <a:xfrm>
            <a:off x="3811859" y="941880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1E0F0A-8C80-4DD8-ADB6-E37085E8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33175" y="1673975"/>
            <a:ext cx="1881300" cy="712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resolución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29259" y="3087573"/>
            <a:ext cx="1881300" cy="707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del problema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622193" y="1683471"/>
            <a:ext cx="1881300" cy="714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Descipción del problema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638305" y="3082374"/>
            <a:ext cx="1881300" cy="712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Imagen 52">
            <a:extLst>
              <a:ext uri="{FF2B5EF4-FFF2-40B4-BE49-F238E27FC236}">
                <a16:creationId xmlns:a16="http://schemas.microsoft.com/office/drawing/2014/main" id="{348D7B65-8BAA-47AB-8926-6CDC38B5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47957" y="1992475"/>
            <a:ext cx="3395987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Voguel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9E229D8-C2AD-43E9-9F5A-2E90ADB2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ACE1342-D71B-4F74-A73C-D1E87FE39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00590"/>
              </p:ext>
            </p:extLst>
          </p:nvPr>
        </p:nvGraphicFramePr>
        <p:xfrm>
          <a:off x="0" y="454032"/>
          <a:ext cx="9144000" cy="1696720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019190">
                  <a:extLst>
                    <a:ext uri="{9D8B030D-6E8A-4147-A177-3AD203B41FA5}">
                      <a16:colId xmlns:a16="http://schemas.microsoft.com/office/drawing/2014/main" val="3128048054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1264995144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3638816607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2509588280"/>
                    </a:ext>
                  </a:extLst>
                </a:gridCol>
                <a:gridCol w="861287">
                  <a:extLst>
                    <a:ext uri="{9D8B030D-6E8A-4147-A177-3AD203B41FA5}">
                      <a16:colId xmlns:a16="http://schemas.microsoft.com/office/drawing/2014/main" val="2407028175"/>
                    </a:ext>
                  </a:extLst>
                </a:gridCol>
                <a:gridCol w="1263222">
                  <a:extLst>
                    <a:ext uri="{9D8B030D-6E8A-4147-A177-3AD203B41FA5}">
                      <a16:colId xmlns:a16="http://schemas.microsoft.com/office/drawing/2014/main" val="3394324275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298462297"/>
                    </a:ext>
                  </a:extLst>
                </a:gridCol>
                <a:gridCol w="1708220">
                  <a:extLst>
                    <a:ext uri="{9D8B030D-6E8A-4147-A177-3AD203B41FA5}">
                      <a16:colId xmlns:a16="http://schemas.microsoft.com/office/drawing/2014/main" val="36800397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PASO 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455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Cliente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17294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8382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5999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0910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900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109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93891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B13FF77-9DCA-4386-802E-324098FF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87082"/>
              </p:ext>
            </p:extLst>
          </p:nvPr>
        </p:nvGraphicFramePr>
        <p:xfrm>
          <a:off x="2" y="2430152"/>
          <a:ext cx="9143998" cy="188892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2985">
                  <a:extLst>
                    <a:ext uri="{9D8B030D-6E8A-4147-A177-3AD203B41FA5}">
                      <a16:colId xmlns:a16="http://schemas.microsoft.com/office/drawing/2014/main" val="3657870588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96714255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98644705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65623073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586996158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2294457779"/>
                    </a:ext>
                  </a:extLst>
                </a:gridCol>
                <a:gridCol w="1288586">
                  <a:extLst>
                    <a:ext uri="{9D8B030D-6E8A-4147-A177-3AD203B41FA5}">
                      <a16:colId xmlns:a16="http://schemas.microsoft.com/office/drawing/2014/main" val="1890507038"/>
                    </a:ext>
                  </a:extLst>
                </a:gridCol>
                <a:gridCol w="1089103">
                  <a:extLst>
                    <a:ext uri="{9D8B030D-6E8A-4147-A177-3AD203B41FA5}">
                      <a16:colId xmlns:a16="http://schemas.microsoft.com/office/drawing/2014/main" val="745549967"/>
                    </a:ext>
                  </a:extLst>
                </a:gridCol>
                <a:gridCol w="1940310">
                  <a:extLst>
                    <a:ext uri="{9D8B030D-6E8A-4147-A177-3AD203B41FA5}">
                      <a16:colId xmlns:a16="http://schemas.microsoft.com/office/drawing/2014/main" val="2239921085"/>
                    </a:ext>
                  </a:extLst>
                </a:gridCol>
              </a:tblGrid>
              <a:tr h="2461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8977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47339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2 - 0 =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46818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191202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8634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4 - 0 =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 Máxima diferencia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1413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171142"/>
                  </a:ext>
                </a:extLst>
              </a:tr>
              <a:tr h="387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0 - 0 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554098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B7BDC728-E546-44F4-AED2-B6C0AF7B3880}"/>
              </a:ext>
            </a:extLst>
          </p:cNvPr>
          <p:cNvSpPr/>
          <p:nvPr/>
        </p:nvSpPr>
        <p:spPr>
          <a:xfrm>
            <a:off x="6348760" y="3417731"/>
            <a:ext cx="628185" cy="459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E6356C-D3AA-4156-8E4C-34855AC2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0E181F5-7E35-450A-B49A-116A0062E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03131"/>
              </p:ext>
            </p:extLst>
          </p:nvPr>
        </p:nvGraphicFramePr>
        <p:xfrm>
          <a:off x="0" y="222211"/>
          <a:ext cx="9143998" cy="188892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32985">
                  <a:extLst>
                    <a:ext uri="{9D8B030D-6E8A-4147-A177-3AD203B41FA5}">
                      <a16:colId xmlns:a16="http://schemas.microsoft.com/office/drawing/2014/main" val="3657870588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96714255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98644705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656230736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586996158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2294457779"/>
                    </a:ext>
                  </a:extLst>
                </a:gridCol>
                <a:gridCol w="1288586">
                  <a:extLst>
                    <a:ext uri="{9D8B030D-6E8A-4147-A177-3AD203B41FA5}">
                      <a16:colId xmlns:a16="http://schemas.microsoft.com/office/drawing/2014/main" val="1890507038"/>
                    </a:ext>
                  </a:extLst>
                </a:gridCol>
                <a:gridCol w="1089103">
                  <a:extLst>
                    <a:ext uri="{9D8B030D-6E8A-4147-A177-3AD203B41FA5}">
                      <a16:colId xmlns:a16="http://schemas.microsoft.com/office/drawing/2014/main" val="745549967"/>
                    </a:ext>
                  </a:extLst>
                </a:gridCol>
                <a:gridCol w="1940310">
                  <a:extLst>
                    <a:ext uri="{9D8B030D-6E8A-4147-A177-3AD203B41FA5}">
                      <a16:colId xmlns:a16="http://schemas.microsoft.com/office/drawing/2014/main" val="2239921085"/>
                    </a:ext>
                  </a:extLst>
                </a:gridCol>
              </a:tblGrid>
              <a:tr h="2461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Instrucciones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8977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47339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2 - 0 =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46818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191202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3 - 0 =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8634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4 - 0 =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 Máxima diferencia 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1413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min(10,5) = 5 --&gt; 10 - 5 = 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171142"/>
                  </a:ext>
                </a:extLst>
              </a:tr>
              <a:tr h="387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0 - 0 = 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55409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6EF66F-95BC-40B5-8ECE-3D6B4516B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15"/>
              </p:ext>
            </p:extLst>
          </p:nvPr>
        </p:nvGraphicFramePr>
        <p:xfrm>
          <a:off x="-1" y="2423067"/>
          <a:ext cx="9143997" cy="1938727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18118">
                  <a:extLst>
                    <a:ext uri="{9D8B030D-6E8A-4147-A177-3AD203B41FA5}">
                      <a16:colId xmlns:a16="http://schemas.microsoft.com/office/drawing/2014/main" val="1682154769"/>
                    </a:ext>
                  </a:extLst>
                </a:gridCol>
                <a:gridCol w="666358">
                  <a:extLst>
                    <a:ext uri="{9D8B030D-6E8A-4147-A177-3AD203B41FA5}">
                      <a16:colId xmlns:a16="http://schemas.microsoft.com/office/drawing/2014/main" val="3021369895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639331448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340477836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64427193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786619773"/>
                    </a:ext>
                  </a:extLst>
                </a:gridCol>
                <a:gridCol w="1255135">
                  <a:extLst>
                    <a:ext uri="{9D8B030D-6E8A-4147-A177-3AD203B41FA5}">
                      <a16:colId xmlns:a16="http://schemas.microsoft.com/office/drawing/2014/main" val="4112573956"/>
                    </a:ext>
                  </a:extLst>
                </a:gridCol>
                <a:gridCol w="1074234">
                  <a:extLst>
                    <a:ext uri="{9D8B030D-6E8A-4147-A177-3AD203B41FA5}">
                      <a16:colId xmlns:a16="http://schemas.microsoft.com/office/drawing/2014/main" val="1003956540"/>
                    </a:ext>
                  </a:extLst>
                </a:gridCol>
                <a:gridCol w="1988630">
                  <a:extLst>
                    <a:ext uri="{9D8B030D-6E8A-4147-A177-3AD203B41FA5}">
                      <a16:colId xmlns:a16="http://schemas.microsoft.com/office/drawing/2014/main" val="2075278199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Instrucciones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855411"/>
                  </a:ext>
                </a:extLst>
              </a:tr>
              <a:tr h="207576"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174683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0460000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787590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9957764"/>
                  </a:ext>
                </a:extLst>
              </a:tr>
              <a:tr h="2203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1885147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4356530"/>
                  </a:ext>
                </a:extLst>
              </a:tr>
              <a:tr h="40879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3 - 2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427975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8935AF5C-E107-444E-9493-A1EAAE2BF980}"/>
              </a:ext>
            </a:extLst>
          </p:cNvPr>
          <p:cNvSpPr/>
          <p:nvPr/>
        </p:nvSpPr>
        <p:spPr>
          <a:xfrm>
            <a:off x="6400800" y="1274953"/>
            <a:ext cx="524107" cy="307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7CC8D2-B3F0-4CC9-BD9F-1C7A16BB0246}"/>
              </a:ext>
            </a:extLst>
          </p:cNvPr>
          <p:cNvSpPr/>
          <p:nvPr/>
        </p:nvSpPr>
        <p:spPr>
          <a:xfrm>
            <a:off x="4122235" y="1505414"/>
            <a:ext cx="315948" cy="2796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26F2811-4BD7-45CE-98F9-5CC448892947}"/>
              </a:ext>
            </a:extLst>
          </p:cNvPr>
          <p:cNvSpPr/>
          <p:nvPr/>
        </p:nvSpPr>
        <p:spPr>
          <a:xfrm>
            <a:off x="5400905" y="1278673"/>
            <a:ext cx="315948" cy="27964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55EECC-29E0-4D48-B379-7A23EAC164E4}"/>
              </a:ext>
            </a:extLst>
          </p:cNvPr>
          <p:cNvCxnSpPr>
            <a:cxnSpLocks/>
          </p:cNvCxnSpPr>
          <p:nvPr/>
        </p:nvCxnSpPr>
        <p:spPr>
          <a:xfrm>
            <a:off x="5716853" y="1454185"/>
            <a:ext cx="1683840" cy="1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B0B0D4F-A288-4689-BA45-F32D4C66C424}"/>
              </a:ext>
            </a:extLst>
          </p:cNvPr>
          <p:cNvCxnSpPr>
            <a:cxnSpLocks/>
          </p:cNvCxnSpPr>
          <p:nvPr/>
        </p:nvCxnSpPr>
        <p:spPr>
          <a:xfrm flipV="1">
            <a:off x="4438183" y="1676399"/>
            <a:ext cx="2962510" cy="1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34C6179-1343-4AD5-86EE-1486CC1A0FFC}"/>
              </a:ext>
            </a:extLst>
          </p:cNvPr>
          <p:cNvSpPr/>
          <p:nvPr/>
        </p:nvSpPr>
        <p:spPr>
          <a:xfrm>
            <a:off x="7969405" y="1506282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F262AFA-D202-4E23-B76C-FF48903EBC6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471639" y="1744236"/>
            <a:ext cx="3547302" cy="18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6AB7CBF3-2354-4730-A151-099E2886396B}"/>
              </a:ext>
            </a:extLst>
          </p:cNvPr>
          <p:cNvSpPr/>
          <p:nvPr/>
        </p:nvSpPr>
        <p:spPr>
          <a:xfrm>
            <a:off x="8721467" y="1505414"/>
            <a:ext cx="338252" cy="27878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DED75A-CC4A-42E9-BEDC-5BFE7E9956BA}"/>
              </a:ext>
            </a:extLst>
          </p:cNvPr>
          <p:cNvCxnSpPr>
            <a:cxnSpLocks/>
          </p:cNvCxnSpPr>
          <p:nvPr/>
        </p:nvCxnSpPr>
        <p:spPr>
          <a:xfrm flipH="1">
            <a:off x="5630150" y="1761834"/>
            <a:ext cx="3547302" cy="18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747670-A256-4119-B28F-C54C369C4DE4}"/>
              </a:ext>
            </a:extLst>
          </p:cNvPr>
          <p:cNvSpPr txBox="1"/>
          <p:nvPr/>
        </p:nvSpPr>
        <p:spPr>
          <a:xfrm>
            <a:off x="6304156" y="4594231"/>
            <a:ext cx="218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Seguimos iterando…</a:t>
            </a:r>
            <a:endParaRPr lang="es-ES" dirty="0"/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4C3FB56F-61AC-46FA-A141-AB4FF35CD5DE}"/>
              </a:ext>
            </a:extLst>
          </p:cNvPr>
          <p:cNvSpPr/>
          <p:nvPr/>
        </p:nvSpPr>
        <p:spPr>
          <a:xfrm rot="5400000">
            <a:off x="8068613" y="4686080"/>
            <a:ext cx="388875" cy="364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FF18D8B-34C2-432C-8E59-38D0AFD1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30094"/>
              </p:ext>
            </p:extLst>
          </p:nvPr>
        </p:nvGraphicFramePr>
        <p:xfrm>
          <a:off x="0" y="0"/>
          <a:ext cx="5010616" cy="1196019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558483">
                  <a:extLst>
                    <a:ext uri="{9D8B030D-6E8A-4147-A177-3AD203B41FA5}">
                      <a16:colId xmlns:a16="http://schemas.microsoft.com/office/drawing/2014/main" val="2582038010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4017145785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580093240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864658648"/>
                    </a:ext>
                  </a:extLst>
                </a:gridCol>
                <a:gridCol w="471958">
                  <a:extLst>
                    <a:ext uri="{9D8B030D-6E8A-4147-A177-3AD203B41FA5}">
                      <a16:colId xmlns:a16="http://schemas.microsoft.com/office/drawing/2014/main" val="2249554690"/>
                    </a:ext>
                  </a:extLst>
                </a:gridCol>
                <a:gridCol w="692203">
                  <a:extLst>
                    <a:ext uri="{9D8B030D-6E8A-4147-A177-3AD203B41FA5}">
                      <a16:colId xmlns:a16="http://schemas.microsoft.com/office/drawing/2014/main" val="3279203782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3265896537"/>
                    </a:ext>
                  </a:extLst>
                </a:gridCol>
                <a:gridCol w="936049">
                  <a:extLst>
                    <a:ext uri="{9D8B030D-6E8A-4147-A177-3AD203B41FA5}">
                      <a16:colId xmlns:a16="http://schemas.microsoft.com/office/drawing/2014/main" val="2399235209"/>
                    </a:ext>
                  </a:extLst>
                </a:gridCol>
              </a:tblGrid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43148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Cliente 4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960184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92030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63542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534429"/>
                  </a:ext>
                </a:extLst>
              </a:tr>
              <a:tr h="98491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71106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3286"/>
                  </a:ext>
                </a:extLst>
              </a:tr>
              <a:tr h="1914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4 - 3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 resta de los menores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18924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1CBBAC1-0F71-4F66-AA94-E5F1F91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72128"/>
              </p:ext>
            </p:extLst>
          </p:nvPr>
        </p:nvGraphicFramePr>
        <p:xfrm>
          <a:off x="58700" y="1222104"/>
          <a:ext cx="6089340" cy="90777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678718">
                  <a:extLst>
                    <a:ext uri="{9D8B030D-6E8A-4147-A177-3AD203B41FA5}">
                      <a16:colId xmlns:a16="http://schemas.microsoft.com/office/drawing/2014/main" val="4076155002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4214102044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807414508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4132515365"/>
                    </a:ext>
                  </a:extLst>
                </a:gridCol>
                <a:gridCol w="573564">
                  <a:extLst>
                    <a:ext uri="{9D8B030D-6E8A-4147-A177-3AD203B41FA5}">
                      <a16:colId xmlns:a16="http://schemas.microsoft.com/office/drawing/2014/main" val="2610813487"/>
                    </a:ext>
                  </a:extLst>
                </a:gridCol>
                <a:gridCol w="841228">
                  <a:extLst>
                    <a:ext uri="{9D8B030D-6E8A-4147-A177-3AD203B41FA5}">
                      <a16:colId xmlns:a16="http://schemas.microsoft.com/office/drawing/2014/main" val="4014010924"/>
                    </a:ext>
                  </a:extLst>
                </a:gridCol>
                <a:gridCol w="1137569">
                  <a:extLst>
                    <a:ext uri="{9D8B030D-6E8A-4147-A177-3AD203B41FA5}">
                      <a16:colId xmlns:a16="http://schemas.microsoft.com/office/drawing/2014/main" val="1956589208"/>
                    </a:ext>
                  </a:extLst>
                </a:gridCol>
                <a:gridCol w="1137569">
                  <a:extLst>
                    <a:ext uri="{9D8B030D-6E8A-4147-A177-3AD203B41FA5}">
                      <a16:colId xmlns:a16="http://schemas.microsoft.com/office/drawing/2014/main" val="620029293"/>
                    </a:ext>
                  </a:extLst>
                </a:gridCol>
              </a:tblGrid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318722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559164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2(15)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7057366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0602517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5 - 4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133172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055453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30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449630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4 - 4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5 - 5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6 - 6 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24811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C58F81-2D78-423C-B03B-2BE797CE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71510"/>
              </p:ext>
            </p:extLst>
          </p:nvPr>
        </p:nvGraphicFramePr>
        <p:xfrm>
          <a:off x="140475" y="2155965"/>
          <a:ext cx="6435027" cy="90733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17248">
                  <a:extLst>
                    <a:ext uri="{9D8B030D-6E8A-4147-A177-3AD203B41FA5}">
                      <a16:colId xmlns:a16="http://schemas.microsoft.com/office/drawing/2014/main" val="1942451003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2655475733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3486933890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969601506"/>
                    </a:ext>
                  </a:extLst>
                </a:gridCol>
                <a:gridCol w="606125">
                  <a:extLst>
                    <a:ext uri="{9D8B030D-6E8A-4147-A177-3AD203B41FA5}">
                      <a16:colId xmlns:a16="http://schemas.microsoft.com/office/drawing/2014/main" val="3236243935"/>
                    </a:ext>
                  </a:extLst>
                </a:gridCol>
                <a:gridCol w="888983">
                  <a:extLst>
                    <a:ext uri="{9D8B030D-6E8A-4147-A177-3AD203B41FA5}">
                      <a16:colId xmlns:a16="http://schemas.microsoft.com/office/drawing/2014/main" val="3256769735"/>
                    </a:ext>
                  </a:extLst>
                </a:gridCol>
                <a:gridCol w="1202148">
                  <a:extLst>
                    <a:ext uri="{9D8B030D-6E8A-4147-A177-3AD203B41FA5}">
                      <a16:colId xmlns:a16="http://schemas.microsoft.com/office/drawing/2014/main" val="3725026671"/>
                    </a:ext>
                  </a:extLst>
                </a:gridCol>
                <a:gridCol w="1202148">
                  <a:extLst>
                    <a:ext uri="{9D8B030D-6E8A-4147-A177-3AD203B41FA5}">
                      <a16:colId xmlns:a16="http://schemas.microsoft.com/office/drawing/2014/main" val="2778263797"/>
                    </a:ext>
                  </a:extLst>
                </a:gridCol>
              </a:tblGrid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7086097"/>
                  </a:ext>
                </a:extLst>
              </a:tr>
              <a:tr h="49009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7081025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9359414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8645001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973538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5180998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337391"/>
                  </a:ext>
                </a:extLst>
              </a:tr>
              <a:tr h="11347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6 - 5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310136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246D366-B882-4CD3-8D26-EEDB6D83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54169"/>
              </p:ext>
            </p:extLst>
          </p:nvPr>
        </p:nvGraphicFramePr>
        <p:xfrm>
          <a:off x="255705" y="3089826"/>
          <a:ext cx="6691504" cy="949216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45835">
                  <a:extLst>
                    <a:ext uri="{9D8B030D-6E8A-4147-A177-3AD203B41FA5}">
                      <a16:colId xmlns:a16="http://schemas.microsoft.com/office/drawing/2014/main" val="2327880851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1309512764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4291931450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4275651556"/>
                    </a:ext>
                  </a:extLst>
                </a:gridCol>
                <a:gridCol w="630283">
                  <a:extLst>
                    <a:ext uri="{9D8B030D-6E8A-4147-A177-3AD203B41FA5}">
                      <a16:colId xmlns:a16="http://schemas.microsoft.com/office/drawing/2014/main" val="2385917093"/>
                    </a:ext>
                  </a:extLst>
                </a:gridCol>
                <a:gridCol w="924415">
                  <a:extLst>
                    <a:ext uri="{9D8B030D-6E8A-4147-A177-3AD203B41FA5}">
                      <a16:colId xmlns:a16="http://schemas.microsoft.com/office/drawing/2014/main" val="2588278811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2704698752"/>
                    </a:ext>
                  </a:extLst>
                </a:gridCol>
                <a:gridCol w="1250061">
                  <a:extLst>
                    <a:ext uri="{9D8B030D-6E8A-4147-A177-3AD203B41FA5}">
                      <a16:colId xmlns:a16="http://schemas.microsoft.com/office/drawing/2014/main" val="696806678"/>
                    </a:ext>
                  </a:extLst>
                </a:gridCol>
              </a:tblGrid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7117232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1235597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3562827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5143343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673423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0968646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6713381"/>
                  </a:ext>
                </a:extLst>
              </a:tr>
              <a:tr h="1186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7 - 6 = 1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918870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5732C40-ED7B-479D-B901-CB735E5F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12707"/>
              </p:ext>
            </p:extLst>
          </p:nvPr>
        </p:nvGraphicFramePr>
        <p:xfrm>
          <a:off x="508466" y="4048908"/>
          <a:ext cx="6795586" cy="102394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757435">
                  <a:extLst>
                    <a:ext uri="{9D8B030D-6E8A-4147-A177-3AD203B41FA5}">
                      <a16:colId xmlns:a16="http://schemas.microsoft.com/office/drawing/2014/main" val="2050761312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2192584548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2320789629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3238892027"/>
                    </a:ext>
                  </a:extLst>
                </a:gridCol>
                <a:gridCol w="640087">
                  <a:extLst>
                    <a:ext uri="{9D8B030D-6E8A-4147-A177-3AD203B41FA5}">
                      <a16:colId xmlns:a16="http://schemas.microsoft.com/office/drawing/2014/main" val="691127260"/>
                    </a:ext>
                  </a:extLst>
                </a:gridCol>
                <a:gridCol w="938793">
                  <a:extLst>
                    <a:ext uri="{9D8B030D-6E8A-4147-A177-3AD203B41FA5}">
                      <a16:colId xmlns:a16="http://schemas.microsoft.com/office/drawing/2014/main" val="3709530891"/>
                    </a:ext>
                  </a:extLst>
                </a:gridCol>
                <a:gridCol w="1269505">
                  <a:extLst>
                    <a:ext uri="{9D8B030D-6E8A-4147-A177-3AD203B41FA5}">
                      <a16:colId xmlns:a16="http://schemas.microsoft.com/office/drawing/2014/main" val="4141868515"/>
                    </a:ext>
                  </a:extLst>
                </a:gridCol>
                <a:gridCol w="1269505">
                  <a:extLst>
                    <a:ext uri="{9D8B030D-6E8A-4147-A177-3AD203B41FA5}">
                      <a16:colId xmlns:a16="http://schemas.microsoft.com/office/drawing/2014/main" val="1710477819"/>
                    </a:ext>
                  </a:extLst>
                </a:gridCol>
              </a:tblGrid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PASO 7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9515517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F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94057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7051008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685379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7187502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7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&lt;=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2725998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&gt;= 5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81456"/>
                  </a:ext>
                </a:extLst>
              </a:tr>
              <a:tr h="127993"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C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solidFill>
                            <a:schemeClr val="bg1"/>
                          </a:solidFill>
                          <a:effectLst/>
                        </a:rPr>
                        <a:t>null</a:t>
                      </a:r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871137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7BB8D92-DC8C-49A2-A5D6-B24F2E44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FAC1-6F22-4B52-983A-0782673F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Solución inicial viable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A60260B-E06F-4053-ACDE-E208AF33F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1682"/>
              </p:ext>
            </p:extLst>
          </p:nvPr>
        </p:nvGraphicFramePr>
        <p:xfrm>
          <a:off x="851210" y="1433087"/>
          <a:ext cx="7006373" cy="2345354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960333">
                  <a:extLst>
                    <a:ext uri="{9D8B030D-6E8A-4147-A177-3AD203B41FA5}">
                      <a16:colId xmlns:a16="http://schemas.microsoft.com/office/drawing/2014/main" val="3692340367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3477299616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385788638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960840732"/>
                    </a:ext>
                  </a:extLst>
                </a:gridCol>
                <a:gridCol w="811549">
                  <a:extLst>
                    <a:ext uri="{9D8B030D-6E8A-4147-A177-3AD203B41FA5}">
                      <a16:colId xmlns:a16="http://schemas.microsoft.com/office/drawing/2014/main" val="4257312678"/>
                    </a:ext>
                  </a:extLst>
                </a:gridCol>
                <a:gridCol w="1190272">
                  <a:extLst>
                    <a:ext uri="{9D8B030D-6E8A-4147-A177-3AD203B41FA5}">
                      <a16:colId xmlns:a16="http://schemas.microsoft.com/office/drawing/2014/main" val="2860935612"/>
                    </a:ext>
                  </a:extLst>
                </a:gridCol>
                <a:gridCol w="1609572">
                  <a:extLst>
                    <a:ext uri="{9D8B030D-6E8A-4147-A177-3AD203B41FA5}">
                      <a16:colId xmlns:a16="http://schemas.microsoft.com/office/drawing/2014/main" val="4245429573"/>
                    </a:ext>
                  </a:extLst>
                </a:gridCol>
              </a:tblGrid>
              <a:tr h="217069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Dummy column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455270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 (15)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3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34222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 (15)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31511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 (30)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9332232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Almacén 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7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0 (5)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774448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4710520"/>
                  </a:ext>
                </a:extLst>
              </a:tr>
              <a:tr h="217069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3037082"/>
                  </a:ext>
                </a:extLst>
              </a:tr>
              <a:tr h="175576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93695"/>
                  </a:ext>
                </a:extLst>
              </a:tr>
              <a:tr h="42685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Coste mínimo transporte: 2*15 + 3*5 + 5*15 + 6*5 + 4*30 + 7*5 + 0*5 = 305</a:t>
                      </a:r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6903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4938D0F-5C06-4C52-903E-6CC86F5D392F}"/>
              </a:ext>
            </a:extLst>
          </p:cNvPr>
          <p:cNvSpPr txBox="1"/>
          <p:nvPr/>
        </p:nvSpPr>
        <p:spPr>
          <a:xfrm>
            <a:off x="1786053" y="3993161"/>
            <a:ext cx="5499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nº de </a:t>
            </a:r>
            <a:r>
              <a:rPr lang="en-US" dirty="0" err="1">
                <a:solidFill>
                  <a:schemeClr val="bg1"/>
                </a:solidFill>
              </a:rPr>
              <a:t>celdas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localizadas</a:t>
            </a:r>
            <a:r>
              <a:rPr lang="en-US" dirty="0">
                <a:solidFill>
                  <a:schemeClr val="bg1"/>
                </a:solidFill>
              </a:rPr>
              <a:t>” o “allocated cells” es 6 (entre </a:t>
            </a:r>
            <a:r>
              <a:rPr lang="en-US" dirty="0" err="1">
                <a:solidFill>
                  <a:schemeClr val="bg1"/>
                </a:solidFill>
              </a:rPr>
              <a:t>paréntesis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6 != m + (n – 1) = 4 + (5 – 1),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indica que la 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es DEGENERADA.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98997CAF-0FE0-40C6-92E4-C225C3F02527}"/>
              </a:ext>
            </a:extLst>
          </p:cNvPr>
          <p:cNvSpPr/>
          <p:nvPr/>
        </p:nvSpPr>
        <p:spPr>
          <a:xfrm>
            <a:off x="709961" y="1613209"/>
            <a:ext cx="96644" cy="891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4873171F-263D-49A5-9F14-C0A87CE1AEC1}"/>
              </a:ext>
            </a:extLst>
          </p:cNvPr>
          <p:cNvSpPr/>
          <p:nvPr/>
        </p:nvSpPr>
        <p:spPr>
          <a:xfrm rot="5400000">
            <a:off x="3987902" y="-922353"/>
            <a:ext cx="120215" cy="4423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980D4B-4F43-4ADD-B5B5-6E32481470BA}"/>
              </a:ext>
            </a:extLst>
          </p:cNvPr>
          <p:cNvSpPr txBox="1"/>
          <p:nvPr/>
        </p:nvSpPr>
        <p:spPr>
          <a:xfrm>
            <a:off x="421887" y="1905136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BCA7A8-939C-44D4-BD19-B7663CE4F577}"/>
              </a:ext>
            </a:extLst>
          </p:cNvPr>
          <p:cNvSpPr txBox="1"/>
          <p:nvPr/>
        </p:nvSpPr>
        <p:spPr>
          <a:xfrm>
            <a:off x="3938241" y="951777"/>
            <a:ext cx="464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52FC2-18D5-4D29-B2C4-5E4636FE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01BD74-3875-49D2-9FB3-DE26CD17E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MEJORA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ED9628-4E93-4499-A274-55ED8CF0A5F6}"/>
              </a:ext>
            </a:extLst>
          </p:cNvPr>
          <p:cNvSpPr txBox="1"/>
          <p:nvPr/>
        </p:nvSpPr>
        <p:spPr>
          <a:xfrm>
            <a:off x="2019300" y="1194009"/>
            <a:ext cx="5105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Partimos de la solución inicial factible devuelta por el método </a:t>
            </a:r>
            <a:r>
              <a:rPr lang="es-ES">
                <a:solidFill>
                  <a:schemeClr val="bg1"/>
                </a:solidFill>
              </a:rPr>
              <a:t>de North-West, </a:t>
            </a:r>
            <a:r>
              <a:rPr lang="es-ES" dirty="0">
                <a:solidFill>
                  <a:schemeClr val="bg1"/>
                </a:solidFill>
              </a:rPr>
              <a:t>dado que su coste es el menor y, además, nos proporciona una solución NO-DEGENERADA. Podemos proceder a mejorarla mediante el método de “</a:t>
            </a:r>
            <a:r>
              <a:rPr lang="es-ES" dirty="0" err="1">
                <a:solidFill>
                  <a:schemeClr val="bg1"/>
                </a:solidFill>
              </a:rPr>
              <a:t>sttepping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stones</a:t>
            </a:r>
            <a:r>
              <a:rPr lang="es-ES" dirty="0">
                <a:solidFill>
                  <a:schemeClr val="bg1"/>
                </a:solidFill>
              </a:rPr>
              <a:t>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369716-23EF-41A6-8186-147727FE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82929-5D42-45A7-9895-B37FCA2D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Código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F98122-69D3-4354-9A39-4A2F71F2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6D15-DBDC-44C6-ABB3-48455938E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 y anotaciones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2685A2-313A-4FBB-848E-D5B19FD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2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FBB0-98F6-49DD-8BD3-1F8B1E157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A893F7-7414-487D-8A9B-3B2AEF95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47287-6899-477E-8C4B-4A99D9A49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395" y="1062163"/>
            <a:ext cx="4589209" cy="1755378"/>
          </a:xfrm>
        </p:spPr>
        <p:txBody>
          <a:bodyPr/>
          <a:lstStyle/>
          <a:p>
            <a:r>
              <a:rPr lang="es-ES" sz="4800" dirty="0"/>
              <a:t>¿Alguna pregunta?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74C3C5-6ADA-4765-8260-3CADD2B7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522764" y="1198676"/>
            <a:ext cx="6098471" cy="2746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PROBLEMA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3C7AF6-32F4-434C-96A1-63380EF8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title"/>
          </p:nvPr>
        </p:nvSpPr>
        <p:spPr>
          <a:xfrm>
            <a:off x="1091083" y="564912"/>
            <a:ext cx="6961834" cy="2665967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Consiste en minimizar el coste de transportar mercancías desde almacenes a clientes (dada una demanda) dónde cada alternativa tiene un coste carga/descarga asociado, así cómo los proveedores tienen una disponibilidad limitada.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A7BEDE-0FF0-416D-94BF-5850318A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RESOLUCIÓN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B1149E-4BC5-4203-8809-0CCF2625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596536" y="988853"/>
            <a:ext cx="7050088" cy="3592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Pasos: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Transformar el problema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Dar una aproximación inicial mediante: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North-West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del Mínimo Coste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s-ES" sz="2400" dirty="0"/>
              <a:t>Método de </a:t>
            </a:r>
            <a:r>
              <a:rPr lang="es-ES" sz="2400" dirty="0" err="1"/>
              <a:t>Voguel</a:t>
            </a:r>
            <a:endParaRPr lang="es-E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Comprobar dicha solución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2400" dirty="0"/>
              <a:t>Mejorar la solución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1022B1-EDFF-4222-8D1E-942474EF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774897" y="1496400"/>
            <a:ext cx="5594206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DEL PROBLEMA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1DC766-9617-4CBF-9136-48A8F5E0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F40399-751A-474B-9DC5-4C32ED6B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7" y="888931"/>
            <a:ext cx="8840445" cy="4023080"/>
          </a:xfrm>
          <a:prstGeom prst="rect">
            <a:avLst/>
          </a:prstGeom>
        </p:spPr>
      </p:pic>
      <p:sp>
        <p:nvSpPr>
          <p:cNvPr id="7" name="Google Shape;1079;p37">
            <a:extLst>
              <a:ext uri="{FF2B5EF4-FFF2-40B4-BE49-F238E27FC236}">
                <a16:creationId xmlns:a16="http://schemas.microsoft.com/office/drawing/2014/main" id="{B43CD800-14C7-4246-AB79-939438A631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266" y="234378"/>
            <a:ext cx="4392573" cy="494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ENUNCIADO</a:t>
            </a:r>
            <a:endParaRPr sz="5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6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9;p37">
            <a:extLst>
              <a:ext uri="{FF2B5EF4-FFF2-40B4-BE49-F238E27FC236}">
                <a16:creationId xmlns:a16="http://schemas.microsoft.com/office/drawing/2014/main" id="{DC6ECF06-2AB5-44DB-9A68-4A9B2CCCCA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7893" y="211377"/>
            <a:ext cx="545104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TRANSFORMACIÓN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38CB10-65FC-4136-B3D7-ED99E91B4A28}"/>
              </a:ext>
            </a:extLst>
          </p:cNvPr>
          <p:cNvSpPr txBox="1"/>
          <p:nvPr/>
        </p:nvSpPr>
        <p:spPr>
          <a:xfrm>
            <a:off x="1397619" y="132937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</a:rPr>
              <a:t>¿Cual se</a:t>
            </a:r>
            <a:r>
              <a:rPr lang="es-E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ría el coste de transportar un producto del almacén 1 al cliente 1? ¿Y del almacén 1 al cliente 2? </a:t>
            </a:r>
            <a:r>
              <a:rPr lang="es-ES" dirty="0" err="1">
                <a:solidFill>
                  <a:schemeClr val="bg1"/>
                </a:solidFill>
                <a:latin typeface="Verdana" panose="020B0604030504040204" pitchFamily="34" charset="0"/>
              </a:rPr>
              <a:t>e</a:t>
            </a:r>
            <a:r>
              <a:rPr lang="es-ES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tc</a:t>
            </a:r>
            <a:r>
              <a:rPr lang="es-E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Flecha: curvada hacia la derecha 5">
            <a:extLst>
              <a:ext uri="{FF2B5EF4-FFF2-40B4-BE49-F238E27FC236}">
                <a16:creationId xmlns:a16="http://schemas.microsoft.com/office/drawing/2014/main" id="{4E747BF1-F6B3-4796-AB21-FEF854E55420}"/>
              </a:ext>
            </a:extLst>
          </p:cNvPr>
          <p:cNvSpPr/>
          <p:nvPr/>
        </p:nvSpPr>
        <p:spPr>
          <a:xfrm>
            <a:off x="237893" y="1504950"/>
            <a:ext cx="1159726" cy="2133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316861F-4287-462F-A86B-B9561FCC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00495"/>
              </p:ext>
            </p:extLst>
          </p:nvPr>
        </p:nvGraphicFramePr>
        <p:xfrm>
          <a:off x="1507272" y="2412983"/>
          <a:ext cx="7398835" cy="1695585"/>
        </p:xfrm>
        <a:graphic>
          <a:graphicData uri="http://schemas.openxmlformats.org/drawingml/2006/table">
            <a:tbl>
              <a:tblPr>
                <a:tableStyleId>{4671C63C-78AF-468D-9D38-52A0A94B389F}</a:tableStyleId>
              </a:tblPr>
              <a:tblGrid>
                <a:gridCol w="1150930">
                  <a:extLst>
                    <a:ext uri="{9D8B030D-6E8A-4147-A177-3AD203B41FA5}">
                      <a16:colId xmlns:a16="http://schemas.microsoft.com/office/drawing/2014/main" val="2921211334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144416825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2327328764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3297401126"/>
                    </a:ext>
                  </a:extLst>
                </a:gridCol>
                <a:gridCol w="822093">
                  <a:extLst>
                    <a:ext uri="{9D8B030D-6E8A-4147-A177-3AD203B41FA5}">
                      <a16:colId xmlns:a16="http://schemas.microsoft.com/office/drawing/2014/main" val="4256752693"/>
                    </a:ext>
                  </a:extLst>
                </a:gridCol>
                <a:gridCol w="1219437">
                  <a:extLst>
                    <a:ext uri="{9D8B030D-6E8A-4147-A177-3AD203B41FA5}">
                      <a16:colId xmlns:a16="http://schemas.microsoft.com/office/drawing/2014/main" val="2176730489"/>
                    </a:ext>
                  </a:extLst>
                </a:gridCol>
                <a:gridCol w="1740096">
                  <a:extLst>
                    <a:ext uri="{9D8B030D-6E8A-4147-A177-3AD203B41FA5}">
                      <a16:colId xmlns:a16="http://schemas.microsoft.com/office/drawing/2014/main" val="93246545"/>
                    </a:ext>
                  </a:extLst>
                </a:gridCol>
              </a:tblGrid>
              <a:tr h="4175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INICIAL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Cliente 4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Available suppliers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2915721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2+1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4+1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2883987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2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20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1037753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3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4+2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30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330833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Almacén 4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1+3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2+3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3+3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4+3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&lt;=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6778247"/>
                  </a:ext>
                </a:extLst>
              </a:tr>
              <a:tr h="25250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Requirements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35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15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solidFill>
                            <a:schemeClr val="bg1"/>
                          </a:solidFill>
                          <a:effectLst/>
                        </a:rPr>
                        <a:t>&gt;= 10</a:t>
                      </a:r>
                      <a:endParaRPr lang="es-E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75 != 80 así que añado 5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930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B2B7392-BB87-406B-92EE-8BB12A7C6AF8}"/>
              </a:ext>
            </a:extLst>
          </p:cNvPr>
          <p:cNvSpPr txBox="1"/>
          <p:nvPr/>
        </p:nvSpPr>
        <p:spPr>
          <a:xfrm>
            <a:off x="6583680" y="4210594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¿Balanceado?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63860B-4B01-4233-87AE-CF0453D8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20" y="4378336"/>
            <a:ext cx="762258" cy="6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84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2911</Words>
  <Application>Microsoft Office PowerPoint</Application>
  <PresentationFormat>Presentación en pantalla (16:9)</PresentationFormat>
  <Paragraphs>1441</Paragraphs>
  <Slides>29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Fira Sans Condensed Medium</vt:lpstr>
      <vt:lpstr>Calibri</vt:lpstr>
      <vt:lpstr>Maven Pro</vt:lpstr>
      <vt:lpstr>Fira Sans Extra Condensed Medium</vt:lpstr>
      <vt:lpstr>Arial</vt:lpstr>
      <vt:lpstr>Verdana</vt:lpstr>
      <vt:lpstr>Share Tech</vt:lpstr>
      <vt:lpstr>Data Science Consulting by Slidesgo</vt:lpstr>
      <vt:lpstr>Problema del Transporte</vt:lpstr>
      <vt:lpstr>ÍNDICE</vt:lpstr>
      <vt:lpstr>DESCRIPCIÓN DEL PROBLEMA</vt:lpstr>
      <vt:lpstr>Consiste en minimizar el coste de transportar mercancías desde almacenes a clientes (dada una demanda) dónde cada alternativa tiene un coste carga/descarga asociado, así cómo los proveedores tienen una disponibilidad limitada.</vt:lpstr>
      <vt:lpstr>MÉTODOS DE RESOLUCIÓN</vt:lpstr>
      <vt:lpstr>Presentación de PowerPoint</vt:lpstr>
      <vt:lpstr>RESOLUCIÓN DEL PROBLEMA</vt:lpstr>
      <vt:lpstr>ENUNCIADO</vt:lpstr>
      <vt:lpstr>TRANSFORMACIÓN</vt:lpstr>
      <vt:lpstr>TABLA INICIAL</vt:lpstr>
      <vt:lpstr>Método de  North-West</vt:lpstr>
      <vt:lpstr>Presentación de PowerPoint</vt:lpstr>
      <vt:lpstr>Presentación de PowerPoint</vt:lpstr>
      <vt:lpstr>Presentación de PowerPoint</vt:lpstr>
      <vt:lpstr>Solución inicial viable</vt:lpstr>
      <vt:lpstr>Método del Mínimo Coste</vt:lpstr>
      <vt:lpstr>Presentación de PowerPoint</vt:lpstr>
      <vt:lpstr>Presentación de PowerPoint</vt:lpstr>
      <vt:lpstr>Solución inicial viable</vt:lpstr>
      <vt:lpstr>Método de Voguel</vt:lpstr>
      <vt:lpstr>Presentación de PowerPoint</vt:lpstr>
      <vt:lpstr>Presentación de PowerPoint</vt:lpstr>
      <vt:lpstr>Presentación de PowerPoint</vt:lpstr>
      <vt:lpstr>Solución inicial viable</vt:lpstr>
      <vt:lpstr>MEJORA</vt:lpstr>
      <vt:lpstr>Código </vt:lpstr>
      <vt:lpstr>Conclusiones y anotaciones</vt:lpstr>
      <vt:lpstr>Bibliografía</vt:lpstr>
      <vt:lpstr>¿Alguna pregunta?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Aplicada a Sistemas de Información</dc:title>
  <cp:lastModifiedBy>alefertri1@alum.us.es</cp:lastModifiedBy>
  <cp:revision>29</cp:revision>
  <dcterms:modified xsi:type="dcterms:W3CDTF">2021-05-26T21:36:44Z</dcterms:modified>
</cp:coreProperties>
</file>