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43" r:id="rId37"/>
    <p:sldId id="341" r:id="rId38"/>
    <p:sldId id="344" r:id="rId39"/>
    <p:sldId id="321" r:id="rId40"/>
    <p:sldId id="337" r:id="rId41"/>
    <p:sldId id="338" r:id="rId42"/>
    <p:sldId id="323" r:id="rId43"/>
    <p:sldId id="324" r:id="rId44"/>
    <p:sldId id="325" r:id="rId45"/>
  </p:sldIdLst>
  <p:sldSz cx="9144000" cy="5143500" type="screen16x9"/>
  <p:notesSz cx="6858000" cy="9144000"/>
  <p:embeddedFontLst>
    <p:embeddedFont>
      <p:font typeface="Fira Sans Condensed Medium" panose="020B0603050000020004" pitchFamily="34" charset="0"/>
      <p:regular r:id="rId47"/>
      <p:bold r:id="rId48"/>
      <p:italic r:id="rId49"/>
      <p:boldItalic r:id="rId50"/>
    </p:embeddedFont>
    <p:embeddedFont>
      <p:font typeface="Fira Sans Extra Condensed Medium" panose="020B0603050000020004" pitchFamily="34" charset="0"/>
      <p:regular r:id="rId51"/>
      <p:bold r:id="rId52"/>
      <p:italic r:id="rId53"/>
      <p:boldItalic r:id="rId54"/>
    </p:embeddedFont>
    <p:embeddedFont>
      <p:font typeface="Maven Pro" pitchFamily="2" charset="77"/>
      <p:regular r:id="rId55"/>
      <p:bold r:id="rId56"/>
    </p:embeddedFont>
    <p:embeddedFont>
      <p:font typeface="Share Tech" pitchFamily="2" charset="77"/>
      <p:regular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54"/>
    <p:restoredTop sz="94657"/>
  </p:normalViewPr>
  <p:slideViewPr>
    <p:cSldViewPr snapToGrid="0">
      <p:cViewPr varScale="1">
        <p:scale>
          <a:sx n="96" d="100"/>
          <a:sy n="96" d="100"/>
        </p:scale>
        <p:origin x="18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739340297"/>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3371397004"/>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3636248672"/>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Voguel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2709292955"/>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usando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374175392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cxnSp>
        <p:nvCxnSpPr>
          <p:cNvPr id="10" name="Straight Arrow Connector 9">
            <a:extLst>
              <a:ext uri="{FF2B5EF4-FFF2-40B4-BE49-F238E27FC236}">
                <a16:creationId xmlns:a16="http://schemas.microsoft.com/office/drawing/2014/main" id="{B82A1F7D-A381-DE43-AF14-A796E772DD16}"/>
              </a:ext>
            </a:extLst>
          </p:cNvPr>
          <p:cNvCxnSpPr>
            <a:cxnSpLocks/>
          </p:cNvCxnSpPr>
          <p:nvPr/>
        </p:nvCxnSpPr>
        <p:spPr>
          <a:xfrm flipH="1">
            <a:off x="3221804" y="1892016"/>
            <a:ext cx="539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FDC9D8-76E6-1E49-8F45-12EA64ED2567}"/>
              </a:ext>
            </a:extLst>
          </p:cNvPr>
          <p:cNvCxnSpPr>
            <a:cxnSpLocks/>
          </p:cNvCxnSpPr>
          <p:nvPr/>
        </p:nvCxnSpPr>
        <p:spPr>
          <a:xfrm flipH="1">
            <a:off x="3242821" y="1977410"/>
            <a:ext cx="432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F93341-EF21-8B48-B080-E51B1BF3630D}"/>
              </a:ext>
            </a:extLst>
          </p:cNvPr>
          <p:cNvCxnSpPr>
            <a:cxnSpLocks/>
          </p:cNvCxnSpPr>
          <p:nvPr/>
        </p:nvCxnSpPr>
        <p:spPr>
          <a:xfrm>
            <a:off x="3242821" y="2414592"/>
            <a:ext cx="339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ADB00F-8480-F84B-96A9-8FA86DA65B1D}"/>
              </a:ext>
            </a:extLst>
          </p:cNvPr>
          <p:cNvCxnSpPr/>
          <p:nvPr/>
        </p:nvCxnSpPr>
        <p:spPr>
          <a:xfrm flipV="1">
            <a:off x="4119513" y="1892016"/>
            <a:ext cx="0" cy="46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2187565" cy="307777"/>
          </a:xfrm>
          <a:prstGeom prst="rect">
            <a:avLst/>
          </a:prstGeom>
          <a:noFill/>
        </p:spPr>
        <p:txBody>
          <a:bodyPr wrap="square">
            <a:spAutoFit/>
          </a:bodyPr>
          <a:lstStyle/>
          <a:p>
            <a:pPr algn="ctr"/>
            <a:r>
              <a:rPr lang="es-ES" dirty="0">
                <a:solidFill>
                  <a:schemeClr val="bg1"/>
                </a:solidFill>
              </a:rPr>
              <a:t>Coste = </a:t>
            </a:r>
            <a:r>
              <a:rPr lang="en-ES" dirty="0">
                <a:solidFill>
                  <a:schemeClr val="bg1"/>
                </a:solidFill>
              </a:rPr>
              <a:t>4 – 3 + 4 – 5 = 0</a:t>
            </a:r>
          </a:p>
        </p:txBody>
      </p:sp>
    </p:spTree>
    <p:extLst>
      <p:ext uri="{BB962C8B-B14F-4D97-AF65-F5344CB8AC3E}">
        <p14:creationId xmlns:p14="http://schemas.microsoft.com/office/powerpoint/2010/main" val="283342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a:xfrm>
            <a:off x="259061" y="191625"/>
            <a:ext cx="4727700" cy="577800"/>
          </a:xfrm>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e 5">
            <a:extLst>
              <a:ext uri="{FF2B5EF4-FFF2-40B4-BE49-F238E27FC236}">
                <a16:creationId xmlns:a16="http://schemas.microsoft.com/office/drawing/2014/main" id="{750D0A5B-5027-6D42-BDB2-5B685AB7AF8D}"/>
              </a:ext>
            </a:extLst>
          </p:cNvPr>
          <p:cNvGraphicFramePr>
            <a:graphicFrameLocks noGrp="1"/>
          </p:cNvGraphicFramePr>
          <p:nvPr>
            <p:extLst>
              <p:ext uri="{D42A27DB-BD31-4B8C-83A1-F6EECF244321}">
                <p14:modId xmlns:p14="http://schemas.microsoft.com/office/powerpoint/2010/main" val="2600984284"/>
              </p:ext>
            </p:extLst>
          </p:nvPr>
        </p:nvGraphicFramePr>
        <p:xfrm>
          <a:off x="764499" y="753093"/>
          <a:ext cx="7435121" cy="4332996"/>
        </p:xfrm>
        <a:graphic>
          <a:graphicData uri="http://schemas.openxmlformats.org/drawingml/2006/table">
            <a:tbl>
              <a:tblPr firstRow="1" bandRow="1">
                <a:tableStyleId>{4671C63C-78AF-468D-9D38-52A0A94B389F}</a:tableStyleId>
              </a:tblPr>
              <a:tblGrid>
                <a:gridCol w="1673901">
                  <a:extLst>
                    <a:ext uri="{9D8B030D-6E8A-4147-A177-3AD203B41FA5}">
                      <a16:colId xmlns:a16="http://schemas.microsoft.com/office/drawing/2014/main" val="3005745081"/>
                    </a:ext>
                  </a:extLst>
                </a:gridCol>
                <a:gridCol w="3747247">
                  <a:extLst>
                    <a:ext uri="{9D8B030D-6E8A-4147-A177-3AD203B41FA5}">
                      <a16:colId xmlns:a16="http://schemas.microsoft.com/office/drawing/2014/main" val="810519612"/>
                    </a:ext>
                  </a:extLst>
                </a:gridCol>
                <a:gridCol w="2013973">
                  <a:extLst>
                    <a:ext uri="{9D8B030D-6E8A-4147-A177-3AD203B41FA5}">
                      <a16:colId xmlns:a16="http://schemas.microsoft.com/office/drawing/2014/main" val="1374430879"/>
                    </a:ext>
                  </a:extLst>
                </a:gridCol>
              </a:tblGrid>
              <a:tr h="322983">
                <a:tc>
                  <a:txBody>
                    <a:bodyPr/>
                    <a:lstStyle/>
                    <a:p>
                      <a:pPr algn="ctr"/>
                      <a:r>
                        <a:rPr lang="en-ES" sz="1200" dirty="0">
                          <a:solidFill>
                            <a:schemeClr val="bg1"/>
                          </a:solidFill>
                        </a:rPr>
                        <a:t>Celdas no ocupadas</a:t>
                      </a:r>
                    </a:p>
                  </a:txBody>
                  <a:tcPr anchor="ctr"/>
                </a:tc>
                <a:tc>
                  <a:txBody>
                    <a:bodyPr/>
                    <a:lstStyle/>
                    <a:p>
                      <a:pPr algn="ctr"/>
                      <a:r>
                        <a:rPr lang="en-ES" sz="1200" dirty="0">
                          <a:solidFill>
                            <a:schemeClr val="bg1"/>
                          </a:solidFill>
                        </a:rPr>
                        <a:t>Circuíto cerrado</a:t>
                      </a:r>
                    </a:p>
                  </a:txBody>
                  <a:tcPr anchor="ctr"/>
                </a:tc>
                <a:tc>
                  <a:txBody>
                    <a:bodyPr/>
                    <a:lstStyle/>
                    <a:p>
                      <a:pPr algn="ctr"/>
                      <a:r>
                        <a:rPr lang="en-ES" sz="1200" dirty="0">
                          <a:solidFill>
                            <a:schemeClr val="bg1"/>
                          </a:solidFill>
                        </a:rPr>
                        <a:t>Coste</a:t>
                      </a:r>
                    </a:p>
                  </a:txBody>
                  <a:tcPr anchor="ctr"/>
                </a:tc>
                <a:extLst>
                  <a:ext uri="{0D108BD9-81ED-4DB2-BD59-A6C34878D82A}">
                    <a16:rowId xmlns:a16="http://schemas.microsoft.com/office/drawing/2014/main" val="783754884"/>
                  </a:ext>
                </a:extLst>
              </a:tr>
              <a:tr h="322983">
                <a:tc>
                  <a:txBody>
                    <a:bodyPr/>
                    <a:lstStyle/>
                    <a:p>
                      <a:pPr algn="ctr"/>
                      <a:r>
                        <a:rPr lang="en-ES" sz="1200" dirty="0">
                          <a:solidFill>
                            <a:schemeClr val="bg1"/>
                          </a:solidFill>
                        </a:rPr>
                        <a:t>Almacén 1, Cliente 3</a:t>
                      </a:r>
                    </a:p>
                  </a:txBody>
                  <a:tcPr anchor="ctr"/>
                </a:tc>
                <a:tc>
                  <a:txBody>
                    <a:bodyPr/>
                    <a:lstStyle/>
                    <a:p>
                      <a:pPr algn="ctr"/>
                      <a:r>
                        <a:rPr lang="en-ES" sz="1200" dirty="0">
                          <a:solidFill>
                            <a:schemeClr val="bg1"/>
                          </a:solidFill>
                        </a:rPr>
                        <a:t>A</a:t>
                      </a:r>
                      <a:r>
                        <a:rPr lang="en-ES" sz="1200" baseline="-25000" dirty="0">
                          <a:solidFill>
                            <a:schemeClr val="bg1"/>
                          </a:solidFill>
                        </a:rPr>
                        <a:t>1</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4 – 3 + 4 – 5 = 0</a:t>
                      </a:r>
                    </a:p>
                  </a:txBody>
                  <a:tcPr anchor="ctr"/>
                </a:tc>
                <a:extLst>
                  <a:ext uri="{0D108BD9-81ED-4DB2-BD59-A6C34878D82A}">
                    <a16:rowId xmlns:a16="http://schemas.microsoft.com/office/drawing/2014/main" val="3922504884"/>
                  </a:ext>
                </a:extLst>
              </a:tr>
              <a:tr h="322983">
                <a:tc>
                  <a:txBody>
                    <a:bodyPr/>
                    <a:lstStyle/>
                    <a:p>
                      <a:pPr algn="ctr"/>
                      <a:r>
                        <a:rPr lang="en-ES" sz="1200" dirty="0">
                          <a:solidFill>
                            <a:schemeClr val="bg1"/>
                          </a:solidFill>
                        </a:rPr>
                        <a:t>Almacén 1, Cliente 4</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a:t>
                      </a:r>
                      <a:endParaRPr lang="en-ES" sz="1200" dirty="0">
                        <a:solidFill>
                          <a:schemeClr val="bg1"/>
                        </a:solidFill>
                      </a:endParaRPr>
                    </a:p>
                  </a:txBody>
                  <a:tcPr anchor="ctr"/>
                </a:tc>
                <a:tc>
                  <a:txBody>
                    <a:bodyPr/>
                    <a:lstStyle/>
                    <a:p>
                      <a:pPr algn="ctr"/>
                      <a:r>
                        <a:rPr lang="en-ES" sz="1200" dirty="0">
                          <a:solidFill>
                            <a:schemeClr val="bg1"/>
                          </a:solidFill>
                        </a:rPr>
                        <a:t>5 – 3 + 4 – 6 = 0</a:t>
                      </a:r>
                    </a:p>
                  </a:txBody>
                  <a:tcPr anchor="ctr"/>
                </a:tc>
                <a:extLst>
                  <a:ext uri="{0D108BD9-81ED-4DB2-BD59-A6C34878D82A}">
                    <a16:rowId xmlns:a16="http://schemas.microsoft.com/office/drawing/2014/main" val="676979499"/>
                  </a:ext>
                </a:extLst>
              </a:tr>
              <a:tr h="322983">
                <a:tc>
                  <a:txBody>
                    <a:bodyPr/>
                    <a:lstStyle/>
                    <a:p>
                      <a:pPr algn="ctr"/>
                      <a:r>
                        <a:rPr lang="en-ES" sz="1200" dirty="0">
                          <a:solidFill>
                            <a:schemeClr val="bg1"/>
                          </a:solidFill>
                        </a:rPr>
                        <a:t>Almacén 1,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3 + 4 – 6 + 7 =2</a:t>
                      </a:r>
                    </a:p>
                  </a:txBody>
                  <a:tcPr anchor="ctr"/>
                </a:tc>
                <a:extLst>
                  <a:ext uri="{0D108BD9-81ED-4DB2-BD59-A6C34878D82A}">
                    <a16:rowId xmlns:a16="http://schemas.microsoft.com/office/drawing/2014/main" val="343870539"/>
                  </a:ext>
                </a:extLst>
              </a:tr>
              <a:tr h="322983">
                <a:tc>
                  <a:txBody>
                    <a:bodyPr/>
                    <a:lstStyle/>
                    <a:p>
                      <a:pPr algn="ctr"/>
                      <a:r>
                        <a:rPr lang="en-ES" sz="1200" dirty="0">
                          <a:solidFill>
                            <a:schemeClr val="bg1"/>
                          </a:solidFill>
                        </a:rPr>
                        <a:t>Almacén 2, Cliente 1</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2958296514"/>
                  </a:ext>
                </a:extLst>
              </a:tr>
              <a:tr h="322983">
                <a:tc>
                  <a:txBody>
                    <a:bodyPr/>
                    <a:lstStyle/>
                    <a:p>
                      <a:pPr algn="ctr"/>
                      <a:r>
                        <a:rPr lang="en-ES" sz="1200" dirty="0">
                          <a:solidFill>
                            <a:schemeClr val="bg1"/>
                          </a:solidFill>
                        </a:rPr>
                        <a:t>Almacén 2, Cliente 3</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5 – 4 + 4 – 5 = 0</a:t>
                      </a:r>
                    </a:p>
                  </a:txBody>
                  <a:tcPr anchor="ctr"/>
                </a:tc>
                <a:extLst>
                  <a:ext uri="{0D108BD9-81ED-4DB2-BD59-A6C34878D82A}">
                    <a16:rowId xmlns:a16="http://schemas.microsoft.com/office/drawing/2014/main" val="1101523293"/>
                  </a:ext>
                </a:extLst>
              </a:tr>
              <a:tr h="322983">
                <a:tc>
                  <a:txBody>
                    <a:bodyPr/>
                    <a:lstStyle/>
                    <a:p>
                      <a:pPr algn="ctr"/>
                      <a:r>
                        <a:rPr lang="en-ES" sz="1200" dirty="0">
                          <a:solidFill>
                            <a:schemeClr val="bg1"/>
                          </a:solidFill>
                        </a:rPr>
                        <a:t>Almacén 2, Cliente 4</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4</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endParaRPr lang="en-ES" sz="1200" baseline="-25000" dirty="0">
                        <a:solidFill>
                          <a:schemeClr val="bg1"/>
                        </a:solidFill>
                      </a:endParaRPr>
                    </a:p>
                  </a:txBody>
                  <a:tcPr anchor="ctr"/>
                </a:tc>
                <a:tc>
                  <a:txBody>
                    <a:bodyPr/>
                    <a:lstStyle/>
                    <a:p>
                      <a:pPr algn="ctr"/>
                      <a:r>
                        <a:rPr lang="en-ES" sz="1200" dirty="0">
                          <a:solidFill>
                            <a:schemeClr val="bg1"/>
                          </a:solidFill>
                        </a:rPr>
                        <a:t>6 – 4 + 4 - 6 = 0</a:t>
                      </a:r>
                    </a:p>
                  </a:txBody>
                  <a:tcPr anchor="ctr"/>
                </a:tc>
                <a:extLst>
                  <a:ext uri="{0D108BD9-81ED-4DB2-BD59-A6C34878D82A}">
                    <a16:rowId xmlns:a16="http://schemas.microsoft.com/office/drawing/2014/main" val="2542532112"/>
                  </a:ext>
                </a:extLst>
              </a:tr>
              <a:tr h="322983">
                <a:tc>
                  <a:txBody>
                    <a:bodyPr/>
                    <a:lstStyle/>
                    <a:p>
                      <a:pPr algn="ctr"/>
                      <a:r>
                        <a:rPr lang="en-ES" sz="1200" dirty="0">
                          <a:solidFill>
                            <a:schemeClr val="bg1"/>
                          </a:solidFill>
                        </a:rPr>
                        <a:t>Almacén 2,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- 4 + 4 -  6 + 7 = 1</a:t>
                      </a:r>
                    </a:p>
                  </a:txBody>
                  <a:tcPr anchor="ctr"/>
                </a:tc>
                <a:extLst>
                  <a:ext uri="{0D108BD9-81ED-4DB2-BD59-A6C34878D82A}">
                    <a16:rowId xmlns:a16="http://schemas.microsoft.com/office/drawing/2014/main" val="2992898403"/>
                  </a:ext>
                </a:extLst>
              </a:tr>
              <a:tr h="322983">
                <a:tc>
                  <a:txBody>
                    <a:bodyPr/>
                    <a:lstStyle/>
                    <a:p>
                      <a:pPr algn="ctr"/>
                      <a:r>
                        <a:rPr lang="en-ES" sz="1200" dirty="0">
                          <a:solidFill>
                            <a:schemeClr val="bg1"/>
                          </a:solidFill>
                        </a:rPr>
                        <a:t>Almacén 3, Cliente 1 </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184430555"/>
                  </a:ext>
                </a:extLst>
              </a:tr>
              <a:tr h="322983">
                <a:tc>
                  <a:txBody>
                    <a:bodyPr/>
                    <a:lstStyle/>
                    <a:p>
                      <a:pPr algn="ctr"/>
                      <a:r>
                        <a:rPr lang="en-ES" sz="1200" dirty="0">
                          <a:solidFill>
                            <a:schemeClr val="bg1"/>
                          </a:solidFill>
                        </a:rPr>
                        <a:t>Almacén 3, D</a:t>
                      </a:r>
                      <a:r>
                        <a:rPr lang="en-ES" sz="1200" baseline="-25000" dirty="0">
                          <a:solidFill>
                            <a:schemeClr val="bg1"/>
                          </a:solidFill>
                        </a:rPr>
                        <a:t>dummy</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Inservible</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- 6 + 7 = 1</a:t>
                      </a:r>
                    </a:p>
                  </a:txBody>
                  <a:tcPr anchor="ctr"/>
                </a:tc>
                <a:extLst>
                  <a:ext uri="{0D108BD9-81ED-4DB2-BD59-A6C34878D82A}">
                    <a16:rowId xmlns:a16="http://schemas.microsoft.com/office/drawing/2014/main" val="3957053978"/>
                  </a:ext>
                </a:extLst>
              </a:tr>
              <a:tr h="322983">
                <a:tc>
                  <a:txBody>
                    <a:bodyPr/>
                    <a:lstStyle/>
                    <a:p>
                      <a:pPr algn="ctr"/>
                      <a:r>
                        <a:rPr lang="en-ES" sz="1200" dirty="0">
                          <a:solidFill>
                            <a:schemeClr val="bg1"/>
                          </a:solidFill>
                        </a:rPr>
                        <a:t>Almacén 4, Cliente 1</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4 – 7 + 6 – 4 + 3 - 2 = 0</a:t>
                      </a:r>
                    </a:p>
                  </a:txBody>
                  <a:tcPr anchor="ctr"/>
                </a:tc>
                <a:extLst>
                  <a:ext uri="{0D108BD9-81ED-4DB2-BD59-A6C34878D82A}">
                    <a16:rowId xmlns:a16="http://schemas.microsoft.com/office/drawing/2014/main" val="1107843319"/>
                  </a:ext>
                </a:extLst>
              </a:tr>
              <a:tr h="322983">
                <a:tc>
                  <a:txBody>
                    <a:bodyPr/>
                    <a:lstStyle/>
                    <a:p>
                      <a:pPr algn="ctr"/>
                      <a:r>
                        <a:rPr lang="en-ES" sz="1200" dirty="0">
                          <a:solidFill>
                            <a:schemeClr val="bg1"/>
                          </a:solidFill>
                        </a:rPr>
                        <a:t>Almacén 4, Cliente 2</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2</a:t>
                      </a:r>
                      <a:r>
                        <a:rPr lang="en-ES" sz="1200" dirty="0">
                          <a:solidFill>
                            <a:schemeClr val="bg1"/>
                          </a:solidFill>
                        </a:rPr>
                        <a:t> </a:t>
                      </a:r>
                      <a:r>
                        <a:rPr lang="en-ES" sz="1200" dirty="0">
                          <a:solidFill>
                            <a:schemeClr val="bg1"/>
                          </a:solidFill>
                          <a:sym typeface="Wingdings" pitchFamily="2" charset="2"/>
                        </a:rPr>
                        <a:t> </a:t>
                      </a:r>
                      <a:r>
                        <a:rPr lang="en-ES" sz="1200" baseline="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endParaRPr lang="en-ES" sz="1200" baseline="-25000" dirty="0">
                        <a:solidFill>
                          <a:schemeClr val="bg1"/>
                        </a:solidFill>
                      </a:endParaRPr>
                    </a:p>
                  </a:txBody>
                  <a:tcPr anchor="ctr"/>
                </a:tc>
                <a:tc>
                  <a:txBody>
                    <a:bodyPr/>
                    <a:lstStyle/>
                    <a:p>
                      <a:pPr algn="ctr"/>
                      <a:r>
                        <a:rPr lang="en-ES" sz="1200" dirty="0">
                          <a:solidFill>
                            <a:schemeClr val="bg1"/>
                          </a:solidFill>
                        </a:rPr>
                        <a:t>5 – 7 + 6 – 4 = 0 </a:t>
                      </a:r>
                    </a:p>
                  </a:txBody>
                  <a:tcPr anchor="ctr"/>
                </a:tc>
                <a:extLst>
                  <a:ext uri="{0D108BD9-81ED-4DB2-BD59-A6C34878D82A}">
                    <a16:rowId xmlns:a16="http://schemas.microsoft.com/office/drawing/2014/main" val="2529686075"/>
                  </a:ext>
                </a:extLst>
              </a:tr>
              <a:tr h="322983">
                <a:tc>
                  <a:txBody>
                    <a:bodyPr/>
                    <a:lstStyle/>
                    <a:p>
                      <a:pPr algn="ctr"/>
                      <a:r>
                        <a:rPr lang="en-ES" sz="1200" dirty="0">
                          <a:solidFill>
                            <a:schemeClr val="bg1"/>
                          </a:solidFill>
                        </a:rPr>
                        <a:t>Almacén 4, Cliente 3</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6 – 7 + 6 – 5 = 0</a:t>
                      </a:r>
                    </a:p>
                  </a:txBody>
                  <a:tcPr anchor="ctr"/>
                </a:tc>
                <a:extLst>
                  <a:ext uri="{0D108BD9-81ED-4DB2-BD59-A6C34878D82A}">
                    <a16:rowId xmlns:a16="http://schemas.microsoft.com/office/drawing/2014/main" val="1439287073"/>
                  </a:ext>
                </a:extLst>
              </a:tr>
            </a:tbl>
          </a:graphicData>
        </a:graphic>
      </p:graphicFrame>
    </p:spTree>
    <p:extLst>
      <p:ext uri="{BB962C8B-B14F-4D97-AF65-F5344CB8AC3E}">
        <p14:creationId xmlns:p14="http://schemas.microsoft.com/office/powerpoint/2010/main" val="248574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26061550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b="0" i="0" u="none" strike="noStrike" dirty="0">
                          <a:solidFill>
                            <a:schemeClr val="bg1"/>
                          </a:solidFill>
                          <a:effectLst/>
                          <a:latin typeface="+mj-lt"/>
                        </a:rPr>
                        <a:t>2 (15)</a:t>
                      </a:r>
                    </a:p>
                  </a:txBody>
                  <a:tcPr marL="6350" marR="6350" marT="6350" marB="0" anchor="b"/>
                </a:tc>
                <a:tc>
                  <a:txBody>
                    <a:bodyPr/>
                    <a:lstStyle/>
                    <a:p>
                      <a:pPr algn="ctr" fontAlgn="b"/>
                      <a:r>
                        <a:rPr lang="es-ES" sz="1200" b="0" i="0" u="none" strike="noStrike" dirty="0">
                          <a:solidFill>
                            <a:schemeClr val="bg1"/>
                          </a:solidFill>
                          <a:effectLst/>
                          <a:latin typeface="+mj-lt"/>
                        </a:rPr>
                        <a:t>3 (5)</a:t>
                      </a:r>
                    </a:p>
                  </a:txBody>
                  <a:tcPr marL="6350" marR="6350" marT="6350" marB="0" anchor="b"/>
                </a:tc>
                <a:tc>
                  <a:txBody>
                    <a:bodyPr/>
                    <a:lstStyle/>
                    <a:p>
                      <a:pPr algn="ctr" fontAlgn="b"/>
                      <a:r>
                        <a:rPr lang="es-ES" sz="1200" b="0" i="0" u="none" strike="noStrike" dirty="0">
                          <a:solidFill>
                            <a:schemeClr val="bg1"/>
                          </a:solidFill>
                          <a:effectLst/>
                          <a:latin typeface="+mj-lt"/>
                        </a:rPr>
                        <a:t>4 </a:t>
                      </a:r>
                    </a:p>
                  </a:txBody>
                  <a:tcPr marL="6350" marR="6350" marT="6350" marB="0" anchor="b"/>
                </a:tc>
                <a:tc>
                  <a:txBody>
                    <a:bodyPr/>
                    <a:lstStyle/>
                    <a:p>
                      <a:pPr algn="ctr" fontAlgn="b"/>
                      <a:r>
                        <a:rPr lang="es-ES" sz="1200" b="0" i="0" u="none" strike="noStrike" dirty="0">
                          <a:solidFill>
                            <a:schemeClr val="bg1"/>
                          </a:solidFill>
                          <a:effectLst/>
                          <a:latin typeface="+mj-lt"/>
                        </a:rPr>
                        <a:t>5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(20)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(10)</a:t>
                      </a:r>
                    </a:p>
                  </a:txBody>
                  <a:tcPr marL="6350" marR="6350" marT="6350" marB="0" anchor="b"/>
                </a:tc>
                <a:tc>
                  <a:txBody>
                    <a:bodyPr/>
                    <a:lstStyle/>
                    <a:p>
                      <a:pPr algn="ctr" fontAlgn="b"/>
                      <a:r>
                        <a:rPr lang="es-ES" sz="1200" b="0" i="0" u="none" strike="noStrike" dirty="0">
                          <a:solidFill>
                            <a:schemeClr val="bg1"/>
                          </a:solidFill>
                          <a:effectLst/>
                          <a:latin typeface="+mj-lt"/>
                        </a:rPr>
                        <a:t>5 (15)</a:t>
                      </a:r>
                    </a:p>
                  </a:txBody>
                  <a:tcPr marL="6350" marR="6350" marT="6350" marB="0" anchor="b"/>
                </a:tc>
                <a:tc>
                  <a:txBody>
                    <a:bodyPr/>
                    <a:lstStyle/>
                    <a:p>
                      <a:pPr algn="ctr" fontAlgn="b"/>
                      <a:r>
                        <a:rPr lang="es-ES" sz="1200" b="0" i="0" u="none" strike="noStrike" dirty="0">
                          <a:solidFill>
                            <a:schemeClr val="bg1"/>
                          </a:solidFill>
                          <a:effectLst/>
                          <a:latin typeface="+mj-lt"/>
                        </a:rPr>
                        <a:t>6 (5)</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30</a:t>
                      </a: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b="0" i="0" u="none" strike="noStrike" dirty="0">
                          <a:solidFill>
                            <a:schemeClr val="bg1"/>
                          </a:solidFill>
                          <a:effectLst/>
                          <a:latin typeface="+mj-lt"/>
                        </a:rPr>
                        <a:t>4</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a:t>
                      </a:r>
                    </a:p>
                  </a:txBody>
                  <a:tcPr marL="6350" marR="6350" marT="6350" marB="0" anchor="b"/>
                </a:tc>
                <a:tc>
                  <a:txBody>
                    <a:bodyPr/>
                    <a:lstStyle/>
                    <a:p>
                      <a:pPr algn="ctr" fontAlgn="b"/>
                      <a:r>
                        <a:rPr lang="es-ES" sz="1200" b="0" i="0" u="none" strike="noStrike" dirty="0">
                          <a:solidFill>
                            <a:schemeClr val="bg1"/>
                          </a:solidFill>
                          <a:effectLst/>
                          <a:latin typeface="+mj-lt"/>
                        </a:rPr>
                        <a:t>7 (5)</a:t>
                      </a:r>
                    </a:p>
                  </a:txBody>
                  <a:tcPr marL="6350" marR="6350" marT="6350" marB="0" anchor="b"/>
                </a:tc>
                <a:tc>
                  <a:txBody>
                    <a:bodyPr/>
                    <a:lstStyle/>
                    <a:p>
                      <a:pPr algn="ctr" fontAlgn="b"/>
                      <a:r>
                        <a:rPr lang="es-ES" sz="1200" b="0" i="0" u="none" strike="noStrike" dirty="0">
                          <a:solidFill>
                            <a:schemeClr val="bg1"/>
                          </a:solidFill>
                          <a:effectLst/>
                          <a:latin typeface="+mj-lt"/>
                        </a:rPr>
                        <a:t>0 (5)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35</a:t>
                      </a: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7037997" cy="523220"/>
          </a:xfrm>
          <a:prstGeom prst="rect">
            <a:avLst/>
          </a:prstGeom>
          <a:noFill/>
        </p:spPr>
        <p:txBody>
          <a:bodyPr wrap="square">
            <a:spAutoFit/>
          </a:bodyPr>
          <a:lstStyle/>
          <a:p>
            <a:pPr algn="ctr"/>
            <a:r>
              <a:rPr lang="es-ES" dirty="0">
                <a:solidFill>
                  <a:schemeClr val="bg1"/>
                </a:solidFill>
              </a:rPr>
              <a:t>Coste total mínimo del transporte = </a:t>
            </a:r>
          </a:p>
          <a:p>
            <a:pPr algn="ctr"/>
            <a:r>
              <a:rPr lang="en-ES" dirty="0">
                <a:solidFill>
                  <a:schemeClr val="bg1"/>
                </a:solidFill>
              </a:rPr>
              <a:t>2 X 15 + 3 X 5 + 4 X 20 + 4 X 10 + 5 X 15 + 6 X 5 + 7 X 5 + 0 X 5 = 305</a:t>
            </a:r>
          </a:p>
        </p:txBody>
      </p:sp>
    </p:spTree>
    <p:extLst>
      <p:ext uri="{BB962C8B-B14F-4D97-AF65-F5344CB8AC3E}">
        <p14:creationId xmlns:p14="http://schemas.microsoft.com/office/powerpoint/2010/main" val="103031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395758" y="3258052"/>
            <a:ext cx="2096918" cy="307777"/>
          </a:xfrm>
          <a:prstGeom prst="rect">
            <a:avLst/>
          </a:prstGeom>
          <a:noFill/>
        </p:spPr>
        <p:txBody>
          <a:bodyPr wrap="square">
            <a:spAutoFit/>
          </a:bodyPr>
          <a:lstStyle/>
          <a:p>
            <a:pPr algn="ctr"/>
            <a:r>
              <a:rPr lang="es-ES" dirty="0">
                <a:solidFill>
                  <a:schemeClr val="bg1"/>
                </a:solidFill>
              </a:rPr>
              <a:t>Método de North-West</a:t>
            </a:r>
            <a:endParaRPr lang="es-ES" dirty="0"/>
          </a:p>
        </p:txBody>
      </p:sp>
      <p:pic>
        <p:nvPicPr>
          <p:cNvPr id="11" name="Picture 10" descr="Text&#10;&#10;Description automatically generated">
            <a:extLst>
              <a:ext uri="{FF2B5EF4-FFF2-40B4-BE49-F238E27FC236}">
                <a16:creationId xmlns:a16="http://schemas.microsoft.com/office/drawing/2014/main" id="{CDEB5111-6304-B846-B15B-DFCFA402DCE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2972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395757" y="3258052"/>
            <a:ext cx="2361623" cy="307777"/>
          </a:xfrm>
          <a:prstGeom prst="rect">
            <a:avLst/>
          </a:prstGeom>
          <a:noFill/>
        </p:spPr>
        <p:txBody>
          <a:bodyPr wrap="square">
            <a:spAutoFit/>
          </a:bodyPr>
          <a:lstStyle/>
          <a:p>
            <a:pPr algn="ctr"/>
            <a:r>
              <a:rPr lang="es-ES" dirty="0">
                <a:solidFill>
                  <a:schemeClr val="bg1"/>
                </a:solidFill>
              </a:rPr>
              <a:t>Método del Mínimo Coste</a:t>
            </a:r>
            <a:endParaRPr lang="es-ES" dirty="0"/>
          </a:p>
        </p:txBody>
      </p:sp>
      <p:pic>
        <p:nvPicPr>
          <p:cNvPr id="10" name="Picture 9" descr="Text&#10;&#10;Description automatically generated">
            <a:extLst>
              <a:ext uri="{FF2B5EF4-FFF2-40B4-BE49-F238E27FC236}">
                <a16:creationId xmlns:a16="http://schemas.microsoft.com/office/drawing/2014/main" id="{E0ED02B1-270D-2F46-A4AF-55B3F402E071}"/>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4054602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665863" y="3267149"/>
            <a:ext cx="1995136" cy="307777"/>
          </a:xfrm>
          <a:prstGeom prst="rect">
            <a:avLst/>
          </a:prstGeom>
          <a:noFill/>
        </p:spPr>
        <p:txBody>
          <a:bodyPr wrap="square">
            <a:spAutoFit/>
          </a:bodyPr>
          <a:lstStyle/>
          <a:p>
            <a:pPr algn="ctr"/>
            <a:r>
              <a:rPr lang="es-ES" dirty="0">
                <a:solidFill>
                  <a:schemeClr val="bg1"/>
                </a:solidFill>
              </a:rPr>
              <a:t>Método de </a:t>
            </a:r>
            <a:r>
              <a:rPr lang="es-ES" dirty="0" err="1">
                <a:solidFill>
                  <a:schemeClr val="bg1"/>
                </a:solidFill>
              </a:rPr>
              <a:t>Voguel</a:t>
            </a:r>
            <a:endParaRPr lang="es-ES" dirty="0"/>
          </a:p>
        </p:txBody>
      </p:sp>
      <p:pic>
        <p:nvPicPr>
          <p:cNvPr id="11" name="Picture 10" descr="Text&#10;&#10;Description automatically generated">
            <a:extLst>
              <a:ext uri="{FF2B5EF4-FFF2-40B4-BE49-F238E27FC236}">
                <a16:creationId xmlns:a16="http://schemas.microsoft.com/office/drawing/2014/main" id="{FAAF92F0-A2B3-D24D-8672-E3EEC7C5012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441678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(50%) y Juan Diego Villalobos Quirós (50%)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a:t>
            </a:r>
            <a:r>
              <a:rPr lang="es-ES" sz="2400" dirty="0" err="1"/>
              <a:t>Voguel</a:t>
            </a:r>
            <a:endParaRPr lang="es-ES" sz="2400" dirty="0"/>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4167</Words>
  <Application>Microsoft Macintosh PowerPoint</Application>
  <PresentationFormat>On-screen Show (16:9)</PresentationFormat>
  <Paragraphs>1727</Paragraphs>
  <Slides>44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Verdana</vt:lpstr>
      <vt:lpstr>Fira Sans Condensed Medium</vt:lpstr>
      <vt:lpstr>Maven Pro</vt:lpstr>
      <vt:lpstr>Fira Sans Extra Condensed Medium</vt:lpstr>
      <vt:lpstr>Share Tech</vt:lpstr>
      <vt:lpstr>Arial</vt:lpstr>
      <vt:lpstr>Wingdings</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PowerPoint Presentation</vt:lpstr>
      <vt:lpstr>MÉTODOS DE RESOLUCIÓN</vt:lpstr>
      <vt:lpstr>PowerPoint Presentation</vt:lpstr>
      <vt:lpstr>RESOLUCIÓN DEL PROBLEMA</vt:lpstr>
      <vt:lpstr>ENUNCIADO</vt:lpstr>
      <vt:lpstr>TRANSFORMACIÓN</vt:lpstr>
      <vt:lpstr>Variables de decisión</vt:lpstr>
      <vt:lpstr>Restricciones</vt:lpstr>
      <vt:lpstr>Función objetivo</vt:lpstr>
      <vt:lpstr>TABLA INICIAL</vt:lpstr>
      <vt:lpstr>Método de  North-West</vt:lpstr>
      <vt:lpstr>PowerPoint Presentation</vt:lpstr>
      <vt:lpstr>PowerPoint Presentation</vt:lpstr>
      <vt:lpstr>PowerPoint Presentation</vt:lpstr>
      <vt:lpstr>Solución inicial viable</vt:lpstr>
      <vt:lpstr>Método del Mínimo Coste</vt:lpstr>
      <vt:lpstr>PowerPoint Presentation</vt:lpstr>
      <vt:lpstr>PowerPoint Presentation</vt:lpstr>
      <vt:lpstr>Solución inicial viable</vt:lpstr>
      <vt:lpstr>Método de Voguel</vt:lpstr>
      <vt:lpstr>PowerPoint Presentation</vt:lpstr>
      <vt:lpstr>PowerPoint Presentation</vt:lpstr>
      <vt:lpstr>PowerPoint Presentation</vt:lpstr>
      <vt:lpstr>Solución inicial viable</vt:lpstr>
      <vt:lpstr>Solución usando SAGE</vt:lpstr>
      <vt:lpstr>Solución usando SAGE</vt:lpstr>
      <vt:lpstr>Solución usando SAGE</vt:lpstr>
      <vt:lpstr>Solución usando SAGE</vt:lpstr>
      <vt:lpstr>Solución usando SAGE</vt:lpstr>
      <vt:lpstr>MEJORA</vt:lpstr>
      <vt:lpstr>MEJORA: “Stepping stones”</vt:lpstr>
      <vt:lpstr>MEJORA: “Stepping stones”</vt:lpstr>
      <vt:lpstr>MEJORA: “Stepping stones”</vt:lpstr>
      <vt:lpstr>MEJORA: “Stepping stones”</vt:lpstr>
      <vt:lpstr>Código </vt:lpstr>
      <vt:lpstr>Código </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Juan Villalobos</cp:lastModifiedBy>
  <cp:revision>63</cp:revision>
  <dcterms:modified xsi:type="dcterms:W3CDTF">2021-05-29T18:36:37Z</dcterms:modified>
</cp:coreProperties>
</file>