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¿Conoce el concepto de Criptomoneda?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72-4519-9FE1-75FD4A57A3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72-4519-9FE1-75FD4A57A3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72-4519-9FE1-75FD4A57A3EA}"/>
              </c:ext>
            </c:extLst>
          </c:dPt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Me suena/no lo conozco en detalle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59</c:v>
                </c:pt>
                <c:pt idx="1">
                  <c:v>2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A72-4519-9FE1-75FD4A57A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¿Conoce el concepto de Cadena de Bloques?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F0-4603-961D-F479605595F8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F0-4603-961D-F479605595F8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F0-4603-961D-F479605595F8}"/>
              </c:ext>
            </c:extLst>
          </c:dPt>
          <c:cat>
            <c:strRef>
              <c:f>Hoja1!$A$2:$A$4</c:f>
              <c:strCache>
                <c:ptCount val="3"/>
                <c:pt idx="0">
                  <c:v>SI</c:v>
                </c:pt>
                <c:pt idx="1">
                  <c:v>NO</c:v>
                </c:pt>
                <c:pt idx="2">
                  <c:v>Me suena/no lo conozco en detalle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35</c:v>
                </c:pt>
                <c:pt idx="1">
                  <c:v>15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F0-4603-961D-F47960559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FABD6-19DA-4046-B566-378866C64FA1}" type="datetimeFigureOut">
              <a:rPr lang="es-ES" smtClean="0"/>
              <a:t>08/05/2021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9C34-9A72-4079-B3D0-014B085612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841F-2465-451B-85CC-BE0BFF4EA195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66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E980-CDE7-4AA4-A5E1-C9CD9DBC266A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06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971E0-5531-42E4-800C-4DA41D3A667F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1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516B-F5C6-48E7-BB51-9C068B8473AF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69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3BB-8A7E-449E-AF55-C2B3D96A2645}" type="datetime1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0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503-B60C-460B-8D51-E3F20BDA8FA0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1626-580E-4A16-A736-EFE4923ECF0D}" type="datetime1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0BEB-A979-48FF-A47A-8CF21A94E403}" type="datetime1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1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C214-6925-4574-82E1-71D89A837C72}" type="datetime1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6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E293-728A-486B-84C5-A72DA9A80139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02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A974-3DC6-4A7B-AC6B-B4011D3B21A0}" type="datetime1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78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6B920E6-756E-4B62-BA40-8E5C1C1A41A7}" type="datetime1">
              <a:rPr lang="en-US" smtClean="0"/>
              <a:t>5/8/2021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6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chart" Target="../charts/chart2.xml"/><Relationship Id="rId4" Type="http://schemas.openxmlformats.org/officeDocument/2006/relationships/image" Target="../media/image11.png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E4AA0-07DC-42DA-97FE-47ABCBC0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Alejandro Fdez. Trigo </a:t>
            </a:r>
          </a:p>
          <a:p>
            <a:pPr algn="l"/>
            <a:r>
              <a:rPr lang="es-ES" dirty="0"/>
              <a:t>Tecnología, Informática y Sociedad – 20/21 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4B9A348-148A-4152-8542-1A240193E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8B71268-5E0A-48DB-8877-0AD56D826A65}"/>
              </a:ext>
            </a:extLst>
          </p:cNvPr>
          <p:cNvSpPr/>
          <p:nvPr/>
        </p:nvSpPr>
        <p:spPr>
          <a:xfrm>
            <a:off x="655695" y="426801"/>
            <a:ext cx="4010516" cy="26822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10D7A2-7620-40CD-AC02-AAA8F7B8BEBD}"/>
              </a:ext>
            </a:extLst>
          </p:cNvPr>
          <p:cNvSpPr/>
          <p:nvPr/>
        </p:nvSpPr>
        <p:spPr>
          <a:xfrm>
            <a:off x="261740" y="822086"/>
            <a:ext cx="59189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Criptodivisas – Impacto y futuro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D13B8F7-4E6B-46F9-979F-693BA4DEF241}"/>
              </a:ext>
            </a:extLst>
          </p:cNvPr>
          <p:cNvSpPr/>
          <p:nvPr/>
        </p:nvSpPr>
        <p:spPr>
          <a:xfrm>
            <a:off x="526474" y="5541818"/>
            <a:ext cx="2252988" cy="9525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CC86C1-6564-487D-AC4E-7A0B5C56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" y="6362006"/>
            <a:ext cx="473277" cy="41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4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244A-8A24-4DBA-877B-5B1D434B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notas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931B0-2B64-467B-8A3B-2D6CA3DF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AD267F-D19B-4C8E-AAFB-24DB62B8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4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F8AF96-1D09-46AE-A4C7-0D0F2410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572946-BD4F-449F-A71F-748FB5456624}"/>
              </a:ext>
            </a:extLst>
          </p:cNvPr>
          <p:cNvSpPr/>
          <p:nvPr/>
        </p:nvSpPr>
        <p:spPr>
          <a:xfrm>
            <a:off x="2835332" y="1160703"/>
            <a:ext cx="65213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¿Alguna pregunta?</a:t>
            </a:r>
          </a:p>
        </p:txBody>
      </p:sp>
    </p:spTree>
    <p:extLst>
      <p:ext uri="{BB962C8B-B14F-4D97-AF65-F5344CB8AC3E}">
        <p14:creationId xmlns:p14="http://schemas.microsoft.com/office/powerpoint/2010/main" val="7402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9187B-148E-469A-8CD9-AE507CA7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8FB01-8AF7-43D9-BA9B-D3BC15C3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poco de historia</a:t>
            </a:r>
          </a:p>
          <a:p>
            <a:r>
              <a:rPr lang="es-ES" dirty="0"/>
              <a:t>Qué son y qué NO son criptomonedas </a:t>
            </a:r>
          </a:p>
          <a:p>
            <a:r>
              <a:rPr lang="es-ES" dirty="0"/>
              <a:t>Cómo funcionan, sus usos y la cadena de bloques</a:t>
            </a:r>
          </a:p>
          <a:p>
            <a:pPr lvl="1"/>
            <a:r>
              <a:rPr lang="es-ES" dirty="0"/>
              <a:t>Bitcoin</a:t>
            </a:r>
          </a:p>
          <a:p>
            <a:pPr lvl="1"/>
            <a:r>
              <a:rPr lang="es-ES" dirty="0"/>
              <a:t>Ethereum</a:t>
            </a:r>
          </a:p>
          <a:p>
            <a:r>
              <a:rPr lang="es-ES" dirty="0"/>
              <a:t>Minería </a:t>
            </a:r>
          </a:p>
          <a:p>
            <a:r>
              <a:rPr lang="es-ES" dirty="0"/>
              <a:t>Futuro</a:t>
            </a:r>
          </a:p>
          <a:p>
            <a:r>
              <a:rPr lang="es-ES" dirty="0"/>
              <a:t>Bibliografía y comentarios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21755B-1505-422E-B20B-B88DA9E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E0414-EE73-42E6-AA62-B766B9FE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396823-7A01-4553-B131-B5D09702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9723B46-DF3C-4793-A436-5E3E5E192D0C}"/>
              </a:ext>
            </a:extLst>
          </p:cNvPr>
          <p:cNvCxnSpPr/>
          <p:nvPr/>
        </p:nvCxnSpPr>
        <p:spPr>
          <a:xfrm flipV="1">
            <a:off x="227215" y="4937759"/>
            <a:ext cx="11737570" cy="387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2D31A097-A895-421C-AEC9-83DFAB22710E}"/>
              </a:ext>
            </a:extLst>
          </p:cNvPr>
          <p:cNvSpPr/>
          <p:nvPr/>
        </p:nvSpPr>
        <p:spPr>
          <a:xfrm>
            <a:off x="-42949" y="4957155"/>
            <a:ext cx="17622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1983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676C38-E32D-4D9B-85D6-E51DAEA85FA2}"/>
              </a:ext>
            </a:extLst>
          </p:cNvPr>
          <p:cNvSpPr/>
          <p:nvPr/>
        </p:nvSpPr>
        <p:spPr>
          <a:xfrm>
            <a:off x="1989513" y="4976552"/>
            <a:ext cx="17622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1995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1CBBE3-9C90-44B1-8B4B-18ECCDF7222A}"/>
              </a:ext>
            </a:extLst>
          </p:cNvPr>
          <p:cNvSpPr/>
          <p:nvPr/>
        </p:nvSpPr>
        <p:spPr>
          <a:xfrm>
            <a:off x="3617422" y="4966854"/>
            <a:ext cx="17622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1996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79C7C90-A9F2-426B-A232-54BAEA5C739A}"/>
              </a:ext>
            </a:extLst>
          </p:cNvPr>
          <p:cNvSpPr/>
          <p:nvPr/>
        </p:nvSpPr>
        <p:spPr>
          <a:xfrm>
            <a:off x="6096000" y="4936485"/>
            <a:ext cx="17622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1998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81A479-7B16-4A38-8F8C-65E2F34B942A}"/>
              </a:ext>
            </a:extLst>
          </p:cNvPr>
          <p:cNvSpPr/>
          <p:nvPr/>
        </p:nvSpPr>
        <p:spPr>
          <a:xfrm>
            <a:off x="9275618" y="4966853"/>
            <a:ext cx="176229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2009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AF38A4-6A6E-4DF4-B1D6-86A830A2AFFD}"/>
              </a:ext>
            </a:extLst>
          </p:cNvPr>
          <p:cNvSpPr txBox="1"/>
          <p:nvPr/>
        </p:nvSpPr>
        <p:spPr>
          <a:xfrm>
            <a:off x="7238309" y="1523772"/>
            <a:ext cx="26323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B-Money ya introduce conceptos cómo </a:t>
            </a:r>
            <a:r>
              <a:rPr lang="es-ES" sz="1100" dirty="0" err="1"/>
              <a:t>PoW</a:t>
            </a:r>
            <a:r>
              <a:rPr lang="es-ES" sz="1100" dirty="0"/>
              <a:t>, pero no llega a implementarlos.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C00C716-34B6-45ED-AC2B-CBF74BEF11B3}"/>
              </a:ext>
            </a:extLst>
          </p:cNvPr>
          <p:cNvSpPr txBox="1"/>
          <p:nvPr/>
        </p:nvSpPr>
        <p:spPr>
          <a:xfrm>
            <a:off x="2086495" y="4029818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Creación de </a:t>
            </a:r>
            <a:r>
              <a:rPr lang="es-ES" dirty="0" err="1"/>
              <a:t>DigiCash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AD7B2A8-E5E4-48B0-AC5C-DC3457EC2936}"/>
              </a:ext>
            </a:extLst>
          </p:cNvPr>
          <p:cNvSpPr txBox="1"/>
          <p:nvPr/>
        </p:nvSpPr>
        <p:spPr>
          <a:xfrm>
            <a:off x="272242" y="4029818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Creación de </a:t>
            </a:r>
            <a:r>
              <a:rPr lang="es-ES" dirty="0" err="1"/>
              <a:t>eCash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332C1F-8C3F-4F61-8A9C-2F2A9AA2CF6C}"/>
              </a:ext>
            </a:extLst>
          </p:cNvPr>
          <p:cNvSpPr txBox="1"/>
          <p:nvPr/>
        </p:nvSpPr>
        <p:spPr>
          <a:xfrm>
            <a:off x="6349538" y="3959448"/>
            <a:ext cx="194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 el concepto de Criptomoneda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3999A29-7476-4623-B973-21D9E36F4484}"/>
              </a:ext>
            </a:extLst>
          </p:cNvPr>
          <p:cNvSpPr txBox="1"/>
          <p:nvPr/>
        </p:nvSpPr>
        <p:spPr>
          <a:xfrm>
            <a:off x="8944495" y="398924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“Satoshi Nakamoto” crea la 1ª criptomoneda, el Bitcoin</a:t>
            </a:r>
          </a:p>
        </p:txBody>
      </p:sp>
      <p:pic>
        <p:nvPicPr>
          <p:cNvPr id="2050" name="Picture 2" descr="El desarrollador de eCash está de vuelta con una nueva tecnología que  renovará la industria de las criptomonedas - CoinRevolution">
            <a:extLst>
              <a:ext uri="{FF2B5EF4-FFF2-40B4-BE49-F238E27FC236}">
                <a16:creationId xmlns:a16="http://schemas.microsoft.com/office/drawing/2014/main" id="{D8C91B56-05B1-402B-B31A-7AFAEB42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5" y="2607769"/>
            <a:ext cx="1246909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ién es David Chaum? | Bit2Me Academy">
            <a:extLst>
              <a:ext uri="{FF2B5EF4-FFF2-40B4-BE49-F238E27FC236}">
                <a16:creationId xmlns:a16="http://schemas.microsoft.com/office/drawing/2014/main" id="{FB42D5C6-705F-4176-9481-E82E91F1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5" y="2722185"/>
            <a:ext cx="1671551" cy="83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encia de Seguridad Nacional - Wikipedia, la enciclopedia libre">
            <a:extLst>
              <a:ext uri="{FF2B5EF4-FFF2-40B4-BE49-F238E27FC236}">
                <a16:creationId xmlns:a16="http://schemas.microsoft.com/office/drawing/2014/main" id="{CAEC9791-1169-499B-9B49-74493F5F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99" y="2607769"/>
            <a:ext cx="1246909" cy="124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Quién es Wei Dai? | Bit2Me Academy">
            <a:extLst>
              <a:ext uri="{FF2B5EF4-FFF2-40B4-BE49-F238E27FC236}">
                <a16:creationId xmlns:a16="http://schemas.microsoft.com/office/drawing/2014/main" id="{46D4B1B3-D798-41A1-847D-7154F4E1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718" y="2739153"/>
            <a:ext cx="1697182" cy="84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curvada hacia abajo 23">
            <a:extLst>
              <a:ext uri="{FF2B5EF4-FFF2-40B4-BE49-F238E27FC236}">
                <a16:creationId xmlns:a16="http://schemas.microsoft.com/office/drawing/2014/main" id="{0F7C17CD-EC4D-4D2F-B634-899756E590B3}"/>
              </a:ext>
            </a:extLst>
          </p:cNvPr>
          <p:cNvSpPr/>
          <p:nvPr/>
        </p:nvSpPr>
        <p:spPr>
          <a:xfrm>
            <a:off x="7034647" y="2105890"/>
            <a:ext cx="3051462" cy="547355"/>
          </a:xfrm>
          <a:prstGeom prst="curvedDownArrow">
            <a:avLst>
              <a:gd name="adj1" fmla="val 25000"/>
              <a:gd name="adj2" fmla="val 50000"/>
              <a:gd name="adj3" fmla="val 30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7671AD9-2196-48BA-8BFA-2E62689788B4}"/>
              </a:ext>
            </a:extLst>
          </p:cNvPr>
          <p:cNvSpPr txBox="1"/>
          <p:nvPr/>
        </p:nvSpPr>
        <p:spPr>
          <a:xfrm>
            <a:off x="3817620" y="3796054"/>
            <a:ext cx="239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NSA ya investiga los sistemas de pagos criptográficos*</a:t>
            </a:r>
          </a:p>
        </p:txBody>
      </p:sp>
      <p:pic>
        <p:nvPicPr>
          <p:cNvPr id="2060" name="Picture 12" descr="Bitcoin Logo | Symbol, History, PNG (3840*2160)">
            <a:extLst>
              <a:ext uri="{FF2B5EF4-FFF2-40B4-BE49-F238E27FC236}">
                <a16:creationId xmlns:a16="http://schemas.microsoft.com/office/drawing/2014/main" id="{6F6EBF09-E8CA-407F-9BA1-4A1059967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27" y="2682339"/>
            <a:ext cx="2039389" cy="11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C2A02B88-8F27-45F1-8FE0-4DF3E0B8784C}"/>
              </a:ext>
            </a:extLst>
          </p:cNvPr>
          <p:cNvSpPr/>
          <p:nvPr/>
        </p:nvSpPr>
        <p:spPr>
          <a:xfrm>
            <a:off x="83127" y="5619404"/>
            <a:ext cx="2238895" cy="123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DA877EE-5058-46AF-8BA6-12DB7B6A8928}"/>
              </a:ext>
            </a:extLst>
          </p:cNvPr>
          <p:cNvSpPr txBox="1"/>
          <p:nvPr/>
        </p:nvSpPr>
        <p:spPr>
          <a:xfrm>
            <a:off x="-55418" y="6381284"/>
            <a:ext cx="7913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</a:t>
            </a:r>
            <a:r>
              <a:rPr lang="en-US" sz="900" dirty="0"/>
              <a:t>How to make a Mint: the Cryptography of Anonymous Electronic Cash – 1997 - https://archive.org/details/CryptographyOfAnonymousElectronicCash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48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4AD67-0FAC-4638-9CB3-7BCA6A95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y qué NO son criptomonedas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6E70C-93D0-4885-929C-9EA20509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AFD2EA-E032-4DC8-A733-FA6515A67D07}"/>
              </a:ext>
            </a:extLst>
          </p:cNvPr>
          <p:cNvSpPr txBox="1"/>
          <p:nvPr/>
        </p:nvSpPr>
        <p:spPr>
          <a:xfrm>
            <a:off x="149630" y="1541058"/>
            <a:ext cx="69106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que un activo se considere como criptomoneda (criptodivisa) debe cumplir, al menos: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</a:rPr>
              <a:t>Se fundamentan en un sistema DESCENTRALIZADO.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Este sistema emplea un algoritmo de consenso.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El sistema garantiza el anonimato de las transacciones (carácter criptográfico).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El sistema garantiza la consistencia de los datos.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El sistema establece una vía para crear nuevas unidades (“imprimir dinero”) y sus correspondientes límites, etc.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62457063-A0F4-414D-A164-AB09563052DA}"/>
              </a:ext>
            </a:extLst>
          </p:cNvPr>
          <p:cNvSpPr/>
          <p:nvPr/>
        </p:nvSpPr>
        <p:spPr>
          <a:xfrm>
            <a:off x="6805353" y="2277687"/>
            <a:ext cx="720437" cy="2455026"/>
          </a:xfrm>
          <a:prstGeom prst="rightBrace">
            <a:avLst>
              <a:gd name="adj1" fmla="val 8333"/>
              <a:gd name="adj2" fmla="val 504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074" name="Picture 2" descr="Buscadores basados en Blockchain, qué son y cómo funcionan | Tecnología -  ComputerHoy.com">
            <a:extLst>
              <a:ext uri="{FF2B5EF4-FFF2-40B4-BE49-F238E27FC236}">
                <a16:creationId xmlns:a16="http://schemas.microsoft.com/office/drawing/2014/main" id="{61FE263E-36BF-4821-9CA8-28746675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57" y="2294154"/>
            <a:ext cx="4362869" cy="24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ED9BBF9B-9133-4E0D-A415-66D438FED58E}"/>
              </a:ext>
            </a:extLst>
          </p:cNvPr>
          <p:cNvSpPr/>
          <p:nvPr/>
        </p:nvSpPr>
        <p:spPr>
          <a:xfrm>
            <a:off x="66502" y="5619404"/>
            <a:ext cx="2238895" cy="123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88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98E5-814F-4320-9C5D-E3086FAF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y qué NO son criptomonedas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5A978-49AD-45AF-B0CF-C9B9B58E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7" y="1690688"/>
            <a:ext cx="10515600" cy="385974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Algunos ejemplos de criptomonedas: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Sin embargo, no lo son: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27681-6BE3-49BC-87E1-90F81AD5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Bitcoin - Dinero P2P de código abierto">
            <a:extLst>
              <a:ext uri="{FF2B5EF4-FFF2-40B4-BE49-F238E27FC236}">
                <a16:creationId xmlns:a16="http://schemas.microsoft.com/office/drawing/2014/main" id="{D15AE866-169D-4EDF-89DB-2700ABC69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9" y="2286605"/>
            <a:ext cx="1023505" cy="10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thereum - Wikipedia, la enciclopedia libre">
            <a:extLst>
              <a:ext uri="{FF2B5EF4-FFF2-40B4-BE49-F238E27FC236}">
                <a16:creationId xmlns:a16="http://schemas.microsoft.com/office/drawing/2014/main" id="{002B853B-1D38-4446-9087-2B0625D3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01" y="1961678"/>
            <a:ext cx="1733204" cy="173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F8CA27C-1E55-4D62-A765-272DF5F06E7F}"/>
              </a:ext>
            </a:extLst>
          </p:cNvPr>
          <p:cNvSpPr/>
          <p:nvPr/>
        </p:nvSpPr>
        <p:spPr>
          <a:xfrm>
            <a:off x="66502" y="5619404"/>
            <a:ext cx="2238895" cy="1238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04" name="Picture 8" descr="Litecoin - Wikipedia, la enciclopedia libre">
            <a:extLst>
              <a:ext uri="{FF2B5EF4-FFF2-40B4-BE49-F238E27FC236}">
                <a16:creationId xmlns:a16="http://schemas.microsoft.com/office/drawing/2014/main" id="{0296FC20-8E0B-4697-A027-FF4B05E38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995" y="2275501"/>
            <a:ext cx="1102646" cy="110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Dogecoin Pool">
            <a:extLst>
              <a:ext uri="{FF2B5EF4-FFF2-40B4-BE49-F238E27FC236}">
                <a16:creationId xmlns:a16="http://schemas.microsoft.com/office/drawing/2014/main" id="{E5945F5E-AB69-4B2F-BFCC-859A3A7E6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87" y="2109550"/>
            <a:ext cx="1434548" cy="143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3143B20-97B6-43EB-9D6F-632DF53C73EB}"/>
              </a:ext>
            </a:extLst>
          </p:cNvPr>
          <p:cNvSpPr txBox="1"/>
          <p:nvPr/>
        </p:nvSpPr>
        <p:spPr>
          <a:xfrm>
            <a:off x="748915" y="3368208"/>
            <a:ext cx="9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Bitcoin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B9B6968-1655-4B5A-B5F9-B064991BD144}"/>
              </a:ext>
            </a:extLst>
          </p:cNvPr>
          <p:cNvSpPr txBox="1"/>
          <p:nvPr/>
        </p:nvSpPr>
        <p:spPr>
          <a:xfrm>
            <a:off x="1894914" y="3368208"/>
            <a:ext cx="101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Ethereum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6C63A90-98AB-499D-B741-720A1BE41D46}"/>
              </a:ext>
            </a:extLst>
          </p:cNvPr>
          <p:cNvSpPr txBox="1"/>
          <p:nvPr/>
        </p:nvSpPr>
        <p:spPr>
          <a:xfrm>
            <a:off x="3284446" y="3357112"/>
            <a:ext cx="9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Litecoin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D7D4FC-FD7A-4866-B94C-1FDC1972F477}"/>
              </a:ext>
            </a:extLst>
          </p:cNvPr>
          <p:cNvSpPr txBox="1"/>
          <p:nvPr/>
        </p:nvSpPr>
        <p:spPr>
          <a:xfrm>
            <a:off x="4684643" y="3387260"/>
            <a:ext cx="1035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Dogecoin</a:t>
            </a:r>
            <a:endParaRPr lang="es-ES" dirty="0"/>
          </a:p>
        </p:txBody>
      </p:sp>
      <p:pic>
        <p:nvPicPr>
          <p:cNvPr id="4116" name="Picture 20">
            <a:extLst>
              <a:ext uri="{FF2B5EF4-FFF2-40B4-BE49-F238E27FC236}">
                <a16:creationId xmlns:a16="http://schemas.microsoft.com/office/drawing/2014/main" id="{D3B113DB-4C17-4FBE-96FB-F6BF6B086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9" y="4855044"/>
            <a:ext cx="979471" cy="129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Logo usado para representar los token no fungibles.">
            <a:extLst>
              <a:ext uri="{FF2B5EF4-FFF2-40B4-BE49-F238E27FC236}">
                <a16:creationId xmlns:a16="http://schemas.microsoft.com/office/drawing/2014/main" id="{434CFF2C-4221-471D-BDCB-1887213E5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46" y="4786750"/>
            <a:ext cx="1166640" cy="116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B87C1F0-8150-4F5C-82CE-F04B88F4ABBE}"/>
              </a:ext>
            </a:extLst>
          </p:cNvPr>
          <p:cNvSpPr txBox="1"/>
          <p:nvPr/>
        </p:nvSpPr>
        <p:spPr>
          <a:xfrm>
            <a:off x="443949" y="6194396"/>
            <a:ext cx="122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Petro venezolano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B57A3F-2643-475A-B207-77BC88FFAAF7}"/>
              </a:ext>
            </a:extLst>
          </p:cNvPr>
          <p:cNvSpPr txBox="1"/>
          <p:nvPr/>
        </p:nvSpPr>
        <p:spPr>
          <a:xfrm>
            <a:off x="1800888" y="6086674"/>
            <a:ext cx="1581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NFT’s</a:t>
            </a:r>
            <a:endParaRPr lang="es-ES" sz="1400" dirty="0"/>
          </a:p>
          <a:p>
            <a:pPr algn="ctr"/>
            <a:r>
              <a:rPr lang="es-ES" sz="1400" dirty="0"/>
              <a:t>(Non-fungible token)</a:t>
            </a:r>
            <a:endParaRPr lang="es-ES" dirty="0"/>
          </a:p>
        </p:txBody>
      </p:sp>
      <p:pic>
        <p:nvPicPr>
          <p:cNvPr id="4122" name="Picture 26" descr="DIVISAS VIRTUALES: ONE COIN-nueva divisa virtual, grande potencial de  inversion">
            <a:extLst>
              <a:ext uri="{FF2B5EF4-FFF2-40B4-BE49-F238E27FC236}">
                <a16:creationId xmlns:a16="http://schemas.microsoft.com/office/drawing/2014/main" id="{21EE17C7-3C72-4D1E-AE8C-88F555C5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455" y="4818900"/>
            <a:ext cx="1798240" cy="122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836BE9A-EB22-4952-AEAA-911408089BC3}"/>
              </a:ext>
            </a:extLst>
          </p:cNvPr>
          <p:cNvSpPr txBox="1"/>
          <p:nvPr/>
        </p:nvSpPr>
        <p:spPr>
          <a:xfrm>
            <a:off x="3361702" y="6047510"/>
            <a:ext cx="158115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OneCoin</a:t>
            </a:r>
            <a:endParaRPr lang="es-ES" sz="1400" dirty="0"/>
          </a:p>
          <a:p>
            <a:pPr algn="ctr"/>
            <a:r>
              <a:rPr lang="es-ES" sz="900" dirty="0"/>
              <a:t>(Mayor esquema Ponzi de </a:t>
            </a:r>
            <a:r>
              <a:rPr lang="es-ES" sz="900" dirty="0" err="1"/>
              <a:t>criptomendas</a:t>
            </a:r>
            <a:r>
              <a:rPr lang="es-ES" sz="900" dirty="0"/>
              <a:t> de la historia)</a:t>
            </a:r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63DFBA4C-F2AF-405B-B563-22970878C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778253"/>
              </p:ext>
            </p:extLst>
          </p:nvPr>
        </p:nvGraphicFramePr>
        <p:xfrm>
          <a:off x="8428068" y="1505337"/>
          <a:ext cx="3628505" cy="2401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D1E8EC78-1E46-4C2F-B97B-2276DA11C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197140"/>
              </p:ext>
            </p:extLst>
          </p:nvPr>
        </p:nvGraphicFramePr>
        <p:xfrm>
          <a:off x="8717050" y="3907141"/>
          <a:ext cx="3050540" cy="2197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73832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1754-BD1A-437C-916F-CCA4269B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funcionan: 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B9B59-E1E6-42E1-8548-06DCC514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CC1636-F249-4E61-A971-8B5AB19D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71754-BD1A-437C-916F-CCA4269B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funcionan: </a:t>
            </a:r>
            <a:r>
              <a:rPr lang="es-ES" dirty="0" err="1"/>
              <a:t>Blockchain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B9B59-E1E6-42E1-8548-06DCC514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CC1636-F249-4E61-A971-8B5AB19D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5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3E04-7A0A-41B2-839F-D58DF1D5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Minería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7C999-6769-46A2-924E-5F7F761F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4E1A0-703D-45F0-87D8-E234F1A8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2125B-2054-42D9-81B0-02313CB3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94FBC-7E0C-4244-85E9-F2A2396B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B946F0-3C9F-4B34-B2CB-C43211A5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808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5321C"/>
      </a:dk2>
      <a:lt2>
        <a:srgbClr val="F2F0F3"/>
      </a:lt2>
      <a:accent1>
        <a:srgbClr val="78AE44"/>
      </a:accent1>
      <a:accent2>
        <a:srgbClr val="9DA838"/>
      </a:accent2>
      <a:accent3>
        <a:srgbClr val="C19B4C"/>
      </a:accent3>
      <a:accent4>
        <a:srgbClr val="B15A3B"/>
      </a:accent4>
      <a:accent5>
        <a:srgbClr val="C34D5F"/>
      </a:accent5>
      <a:accent6>
        <a:srgbClr val="B13B7E"/>
      </a:accent6>
      <a:hlink>
        <a:srgbClr val="C55251"/>
      </a:hlink>
      <a:folHlink>
        <a:srgbClr val="7F7F7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288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Aharoni</vt:lpstr>
      <vt:lpstr>Arial</vt:lpstr>
      <vt:lpstr>Avenir Next LT Pro</vt:lpstr>
      <vt:lpstr>Calibri</vt:lpstr>
      <vt:lpstr>ShapesVTI</vt:lpstr>
      <vt:lpstr>Presentación de PowerPoint</vt:lpstr>
      <vt:lpstr>Índice</vt:lpstr>
      <vt:lpstr>Un poco de historia</vt:lpstr>
      <vt:lpstr>Qué son y qué NO son criptomonedas</vt:lpstr>
      <vt:lpstr>Qué son y qué NO son criptomonedas</vt:lpstr>
      <vt:lpstr>Cómo funcionan: Usos</vt:lpstr>
      <vt:lpstr>Cómo funcionan: Blockchain</vt:lpstr>
      <vt:lpstr>Minería </vt:lpstr>
      <vt:lpstr>Futuro</vt:lpstr>
      <vt:lpstr>Bibliografía y notas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alefertri1@alum.us.es</dc:creator>
  <cp:lastModifiedBy>alefertri1@alum.us.es</cp:lastModifiedBy>
  <cp:revision>16</cp:revision>
  <dcterms:created xsi:type="dcterms:W3CDTF">2021-05-08T14:04:43Z</dcterms:created>
  <dcterms:modified xsi:type="dcterms:W3CDTF">2021-05-08T18:29:12Z</dcterms:modified>
</cp:coreProperties>
</file>