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FEF7F2"/>
    <a:srgbClr val="003C71"/>
    <a:srgbClr val="DB392D"/>
    <a:srgbClr val="008366"/>
    <a:srgbClr val="A7BAA9"/>
    <a:srgbClr val="FF5B61"/>
    <a:srgbClr val="1F4E79"/>
    <a:srgbClr val="A0B4C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EB9D-5C4E-4E4B-AD65-B9F064C381D5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1CE9-E288-42E6-A32C-A99554DD6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20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1CE9-E288-42E6-A32C-A99554DD62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2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1">
                <a:lumMod val="24000"/>
                <a:lumOff val="76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D8C77-D58A-4F5A-B364-24BDAE023F89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63AF-C54C-4FEB-91EA-5DA8844294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5.png"/><Relationship Id="rId19" Type="http://schemas.openxmlformats.org/officeDocument/2006/relationships/image" Target="../media/image10.jpe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4529" y="41494"/>
            <a:ext cx="12192001" cy="7286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32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-1" y="6731380"/>
            <a:ext cx="12187473" cy="1266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0769450" y="52218"/>
            <a:ext cx="184731" cy="597918"/>
            <a:chOff x="10868289" y="52218"/>
            <a:chExt cx="184731" cy="597918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0912739" y="110136"/>
              <a:ext cx="0" cy="540000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Прямоугольник 54"/>
            <p:cNvSpPr/>
            <p:nvPr/>
          </p:nvSpPr>
          <p:spPr>
            <a:xfrm>
              <a:off x="10868289" y="52218"/>
              <a:ext cx="1847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ru-RU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56" name="Прямоугольник 55"/>
          <p:cNvSpPr/>
          <p:nvPr/>
        </p:nvSpPr>
        <p:spPr>
          <a:xfrm>
            <a:off x="1030094" y="167619"/>
            <a:ext cx="6331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LOYIHA  NOMI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3" y="26646"/>
            <a:ext cx="457006" cy="646331"/>
          </a:xfrm>
          <a:prstGeom prst="rect">
            <a:avLst/>
          </a:prstGeom>
        </p:spPr>
      </p:pic>
      <p:cxnSp>
        <p:nvCxnSpPr>
          <p:cNvPr id="61" name="Прямая соединительная линия 60"/>
          <p:cNvCxnSpPr/>
          <p:nvPr/>
        </p:nvCxnSpPr>
        <p:spPr>
          <a:xfrm>
            <a:off x="8833975" y="-173"/>
            <a:ext cx="0" cy="75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16200000">
            <a:off x="10505338" y="-977149"/>
            <a:ext cx="0" cy="34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8057614" y="854096"/>
            <a:ext cx="3979780" cy="1260000"/>
            <a:chOff x="4189702" y="809539"/>
            <a:chExt cx="3981149" cy="126000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750854" y="821895"/>
              <a:ext cx="3419997" cy="1229250"/>
              <a:chOff x="4750854" y="821895"/>
              <a:chExt cx="3419997" cy="1229250"/>
            </a:xfrm>
          </p:grpSpPr>
          <p:sp>
            <p:nvSpPr>
              <p:cNvPr id="68" name="Прямоугольник 67"/>
              <p:cNvSpPr/>
              <p:nvPr/>
            </p:nvSpPr>
            <p:spPr>
              <a:xfrm>
                <a:off x="4750854" y="821895"/>
                <a:ext cx="3419997" cy="1229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Ortiqcha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xarajatkarni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kamaytirish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4865550" y="904363"/>
                <a:ext cx="257315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LOYIHA MAQSADI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4865551" y="1197726"/>
                <a:ext cx="321775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---</a:t>
                </a:r>
                <a:endParaRPr lang="ru-RU" sz="1200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784011" y="809539"/>
              <a:ext cx="0" cy="126000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Рисунок 18" descr="Попасть в яблочко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189702" y="1166879"/>
              <a:ext cx="542372" cy="542372"/>
            </a:xfrm>
            <a:prstGeom prst="rect">
              <a:avLst/>
            </a:prstGeom>
          </p:spPr>
        </p:pic>
      </p:grpSp>
      <p:grpSp>
        <p:nvGrpSpPr>
          <p:cNvPr id="28" name="Группа 27"/>
          <p:cNvGrpSpPr/>
          <p:nvPr/>
        </p:nvGrpSpPr>
        <p:grpSpPr>
          <a:xfrm>
            <a:off x="8116268" y="2415604"/>
            <a:ext cx="3718579" cy="1008000"/>
            <a:chOff x="4189702" y="2400649"/>
            <a:chExt cx="3719858" cy="1008000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4874694" y="2509629"/>
              <a:ext cx="3034866" cy="533032"/>
              <a:chOff x="4874694" y="2371057"/>
              <a:chExt cx="3034866" cy="533032"/>
            </a:xfrm>
          </p:grpSpPr>
          <p:sp>
            <p:nvSpPr>
              <p:cNvPr id="39" name="Прямоугольник 38"/>
              <p:cNvSpPr/>
              <p:nvPr/>
            </p:nvSpPr>
            <p:spPr>
              <a:xfrm>
                <a:off x="4883838" y="2371057"/>
                <a:ext cx="1927131" cy="298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400" b="1" dirty="0">
                    <a:latin typeface="Bahnschrift" panose="020B0502040204020203" pitchFamily="34" charset="0"/>
                    <a:ea typeface="Times New Roman" panose="02020603050405020304" pitchFamily="18" charset="0"/>
                    <a:cs typeface="TimesNewRomanPS-BoldMT"/>
                  </a:rPr>
                  <a:t>QO’LLASH SOHALARI:</a:t>
                </a:r>
                <a:endParaRPr lang="ru-RU" sz="1100" dirty="0">
                  <a:effectLst/>
                  <a:latin typeface="Bahnschrift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4874694" y="2627090"/>
                <a:ext cx="30348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KAFE VA RESTIRONLAR</a:t>
                </a:r>
                <a:endParaRPr lang="ru-RU" sz="1200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1" name="Рисунок 20" descr="Конференц-зал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189702" y="2644947"/>
              <a:ext cx="542372" cy="542372"/>
            </a:xfrm>
            <a:prstGeom prst="rect">
              <a:avLst/>
            </a:prstGeom>
          </p:spPr>
        </p:pic>
        <p:cxnSp>
          <p:nvCxnSpPr>
            <p:cNvPr id="49" name="Прямая соединительная линия 48"/>
            <p:cNvCxnSpPr/>
            <p:nvPr/>
          </p:nvCxnSpPr>
          <p:spPr>
            <a:xfrm>
              <a:off x="4784011" y="2400649"/>
              <a:ext cx="0" cy="100800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/>
          <p:cNvGrpSpPr/>
          <p:nvPr/>
        </p:nvGrpSpPr>
        <p:grpSpPr>
          <a:xfrm>
            <a:off x="8008196" y="3771489"/>
            <a:ext cx="4012709" cy="950414"/>
            <a:chOff x="4140284" y="3771489"/>
            <a:chExt cx="4014089" cy="950414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4750853" y="3771489"/>
              <a:ext cx="3403520" cy="930800"/>
              <a:chOff x="4750853" y="3517552"/>
              <a:chExt cx="3403520" cy="930800"/>
            </a:xfrm>
          </p:grpSpPr>
          <p:sp>
            <p:nvSpPr>
              <p:cNvPr id="104" name="Прямоугольник 103"/>
              <p:cNvSpPr/>
              <p:nvPr/>
            </p:nvSpPr>
            <p:spPr>
              <a:xfrm>
                <a:off x="4750853" y="3517552"/>
                <a:ext cx="3403520" cy="930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" name="Прямоугольник 64"/>
              <p:cNvSpPr/>
              <p:nvPr/>
            </p:nvSpPr>
            <p:spPr>
              <a:xfrm>
                <a:off x="4920414" y="3565850"/>
                <a:ext cx="271058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b="1" dirty="0">
                    <a:latin typeface="Bahnschrift" panose="020B0502040204020203" pitchFamily="34" charset="0"/>
                  </a:rPr>
                  <a:t>LOYIHANING TAXMINIY QIYMATI:</a:t>
                </a:r>
                <a:endParaRPr lang="ru-RU" sz="14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4929558" y="3849995"/>
                <a:ext cx="30348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---</a:t>
                </a:r>
                <a:endParaRPr lang="ru-RU" sz="1200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5" name="Рисунок 24" descr="Шрифт Брайля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16200000">
              <a:off x="4140284" y="3913080"/>
              <a:ext cx="641209" cy="641209"/>
            </a:xfrm>
            <a:prstGeom prst="rect">
              <a:avLst/>
            </a:prstGeom>
          </p:spPr>
        </p:pic>
        <p:cxnSp>
          <p:nvCxnSpPr>
            <p:cNvPr id="50" name="Прямая соединительная линия 49"/>
            <p:cNvCxnSpPr/>
            <p:nvPr/>
          </p:nvCxnSpPr>
          <p:spPr>
            <a:xfrm>
              <a:off x="4784011" y="3785903"/>
              <a:ext cx="0" cy="93600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8091928" y="5067111"/>
            <a:ext cx="3924821" cy="936000"/>
            <a:chOff x="4224016" y="5067111"/>
            <a:chExt cx="3926171" cy="936000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4746667" y="5067111"/>
              <a:ext cx="3403520" cy="930800"/>
              <a:chOff x="4746667" y="4737927"/>
              <a:chExt cx="3403520" cy="930800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4746667" y="4737927"/>
                <a:ext cx="3403520" cy="930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4865550" y="4872459"/>
                <a:ext cx="3217746" cy="534208"/>
              </a:xfrm>
              <a:prstGeom prst="rect">
                <a:avLst/>
              </a:prstGeom>
              <a:solidFill>
                <a:schemeClr val="bg1">
                  <a:alpha val="3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LOYIHA MUALLIFI:  </a:t>
                </a:r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1 TECH </a:t>
                </a:r>
                <a:r>
                  <a:rPr lang="en-US" sz="14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Dasturchi</a:t>
                </a:r>
                <a:r>
                  <a:rPr lang="en-US" sz="1400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1400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</a:br>
                <a:r>
                  <a:rPr lang="en-US" sz="1400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TELEFON RAQAMI: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22 -- 8—80--80</a:t>
                </a:r>
                <a:endParaRPr lang="ru-RU" sz="1400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3" name="Рисунок 22" descr="Скрепка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224016" y="5264327"/>
              <a:ext cx="546896" cy="546896"/>
            </a:xfrm>
            <a:prstGeom prst="rect">
              <a:avLst/>
            </a:prstGeom>
          </p:spPr>
        </p:pic>
        <p:cxnSp>
          <p:nvCxnSpPr>
            <p:cNvPr id="51" name="Прямая соединительная линия 50"/>
            <p:cNvCxnSpPr/>
            <p:nvPr/>
          </p:nvCxnSpPr>
          <p:spPr>
            <a:xfrm>
              <a:off x="4784011" y="5067111"/>
              <a:ext cx="0" cy="93600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181816" y="789652"/>
            <a:ext cx="3776260" cy="2058182"/>
            <a:chOff x="-258177" y="704091"/>
            <a:chExt cx="4096187" cy="2058181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58177" y="704091"/>
              <a:ext cx="4096187" cy="2058181"/>
              <a:chOff x="-276465" y="649227"/>
              <a:chExt cx="4096187" cy="2058181"/>
            </a:xfrm>
          </p:grpSpPr>
          <p:sp>
            <p:nvSpPr>
              <p:cNvPr id="100" name="Прямоугольник 99"/>
              <p:cNvSpPr/>
              <p:nvPr/>
            </p:nvSpPr>
            <p:spPr>
              <a:xfrm>
                <a:off x="-276465" y="1017496"/>
                <a:ext cx="4055120" cy="16899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Ilgari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Kafe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restronlarda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mavlud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muammolar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admin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ofisont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o`rtasida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vaqt,admin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omborda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qancha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maxsulot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qolganligini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bilish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uchun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yo`qatilgan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vaqt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Прямоугольник 88"/>
              <p:cNvSpPr/>
              <p:nvPr/>
            </p:nvSpPr>
            <p:spPr>
              <a:xfrm>
                <a:off x="753747" y="649227"/>
                <a:ext cx="20331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b="1" dirty="0" smtClean="0">
                    <a:latin typeface="Bahnschrift" panose="020B0502040204020203" pitchFamily="34" charset="0"/>
                  </a:rPr>
                  <a:t>MAVJUD MUAMMO:</a:t>
                </a:r>
                <a:endParaRPr lang="ru-RU" sz="14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5" name="Прямоугольник 84"/>
              <p:cNvSpPr/>
              <p:nvPr/>
            </p:nvSpPr>
            <p:spPr>
              <a:xfrm>
                <a:off x="936586" y="1074359"/>
                <a:ext cx="288313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---</a:t>
                </a:r>
                <a:endParaRPr lang="ru-RU" sz="1200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-276464" y="777073"/>
                <a:ext cx="0" cy="143999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Рисунок 39" descr="Приостановить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68142" y="1345785"/>
              <a:ext cx="400042" cy="400042"/>
            </a:xfrm>
            <a:prstGeom prst="rect">
              <a:avLst/>
            </a:prstGeom>
          </p:spPr>
        </p:pic>
      </p:grpSp>
      <p:grpSp>
        <p:nvGrpSpPr>
          <p:cNvPr id="47" name="Группа 46"/>
          <p:cNvGrpSpPr/>
          <p:nvPr/>
        </p:nvGrpSpPr>
        <p:grpSpPr>
          <a:xfrm>
            <a:off x="-235397" y="2807047"/>
            <a:ext cx="3490831" cy="2070309"/>
            <a:chOff x="336970" y="2559755"/>
            <a:chExt cx="3490086" cy="2232000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856919" y="2559755"/>
              <a:ext cx="2970137" cy="2232000"/>
              <a:chOff x="838631" y="2328314"/>
              <a:chExt cx="2970137" cy="2232000"/>
            </a:xfrm>
          </p:grpSpPr>
          <p:sp>
            <p:nvSpPr>
              <p:cNvPr id="90" name="Прямоугольник 89"/>
              <p:cNvSpPr/>
              <p:nvPr/>
            </p:nvSpPr>
            <p:spPr>
              <a:xfrm>
                <a:off x="1166779" y="2445372"/>
                <a:ext cx="264198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b="1" dirty="0">
                    <a:latin typeface="Bahnschrift" panose="020B0502040204020203" pitchFamily="34" charset="0"/>
                  </a:rPr>
                  <a:t>TAKLIF </a:t>
                </a:r>
                <a:r>
                  <a:rPr lang="en-US" sz="1400" b="1" dirty="0" smtClean="0">
                    <a:latin typeface="Bahnschrift" panose="020B0502040204020203" pitchFamily="34" charset="0"/>
                  </a:rPr>
                  <a:t>ETILAYOTGAN </a:t>
                </a:r>
                <a:r>
                  <a:rPr lang="en-US" sz="1400" b="1" dirty="0">
                    <a:latin typeface="Bahnschrift" panose="020B0502040204020203" pitchFamily="34" charset="0"/>
                  </a:rPr>
                  <a:t>YECHIM:</a:t>
                </a:r>
                <a:endParaRPr lang="ru-RU" sz="1400" b="1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838631" y="2328314"/>
                <a:ext cx="0" cy="223200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Рисунок 41" descr="Оканчивать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36970" y="3486036"/>
              <a:ext cx="455862" cy="455862"/>
            </a:xfrm>
            <a:prstGeom prst="rect">
              <a:avLst/>
            </a:prstGeom>
          </p:spPr>
        </p:pic>
      </p:grpSp>
      <p:grpSp>
        <p:nvGrpSpPr>
          <p:cNvPr id="48" name="Группа 47"/>
          <p:cNvGrpSpPr/>
          <p:nvPr/>
        </p:nvGrpSpPr>
        <p:grpSpPr>
          <a:xfrm>
            <a:off x="0" y="4951973"/>
            <a:ext cx="3423064" cy="1476000"/>
            <a:chOff x="414946" y="5061637"/>
            <a:chExt cx="3423064" cy="1476000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856919" y="5061637"/>
              <a:ext cx="2981091" cy="1476000"/>
              <a:chOff x="838631" y="4677589"/>
              <a:chExt cx="2981091" cy="1476000"/>
            </a:xfrm>
          </p:grpSpPr>
          <p:sp>
            <p:nvSpPr>
              <p:cNvPr id="96" name="Прямоугольник 95"/>
              <p:cNvSpPr/>
              <p:nvPr/>
            </p:nvSpPr>
            <p:spPr>
              <a:xfrm>
                <a:off x="936586" y="4767914"/>
                <a:ext cx="216859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b="1" dirty="0">
                    <a:latin typeface="Bahnschrift" panose="020B0502040204020203" pitchFamily="34" charset="0"/>
                  </a:rPr>
                  <a:t>KUTILAYOTGAN NATIJA:</a:t>
                </a:r>
                <a:endParaRPr lang="ru-RU" sz="14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936586" y="5057403"/>
                <a:ext cx="28831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Qossa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tushumi,hodimlar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xisoboti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maxsulotni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kirim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qilish,bekor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kilingan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buyurtmalar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sotilgan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maxsulotlar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xisoboti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, 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maqsulotkar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dirty="0" err="1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xisoboti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Bahnschrift" panose="020B0502040204020203" pitchFamily="34" charset="0"/>
                    <a:cs typeface="Times New Roman" panose="02020603050405020304" pitchFamily="18" charset="0"/>
                  </a:rPr>
                  <a:t>.</a:t>
                </a:r>
                <a:endParaRPr lang="ru-RU" sz="1200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838631" y="4677589"/>
                <a:ext cx="0" cy="147600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Рисунок 44" descr="Извлечение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14946" y="5636387"/>
              <a:ext cx="369881" cy="369881"/>
            </a:xfrm>
            <a:prstGeom prst="rect">
              <a:avLst/>
            </a:prstGeom>
          </p:spPr>
        </p:pic>
      </p:grpSp>
      <p:sp>
        <p:nvSpPr>
          <p:cNvPr id="13" name="Прямоугольник 12"/>
          <p:cNvSpPr/>
          <p:nvPr/>
        </p:nvSpPr>
        <p:spPr>
          <a:xfrm>
            <a:off x="4025348" y="831106"/>
            <a:ext cx="3823293" cy="307203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4019002" y="3996494"/>
            <a:ext cx="3823293" cy="256976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5729635" y="873083"/>
            <a:ext cx="2033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latin typeface="Bahnschrift" panose="020B0502040204020203" pitchFamily="34" charset="0"/>
              </a:rPr>
              <a:t>LOYIHA RASMI</a:t>
            </a:r>
            <a:endParaRPr lang="ru-RU" sz="1400" b="1" dirty="0">
              <a:latin typeface="Bahnschrift" panose="020B0502040204020203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5809147" y="4067246"/>
            <a:ext cx="2033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latin typeface="Bahnschrift" panose="020B0502040204020203" pitchFamily="34" charset="0"/>
              </a:rPr>
              <a:t>LOYIHA RASMI</a:t>
            </a:r>
            <a:endParaRPr lang="ru-RU" sz="1400" b="1" dirty="0">
              <a:latin typeface="Bahnschrift" panose="020B0502040204020203" pitchFamily="34" charset="0"/>
            </a:endParaRPr>
          </a:p>
        </p:txBody>
      </p:sp>
      <p:pic>
        <p:nvPicPr>
          <p:cNvPr id="64" name="Рисунок 63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4029137" y="842848"/>
            <a:ext cx="3783747" cy="2988524"/>
          </a:xfrm>
          <a:prstGeom prst="rect">
            <a:avLst/>
          </a:prstGeom>
        </p:spPr>
      </p:pic>
      <p:sp>
        <p:nvSpPr>
          <p:cNvPr id="2" name="Прямоугольник с двумя скругленными соседними углами 1"/>
          <p:cNvSpPr/>
          <p:nvPr/>
        </p:nvSpPr>
        <p:spPr>
          <a:xfrm>
            <a:off x="5072063" y="1345982"/>
            <a:ext cx="1714500" cy="45927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 </a:t>
            </a:r>
            <a:r>
              <a:rPr lang="en-US" dirty="0" err="1" smtClean="0"/>
              <a:t>kafe</a:t>
            </a:r>
            <a:endParaRPr lang="ru-RU" dirty="0"/>
          </a:p>
        </p:txBody>
      </p:sp>
      <p:pic>
        <p:nvPicPr>
          <p:cNvPr id="73" name="Рисунок 72"/>
          <p:cNvPicPr>
            <a:picLocks/>
          </p:cNvPicPr>
          <p:nvPr/>
        </p:nvPicPr>
        <p:blipFill rotWithShape="1">
          <a:blip r:embed="rId19"/>
          <a:srcRect l="1" t="9819" r="427" b="13905"/>
          <a:stretch/>
        </p:blipFill>
        <p:spPr>
          <a:xfrm>
            <a:off x="3903005" y="3941898"/>
            <a:ext cx="3959695" cy="2626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79</Words>
  <Application>Microsoft Office PowerPoint</Application>
  <PresentationFormat>Широкоэкранный</PresentationFormat>
  <Paragraphs>19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Times New Roman</vt:lpstr>
      <vt:lpstr>TimesNewRomanPS-BoldMT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Davron</dc:creator>
  <cp:lastModifiedBy>M&amp;K</cp:lastModifiedBy>
  <cp:revision>320</cp:revision>
  <dcterms:created xsi:type="dcterms:W3CDTF">2019-07-12T09:42:00Z</dcterms:created>
  <dcterms:modified xsi:type="dcterms:W3CDTF">2022-03-11T07:45:09Z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