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28" r:id="rId6"/>
    <p:sldId id="309" r:id="rId7"/>
    <p:sldId id="310" r:id="rId8"/>
    <p:sldId id="311" r:id="rId9"/>
    <p:sldId id="312" r:id="rId10"/>
    <p:sldId id="320" r:id="rId11"/>
    <p:sldId id="314" r:id="rId12"/>
    <p:sldId id="319" r:id="rId13"/>
    <p:sldId id="317" r:id="rId14"/>
    <p:sldId id="316" r:id="rId15"/>
    <p:sldId id="315" r:id="rId16"/>
    <p:sldId id="321" r:id="rId17"/>
    <p:sldId id="325" r:id="rId18"/>
    <p:sldId id="324" r:id="rId19"/>
    <p:sldId id="326" r:id="rId20"/>
    <p:sldId id="322" r:id="rId21"/>
    <p:sldId id="32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9F1"/>
    <a:srgbClr val="C4D7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Loan Approval Prediction in SAS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Prepared by: Fery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2B9C8-6812-3CED-A3DD-D699B1DCD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474209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CA" b="1" kern="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Bivariate analysis</a:t>
            </a:r>
            <a:endParaRPr lang="en-CA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F8B1D3-3EE2-B1B4-0AF7-7294C34FB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833" y="1925352"/>
            <a:ext cx="4053274" cy="31874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7F13A3-48D1-825D-7173-6533D4A83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894" y="1925352"/>
            <a:ext cx="4253539" cy="318742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26E7225-CF97-6D62-105B-E59D80A7EAC5}"/>
              </a:ext>
            </a:extLst>
          </p:cNvPr>
          <p:cNvSpPr/>
          <p:nvPr/>
        </p:nvSpPr>
        <p:spPr>
          <a:xfrm>
            <a:off x="2230732" y="2281082"/>
            <a:ext cx="1072908" cy="353963"/>
          </a:xfrm>
          <a:prstGeom prst="rect">
            <a:avLst/>
          </a:prstGeom>
          <a:solidFill>
            <a:srgbClr val="DFE9F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Corr:0.93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24E224-E03A-840C-447F-CDA3717C9C93}"/>
              </a:ext>
            </a:extLst>
          </p:cNvPr>
          <p:cNvSpPr/>
          <p:nvPr/>
        </p:nvSpPr>
        <p:spPr>
          <a:xfrm>
            <a:off x="2467896" y="5271860"/>
            <a:ext cx="7256207" cy="983225"/>
          </a:xfrm>
          <a:prstGeom prst="rect">
            <a:avLst/>
          </a:prstGeom>
          <a:solidFill>
            <a:srgbClr val="DFE9F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H0:Self-employment status has no effect on loan approval status.</a:t>
            </a:r>
          </a:p>
          <a:p>
            <a:pPr algn="ctr"/>
            <a:r>
              <a:rPr lang="en-CA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Chi-Square Test,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P-value: 0.93&gt;0.05, Fail to Reject H0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2F16551-EB10-DD54-7F54-D2D8A678608E}"/>
              </a:ext>
            </a:extLst>
          </p:cNvPr>
          <p:cNvCxnSpPr>
            <a:cxnSpLocks/>
          </p:cNvCxnSpPr>
          <p:nvPr/>
        </p:nvCxnSpPr>
        <p:spPr>
          <a:xfrm flipV="1">
            <a:off x="6174658" y="4719484"/>
            <a:ext cx="314632" cy="3932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146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B6C2D8-127A-6558-47EF-2F895A849760}"/>
              </a:ext>
            </a:extLst>
          </p:cNvPr>
          <p:cNvSpPr/>
          <p:nvPr/>
        </p:nvSpPr>
        <p:spPr>
          <a:xfrm>
            <a:off x="2231922" y="1881803"/>
            <a:ext cx="3067664" cy="619432"/>
          </a:xfrm>
          <a:prstGeom prst="rect">
            <a:avLst/>
          </a:prstGeom>
          <a:solidFill>
            <a:srgbClr val="DFE9F1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Shapiro-Wilk: &lt;0.0001</a:t>
            </a:r>
            <a:endParaRPr lang="en-CA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1E87757-8B84-D250-E354-38ED25E41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767" y="288977"/>
            <a:ext cx="10564761" cy="1371600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H0:The data is normally distributed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H0:The median income is the same for both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loan_status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groups.</a:t>
            </a:r>
            <a:endParaRPr lang="en-CA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8AE0EC-CF78-C8B0-D4FF-E2B018E368E9}"/>
              </a:ext>
            </a:extLst>
          </p:cNvPr>
          <p:cNvSpPr/>
          <p:nvPr/>
        </p:nvSpPr>
        <p:spPr>
          <a:xfrm>
            <a:off x="7029584" y="1881803"/>
            <a:ext cx="2851354" cy="619432"/>
          </a:xfrm>
          <a:prstGeom prst="rect">
            <a:avLst/>
          </a:prstGeom>
          <a:solidFill>
            <a:srgbClr val="DFE9F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Mann-Whitney U test</a:t>
            </a:r>
            <a:endParaRPr lang="en-CA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DCFA0D-0F3C-EA1C-AC43-98A91929A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147" y="2771622"/>
            <a:ext cx="3775630" cy="2842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D2F262E-13B3-A265-1A00-19FBC4E79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813" y="2771622"/>
            <a:ext cx="3933125" cy="28426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1FA5D0C-29A8-C316-0451-59BBDE5D9B73}"/>
              </a:ext>
            </a:extLst>
          </p:cNvPr>
          <p:cNvCxnSpPr>
            <a:cxnSpLocks/>
          </p:cNvCxnSpPr>
          <p:nvPr/>
        </p:nvCxnSpPr>
        <p:spPr>
          <a:xfrm flipH="1">
            <a:off x="10481187" y="4798142"/>
            <a:ext cx="442451" cy="314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8CC321F-EC5C-FE50-36AB-B24CE261646F}"/>
              </a:ext>
            </a:extLst>
          </p:cNvPr>
          <p:cNvSpPr/>
          <p:nvPr/>
        </p:nvSpPr>
        <p:spPr>
          <a:xfrm>
            <a:off x="7309563" y="5786287"/>
            <a:ext cx="2468377" cy="432619"/>
          </a:xfrm>
          <a:prstGeom prst="rect">
            <a:avLst/>
          </a:prstGeom>
          <a:solidFill>
            <a:srgbClr val="DFE9F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 to Reject H0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01B958-3E66-DD3C-642B-D81C3A7FC863}"/>
              </a:ext>
            </a:extLst>
          </p:cNvPr>
          <p:cNvSpPr/>
          <p:nvPr/>
        </p:nvSpPr>
        <p:spPr>
          <a:xfrm>
            <a:off x="2546555" y="5786287"/>
            <a:ext cx="2084439" cy="432619"/>
          </a:xfrm>
          <a:prstGeom prst="rect">
            <a:avLst/>
          </a:prstGeom>
          <a:solidFill>
            <a:srgbClr val="DFE9F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Reject H0</a:t>
            </a:r>
          </a:p>
        </p:txBody>
      </p:sp>
    </p:spTree>
    <p:extLst>
      <p:ext uri="{BB962C8B-B14F-4D97-AF65-F5344CB8AC3E}">
        <p14:creationId xmlns:p14="http://schemas.microsoft.com/office/powerpoint/2010/main" val="2276544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EEA3E-77AB-9432-1C3E-FA645E30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9731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CA" b="1" kern="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Split the dataset</a:t>
            </a:r>
            <a:endParaRPr lang="en-CA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3C4D24-94CC-116E-46BF-7A6166B6E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864" y="2155074"/>
            <a:ext cx="3060771" cy="26489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201899-5B01-7F5B-32DC-BAC908DE5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698" y="3362448"/>
            <a:ext cx="4459302" cy="144158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2192994-462F-2CA4-DF6A-D466979EFDA1}"/>
              </a:ext>
            </a:extLst>
          </p:cNvPr>
          <p:cNvSpPr/>
          <p:nvPr/>
        </p:nvSpPr>
        <p:spPr>
          <a:xfrm>
            <a:off x="2317474" y="2155074"/>
            <a:ext cx="3156155" cy="699509"/>
          </a:xfrm>
          <a:prstGeom prst="rect">
            <a:avLst/>
          </a:prstGeom>
          <a:solidFill>
            <a:srgbClr val="DFE9F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Train Dataset: 70%</a:t>
            </a:r>
          </a:p>
          <a:p>
            <a:pPr algn="ctr"/>
            <a:r>
              <a:rPr lang="en-CA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 Dataset: 30%</a:t>
            </a:r>
          </a:p>
        </p:txBody>
      </p:sp>
    </p:spTree>
    <p:extLst>
      <p:ext uri="{BB962C8B-B14F-4D97-AF65-F5344CB8AC3E}">
        <p14:creationId xmlns:p14="http://schemas.microsoft.com/office/powerpoint/2010/main" val="3267851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01BD3-8222-1F2F-90E4-4A804924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432" y="247884"/>
            <a:ext cx="10058400" cy="1371600"/>
          </a:xfrm>
        </p:spPr>
        <p:txBody>
          <a:bodyPr/>
          <a:lstStyle/>
          <a:p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Model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92BC51-C7EA-93D0-70CA-CC7A19565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948" y="1619484"/>
            <a:ext cx="3342969" cy="35142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B6BCF3-541A-593A-D9C0-6F5D979B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895" y="1619484"/>
            <a:ext cx="3342969" cy="354067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D8E3D69-5EAE-1D54-71D5-7EBE03A6D8A3}"/>
              </a:ext>
            </a:extLst>
          </p:cNvPr>
          <p:cNvSpPr/>
          <p:nvPr/>
        </p:nvSpPr>
        <p:spPr>
          <a:xfrm>
            <a:off x="9035845" y="1809135"/>
            <a:ext cx="353961" cy="11798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797C49-283D-E48E-06FB-879A3A923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118" y="1799096"/>
            <a:ext cx="365792" cy="12802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44ADC8F-AE66-B894-9D0B-5F6E8189D2D1}"/>
              </a:ext>
            </a:extLst>
          </p:cNvPr>
          <p:cNvSpPr/>
          <p:nvPr/>
        </p:nvSpPr>
        <p:spPr>
          <a:xfrm>
            <a:off x="3480619" y="5339767"/>
            <a:ext cx="5230762" cy="845574"/>
          </a:xfrm>
          <a:prstGeom prst="rect">
            <a:avLst/>
          </a:prstGeom>
          <a:solidFill>
            <a:srgbClr val="DFE9F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model is performing excellently, and the consistency indicates good generalization.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63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E450A-4FFE-90AC-447C-DFB1FCF12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8465"/>
            <a:ext cx="10058400" cy="1371600"/>
          </a:xfrm>
        </p:spPr>
        <p:txBody>
          <a:bodyPr/>
          <a:lstStyle/>
          <a:p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Evaluating The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817A1E-6D8A-1D54-0970-00C605799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634" y="2179626"/>
            <a:ext cx="4025167" cy="67918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D7BF8AF-8310-DC79-6D8F-794578912F10}"/>
              </a:ext>
            </a:extLst>
          </p:cNvPr>
          <p:cNvSpPr/>
          <p:nvPr/>
        </p:nvSpPr>
        <p:spPr>
          <a:xfrm>
            <a:off x="7030634" y="3368371"/>
            <a:ext cx="4025167" cy="1020855"/>
          </a:xfrm>
          <a:prstGeom prst="rect">
            <a:avLst/>
          </a:prstGeom>
          <a:solidFill>
            <a:srgbClr val="DFE9F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The model performs well but mistakenly approves 183 (7%) risky applicants.</a:t>
            </a:r>
            <a:br>
              <a:rPr lang="en-US" sz="1400" dirty="0">
                <a:solidFill>
                  <a:schemeClr val="tx1"/>
                </a:solidFill>
              </a:rPr>
            </a:br>
            <a:endParaRPr lang="en-CA" sz="14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B3A61F-0D3E-563E-7B42-354A215D4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179626"/>
            <a:ext cx="5268060" cy="34199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F4C2E9C-2F1A-7EEA-3E5E-819022AD624E}"/>
              </a:ext>
            </a:extLst>
          </p:cNvPr>
          <p:cNvSpPr/>
          <p:nvPr/>
        </p:nvSpPr>
        <p:spPr>
          <a:xfrm>
            <a:off x="5171767" y="3175819"/>
            <a:ext cx="422787" cy="25318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0002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CB25D-5105-4B9E-B3A9-A19A4DB94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587" y="201562"/>
            <a:ext cx="10058400" cy="1371600"/>
          </a:xfrm>
        </p:spPr>
        <p:txBody>
          <a:bodyPr/>
          <a:lstStyle/>
          <a:p>
            <a:r>
              <a:rPr lang="en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Odds </a:t>
            </a:r>
            <a:r>
              <a:rPr lang="en-CA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Ratio Estimates</a:t>
            </a:r>
            <a:endParaRPr lang="en-CA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567651-3805-6A81-CCCB-7E9D2AC51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20" y="1629651"/>
            <a:ext cx="5217463" cy="31181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984C1A-B601-26DE-D109-8E52664780F7}"/>
              </a:ext>
            </a:extLst>
          </p:cNvPr>
          <p:cNvSpPr/>
          <p:nvPr/>
        </p:nvSpPr>
        <p:spPr>
          <a:xfrm>
            <a:off x="2022987" y="4913942"/>
            <a:ext cx="8229600" cy="1189703"/>
          </a:xfrm>
          <a:prstGeom prst="rect">
            <a:avLst/>
          </a:prstGeom>
          <a:solidFill>
            <a:srgbClr val="DFE9F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70ECEF3-8640-E9AC-AB85-9F545FC27417}"/>
              </a:ext>
            </a:extLst>
          </p:cNvPr>
          <p:cNvSpPr txBox="1">
            <a:spLocks/>
          </p:cNvSpPr>
          <p:nvPr/>
        </p:nvSpPr>
        <p:spPr>
          <a:xfrm>
            <a:off x="2335161" y="5053781"/>
            <a:ext cx="8229600" cy="1049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en-US" sz="2900" dirty="0">
              <a:solidFill>
                <a:schemeClr val="tx1"/>
              </a:solidFill>
            </a:endParaRPr>
          </a:p>
          <a:p>
            <a:r>
              <a:rPr lang="en-US" sz="2300" dirty="0">
                <a:solidFill>
                  <a:schemeClr val="tx1"/>
                </a:solidFill>
              </a:rPr>
              <a:t>Significant predictors are </a:t>
            </a:r>
            <a:r>
              <a:rPr lang="en-US" sz="2300" b="1" dirty="0">
                <a:solidFill>
                  <a:schemeClr val="tx1"/>
                </a:solidFill>
              </a:rPr>
              <a:t>loan term</a:t>
            </a:r>
            <a:r>
              <a:rPr lang="en-US" sz="2300" dirty="0">
                <a:solidFill>
                  <a:schemeClr val="tx1"/>
                </a:solidFill>
              </a:rPr>
              <a:t> and </a:t>
            </a:r>
            <a:r>
              <a:rPr lang="en-US" sz="2300" b="1" dirty="0">
                <a:solidFill>
                  <a:schemeClr val="tx1"/>
                </a:solidFill>
              </a:rPr>
              <a:t>credit   score </a:t>
            </a:r>
            <a:r>
              <a:rPr lang="en-US" sz="2300" dirty="0">
                <a:solidFill>
                  <a:schemeClr val="tx1"/>
                </a:solidFill>
              </a:rPr>
              <a:t>. Other variables have no significant impact on approval.</a:t>
            </a:r>
          </a:p>
          <a:p>
            <a:endParaRPr lang="en-CA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BDA9A9D-02B5-B548-1B4A-BE8460896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077" y="1629650"/>
            <a:ext cx="4073582" cy="311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55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D0186-1BB0-762F-6F80-0BAA9C1D6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81609"/>
            <a:ext cx="10058400" cy="1371600"/>
          </a:xfrm>
        </p:spPr>
        <p:txBody>
          <a:bodyPr/>
          <a:lstStyle/>
          <a:p>
            <a:r>
              <a:rPr lang="en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Multicollinearity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DC6719-5C15-4F25-F4B6-22D2D1BA2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548" y="1853209"/>
            <a:ext cx="5143011" cy="2217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A05B9E4-DEAC-D0AD-7F2A-450CE3378D52}"/>
              </a:ext>
            </a:extLst>
          </p:cNvPr>
          <p:cNvSpPr/>
          <p:nvPr/>
        </p:nvSpPr>
        <p:spPr>
          <a:xfrm>
            <a:off x="2725040" y="4359030"/>
            <a:ext cx="5860026" cy="1006387"/>
          </a:xfrm>
          <a:prstGeom prst="rect">
            <a:avLst/>
          </a:prstGeom>
          <a:solidFill>
            <a:srgbClr val="DFE9F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There is </a:t>
            </a:r>
            <a:r>
              <a:rPr lang="en-US" sz="1600" b="1" dirty="0">
                <a:solidFill>
                  <a:schemeClr val="tx1"/>
                </a:solidFill>
              </a:rPr>
              <a:t>no severe multicollinearity </a:t>
            </a:r>
            <a:r>
              <a:rPr lang="en-US" sz="1600" dirty="0">
                <a:solidFill>
                  <a:schemeClr val="tx1"/>
                </a:solidFill>
              </a:rPr>
              <a:t>in the model. Predictors are not highly correlated with each other.</a:t>
            </a:r>
            <a:endParaRPr lang="en-CA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048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E7903F-05DD-6852-C87D-899433220428}"/>
              </a:ext>
            </a:extLst>
          </p:cNvPr>
          <p:cNvSpPr/>
          <p:nvPr/>
        </p:nvSpPr>
        <p:spPr>
          <a:xfrm>
            <a:off x="3008671" y="2096373"/>
            <a:ext cx="6233652" cy="3061329"/>
          </a:xfrm>
          <a:prstGeom prst="rect">
            <a:avLst/>
          </a:prstGeom>
          <a:solidFill>
            <a:srgbClr val="DFE9F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2EC9E-D3C6-A5BF-3F27-B4C93A9C4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24773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CA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E8A4E-67C9-2FE9-20B5-998FD7DD3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4556" y="2899504"/>
            <a:ext cx="4981882" cy="18568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The model is a </a:t>
            </a:r>
            <a:r>
              <a:rPr lang="en-US" sz="2000" b="1" dirty="0"/>
              <a:t>reliable</a:t>
            </a:r>
            <a:r>
              <a:rPr lang="en-US" sz="2000" dirty="0"/>
              <a:t> for loan decisions, helping to </a:t>
            </a:r>
            <a:r>
              <a:rPr lang="en-US" sz="2000" b="1" dirty="0"/>
              <a:t>reduce</a:t>
            </a:r>
            <a:r>
              <a:rPr lang="en-US" sz="2000" dirty="0"/>
              <a:t> financial risk and </a:t>
            </a:r>
            <a:r>
              <a:rPr lang="en-US" sz="2000" b="1" dirty="0"/>
              <a:t>improve</a:t>
            </a:r>
            <a:r>
              <a:rPr lang="en-US" sz="2000" dirty="0"/>
              <a:t> the approval process. Ongoing monitoring and adjustments will ensure its effectiveness and ability to adapt to new data and trends.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3857273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9BD9E6-E6C7-A51D-E0C6-208446D90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A840D6-225A-23A8-6D93-6B46F0888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8B64C41-E1AC-415B-FF78-B87A6F0B7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DEADC6-A0E4-C4C6-CC77-67312A635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5FA55-719D-7591-42E8-203218A7D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Courier New" panose="02070309020205020404" pitchFamily="49" charset="0"/>
              </a:rPr>
              <a:t>Thank You!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149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90C14-42EB-1B60-1025-78D44CB25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709CC-C709-32EA-E6B4-4D6CBB143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9827"/>
            <a:ext cx="10058400" cy="1371600"/>
          </a:xfrm>
        </p:spPr>
        <p:txBody>
          <a:bodyPr/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Agenda</a:t>
            </a:r>
            <a:b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E4052C-5FDD-3F43-2C38-3E1C249E21C7}"/>
              </a:ext>
            </a:extLst>
          </p:cNvPr>
          <p:cNvSpPr/>
          <p:nvPr/>
        </p:nvSpPr>
        <p:spPr>
          <a:xfrm>
            <a:off x="2458065" y="2275547"/>
            <a:ext cx="7708490" cy="3116826"/>
          </a:xfrm>
          <a:prstGeom prst="rect">
            <a:avLst/>
          </a:prstGeom>
          <a:solidFill>
            <a:srgbClr val="DFE9F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E3C26738-DAB7-88C3-083B-6D052771D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956797"/>
            <a:ext cx="713822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/>
              <a:t>Introduction</a:t>
            </a:r>
            <a:r>
              <a:rPr lang="en-US" altLang="en-US" dirty="0"/>
              <a:t> – Objective &amp; Dataset Overview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/>
              <a:t>Data Exploration </a:t>
            </a:r>
            <a:r>
              <a:rPr lang="en-US" altLang="en-US" dirty="0"/>
              <a:t>– Records, Data Types, Missing &amp; Duplicates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/>
              <a:t>Data Analysis </a:t>
            </a:r>
            <a:r>
              <a:rPr lang="en-US" altLang="en-US" dirty="0"/>
              <a:t>– Outliers, Univariate and Bivariate Tests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/>
              <a:t>Modeling</a:t>
            </a:r>
            <a:r>
              <a:rPr lang="en-US" altLang="en-US" dirty="0"/>
              <a:t> – Train-Test Split &amp; Logistic Regression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/>
              <a:t>Evaluation</a:t>
            </a:r>
            <a:r>
              <a:rPr lang="en-US" altLang="en-US" dirty="0"/>
              <a:t> – Performance Metrics &amp; Insights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/>
              <a:t>Conclusion</a:t>
            </a:r>
            <a:r>
              <a:rPr lang="en-US" altLang="en-US" dirty="0"/>
              <a:t> – Key Findings </a:t>
            </a:r>
          </a:p>
        </p:txBody>
      </p:sp>
    </p:spTree>
    <p:extLst>
      <p:ext uri="{BB962C8B-B14F-4D97-AF65-F5344CB8AC3E}">
        <p14:creationId xmlns:p14="http://schemas.microsoft.com/office/powerpoint/2010/main" val="313308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84151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Business Statement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EB0AA6-1850-DE2A-9719-2065948C8105}"/>
              </a:ext>
            </a:extLst>
          </p:cNvPr>
          <p:cNvSpPr/>
          <p:nvPr/>
        </p:nvSpPr>
        <p:spPr>
          <a:xfrm>
            <a:off x="2527917" y="2069682"/>
            <a:ext cx="2963684" cy="323973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65CDAF-F030-1C4F-30DB-50699D83E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824" y="2069682"/>
            <a:ext cx="2879957" cy="32397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2DDF5AA-04F1-B85D-3650-04C4FC62B9E4}"/>
              </a:ext>
            </a:extLst>
          </p:cNvPr>
          <p:cNvSpPr txBox="1"/>
          <p:nvPr/>
        </p:nvSpPr>
        <p:spPr>
          <a:xfrm>
            <a:off x="7029062" y="2274838"/>
            <a:ext cx="263502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Secondary Objective:</a:t>
            </a:r>
            <a:br>
              <a:rPr lang="en-US" dirty="0"/>
            </a:br>
            <a:r>
              <a:rPr lang="en-US" dirty="0"/>
              <a:t>To improve the accuracy of loan approvals by analyzing various features to optimize decision-making processes.</a:t>
            </a:r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73992F-8A14-07D3-147F-3C17BB7DCB87}"/>
              </a:ext>
            </a:extLst>
          </p:cNvPr>
          <p:cNvSpPr txBox="1"/>
          <p:nvPr/>
        </p:nvSpPr>
        <p:spPr>
          <a:xfrm>
            <a:off x="2699543" y="2310184"/>
            <a:ext cx="269836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Primary Objective:</a:t>
            </a:r>
            <a:br>
              <a:rPr lang="en-US" dirty="0"/>
            </a:br>
            <a:r>
              <a:rPr lang="en-US" dirty="0"/>
              <a:t>To develop a predictive model for loan approval, helping the financial institution identify individuals who are more likely to repay their loans and reduce the risk of defaults.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3773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71B04-0957-DACC-9327-77AC8ADC5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</a:t>
            </a:r>
            <a:r>
              <a:rPr lang="en-US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irst 5 &amp; Last 5 </a:t>
            </a: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</a:t>
            </a:r>
            <a:r>
              <a:rPr lang="en-US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ecords </a:t>
            </a:r>
            <a:b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4AECB2-E712-37E8-2C0F-45E1381E6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7302" y="2081768"/>
            <a:ext cx="7601865" cy="3441223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41EC61-BA66-A216-7725-9EE55B5A3708}"/>
              </a:ext>
            </a:extLst>
          </p:cNvPr>
          <p:cNvSpPr/>
          <p:nvPr/>
        </p:nvSpPr>
        <p:spPr>
          <a:xfrm>
            <a:off x="939033" y="2405618"/>
            <a:ext cx="2308860" cy="525780"/>
          </a:xfrm>
          <a:prstGeom prst="rect">
            <a:avLst/>
          </a:prstGeom>
          <a:solidFill>
            <a:srgbClr val="DFE9F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Total Records: 4,269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2E3FF5-8D74-332B-3C74-CFD1D068E837}"/>
              </a:ext>
            </a:extLst>
          </p:cNvPr>
          <p:cNvSpPr/>
          <p:nvPr/>
        </p:nvSpPr>
        <p:spPr>
          <a:xfrm>
            <a:off x="3727302" y="5314950"/>
            <a:ext cx="701823" cy="20804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012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081D7-18E8-F124-CDB8-F333C08EC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</a:t>
            </a:r>
            <a:r>
              <a:rPr lang="en-US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ata </a:t>
            </a: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</a:t>
            </a:r>
            <a:r>
              <a:rPr lang="en-US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ypes</a:t>
            </a: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And Duplicates</a:t>
            </a:r>
            <a:b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86A08B-F233-E228-30D8-1EF615793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5786" y="2417316"/>
            <a:ext cx="4387270" cy="36061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8401093-227F-DDD1-01AD-5254247BEDDF}"/>
              </a:ext>
            </a:extLst>
          </p:cNvPr>
          <p:cNvSpPr/>
          <p:nvPr/>
        </p:nvSpPr>
        <p:spPr>
          <a:xfrm>
            <a:off x="6934200" y="4257675"/>
            <a:ext cx="981075" cy="21907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16A26F-4939-6760-46A2-A0A9E78275BE}"/>
              </a:ext>
            </a:extLst>
          </p:cNvPr>
          <p:cNvSpPr/>
          <p:nvPr/>
        </p:nvSpPr>
        <p:spPr>
          <a:xfrm>
            <a:off x="1178944" y="2417316"/>
            <a:ext cx="4819650" cy="1371600"/>
          </a:xfrm>
          <a:prstGeom prst="rect">
            <a:avLst/>
          </a:prstGeom>
          <a:solidFill>
            <a:srgbClr val="DFE9F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 duplicate records found in the dataset.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395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37956-72B8-6E20-B685-5625DAC10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14775"/>
            <a:ext cx="10058400" cy="1371600"/>
          </a:xfrm>
        </p:spPr>
        <p:txBody>
          <a:bodyPr/>
          <a:lstStyle/>
          <a:p>
            <a:pPr algn="ctr"/>
            <a:r>
              <a:rPr lang="en-US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Missing </a:t>
            </a: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</a:t>
            </a:r>
            <a:r>
              <a:rPr lang="en-US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ntries (Numeric, Cat.)</a:t>
            </a:r>
            <a:b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A0149F-6045-7F93-D640-08FED33C9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058" y="1886375"/>
            <a:ext cx="3980153" cy="37752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F0A82C-EA65-2600-208A-1F90ABFB1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943" y="1886375"/>
            <a:ext cx="4326194" cy="3775293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85B21A3-ED81-B2BF-5A0B-302316AAA562}"/>
              </a:ext>
            </a:extLst>
          </p:cNvPr>
          <p:cNvCxnSpPr/>
          <p:nvPr/>
        </p:nvCxnSpPr>
        <p:spPr>
          <a:xfrm flipH="1">
            <a:off x="5162550" y="1196332"/>
            <a:ext cx="1464393" cy="546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86FF87-1342-5282-978F-EBC8C2123D06}"/>
              </a:ext>
            </a:extLst>
          </p:cNvPr>
          <p:cNvCxnSpPr/>
          <p:nvPr/>
        </p:nvCxnSpPr>
        <p:spPr>
          <a:xfrm flipH="1">
            <a:off x="8801100" y="1196332"/>
            <a:ext cx="609600" cy="546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068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6A9E-FB87-9A1C-583D-A62D2AD95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81" y="19031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CA" b="1" dirty="0">
                <a:solidFill>
                  <a:schemeClr val="tx1"/>
                </a:solidFill>
                <a:latin typeface="Courier New" panose="02070309020205020404" pitchFamily="49" charset="0"/>
              </a:rPr>
              <a:t>Univariate analysis(Numeric) </a:t>
            </a:r>
            <a:endParaRPr lang="en-CA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F57044-8AF2-7321-CAAE-5E5042AE8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87" y="1449318"/>
            <a:ext cx="3150690" cy="2277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78C28F-A620-67C8-C145-4700314B0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655" y="1445618"/>
            <a:ext cx="3150690" cy="2278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B5924A-736A-69B3-9752-67171F191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5542" y="1445618"/>
            <a:ext cx="3228871" cy="22789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336958-0CE0-CB7F-848F-94E507D166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5542" y="4032830"/>
            <a:ext cx="3228871" cy="22937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A8AD40-62FB-DBF7-5886-B8139B61D2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0655" y="4039376"/>
            <a:ext cx="3150690" cy="22713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7439249-BE6A-173E-91D9-3E35F1171D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589" y="4027051"/>
            <a:ext cx="3150688" cy="229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234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E65FE-4C83-7E12-6878-2847CD51D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8298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CA" b="1" dirty="0">
                <a:solidFill>
                  <a:schemeClr val="tx1"/>
                </a:solidFill>
                <a:latin typeface="Courier New" panose="02070309020205020404" pitchFamily="49" charset="0"/>
              </a:rPr>
              <a:t>Univariate analysis(Categorical) </a:t>
            </a:r>
            <a:endParaRPr lang="en-CA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5E4AE9-5819-3434-A19F-43D3023CE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84" y="2015614"/>
            <a:ext cx="3563983" cy="36182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BA2997-1523-54B0-31BA-9A03CB369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278" y="2015613"/>
            <a:ext cx="3544134" cy="36182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290114-77A1-3BE2-EAA3-72E7EB276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024" y="2015614"/>
            <a:ext cx="3553305" cy="36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71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4AD32-5532-C6B3-7352-8E2DCDAAF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0143"/>
            <a:ext cx="10058400" cy="1371600"/>
          </a:xfrm>
        </p:spPr>
        <p:txBody>
          <a:bodyPr/>
          <a:lstStyle/>
          <a:p>
            <a:r>
              <a:rPr lang="en-CA" b="1" kern="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Outlier detection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025A45-94BC-88BE-0124-6A5D61C8B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85" y="1362445"/>
            <a:ext cx="3106961" cy="23738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3CA937-9BC0-982E-AB25-D4EFAB8D8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882" y="1362444"/>
            <a:ext cx="3114379" cy="23738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5D1522-BAB1-0313-1FCA-D482F0519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2498" y="1362444"/>
            <a:ext cx="3100817" cy="23738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46D7AD-1ED7-126C-7EF7-54BD40FC46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685" y="4001729"/>
            <a:ext cx="3106960" cy="23531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3B90AA-453A-6124-0DBE-FCCBF03590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8811" y="4001729"/>
            <a:ext cx="3114378" cy="23598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E15EF5-CD1F-E11E-39F7-658EBD9984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9486" y="4001729"/>
            <a:ext cx="3073829" cy="235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8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{F742BC85-F2AE-4365-98F5-CC0430C409B0}tf78829772_win32</Template>
  <TotalTime>2750</TotalTime>
  <Words>349</Words>
  <Application>Microsoft Office PowerPoint</Application>
  <PresentationFormat>Widescreen</PresentationFormat>
  <Paragraphs>44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Courier New</vt:lpstr>
      <vt:lpstr>Garamond</vt:lpstr>
      <vt:lpstr>Sagona Book</vt:lpstr>
      <vt:lpstr>Sagona ExtraLight</vt:lpstr>
      <vt:lpstr>SavonVTI</vt:lpstr>
      <vt:lpstr>Loan Approval Prediction in SAS</vt:lpstr>
      <vt:lpstr> Agenda </vt:lpstr>
      <vt:lpstr>Business Statement</vt:lpstr>
      <vt:lpstr> First 5 &amp; Last 5 Records  </vt:lpstr>
      <vt:lpstr>Data Types And Duplicates </vt:lpstr>
      <vt:lpstr>Missing Entries (Numeric, Cat.) </vt:lpstr>
      <vt:lpstr>Univariate analysis(Numeric) </vt:lpstr>
      <vt:lpstr>Univariate analysis(Categorical) </vt:lpstr>
      <vt:lpstr>Outlier detection</vt:lpstr>
      <vt:lpstr>Bivariate analysis</vt:lpstr>
      <vt:lpstr>H0:The data is normally distributed. H0:The median income is the same for both loan_status groups.</vt:lpstr>
      <vt:lpstr>Split the dataset</vt:lpstr>
      <vt:lpstr>Model Performance</vt:lpstr>
      <vt:lpstr>Evaluating The Model</vt:lpstr>
      <vt:lpstr>Odds Ratio Estimates</vt:lpstr>
      <vt:lpstr>Multicollinearity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Fery Shafi</dc:creator>
  <cp:lastModifiedBy>Fery Shafi</cp:lastModifiedBy>
  <cp:revision>96</cp:revision>
  <dcterms:created xsi:type="dcterms:W3CDTF">2025-01-30T20:15:38Z</dcterms:created>
  <dcterms:modified xsi:type="dcterms:W3CDTF">2025-02-14T00:04:14Z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