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410588810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410588810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410588810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410588810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410588810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410588810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410588810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410588810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410588810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410588810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410588810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410588810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4105888103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410588810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4105888103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4105888103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4105888103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4105888103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4105888103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4105888103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410588810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410588810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410588810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410588810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410588810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410588810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4105888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4105888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4105888103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4105888103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410588810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410588810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410588810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410588810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4105888103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4105888103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410588810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410588810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410588810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410588810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lt2"/>
                </a:solidFill>
              </a:rPr>
              <a:t>Introduction to Vue.Js</a:t>
            </a:r>
            <a:endParaRPr b="1">
              <a:solidFill>
                <a:schemeClr val="lt2"/>
              </a:solidFill>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id">
                <a:solidFill>
                  <a:schemeClr val="dk2"/>
                </a:solidFill>
              </a:rPr>
              <a:t>Disusun oleh :</a:t>
            </a:r>
            <a:endParaRPr>
              <a:solidFill>
                <a:schemeClr val="dk2"/>
              </a:solidFill>
            </a:endParaRPr>
          </a:p>
          <a:p>
            <a:pPr indent="0" lvl="0" marL="0" rtl="0" algn="l">
              <a:spcBef>
                <a:spcPts val="0"/>
              </a:spcBef>
              <a:spcAft>
                <a:spcPts val="0"/>
              </a:spcAft>
              <a:buNone/>
            </a:pPr>
            <a:r>
              <a:rPr lang="id">
                <a:solidFill>
                  <a:schemeClr val="dk2"/>
                </a:solidFill>
              </a:rPr>
              <a:t>M. Ferza Erlangga</a:t>
            </a:r>
            <a:endParaRPr>
              <a:solidFill>
                <a:schemeClr val="dk2"/>
              </a:solidFill>
            </a:endParaRPr>
          </a:p>
          <a:p>
            <a:pPr indent="0" lvl="0" marL="0" rtl="0" algn="l">
              <a:spcBef>
                <a:spcPts val="0"/>
              </a:spcBef>
              <a:spcAft>
                <a:spcPts val="0"/>
              </a:spcAft>
              <a:buNone/>
            </a:pPr>
            <a:r>
              <a:rPr lang="id">
                <a:solidFill>
                  <a:schemeClr val="dk2"/>
                </a:solidFill>
              </a:rPr>
              <a:t>233510555</a:t>
            </a:r>
            <a:endParaRPr>
              <a:solidFill>
                <a:schemeClr val="dk2"/>
              </a:solidFill>
            </a:endParaRPr>
          </a:p>
        </p:txBody>
      </p:sp>
      <p:sp>
        <p:nvSpPr>
          <p:cNvPr id="136" name="Google Shape;136;p13"/>
          <p:cNvSpPr txBox="1"/>
          <p:nvPr/>
        </p:nvSpPr>
        <p:spPr>
          <a:xfrm>
            <a:off x="432000" y="58925"/>
            <a:ext cx="2775900" cy="3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id" sz="1300">
                <a:solidFill>
                  <a:schemeClr val="dk2"/>
                </a:solidFill>
                <a:latin typeface="Lato"/>
                <a:ea typeface="Lato"/>
                <a:cs typeface="Lato"/>
                <a:sym typeface="Lato"/>
              </a:rPr>
              <a:t>Pemograman Berbasis Komponen</a:t>
            </a:r>
            <a:endParaRPr b="1" sz="1300">
              <a:solidFill>
                <a:schemeClr val="dk2"/>
              </a:solidFill>
              <a:latin typeface="Lato"/>
              <a:ea typeface="Lato"/>
              <a:cs typeface="Lato"/>
              <a:sym typeface="Lato"/>
            </a:endParaRPr>
          </a:p>
        </p:txBody>
      </p:sp>
      <p:pic>
        <p:nvPicPr>
          <p:cNvPr descr="Berkas:Vue.png - Wikipedia bahasa Indonesia, ensiklopedia bebas" id="137" name="Google Shape;137;p13"/>
          <p:cNvPicPr preferRelativeResize="0"/>
          <p:nvPr/>
        </p:nvPicPr>
        <p:blipFill>
          <a:blip r:embed="rId3">
            <a:alphaModFix/>
          </a:blip>
          <a:stretch>
            <a:fillRect/>
          </a:stretch>
        </p:blipFill>
        <p:spPr>
          <a:xfrm>
            <a:off x="7128850" y="3123000"/>
            <a:ext cx="1912550" cy="1912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lt2"/>
                </a:solidFill>
              </a:rPr>
              <a:t>Menggunakan Syntax Text Interpolation</a:t>
            </a:r>
            <a:endParaRPr b="1">
              <a:solidFill>
                <a:schemeClr val="lt2"/>
              </a:solidFill>
            </a:endParaRPr>
          </a:p>
        </p:txBody>
      </p:sp>
      <p:sp>
        <p:nvSpPr>
          <p:cNvPr id="211" name="Google Shape;211;p22"/>
          <p:cNvSpPr txBox="1"/>
          <p:nvPr>
            <p:ph idx="1" type="body"/>
          </p:nvPr>
        </p:nvSpPr>
        <p:spPr>
          <a:xfrm>
            <a:off x="1297500" y="15613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latin typeface="Montserrat"/>
                <a:ea typeface="Montserrat"/>
                <a:cs typeface="Montserrat"/>
                <a:sym typeface="Montserrat"/>
              </a:rPr>
              <a:t>Text interpolation adalah cara untuk menyisipkan (interpolate) atau memanggil nilai dari variabel reaktif atau hasil ekspresi JavaScript ke dalam teks yang ditampilkan di HTML.</a:t>
            </a:r>
            <a:endParaRPr b="1">
              <a:latin typeface="Montserrat"/>
              <a:ea typeface="Montserrat"/>
              <a:cs typeface="Montserrat"/>
              <a:sym typeface="Montserrat"/>
            </a:endParaRPr>
          </a:p>
          <a:p>
            <a:pPr indent="0" lvl="0" marL="0" rtl="0" algn="l">
              <a:spcBef>
                <a:spcPts val="1200"/>
              </a:spcBef>
              <a:spcAft>
                <a:spcPts val="0"/>
              </a:spcAft>
              <a:buNone/>
            </a:pPr>
            <a:r>
              <a:rPr b="1" lang="id">
                <a:latin typeface="Montserrat"/>
                <a:ea typeface="Montserrat"/>
                <a:cs typeface="Montserrat"/>
                <a:sym typeface="Montserrat"/>
              </a:rPr>
              <a:t>Di Vue.js, text interpolation dilakukan menggunakan sintaks {{ }} (double curly braces).</a:t>
            </a:r>
            <a:endParaRPr b="1">
              <a:latin typeface="Montserrat"/>
              <a:ea typeface="Montserrat"/>
              <a:cs typeface="Montserrat"/>
              <a:sym typeface="Montserrat"/>
            </a:endParaRPr>
          </a:p>
          <a:p>
            <a:pPr indent="0" lvl="0" marL="0" rtl="0" algn="l">
              <a:spcBef>
                <a:spcPts val="1200"/>
              </a:spcBef>
              <a:spcAft>
                <a:spcPts val="0"/>
              </a:spcAft>
              <a:buNone/>
            </a:pPr>
            <a:r>
              <a:t/>
            </a:r>
            <a:endParaRPr b="1">
              <a:latin typeface="Montserrat"/>
              <a:ea typeface="Montserrat"/>
              <a:cs typeface="Montserrat"/>
              <a:sym typeface="Montserrat"/>
            </a:endParaRPr>
          </a:p>
          <a:p>
            <a:pPr indent="0" lvl="0" marL="0" rtl="0" algn="l">
              <a:spcBef>
                <a:spcPts val="1200"/>
              </a:spcBef>
              <a:spcAft>
                <a:spcPts val="1200"/>
              </a:spcAft>
              <a:buNone/>
            </a:pPr>
            <a:r>
              <a:rPr b="1" lang="id">
                <a:latin typeface="Montserrat"/>
                <a:ea typeface="Montserrat"/>
                <a:cs typeface="Montserrat"/>
                <a:sym typeface="Montserrat"/>
              </a:rPr>
              <a:t>Contoh : </a:t>
            </a:r>
            <a:endParaRPr b="1">
              <a:latin typeface="Montserrat"/>
              <a:ea typeface="Montserrat"/>
              <a:cs typeface="Montserrat"/>
              <a:sym typeface="Montserrat"/>
            </a:endParaRPr>
          </a:p>
        </p:txBody>
      </p:sp>
      <p:sp>
        <p:nvSpPr>
          <p:cNvPr id="212" name="Google Shape;212;p22"/>
          <p:cNvSpPr txBox="1"/>
          <p:nvPr/>
        </p:nvSpPr>
        <p:spPr>
          <a:xfrm>
            <a:off x="0" y="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300">
                <a:solidFill>
                  <a:schemeClr val="dk2"/>
                </a:solidFill>
                <a:latin typeface="Lato"/>
                <a:ea typeface="Lato"/>
                <a:cs typeface="Lato"/>
                <a:sym typeface="Lato"/>
              </a:rPr>
              <a:t>Pemograman Berbasis Komponen</a:t>
            </a:r>
            <a:endParaRPr/>
          </a:p>
        </p:txBody>
      </p:sp>
      <p:pic>
        <p:nvPicPr>
          <p:cNvPr id="213" name="Google Shape;213;p22"/>
          <p:cNvPicPr preferRelativeResize="0"/>
          <p:nvPr/>
        </p:nvPicPr>
        <p:blipFill>
          <a:blip r:embed="rId3">
            <a:alphaModFix/>
          </a:blip>
          <a:stretch>
            <a:fillRect/>
          </a:stretch>
        </p:blipFill>
        <p:spPr>
          <a:xfrm>
            <a:off x="2307500" y="3089625"/>
            <a:ext cx="2476500" cy="127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a:solidFill>
                  <a:schemeClr val="lt2"/>
                </a:solidFill>
              </a:rPr>
              <a:t>Menggunakan Syntax Form Binding</a:t>
            </a:r>
            <a:endParaRPr b="1">
              <a:solidFill>
                <a:schemeClr val="lt2"/>
              </a:solidFill>
            </a:endParaRPr>
          </a:p>
        </p:txBody>
      </p:sp>
      <p:sp>
        <p:nvSpPr>
          <p:cNvPr id="219" name="Google Shape;219;p2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dk2"/>
                </a:solidFill>
              </a:rPr>
              <a:t>Vue.Js</a:t>
            </a:r>
            <a:endParaRPr b="1">
              <a:solidFill>
                <a:schemeClr val="dk2"/>
              </a:solidFill>
            </a:endParaRPr>
          </a:p>
        </p:txBody>
      </p:sp>
      <p:sp>
        <p:nvSpPr>
          <p:cNvPr id="220" name="Google Shape;220;p23"/>
          <p:cNvSpPr txBox="1"/>
          <p:nvPr/>
        </p:nvSpPr>
        <p:spPr>
          <a:xfrm>
            <a:off x="432000" y="58925"/>
            <a:ext cx="2775900" cy="3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id" sz="1300">
                <a:solidFill>
                  <a:schemeClr val="dk2"/>
                </a:solidFill>
                <a:latin typeface="Lato"/>
                <a:ea typeface="Lato"/>
                <a:cs typeface="Lato"/>
                <a:sym typeface="Lato"/>
              </a:rPr>
              <a:t>Pemograman Berbasis Komponen</a:t>
            </a:r>
            <a:endParaRPr b="1" sz="1300">
              <a:solidFill>
                <a:schemeClr val="dk2"/>
              </a:solidFill>
              <a:latin typeface="Lato"/>
              <a:ea typeface="Lato"/>
              <a:cs typeface="Lato"/>
              <a:sym typeface="Lato"/>
            </a:endParaRPr>
          </a:p>
        </p:txBody>
      </p:sp>
      <p:pic>
        <p:nvPicPr>
          <p:cNvPr descr="Berkas:Vue.png - Wikipedia bahasa Indonesia, ensiklopedia bebas" id="221" name="Google Shape;221;p23"/>
          <p:cNvPicPr preferRelativeResize="0"/>
          <p:nvPr/>
        </p:nvPicPr>
        <p:blipFill>
          <a:blip r:embed="rId3">
            <a:alphaModFix/>
          </a:blip>
          <a:stretch>
            <a:fillRect/>
          </a:stretch>
        </p:blipFill>
        <p:spPr>
          <a:xfrm>
            <a:off x="7128850" y="3123000"/>
            <a:ext cx="1912550" cy="1912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lt2"/>
                </a:solidFill>
              </a:rPr>
              <a:t>Menggunakan Syntax Form Binding</a:t>
            </a:r>
            <a:endParaRPr b="1">
              <a:solidFill>
                <a:schemeClr val="lt2"/>
              </a:solidFill>
            </a:endParaRPr>
          </a:p>
        </p:txBody>
      </p:sp>
      <p:sp>
        <p:nvSpPr>
          <p:cNvPr id="227" name="Google Shape;227;p24"/>
          <p:cNvSpPr txBox="1"/>
          <p:nvPr>
            <p:ph idx="1" type="body"/>
          </p:nvPr>
        </p:nvSpPr>
        <p:spPr>
          <a:xfrm>
            <a:off x="1297500" y="1561375"/>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id">
                <a:latin typeface="Montserrat"/>
                <a:ea typeface="Montserrat"/>
                <a:cs typeface="Montserrat"/>
                <a:sym typeface="Montserrat"/>
              </a:rPr>
              <a:t>Form Binding dalam Vue.js adalah cara untuk mengikat (bind) data antara elemen form (seperti input, checkbox, select, dll.) dengan variabel reaktif di Vue.</a:t>
            </a:r>
            <a:r>
              <a:rPr b="1" lang="id">
                <a:latin typeface="Montserrat"/>
                <a:ea typeface="Montserrat"/>
                <a:cs typeface="Montserrat"/>
                <a:sym typeface="Montserrat"/>
              </a:rPr>
              <a:t> </a:t>
            </a:r>
            <a:endParaRPr b="1">
              <a:latin typeface="Montserrat"/>
              <a:ea typeface="Montserrat"/>
              <a:cs typeface="Montserrat"/>
              <a:sym typeface="Montserrat"/>
            </a:endParaRPr>
          </a:p>
          <a:p>
            <a:pPr indent="0" lvl="0" marL="0" rtl="0" algn="l">
              <a:spcBef>
                <a:spcPts val="1200"/>
              </a:spcBef>
              <a:spcAft>
                <a:spcPts val="0"/>
              </a:spcAft>
              <a:buNone/>
            </a:pPr>
            <a:r>
              <a:rPr b="1" lang="id">
                <a:latin typeface="Montserrat"/>
                <a:ea typeface="Montserrat"/>
                <a:cs typeface="Montserrat"/>
                <a:sym typeface="Montserrat"/>
              </a:rPr>
              <a:t>Dengan form binding, kita dapat:</a:t>
            </a:r>
            <a:endParaRPr b="1">
              <a:latin typeface="Montserrat"/>
              <a:ea typeface="Montserrat"/>
              <a:cs typeface="Montserrat"/>
              <a:sym typeface="Montserrat"/>
            </a:endParaRPr>
          </a:p>
          <a:p>
            <a:pPr indent="-311150" lvl="0" marL="457200" rtl="0" algn="l">
              <a:spcBef>
                <a:spcPts val="1200"/>
              </a:spcBef>
              <a:spcAft>
                <a:spcPts val="0"/>
              </a:spcAft>
              <a:buClr>
                <a:schemeClr val="lt1"/>
              </a:buClr>
              <a:buSzPts val="1300"/>
              <a:buFont typeface="Arial"/>
              <a:buAutoNum type="arabicPeriod"/>
            </a:pPr>
            <a:r>
              <a:rPr b="1" lang="id">
                <a:latin typeface="Montserrat"/>
                <a:ea typeface="Montserrat"/>
                <a:cs typeface="Montserrat"/>
                <a:sym typeface="Montserrat"/>
              </a:rPr>
              <a:t>Mengambil nilai input pengguna dan menyimpannya ke dalam variabel reaktif.</a:t>
            </a:r>
            <a:endParaRPr b="1">
              <a:latin typeface="Montserrat"/>
              <a:ea typeface="Montserrat"/>
              <a:cs typeface="Montserrat"/>
              <a:sym typeface="Montserrat"/>
            </a:endParaRPr>
          </a:p>
          <a:p>
            <a:pPr indent="-311150" lvl="0" marL="457200" rtl="0" algn="l">
              <a:spcBef>
                <a:spcPts val="0"/>
              </a:spcBef>
              <a:spcAft>
                <a:spcPts val="0"/>
              </a:spcAft>
              <a:buClr>
                <a:schemeClr val="lt1"/>
              </a:buClr>
              <a:buSzPts val="1300"/>
              <a:buFont typeface="Arial"/>
              <a:buAutoNum type="arabicPeriod"/>
            </a:pPr>
            <a:r>
              <a:rPr b="1" lang="id">
                <a:latin typeface="Montserrat"/>
                <a:ea typeface="Montserrat"/>
                <a:cs typeface="Montserrat"/>
                <a:sym typeface="Montserrat"/>
              </a:rPr>
              <a:t>Memperbarui tampilan secara otomatis ketika nilai input berubah.</a:t>
            </a:r>
            <a:endParaRPr b="1">
              <a:latin typeface="Montserrat"/>
              <a:ea typeface="Montserrat"/>
              <a:cs typeface="Montserrat"/>
              <a:sym typeface="Montserrat"/>
            </a:endParaRPr>
          </a:p>
          <a:p>
            <a:pPr indent="-311150" lvl="0" marL="457200" rtl="0" algn="l">
              <a:spcBef>
                <a:spcPts val="0"/>
              </a:spcBef>
              <a:spcAft>
                <a:spcPts val="0"/>
              </a:spcAft>
              <a:buClr>
                <a:schemeClr val="lt1"/>
              </a:buClr>
              <a:buSzPts val="1300"/>
              <a:buFont typeface="Arial"/>
              <a:buAutoNum type="arabicPeriod"/>
            </a:pPr>
            <a:r>
              <a:rPr b="1" lang="id">
                <a:latin typeface="Montserrat"/>
                <a:ea typeface="Montserrat"/>
                <a:cs typeface="Montserrat"/>
                <a:sym typeface="Montserrat"/>
              </a:rPr>
              <a:t>Mengontrol nilai input dari kode JavaScript.</a:t>
            </a:r>
            <a:endParaRPr b="1">
              <a:latin typeface="Montserrat"/>
              <a:ea typeface="Montserrat"/>
              <a:cs typeface="Montserrat"/>
              <a:sym typeface="Montserrat"/>
            </a:endParaRPr>
          </a:p>
          <a:p>
            <a:pPr indent="0" lvl="0" marL="0" rtl="0" algn="l">
              <a:spcBef>
                <a:spcPts val="1200"/>
              </a:spcBef>
              <a:spcAft>
                <a:spcPts val="0"/>
              </a:spcAft>
              <a:buNone/>
            </a:pPr>
            <a:r>
              <a:rPr b="1" lang="id">
                <a:latin typeface="Montserrat"/>
                <a:ea typeface="Montserrat"/>
                <a:cs typeface="Montserrat"/>
                <a:sym typeface="Montserrat"/>
              </a:rPr>
              <a:t>Form binding di Vue.js biasanya dilakukan menggunakan direktif v-model.</a:t>
            </a:r>
            <a:endParaRPr b="1">
              <a:latin typeface="Montserrat"/>
              <a:ea typeface="Montserrat"/>
              <a:cs typeface="Montserrat"/>
              <a:sym typeface="Montserrat"/>
            </a:endParaRPr>
          </a:p>
          <a:p>
            <a:pPr indent="0" lvl="0" marL="0" rtl="0" algn="l">
              <a:spcBef>
                <a:spcPts val="1200"/>
              </a:spcBef>
              <a:spcAft>
                <a:spcPts val="1200"/>
              </a:spcAft>
              <a:buNone/>
            </a:pPr>
            <a:r>
              <a:t/>
            </a:r>
            <a:endParaRPr b="1">
              <a:latin typeface="Montserrat"/>
              <a:ea typeface="Montserrat"/>
              <a:cs typeface="Montserrat"/>
              <a:sym typeface="Montserrat"/>
            </a:endParaRPr>
          </a:p>
        </p:txBody>
      </p:sp>
      <p:sp>
        <p:nvSpPr>
          <p:cNvPr id="228" name="Google Shape;228;p24"/>
          <p:cNvSpPr txBox="1"/>
          <p:nvPr/>
        </p:nvSpPr>
        <p:spPr>
          <a:xfrm>
            <a:off x="0" y="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300">
                <a:solidFill>
                  <a:schemeClr val="dk2"/>
                </a:solidFill>
                <a:latin typeface="Lato"/>
                <a:ea typeface="Lato"/>
                <a:cs typeface="Lato"/>
                <a:sym typeface="Lato"/>
              </a:rPr>
              <a:t>Pemograman Berbasis Komponen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lt2"/>
                </a:solidFill>
              </a:rPr>
              <a:t>Menggunakan Syntax Form Binding</a:t>
            </a:r>
            <a:endParaRPr b="1">
              <a:solidFill>
                <a:schemeClr val="lt2"/>
              </a:solidFill>
            </a:endParaRPr>
          </a:p>
        </p:txBody>
      </p:sp>
      <p:sp>
        <p:nvSpPr>
          <p:cNvPr id="234" name="Google Shape;234;p25"/>
          <p:cNvSpPr txBox="1"/>
          <p:nvPr>
            <p:ph idx="1" type="body"/>
          </p:nvPr>
        </p:nvSpPr>
        <p:spPr>
          <a:xfrm>
            <a:off x="1297500" y="1561375"/>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id">
                <a:latin typeface="Montserrat"/>
                <a:ea typeface="Montserrat"/>
                <a:cs typeface="Montserrat"/>
                <a:sym typeface="Montserrat"/>
              </a:rPr>
              <a:t>v-model adalah direktif Vue.js yang digunakan untuk membuat two-way data binding antara elemen form dan variabel reaktif. Artinya:</a:t>
            </a:r>
            <a:endParaRPr b="1">
              <a:latin typeface="Montserrat"/>
              <a:ea typeface="Montserrat"/>
              <a:cs typeface="Montserrat"/>
              <a:sym typeface="Montserrat"/>
            </a:endParaRPr>
          </a:p>
          <a:p>
            <a:pPr indent="-311150" lvl="0" marL="457200" rtl="0" algn="l">
              <a:spcBef>
                <a:spcPts val="1200"/>
              </a:spcBef>
              <a:spcAft>
                <a:spcPts val="0"/>
              </a:spcAft>
              <a:buClr>
                <a:schemeClr val="lt1"/>
              </a:buClr>
              <a:buSzPts val="1300"/>
              <a:buFont typeface="Montserrat"/>
              <a:buChar char="●"/>
            </a:pPr>
            <a:r>
              <a:rPr b="1" lang="id">
                <a:latin typeface="Montserrat"/>
                <a:ea typeface="Montserrat"/>
                <a:cs typeface="Montserrat"/>
                <a:sym typeface="Montserrat"/>
              </a:rPr>
              <a:t>Jika nilai input berubah, variabel reaktif akan diperbarui.</a:t>
            </a:r>
            <a:endParaRPr b="1">
              <a:latin typeface="Montserrat"/>
              <a:ea typeface="Montserrat"/>
              <a:cs typeface="Montserrat"/>
              <a:sym typeface="Montserrat"/>
            </a:endParaRPr>
          </a:p>
          <a:p>
            <a:pPr indent="-311150" lvl="0" marL="457200" rtl="0" algn="l">
              <a:spcBef>
                <a:spcPts val="0"/>
              </a:spcBef>
              <a:spcAft>
                <a:spcPts val="0"/>
              </a:spcAft>
              <a:buClr>
                <a:schemeClr val="lt1"/>
              </a:buClr>
              <a:buSzPts val="1300"/>
              <a:buFont typeface="Montserrat"/>
              <a:buChar char="●"/>
            </a:pPr>
            <a:r>
              <a:rPr b="1" lang="id">
                <a:latin typeface="Montserrat"/>
                <a:ea typeface="Montserrat"/>
                <a:cs typeface="Montserrat"/>
                <a:sym typeface="Montserrat"/>
              </a:rPr>
              <a:t>Jika variabel reaktif berubah, nilai input juga akan diperbarui.</a:t>
            </a:r>
            <a:endParaRPr b="1">
              <a:latin typeface="Montserrat"/>
              <a:ea typeface="Montserrat"/>
              <a:cs typeface="Montserrat"/>
              <a:sym typeface="Montserrat"/>
            </a:endParaRPr>
          </a:p>
          <a:p>
            <a:pPr indent="0" lvl="0" marL="457200" rtl="0" algn="l">
              <a:spcBef>
                <a:spcPts val="1200"/>
              </a:spcBef>
              <a:spcAft>
                <a:spcPts val="0"/>
              </a:spcAft>
              <a:buNone/>
            </a:pPr>
            <a:r>
              <a:t/>
            </a:r>
            <a:endParaRPr b="1">
              <a:latin typeface="Montserrat"/>
              <a:ea typeface="Montserrat"/>
              <a:cs typeface="Montserrat"/>
              <a:sym typeface="Montserrat"/>
            </a:endParaRPr>
          </a:p>
          <a:p>
            <a:pPr indent="0" lvl="0" marL="0" rtl="0" algn="l">
              <a:spcBef>
                <a:spcPts val="1200"/>
              </a:spcBef>
              <a:spcAft>
                <a:spcPts val="0"/>
              </a:spcAft>
              <a:buNone/>
            </a:pPr>
            <a:r>
              <a:rPr b="1" lang="id">
                <a:latin typeface="Montserrat"/>
                <a:ea typeface="Montserrat"/>
                <a:cs typeface="Montserrat"/>
                <a:sym typeface="Montserrat"/>
              </a:rPr>
              <a:t>Contoh : </a:t>
            </a:r>
            <a:endParaRPr b="1">
              <a:latin typeface="Montserrat"/>
              <a:ea typeface="Montserrat"/>
              <a:cs typeface="Montserrat"/>
              <a:sym typeface="Montserrat"/>
            </a:endParaRPr>
          </a:p>
          <a:p>
            <a:pPr indent="0" lvl="0" marL="0" rtl="0" algn="l">
              <a:spcBef>
                <a:spcPts val="1200"/>
              </a:spcBef>
              <a:spcAft>
                <a:spcPts val="1200"/>
              </a:spcAft>
              <a:buNone/>
            </a:pPr>
            <a:r>
              <a:t/>
            </a:r>
            <a:endParaRPr b="1">
              <a:latin typeface="Montserrat"/>
              <a:ea typeface="Montserrat"/>
              <a:cs typeface="Montserrat"/>
              <a:sym typeface="Montserrat"/>
            </a:endParaRPr>
          </a:p>
        </p:txBody>
      </p:sp>
      <p:sp>
        <p:nvSpPr>
          <p:cNvPr id="235" name="Google Shape;235;p25"/>
          <p:cNvSpPr txBox="1"/>
          <p:nvPr/>
        </p:nvSpPr>
        <p:spPr>
          <a:xfrm>
            <a:off x="0" y="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300">
                <a:solidFill>
                  <a:schemeClr val="dk2"/>
                </a:solidFill>
                <a:latin typeface="Lato"/>
                <a:ea typeface="Lato"/>
                <a:cs typeface="Lato"/>
                <a:sym typeface="Lato"/>
              </a:rPr>
              <a:t>Pemograman Berbasis Komponen</a:t>
            </a:r>
            <a:endParaRPr/>
          </a:p>
        </p:txBody>
      </p:sp>
      <p:pic>
        <p:nvPicPr>
          <p:cNvPr id="236" name="Google Shape;236;p25"/>
          <p:cNvPicPr preferRelativeResize="0"/>
          <p:nvPr/>
        </p:nvPicPr>
        <p:blipFill>
          <a:blip r:embed="rId3">
            <a:alphaModFix/>
          </a:blip>
          <a:stretch>
            <a:fillRect/>
          </a:stretch>
        </p:blipFill>
        <p:spPr>
          <a:xfrm>
            <a:off x="2438400" y="2775475"/>
            <a:ext cx="4267200" cy="1962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a:solidFill>
                  <a:schemeClr val="lt2"/>
                </a:solidFill>
              </a:rPr>
              <a:t>Menggunakan Syntax Event Listener</a:t>
            </a:r>
            <a:endParaRPr b="1">
              <a:solidFill>
                <a:schemeClr val="lt2"/>
              </a:solidFill>
            </a:endParaRPr>
          </a:p>
        </p:txBody>
      </p:sp>
      <p:sp>
        <p:nvSpPr>
          <p:cNvPr id="242" name="Google Shape;242;p26"/>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dk2"/>
                </a:solidFill>
              </a:rPr>
              <a:t>Vue.Js</a:t>
            </a:r>
            <a:endParaRPr b="1">
              <a:solidFill>
                <a:schemeClr val="dk2"/>
              </a:solidFill>
            </a:endParaRPr>
          </a:p>
        </p:txBody>
      </p:sp>
      <p:sp>
        <p:nvSpPr>
          <p:cNvPr id="243" name="Google Shape;243;p26"/>
          <p:cNvSpPr txBox="1"/>
          <p:nvPr/>
        </p:nvSpPr>
        <p:spPr>
          <a:xfrm>
            <a:off x="432000" y="58925"/>
            <a:ext cx="2775900" cy="3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id" sz="1300">
                <a:solidFill>
                  <a:schemeClr val="dk2"/>
                </a:solidFill>
                <a:latin typeface="Lato"/>
                <a:ea typeface="Lato"/>
                <a:cs typeface="Lato"/>
                <a:sym typeface="Lato"/>
              </a:rPr>
              <a:t>Pemograman Berbasis Komponen</a:t>
            </a:r>
            <a:endParaRPr b="1" sz="1300">
              <a:solidFill>
                <a:schemeClr val="dk2"/>
              </a:solidFill>
              <a:latin typeface="Lato"/>
              <a:ea typeface="Lato"/>
              <a:cs typeface="Lato"/>
              <a:sym typeface="Lato"/>
            </a:endParaRPr>
          </a:p>
        </p:txBody>
      </p:sp>
      <p:pic>
        <p:nvPicPr>
          <p:cNvPr descr="Berkas:Vue.png - Wikipedia bahasa Indonesia, ensiklopedia bebas" id="244" name="Google Shape;244;p26"/>
          <p:cNvPicPr preferRelativeResize="0"/>
          <p:nvPr/>
        </p:nvPicPr>
        <p:blipFill>
          <a:blip r:embed="rId3">
            <a:alphaModFix/>
          </a:blip>
          <a:stretch>
            <a:fillRect/>
          </a:stretch>
        </p:blipFill>
        <p:spPr>
          <a:xfrm>
            <a:off x="7128850" y="3123000"/>
            <a:ext cx="1912550" cy="1912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lt2"/>
                </a:solidFill>
              </a:rPr>
              <a:t>Menggunakan Syntax Event Listener</a:t>
            </a:r>
            <a:endParaRPr b="1">
              <a:solidFill>
                <a:schemeClr val="lt2"/>
              </a:solidFill>
            </a:endParaRPr>
          </a:p>
        </p:txBody>
      </p:sp>
      <p:sp>
        <p:nvSpPr>
          <p:cNvPr id="250" name="Google Shape;250;p27"/>
          <p:cNvSpPr txBox="1"/>
          <p:nvPr>
            <p:ph idx="1" type="body"/>
          </p:nvPr>
        </p:nvSpPr>
        <p:spPr>
          <a:xfrm>
            <a:off x="1149150" y="1457513"/>
            <a:ext cx="6707700" cy="3091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id">
                <a:latin typeface="Montserrat"/>
                <a:ea typeface="Montserrat"/>
                <a:cs typeface="Montserrat"/>
                <a:sym typeface="Montserrat"/>
              </a:rPr>
              <a:t>Event Listener adalah mekanisme dalam pemrograman yang memungkinkan kita "mendengarkan" (listen) event atau kejadian tertentu yang terjadi pada elemen HTML (seperti klik, input, hover, submit, dll.) dan menjalankan fungsi tertentu sebagai respons terhadap event tersebut.</a:t>
            </a:r>
            <a:endParaRPr b="1">
              <a:latin typeface="Montserrat"/>
              <a:ea typeface="Montserrat"/>
              <a:cs typeface="Montserrat"/>
              <a:sym typeface="Montserrat"/>
            </a:endParaRPr>
          </a:p>
          <a:p>
            <a:pPr indent="0" lvl="0" marL="457200" rtl="0" algn="l">
              <a:spcBef>
                <a:spcPts val="1200"/>
              </a:spcBef>
              <a:spcAft>
                <a:spcPts val="0"/>
              </a:spcAft>
              <a:buNone/>
            </a:pPr>
            <a:r>
              <a:t/>
            </a:r>
            <a:endParaRPr b="1">
              <a:latin typeface="Montserrat"/>
              <a:ea typeface="Montserrat"/>
              <a:cs typeface="Montserrat"/>
              <a:sym typeface="Montserrat"/>
            </a:endParaRPr>
          </a:p>
          <a:p>
            <a:pPr indent="0" lvl="0" marL="0" rtl="0" algn="l">
              <a:spcBef>
                <a:spcPts val="1200"/>
              </a:spcBef>
              <a:spcAft>
                <a:spcPts val="0"/>
              </a:spcAft>
              <a:buNone/>
            </a:pPr>
            <a:r>
              <a:rPr b="1" lang="id">
                <a:latin typeface="Montserrat"/>
                <a:ea typeface="Montserrat"/>
                <a:cs typeface="Montserrat"/>
                <a:sym typeface="Montserrat"/>
              </a:rPr>
              <a:t>Di Vue.js, event listener dapat ditambahkan menggunakan direktif v-on atau sintaks singkatnya @.</a:t>
            </a:r>
            <a:endParaRPr b="1">
              <a:latin typeface="Montserrat"/>
              <a:ea typeface="Montserrat"/>
              <a:cs typeface="Montserrat"/>
              <a:sym typeface="Montserrat"/>
            </a:endParaRPr>
          </a:p>
          <a:p>
            <a:pPr indent="0" lvl="0" marL="0" rtl="0" algn="l">
              <a:spcBef>
                <a:spcPts val="1200"/>
              </a:spcBef>
              <a:spcAft>
                <a:spcPts val="0"/>
              </a:spcAft>
              <a:buNone/>
            </a:pPr>
            <a:r>
              <a:t/>
            </a:r>
            <a:endParaRPr b="1">
              <a:latin typeface="Montserrat"/>
              <a:ea typeface="Montserrat"/>
              <a:cs typeface="Montserrat"/>
              <a:sym typeface="Montserrat"/>
            </a:endParaRPr>
          </a:p>
          <a:p>
            <a:pPr indent="0" lvl="0" marL="0" rtl="0" algn="l">
              <a:spcBef>
                <a:spcPts val="1200"/>
              </a:spcBef>
              <a:spcAft>
                <a:spcPts val="1200"/>
              </a:spcAft>
              <a:buNone/>
            </a:pPr>
            <a:r>
              <a:t/>
            </a:r>
            <a:endParaRPr b="1">
              <a:latin typeface="Montserrat"/>
              <a:ea typeface="Montserrat"/>
              <a:cs typeface="Montserrat"/>
              <a:sym typeface="Montserrat"/>
            </a:endParaRPr>
          </a:p>
        </p:txBody>
      </p:sp>
      <p:sp>
        <p:nvSpPr>
          <p:cNvPr id="251" name="Google Shape;251;p27"/>
          <p:cNvSpPr txBox="1"/>
          <p:nvPr/>
        </p:nvSpPr>
        <p:spPr>
          <a:xfrm>
            <a:off x="0" y="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300">
                <a:solidFill>
                  <a:schemeClr val="dk2"/>
                </a:solidFill>
                <a:latin typeface="Lato"/>
                <a:ea typeface="Lato"/>
                <a:cs typeface="Lato"/>
                <a:sym typeface="Lato"/>
              </a:rPr>
              <a:t>Pemograman Berbasis Komponen</a:t>
            </a:r>
            <a:endParaRPr/>
          </a:p>
        </p:txBody>
      </p:sp>
      <p:pic>
        <p:nvPicPr>
          <p:cNvPr id="252" name="Google Shape;252;p27"/>
          <p:cNvPicPr preferRelativeResize="0"/>
          <p:nvPr/>
        </p:nvPicPr>
        <p:blipFill>
          <a:blip r:embed="rId3">
            <a:alphaModFix/>
          </a:blip>
          <a:stretch>
            <a:fillRect/>
          </a:stretch>
        </p:blipFill>
        <p:spPr>
          <a:xfrm>
            <a:off x="3605025" y="3277125"/>
            <a:ext cx="2827775" cy="472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a:solidFill>
                  <a:schemeClr val="lt2"/>
                </a:solidFill>
              </a:rPr>
              <a:t>Menggunakan Attribute Binding</a:t>
            </a:r>
            <a:endParaRPr b="1">
              <a:solidFill>
                <a:schemeClr val="lt2"/>
              </a:solidFill>
            </a:endParaRPr>
          </a:p>
        </p:txBody>
      </p:sp>
      <p:sp>
        <p:nvSpPr>
          <p:cNvPr id="258" name="Google Shape;258;p28"/>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dk2"/>
                </a:solidFill>
              </a:rPr>
              <a:t>Vue.Js</a:t>
            </a:r>
            <a:endParaRPr b="1">
              <a:solidFill>
                <a:schemeClr val="dk2"/>
              </a:solidFill>
            </a:endParaRPr>
          </a:p>
        </p:txBody>
      </p:sp>
      <p:sp>
        <p:nvSpPr>
          <p:cNvPr id="259" name="Google Shape;259;p28"/>
          <p:cNvSpPr txBox="1"/>
          <p:nvPr/>
        </p:nvSpPr>
        <p:spPr>
          <a:xfrm>
            <a:off x="432000" y="58925"/>
            <a:ext cx="2775900" cy="3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id" sz="1300">
                <a:solidFill>
                  <a:schemeClr val="dk2"/>
                </a:solidFill>
                <a:latin typeface="Lato"/>
                <a:ea typeface="Lato"/>
                <a:cs typeface="Lato"/>
                <a:sym typeface="Lato"/>
              </a:rPr>
              <a:t>Pemograman Berbasis Komponen</a:t>
            </a:r>
            <a:endParaRPr b="1" sz="1300">
              <a:solidFill>
                <a:schemeClr val="dk2"/>
              </a:solidFill>
              <a:latin typeface="Lato"/>
              <a:ea typeface="Lato"/>
              <a:cs typeface="Lato"/>
              <a:sym typeface="Lato"/>
            </a:endParaRPr>
          </a:p>
        </p:txBody>
      </p:sp>
      <p:pic>
        <p:nvPicPr>
          <p:cNvPr descr="Berkas:Vue.png - Wikipedia bahasa Indonesia, ensiklopedia bebas" id="260" name="Google Shape;260;p28"/>
          <p:cNvPicPr preferRelativeResize="0"/>
          <p:nvPr/>
        </p:nvPicPr>
        <p:blipFill>
          <a:blip r:embed="rId3">
            <a:alphaModFix/>
          </a:blip>
          <a:stretch>
            <a:fillRect/>
          </a:stretch>
        </p:blipFill>
        <p:spPr>
          <a:xfrm>
            <a:off x="7128850" y="3123000"/>
            <a:ext cx="1912550" cy="1912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lt2"/>
                </a:solidFill>
              </a:rPr>
              <a:t>Menggunakan Attribute Binding</a:t>
            </a:r>
            <a:endParaRPr b="1">
              <a:solidFill>
                <a:schemeClr val="lt2"/>
              </a:solidFill>
            </a:endParaRPr>
          </a:p>
        </p:txBody>
      </p:sp>
      <p:sp>
        <p:nvSpPr>
          <p:cNvPr id="266" name="Google Shape;266;p29"/>
          <p:cNvSpPr txBox="1"/>
          <p:nvPr>
            <p:ph idx="1" type="body"/>
          </p:nvPr>
        </p:nvSpPr>
        <p:spPr>
          <a:xfrm>
            <a:off x="1297500" y="155520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id">
                <a:latin typeface="Montserrat"/>
                <a:ea typeface="Montserrat"/>
                <a:cs typeface="Montserrat"/>
                <a:sym typeface="Montserrat"/>
              </a:rPr>
              <a:t>Attribute Binding dalam Vue.js adalah cara untuk mengikat (bind) nilai atribut HTML (seperti src, href, class, style, dll.) ke variabel reaktif atau ekspresi JavaScript. Dengan attribute binding, kita dapat mengubah atribut elemen HTML secara dinamis berdasarkan data di Vue.</a:t>
            </a:r>
            <a:endParaRPr b="1">
              <a:latin typeface="Montserrat"/>
              <a:ea typeface="Montserrat"/>
              <a:cs typeface="Montserrat"/>
              <a:sym typeface="Montserrat"/>
            </a:endParaRPr>
          </a:p>
          <a:p>
            <a:pPr indent="0" lvl="0" marL="0" rtl="0" algn="l">
              <a:spcBef>
                <a:spcPts val="1200"/>
              </a:spcBef>
              <a:spcAft>
                <a:spcPts val="0"/>
              </a:spcAft>
              <a:buNone/>
            </a:pPr>
            <a:r>
              <a:t/>
            </a:r>
            <a:endParaRPr b="1">
              <a:latin typeface="Montserrat"/>
              <a:ea typeface="Montserrat"/>
              <a:cs typeface="Montserrat"/>
              <a:sym typeface="Montserrat"/>
            </a:endParaRPr>
          </a:p>
          <a:p>
            <a:pPr indent="0" lvl="0" marL="0" rtl="0" algn="l">
              <a:spcBef>
                <a:spcPts val="1200"/>
              </a:spcBef>
              <a:spcAft>
                <a:spcPts val="0"/>
              </a:spcAft>
              <a:buNone/>
            </a:pPr>
            <a:r>
              <a:rPr b="1" lang="id">
                <a:latin typeface="Montserrat"/>
                <a:ea typeface="Montserrat"/>
                <a:cs typeface="Montserrat"/>
                <a:sym typeface="Montserrat"/>
              </a:rPr>
              <a:t>Di Vue.js, attribute binding dilakukan menggunakan direktif v-bind atau sintaks singkatnya :.</a:t>
            </a:r>
            <a:endParaRPr b="1">
              <a:latin typeface="Montserrat"/>
              <a:ea typeface="Montserrat"/>
              <a:cs typeface="Montserrat"/>
              <a:sym typeface="Montserrat"/>
            </a:endParaRPr>
          </a:p>
          <a:p>
            <a:pPr indent="0" lvl="0" marL="0" rtl="0" algn="l">
              <a:spcBef>
                <a:spcPts val="1200"/>
              </a:spcBef>
              <a:spcAft>
                <a:spcPts val="0"/>
              </a:spcAft>
              <a:buNone/>
            </a:pPr>
            <a:r>
              <a:t/>
            </a:r>
            <a:endParaRPr b="1">
              <a:latin typeface="Montserrat"/>
              <a:ea typeface="Montserrat"/>
              <a:cs typeface="Montserrat"/>
              <a:sym typeface="Montserrat"/>
            </a:endParaRPr>
          </a:p>
          <a:p>
            <a:pPr indent="0" lvl="0" marL="0" rtl="0" algn="l">
              <a:spcBef>
                <a:spcPts val="1200"/>
              </a:spcBef>
              <a:spcAft>
                <a:spcPts val="1200"/>
              </a:spcAft>
              <a:buNone/>
            </a:pPr>
            <a:r>
              <a:t/>
            </a:r>
            <a:endParaRPr b="1">
              <a:latin typeface="Montserrat"/>
              <a:ea typeface="Montserrat"/>
              <a:cs typeface="Montserrat"/>
              <a:sym typeface="Montserrat"/>
            </a:endParaRPr>
          </a:p>
        </p:txBody>
      </p:sp>
      <p:sp>
        <p:nvSpPr>
          <p:cNvPr id="267" name="Google Shape;267;p29"/>
          <p:cNvSpPr txBox="1"/>
          <p:nvPr/>
        </p:nvSpPr>
        <p:spPr>
          <a:xfrm>
            <a:off x="0" y="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300">
                <a:solidFill>
                  <a:schemeClr val="dk2"/>
                </a:solidFill>
                <a:latin typeface="Lato"/>
                <a:ea typeface="Lato"/>
                <a:cs typeface="Lato"/>
                <a:sym typeface="Lato"/>
              </a:rPr>
              <a:t>Pemograman Berbasis Komponen</a:t>
            </a:r>
            <a:endParaRPr/>
          </a:p>
        </p:txBody>
      </p:sp>
      <p:pic>
        <p:nvPicPr>
          <p:cNvPr id="268" name="Google Shape;268;p29"/>
          <p:cNvPicPr preferRelativeResize="0"/>
          <p:nvPr/>
        </p:nvPicPr>
        <p:blipFill>
          <a:blip r:embed="rId3">
            <a:alphaModFix/>
          </a:blip>
          <a:stretch>
            <a:fillRect/>
          </a:stretch>
        </p:blipFill>
        <p:spPr>
          <a:xfrm>
            <a:off x="3286900" y="3419475"/>
            <a:ext cx="2570198" cy="366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a:solidFill>
                  <a:schemeClr val="lt2"/>
                </a:solidFill>
              </a:rPr>
              <a:t>Menggunakan Conditional Rendering</a:t>
            </a:r>
            <a:endParaRPr b="1">
              <a:solidFill>
                <a:schemeClr val="lt2"/>
              </a:solidFill>
            </a:endParaRPr>
          </a:p>
        </p:txBody>
      </p:sp>
      <p:sp>
        <p:nvSpPr>
          <p:cNvPr id="274" name="Google Shape;274;p30"/>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dk2"/>
                </a:solidFill>
              </a:rPr>
              <a:t>Vue.Js</a:t>
            </a:r>
            <a:endParaRPr b="1">
              <a:solidFill>
                <a:schemeClr val="dk2"/>
              </a:solidFill>
            </a:endParaRPr>
          </a:p>
        </p:txBody>
      </p:sp>
      <p:sp>
        <p:nvSpPr>
          <p:cNvPr id="275" name="Google Shape;275;p30"/>
          <p:cNvSpPr txBox="1"/>
          <p:nvPr/>
        </p:nvSpPr>
        <p:spPr>
          <a:xfrm>
            <a:off x="432000" y="58925"/>
            <a:ext cx="2775900" cy="3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id" sz="1300">
                <a:solidFill>
                  <a:schemeClr val="dk2"/>
                </a:solidFill>
                <a:latin typeface="Lato"/>
                <a:ea typeface="Lato"/>
                <a:cs typeface="Lato"/>
                <a:sym typeface="Lato"/>
              </a:rPr>
              <a:t>Pemograman Berbasis Komponen</a:t>
            </a:r>
            <a:endParaRPr b="1" sz="1300">
              <a:solidFill>
                <a:schemeClr val="dk2"/>
              </a:solidFill>
              <a:latin typeface="Lato"/>
              <a:ea typeface="Lato"/>
              <a:cs typeface="Lato"/>
              <a:sym typeface="Lato"/>
            </a:endParaRPr>
          </a:p>
        </p:txBody>
      </p:sp>
      <p:pic>
        <p:nvPicPr>
          <p:cNvPr descr="Berkas:Vue.png - Wikipedia bahasa Indonesia, ensiklopedia bebas" id="276" name="Google Shape;276;p30"/>
          <p:cNvPicPr preferRelativeResize="0"/>
          <p:nvPr/>
        </p:nvPicPr>
        <p:blipFill>
          <a:blip r:embed="rId3">
            <a:alphaModFix/>
          </a:blip>
          <a:stretch>
            <a:fillRect/>
          </a:stretch>
        </p:blipFill>
        <p:spPr>
          <a:xfrm>
            <a:off x="7128850" y="3123000"/>
            <a:ext cx="1912550" cy="1912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lt2"/>
                </a:solidFill>
              </a:rPr>
              <a:t>Menggunakan Conditional Rendering</a:t>
            </a:r>
            <a:endParaRPr b="1">
              <a:solidFill>
                <a:schemeClr val="lt2"/>
              </a:solidFill>
            </a:endParaRPr>
          </a:p>
        </p:txBody>
      </p:sp>
      <p:sp>
        <p:nvSpPr>
          <p:cNvPr id="282" name="Google Shape;282;p31"/>
          <p:cNvSpPr txBox="1"/>
          <p:nvPr>
            <p:ph idx="1" type="body"/>
          </p:nvPr>
        </p:nvSpPr>
        <p:spPr>
          <a:xfrm>
            <a:off x="1297500" y="1555200"/>
            <a:ext cx="7038900" cy="291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1200"/>
              </a:spcBef>
              <a:spcAft>
                <a:spcPts val="0"/>
              </a:spcAft>
              <a:buNone/>
            </a:pPr>
            <a:r>
              <a:rPr b="1" lang="id" sz="2350">
                <a:latin typeface="Montserrat"/>
                <a:ea typeface="Montserrat"/>
                <a:cs typeface="Montserrat"/>
                <a:sym typeface="Montserrat"/>
              </a:rPr>
              <a:t>Conditional Rendering dalam Vue.js adalah teknik untuk menampilkan atau menyembunyikan elemen HTML berdasarkan kondisi tertentu. </a:t>
            </a:r>
            <a:endParaRPr b="1" sz="2350">
              <a:latin typeface="Montserrat"/>
              <a:ea typeface="Montserrat"/>
              <a:cs typeface="Montserrat"/>
              <a:sym typeface="Montserrat"/>
            </a:endParaRPr>
          </a:p>
          <a:p>
            <a:pPr indent="0" lvl="0" marL="0" rtl="0" algn="l">
              <a:spcBef>
                <a:spcPts val="1200"/>
              </a:spcBef>
              <a:spcAft>
                <a:spcPts val="0"/>
              </a:spcAft>
              <a:buNone/>
            </a:pPr>
            <a:r>
              <a:rPr b="1" lang="id" sz="2350">
                <a:latin typeface="Montserrat"/>
                <a:ea typeface="Montserrat"/>
                <a:cs typeface="Montserrat"/>
                <a:sym typeface="Montserrat"/>
              </a:rPr>
              <a:t>Dengan conditional rendering, kita dapat mengontrol tampilan elemen di halaman web secara dinamis, tergantung pada nilai variabel reaktif atau hasil ekspresi JavaScript.</a:t>
            </a:r>
            <a:endParaRPr b="1" sz="2350">
              <a:latin typeface="Montserrat"/>
              <a:ea typeface="Montserrat"/>
              <a:cs typeface="Montserrat"/>
              <a:sym typeface="Montserrat"/>
            </a:endParaRPr>
          </a:p>
          <a:p>
            <a:pPr indent="0" lvl="0" marL="0" rtl="0" algn="l">
              <a:spcBef>
                <a:spcPts val="1200"/>
              </a:spcBef>
              <a:spcAft>
                <a:spcPts val="0"/>
              </a:spcAft>
              <a:buNone/>
            </a:pPr>
            <a:r>
              <a:rPr b="1" lang="id" sz="2350">
                <a:latin typeface="Montserrat"/>
                <a:ea typeface="Montserrat"/>
                <a:cs typeface="Montserrat"/>
                <a:sym typeface="Montserrat"/>
              </a:rPr>
              <a:t>Di Vue.js, conditional rendering biasanya dilakukan menggunakan direktif v-if, v-else, v-else-if, atau v-show.</a:t>
            </a:r>
            <a:endParaRPr b="1" sz="2350">
              <a:latin typeface="Montserrat"/>
              <a:ea typeface="Montserrat"/>
              <a:cs typeface="Montserrat"/>
              <a:sym typeface="Montserrat"/>
            </a:endParaRPr>
          </a:p>
          <a:p>
            <a:pPr indent="0" lvl="0" marL="457200" rtl="0" algn="l">
              <a:spcBef>
                <a:spcPts val="1200"/>
              </a:spcBef>
              <a:spcAft>
                <a:spcPts val="0"/>
              </a:spcAft>
              <a:buNone/>
            </a:pPr>
            <a:r>
              <a:t/>
            </a:r>
            <a:endParaRPr b="1" sz="2350">
              <a:latin typeface="Montserrat"/>
              <a:ea typeface="Montserrat"/>
              <a:cs typeface="Montserrat"/>
              <a:sym typeface="Montserrat"/>
            </a:endParaRPr>
          </a:p>
          <a:p>
            <a:pPr indent="0" lvl="0" marL="0" rtl="0" algn="l">
              <a:spcBef>
                <a:spcPts val="1200"/>
              </a:spcBef>
              <a:spcAft>
                <a:spcPts val="0"/>
              </a:spcAft>
              <a:buNone/>
            </a:pPr>
            <a:r>
              <a:rPr b="1" lang="id" sz="2350">
                <a:latin typeface="Montserrat"/>
                <a:ea typeface="Montserrat"/>
                <a:cs typeface="Montserrat"/>
                <a:sym typeface="Montserrat"/>
              </a:rPr>
              <a:t>Contoh :</a:t>
            </a:r>
            <a:endParaRPr b="1" sz="2350">
              <a:latin typeface="Montserrat"/>
              <a:ea typeface="Montserrat"/>
              <a:cs typeface="Montserrat"/>
              <a:sym typeface="Montserrat"/>
            </a:endParaRPr>
          </a:p>
          <a:p>
            <a:pPr indent="0" lvl="0" marL="0" rtl="0" algn="l">
              <a:spcBef>
                <a:spcPts val="1200"/>
              </a:spcBef>
              <a:spcAft>
                <a:spcPts val="1200"/>
              </a:spcAft>
              <a:buNone/>
            </a:pPr>
            <a:r>
              <a:t/>
            </a:r>
            <a:endParaRPr b="1">
              <a:latin typeface="Montserrat"/>
              <a:ea typeface="Montserrat"/>
              <a:cs typeface="Montserrat"/>
              <a:sym typeface="Montserrat"/>
            </a:endParaRPr>
          </a:p>
        </p:txBody>
      </p:sp>
      <p:sp>
        <p:nvSpPr>
          <p:cNvPr id="283" name="Google Shape;283;p31"/>
          <p:cNvSpPr txBox="1"/>
          <p:nvPr/>
        </p:nvSpPr>
        <p:spPr>
          <a:xfrm>
            <a:off x="0" y="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300">
                <a:solidFill>
                  <a:schemeClr val="dk2"/>
                </a:solidFill>
                <a:latin typeface="Lato"/>
                <a:ea typeface="Lato"/>
                <a:cs typeface="Lato"/>
                <a:sym typeface="Lato"/>
              </a:rPr>
              <a:t>Pemograman Berbasis Komponen</a:t>
            </a:r>
            <a:endParaRPr/>
          </a:p>
        </p:txBody>
      </p:sp>
      <p:pic>
        <p:nvPicPr>
          <p:cNvPr id="284" name="Google Shape;284;p31"/>
          <p:cNvPicPr preferRelativeResize="0"/>
          <p:nvPr/>
        </p:nvPicPr>
        <p:blipFill>
          <a:blip r:embed="rId3">
            <a:alphaModFix/>
          </a:blip>
          <a:stretch>
            <a:fillRect/>
          </a:stretch>
        </p:blipFill>
        <p:spPr>
          <a:xfrm>
            <a:off x="2219500" y="3442000"/>
            <a:ext cx="4457700" cy="113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lt2"/>
                </a:solidFill>
              </a:rPr>
              <a:t>Instalasi Node.Js</a:t>
            </a:r>
            <a:endParaRPr b="1">
              <a:solidFill>
                <a:schemeClr val="lt2"/>
              </a:solidFill>
            </a:endParaRPr>
          </a:p>
        </p:txBody>
      </p:sp>
      <p:sp>
        <p:nvSpPr>
          <p:cNvPr id="143" name="Google Shape;143;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dk2"/>
                </a:solidFill>
              </a:rPr>
              <a:t>Vue.Js</a:t>
            </a:r>
            <a:endParaRPr>
              <a:solidFill>
                <a:schemeClr val="dk2"/>
              </a:solidFill>
            </a:endParaRPr>
          </a:p>
        </p:txBody>
      </p:sp>
      <p:sp>
        <p:nvSpPr>
          <p:cNvPr id="144" name="Google Shape;144;p14"/>
          <p:cNvSpPr txBox="1"/>
          <p:nvPr/>
        </p:nvSpPr>
        <p:spPr>
          <a:xfrm>
            <a:off x="432000" y="58925"/>
            <a:ext cx="2775900" cy="3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id" sz="1300">
                <a:solidFill>
                  <a:schemeClr val="dk2"/>
                </a:solidFill>
                <a:latin typeface="Lato"/>
                <a:ea typeface="Lato"/>
                <a:cs typeface="Lato"/>
                <a:sym typeface="Lato"/>
              </a:rPr>
              <a:t>Pemograman Berbasis Komponen</a:t>
            </a:r>
            <a:endParaRPr b="1" sz="1300">
              <a:solidFill>
                <a:schemeClr val="dk2"/>
              </a:solidFill>
              <a:latin typeface="Lato"/>
              <a:ea typeface="Lato"/>
              <a:cs typeface="Lato"/>
              <a:sym typeface="Lato"/>
            </a:endParaRPr>
          </a:p>
        </p:txBody>
      </p:sp>
      <p:pic>
        <p:nvPicPr>
          <p:cNvPr descr="Berkas:Vue.png - Wikipedia bahasa Indonesia, ensiklopedia bebas" id="145" name="Google Shape;145;p14"/>
          <p:cNvPicPr preferRelativeResize="0"/>
          <p:nvPr/>
        </p:nvPicPr>
        <p:blipFill>
          <a:blip r:embed="rId3">
            <a:alphaModFix/>
          </a:blip>
          <a:stretch>
            <a:fillRect/>
          </a:stretch>
        </p:blipFill>
        <p:spPr>
          <a:xfrm>
            <a:off x="7128850" y="3123000"/>
            <a:ext cx="1912550" cy="1912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a:solidFill>
                  <a:schemeClr val="lt2"/>
                </a:solidFill>
              </a:rPr>
              <a:t>SELESAI</a:t>
            </a:r>
            <a:endParaRPr b="1">
              <a:solidFill>
                <a:schemeClr val="lt2"/>
              </a:solidFill>
            </a:endParaRPr>
          </a:p>
        </p:txBody>
      </p:sp>
      <p:sp>
        <p:nvSpPr>
          <p:cNvPr id="290" name="Google Shape;290;p3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dk2"/>
                </a:solidFill>
              </a:rPr>
              <a:t>Vue.Js</a:t>
            </a:r>
            <a:endParaRPr b="1">
              <a:solidFill>
                <a:schemeClr val="dk2"/>
              </a:solidFill>
            </a:endParaRPr>
          </a:p>
        </p:txBody>
      </p:sp>
      <p:sp>
        <p:nvSpPr>
          <p:cNvPr id="291" name="Google Shape;291;p32"/>
          <p:cNvSpPr txBox="1"/>
          <p:nvPr/>
        </p:nvSpPr>
        <p:spPr>
          <a:xfrm>
            <a:off x="432000" y="58925"/>
            <a:ext cx="2775900" cy="3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id" sz="1300">
                <a:solidFill>
                  <a:schemeClr val="dk2"/>
                </a:solidFill>
                <a:latin typeface="Lato"/>
                <a:ea typeface="Lato"/>
                <a:cs typeface="Lato"/>
                <a:sym typeface="Lato"/>
              </a:rPr>
              <a:t>Pemograman Berbasis Komponen</a:t>
            </a:r>
            <a:endParaRPr b="1" sz="1300">
              <a:solidFill>
                <a:schemeClr val="dk2"/>
              </a:solidFill>
              <a:latin typeface="Lato"/>
              <a:ea typeface="Lato"/>
              <a:cs typeface="Lato"/>
              <a:sym typeface="Lato"/>
            </a:endParaRPr>
          </a:p>
        </p:txBody>
      </p:sp>
      <p:pic>
        <p:nvPicPr>
          <p:cNvPr descr="Berkas:Vue.png - Wikipedia bahasa Indonesia, ensiklopedia bebas" id="292" name="Google Shape;292;p32"/>
          <p:cNvPicPr preferRelativeResize="0"/>
          <p:nvPr/>
        </p:nvPicPr>
        <p:blipFill>
          <a:blip r:embed="rId3">
            <a:alphaModFix/>
          </a:blip>
          <a:stretch>
            <a:fillRect/>
          </a:stretch>
        </p:blipFill>
        <p:spPr>
          <a:xfrm>
            <a:off x="7128850" y="3123000"/>
            <a:ext cx="1912550" cy="1912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lt2"/>
                </a:solidFill>
              </a:rPr>
              <a:t>Instalasi Node.</a:t>
            </a:r>
            <a:r>
              <a:rPr b="1" lang="id">
                <a:solidFill>
                  <a:schemeClr val="lt2"/>
                </a:solidFill>
              </a:rPr>
              <a:t>Js</a:t>
            </a:r>
            <a:endParaRPr b="1">
              <a:solidFill>
                <a:schemeClr val="lt2"/>
              </a:solidFill>
            </a:endParaRPr>
          </a:p>
        </p:txBody>
      </p:sp>
      <p:sp>
        <p:nvSpPr>
          <p:cNvPr id="151" name="Google Shape;151;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latin typeface="Montserrat"/>
                <a:ea typeface="Montserrat"/>
                <a:cs typeface="Montserrat"/>
                <a:sym typeface="Montserrat"/>
              </a:rPr>
              <a:t>Node.Js diperlukan agar Javascript bisa dijalankan diluar browser</a:t>
            </a:r>
            <a:endParaRPr b="1">
              <a:latin typeface="Montserrat"/>
              <a:ea typeface="Montserrat"/>
              <a:cs typeface="Montserrat"/>
              <a:sym typeface="Montserrat"/>
            </a:endParaRPr>
          </a:p>
          <a:p>
            <a:pPr indent="-311150" lvl="0" marL="457200" rtl="0" algn="l">
              <a:spcBef>
                <a:spcPts val="1200"/>
              </a:spcBef>
              <a:spcAft>
                <a:spcPts val="0"/>
              </a:spcAft>
              <a:buSzPts val="1300"/>
              <a:buFont typeface="Montserrat"/>
              <a:buAutoNum type="arabicPeriod"/>
            </a:pPr>
            <a:r>
              <a:rPr b="1" lang="id">
                <a:latin typeface="Montserrat"/>
                <a:ea typeface="Montserrat"/>
                <a:cs typeface="Montserrat"/>
                <a:sym typeface="Montserrat"/>
              </a:rPr>
              <a:t>Pergi ke link yang tertera</a:t>
            </a:r>
            <a:endParaRPr b="1">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b="1" lang="id">
                <a:latin typeface="Montserrat"/>
                <a:ea typeface="Montserrat"/>
                <a:cs typeface="Montserrat"/>
                <a:sym typeface="Montserrat"/>
              </a:rPr>
              <a:t>Download versi terbaru Node.Js</a:t>
            </a:r>
            <a:endParaRPr b="1">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b="1" lang="id">
                <a:latin typeface="Montserrat"/>
                <a:ea typeface="Montserrat"/>
                <a:cs typeface="Montserrat"/>
                <a:sym typeface="Montserrat"/>
              </a:rPr>
              <a:t>Lalu Install Node.Js kedalam program files</a:t>
            </a:r>
            <a:endParaRPr b="1">
              <a:latin typeface="Montserrat"/>
              <a:ea typeface="Montserrat"/>
              <a:cs typeface="Montserrat"/>
              <a:sym typeface="Montserrat"/>
            </a:endParaRPr>
          </a:p>
          <a:p>
            <a:pPr indent="0" lvl="0" marL="0" rtl="0" algn="l">
              <a:spcBef>
                <a:spcPts val="1200"/>
              </a:spcBef>
              <a:spcAft>
                <a:spcPts val="0"/>
              </a:spcAft>
              <a:buNone/>
            </a:pPr>
            <a:r>
              <a:t/>
            </a:r>
            <a:endParaRPr>
              <a:latin typeface="Montserrat"/>
              <a:ea typeface="Montserrat"/>
              <a:cs typeface="Montserrat"/>
              <a:sym typeface="Montserrat"/>
            </a:endParaRPr>
          </a:p>
          <a:p>
            <a:pPr indent="0" lvl="0" marL="0" rtl="0" algn="l">
              <a:spcBef>
                <a:spcPts val="1200"/>
              </a:spcBef>
              <a:spcAft>
                <a:spcPts val="1200"/>
              </a:spcAft>
              <a:buNone/>
            </a:pPr>
            <a:r>
              <a:rPr lang="id">
                <a:latin typeface="Montserrat"/>
                <a:ea typeface="Montserrat"/>
                <a:cs typeface="Montserrat"/>
                <a:sym typeface="Montserrat"/>
              </a:rPr>
              <a:t>Link Download : </a:t>
            </a:r>
            <a:r>
              <a:rPr b="1" lang="id">
                <a:latin typeface="Montserrat"/>
                <a:ea typeface="Montserrat"/>
                <a:cs typeface="Montserrat"/>
                <a:sym typeface="Montserrat"/>
              </a:rPr>
              <a:t>https</a:t>
            </a:r>
            <a:r>
              <a:rPr b="1" lang="id">
                <a:latin typeface="Montserrat"/>
                <a:ea typeface="Montserrat"/>
                <a:cs typeface="Montserrat"/>
                <a:sym typeface="Montserrat"/>
              </a:rPr>
              <a:t>:</a:t>
            </a:r>
            <a:r>
              <a:rPr b="1" lang="id">
                <a:latin typeface="Montserrat"/>
                <a:ea typeface="Montserrat"/>
                <a:cs typeface="Montserrat"/>
                <a:sym typeface="Montserrat"/>
              </a:rPr>
              <a:t>//nodejs.org/en/download</a:t>
            </a:r>
            <a:endParaRPr b="1">
              <a:latin typeface="Montserrat"/>
              <a:ea typeface="Montserrat"/>
              <a:cs typeface="Montserrat"/>
              <a:sym typeface="Montserrat"/>
            </a:endParaRPr>
          </a:p>
        </p:txBody>
      </p:sp>
      <p:sp>
        <p:nvSpPr>
          <p:cNvPr id="152" name="Google Shape;152;p15"/>
          <p:cNvSpPr txBox="1"/>
          <p:nvPr/>
        </p:nvSpPr>
        <p:spPr>
          <a:xfrm>
            <a:off x="0" y="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300">
                <a:solidFill>
                  <a:schemeClr val="dk2"/>
                </a:solidFill>
                <a:latin typeface="Lato"/>
                <a:ea typeface="Lato"/>
                <a:cs typeface="Lato"/>
                <a:sym typeface="Lato"/>
              </a:rPr>
              <a:t>Pemograman Berbasis Komponen</a:t>
            </a:r>
            <a:endParaRPr b="1" sz="1300">
              <a:solidFill>
                <a:schemeClr val="dk2"/>
              </a:solidFill>
              <a:latin typeface="Lato"/>
              <a:ea typeface="Lato"/>
              <a:cs typeface="Lato"/>
              <a:sym typeface="Lato"/>
            </a:endParaRPr>
          </a:p>
        </p:txBody>
      </p:sp>
      <p:pic>
        <p:nvPicPr>
          <p:cNvPr descr="File:Node.js logo 2015.svg - Wikimedia Commons" id="153" name="Google Shape;153;p15"/>
          <p:cNvPicPr preferRelativeResize="0"/>
          <p:nvPr/>
        </p:nvPicPr>
        <p:blipFill>
          <a:blip r:embed="rId3">
            <a:alphaModFix/>
          </a:blip>
          <a:stretch>
            <a:fillRect/>
          </a:stretch>
        </p:blipFill>
        <p:spPr>
          <a:xfrm>
            <a:off x="5074775" y="440312"/>
            <a:ext cx="3051423" cy="820975"/>
          </a:xfrm>
          <a:prstGeom prst="rect">
            <a:avLst/>
          </a:prstGeom>
          <a:noFill/>
          <a:ln>
            <a:noFill/>
          </a:ln>
        </p:spPr>
      </p:pic>
      <p:cxnSp>
        <p:nvCxnSpPr>
          <p:cNvPr id="154" name="Google Shape;154;p15"/>
          <p:cNvCxnSpPr/>
          <p:nvPr/>
        </p:nvCxnSpPr>
        <p:spPr>
          <a:xfrm rot="10800000">
            <a:off x="5804425" y="3737175"/>
            <a:ext cx="1044600" cy="556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solidFill>
                  <a:schemeClr val="lt2"/>
                </a:solidFill>
              </a:rPr>
              <a:t>Membuat Vue Project Dengan Vite</a:t>
            </a:r>
            <a:endParaRPr b="1">
              <a:solidFill>
                <a:schemeClr val="lt2"/>
              </a:solidFill>
            </a:endParaRPr>
          </a:p>
        </p:txBody>
      </p:sp>
      <p:sp>
        <p:nvSpPr>
          <p:cNvPr id="160" name="Google Shape;160;p16"/>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dk2"/>
                </a:solidFill>
              </a:rPr>
              <a:t>Vue.Js</a:t>
            </a:r>
            <a:endParaRPr>
              <a:solidFill>
                <a:schemeClr val="dk2"/>
              </a:solidFill>
            </a:endParaRPr>
          </a:p>
        </p:txBody>
      </p:sp>
      <p:sp>
        <p:nvSpPr>
          <p:cNvPr id="161" name="Google Shape;161;p16"/>
          <p:cNvSpPr txBox="1"/>
          <p:nvPr/>
        </p:nvSpPr>
        <p:spPr>
          <a:xfrm>
            <a:off x="432000" y="58925"/>
            <a:ext cx="2775900" cy="3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id" sz="1300">
                <a:solidFill>
                  <a:schemeClr val="dk2"/>
                </a:solidFill>
                <a:latin typeface="Lato"/>
                <a:ea typeface="Lato"/>
                <a:cs typeface="Lato"/>
                <a:sym typeface="Lato"/>
              </a:rPr>
              <a:t>Pemograman Berbasis Komponen</a:t>
            </a:r>
            <a:endParaRPr b="1" sz="1300">
              <a:solidFill>
                <a:schemeClr val="dk2"/>
              </a:solidFill>
              <a:latin typeface="Lato"/>
              <a:ea typeface="Lato"/>
              <a:cs typeface="Lato"/>
              <a:sym typeface="Lato"/>
            </a:endParaRPr>
          </a:p>
        </p:txBody>
      </p:sp>
      <p:pic>
        <p:nvPicPr>
          <p:cNvPr descr="Berkas:Vue.png - Wikipedia bahasa Indonesia, ensiklopedia bebas" id="162" name="Google Shape;162;p16"/>
          <p:cNvPicPr preferRelativeResize="0"/>
          <p:nvPr/>
        </p:nvPicPr>
        <p:blipFill>
          <a:blip r:embed="rId3">
            <a:alphaModFix/>
          </a:blip>
          <a:stretch>
            <a:fillRect/>
          </a:stretch>
        </p:blipFill>
        <p:spPr>
          <a:xfrm>
            <a:off x="7128850" y="3123000"/>
            <a:ext cx="1912550" cy="1912550"/>
          </a:xfrm>
          <a:prstGeom prst="rect">
            <a:avLst/>
          </a:prstGeom>
          <a:noFill/>
          <a:ln>
            <a:noFill/>
          </a:ln>
        </p:spPr>
      </p:pic>
      <p:pic>
        <p:nvPicPr>
          <p:cNvPr descr="File:Vitejs-logo.svg - Wikipedia" id="163" name="Google Shape;163;p16"/>
          <p:cNvPicPr preferRelativeResize="0"/>
          <p:nvPr/>
        </p:nvPicPr>
        <p:blipFill rotWithShape="1">
          <a:blip r:embed="rId4">
            <a:alphaModFix/>
          </a:blip>
          <a:srcRect b="-8189" l="0" r="-8189" t="0"/>
          <a:stretch/>
        </p:blipFill>
        <p:spPr>
          <a:xfrm>
            <a:off x="166325" y="3218950"/>
            <a:ext cx="1746243" cy="17206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lt2"/>
                </a:solidFill>
              </a:rPr>
              <a:t>Membuat Vue Project Dengan Vite</a:t>
            </a:r>
            <a:endParaRPr b="1">
              <a:solidFill>
                <a:schemeClr val="lt2"/>
              </a:solidFill>
            </a:endParaRPr>
          </a:p>
        </p:txBody>
      </p:sp>
      <p:sp>
        <p:nvSpPr>
          <p:cNvPr id="169" name="Google Shape;16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id">
                <a:latin typeface="Montserrat"/>
                <a:ea typeface="Montserrat"/>
                <a:cs typeface="Montserrat"/>
                <a:sym typeface="Montserrat"/>
              </a:rPr>
              <a:t>Dalam Text Editor/Terminal anda, Jalankan Program Ini, lalu ikuti promptnya.</a:t>
            </a:r>
            <a:endParaRPr b="1">
              <a:latin typeface="Montserrat"/>
              <a:ea typeface="Montserrat"/>
              <a:cs typeface="Montserrat"/>
              <a:sym typeface="Montserrat"/>
            </a:endParaRPr>
          </a:p>
          <a:p>
            <a:pPr indent="0" lvl="0" marL="0" rtl="0" algn="l">
              <a:spcBef>
                <a:spcPts val="1200"/>
              </a:spcBef>
              <a:spcAft>
                <a:spcPts val="0"/>
              </a:spcAft>
              <a:buNone/>
            </a:pPr>
            <a:r>
              <a:t/>
            </a:r>
            <a:endParaRPr b="1">
              <a:latin typeface="Montserrat"/>
              <a:ea typeface="Montserrat"/>
              <a:cs typeface="Montserrat"/>
              <a:sym typeface="Montserrat"/>
            </a:endParaRPr>
          </a:p>
          <a:p>
            <a:pPr indent="0" lvl="0" marL="0" rtl="0" algn="l">
              <a:spcBef>
                <a:spcPts val="1200"/>
              </a:spcBef>
              <a:spcAft>
                <a:spcPts val="0"/>
              </a:spcAft>
              <a:buNone/>
            </a:pPr>
            <a:r>
              <a:t/>
            </a:r>
            <a:endParaRPr b="1">
              <a:latin typeface="Montserrat"/>
              <a:ea typeface="Montserrat"/>
              <a:cs typeface="Montserrat"/>
              <a:sym typeface="Montserrat"/>
            </a:endParaRPr>
          </a:p>
          <a:p>
            <a:pPr indent="0" lvl="0" marL="0" rtl="0" algn="l">
              <a:spcBef>
                <a:spcPts val="1200"/>
              </a:spcBef>
              <a:spcAft>
                <a:spcPts val="0"/>
              </a:spcAft>
              <a:buNone/>
            </a:pPr>
            <a:r>
              <a:t/>
            </a:r>
            <a:endParaRPr b="1">
              <a:latin typeface="Montserrat"/>
              <a:ea typeface="Montserrat"/>
              <a:cs typeface="Montserrat"/>
              <a:sym typeface="Montserrat"/>
            </a:endParaRPr>
          </a:p>
          <a:p>
            <a:pPr indent="0" lvl="0" marL="0" rtl="0" algn="l">
              <a:spcBef>
                <a:spcPts val="1200"/>
              </a:spcBef>
              <a:spcAft>
                <a:spcPts val="0"/>
              </a:spcAft>
              <a:buNone/>
            </a:pPr>
            <a:r>
              <a:t/>
            </a:r>
            <a:endParaRPr b="1">
              <a:latin typeface="Montserrat"/>
              <a:ea typeface="Montserrat"/>
              <a:cs typeface="Montserrat"/>
              <a:sym typeface="Montserrat"/>
            </a:endParaRPr>
          </a:p>
          <a:p>
            <a:pPr indent="0" lvl="0" marL="0" rtl="0" algn="l">
              <a:spcBef>
                <a:spcPts val="1200"/>
              </a:spcBef>
              <a:spcAft>
                <a:spcPts val="0"/>
              </a:spcAft>
              <a:buNone/>
            </a:pPr>
            <a:r>
              <a:rPr b="1" lang="id">
                <a:latin typeface="Montserrat"/>
                <a:ea typeface="Montserrat"/>
                <a:cs typeface="Montserrat"/>
                <a:sym typeface="Montserrat"/>
              </a:rPr>
              <a:t>Gunakan framework Vue dan </a:t>
            </a:r>
            <a:r>
              <a:rPr b="1" lang="id">
                <a:latin typeface="Montserrat"/>
                <a:ea typeface="Montserrat"/>
                <a:cs typeface="Montserrat"/>
                <a:sym typeface="Montserrat"/>
              </a:rPr>
              <a:t>variant</a:t>
            </a:r>
            <a:r>
              <a:rPr b="1" lang="id">
                <a:latin typeface="Montserrat"/>
                <a:ea typeface="Montserrat"/>
                <a:cs typeface="Montserrat"/>
                <a:sym typeface="Montserrat"/>
              </a:rPr>
              <a:t> Javascript dalam promptnya.</a:t>
            </a:r>
            <a:endParaRPr b="1">
              <a:latin typeface="Montserrat"/>
              <a:ea typeface="Montserrat"/>
              <a:cs typeface="Montserrat"/>
              <a:sym typeface="Montserrat"/>
            </a:endParaRPr>
          </a:p>
          <a:p>
            <a:pPr indent="0" lvl="0" marL="0" rtl="0" algn="l">
              <a:spcBef>
                <a:spcPts val="1200"/>
              </a:spcBef>
              <a:spcAft>
                <a:spcPts val="0"/>
              </a:spcAft>
              <a:buNone/>
            </a:pPr>
            <a:r>
              <a:rPr b="1" lang="id">
                <a:latin typeface="Montserrat"/>
                <a:ea typeface="Montserrat"/>
                <a:cs typeface="Montserrat"/>
                <a:sym typeface="Montserrat"/>
              </a:rPr>
              <a:t>Lalu akan muncul 3 perintah yang harus dimasukkan ke terminal, jalankan perintah tersebut</a:t>
            </a:r>
            <a:endParaRPr b="1">
              <a:latin typeface="Montserrat"/>
              <a:ea typeface="Montserrat"/>
              <a:cs typeface="Montserrat"/>
              <a:sym typeface="Montserrat"/>
            </a:endParaRPr>
          </a:p>
          <a:p>
            <a:pPr indent="0" lvl="0" marL="0" rtl="0" algn="l">
              <a:spcBef>
                <a:spcPts val="1200"/>
              </a:spcBef>
              <a:spcAft>
                <a:spcPts val="1200"/>
              </a:spcAft>
              <a:buNone/>
            </a:pPr>
            <a:r>
              <a:rPr b="1" lang="id">
                <a:latin typeface="Montserrat"/>
                <a:ea typeface="Montserrat"/>
                <a:cs typeface="Montserrat"/>
                <a:sym typeface="Montserrat"/>
              </a:rPr>
              <a:t>Setelah semua perintah sudah dijalankan, akan terdapat localhost yang bisa kita akses.</a:t>
            </a:r>
            <a:endParaRPr b="1">
              <a:latin typeface="Montserrat"/>
              <a:ea typeface="Montserrat"/>
              <a:cs typeface="Montserrat"/>
              <a:sym typeface="Montserrat"/>
            </a:endParaRPr>
          </a:p>
        </p:txBody>
      </p:sp>
      <p:sp>
        <p:nvSpPr>
          <p:cNvPr id="170" name="Google Shape;170;p17"/>
          <p:cNvSpPr txBox="1"/>
          <p:nvPr/>
        </p:nvSpPr>
        <p:spPr>
          <a:xfrm>
            <a:off x="0" y="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300">
                <a:solidFill>
                  <a:schemeClr val="dk2"/>
                </a:solidFill>
                <a:latin typeface="Lato"/>
                <a:ea typeface="Lato"/>
                <a:cs typeface="Lato"/>
                <a:sym typeface="Lato"/>
              </a:rPr>
              <a:t>Pemograman Berbasis Komponen</a:t>
            </a:r>
            <a:endParaRPr/>
          </a:p>
        </p:txBody>
      </p:sp>
      <p:pic>
        <p:nvPicPr>
          <p:cNvPr id="171" name="Google Shape;171;p17"/>
          <p:cNvPicPr preferRelativeResize="0"/>
          <p:nvPr/>
        </p:nvPicPr>
        <p:blipFill>
          <a:blip r:embed="rId3">
            <a:alphaModFix/>
          </a:blip>
          <a:stretch>
            <a:fillRect/>
          </a:stretch>
        </p:blipFill>
        <p:spPr>
          <a:xfrm>
            <a:off x="1431825" y="1947850"/>
            <a:ext cx="6610350" cy="124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4295825" y="5327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chemeClr val="lt2"/>
              </a:solidFill>
            </a:endParaRPr>
          </a:p>
        </p:txBody>
      </p:sp>
      <p:sp>
        <p:nvSpPr>
          <p:cNvPr id="177" name="Google Shape;177;p18"/>
          <p:cNvSpPr txBox="1"/>
          <p:nvPr>
            <p:ph idx="1" type="body"/>
          </p:nvPr>
        </p:nvSpPr>
        <p:spPr>
          <a:xfrm>
            <a:off x="1097575" y="384900"/>
            <a:ext cx="3622800" cy="202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id">
                <a:latin typeface="Montserrat"/>
                <a:ea typeface="Montserrat"/>
                <a:cs typeface="Montserrat"/>
                <a:sym typeface="Montserrat"/>
              </a:rPr>
              <a:t>Disini akan terbuat file yang kita install dari prompt sebelumnya, di bagian App.vue adalah tempat dimana kita menjalankan program kedalam localhost yang kita miliki</a:t>
            </a:r>
            <a:endParaRPr b="1">
              <a:latin typeface="Montserrat"/>
              <a:ea typeface="Montserrat"/>
              <a:cs typeface="Montserrat"/>
              <a:sym typeface="Montserrat"/>
            </a:endParaRPr>
          </a:p>
        </p:txBody>
      </p:sp>
      <p:sp>
        <p:nvSpPr>
          <p:cNvPr id="178" name="Google Shape;178;p18"/>
          <p:cNvSpPr txBox="1"/>
          <p:nvPr/>
        </p:nvSpPr>
        <p:spPr>
          <a:xfrm>
            <a:off x="0" y="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300">
                <a:solidFill>
                  <a:schemeClr val="dk2"/>
                </a:solidFill>
                <a:latin typeface="Lato"/>
                <a:ea typeface="Lato"/>
                <a:cs typeface="Lato"/>
                <a:sym typeface="Lato"/>
              </a:rPr>
              <a:t>Pemograman Berbasis Komponen</a:t>
            </a:r>
            <a:endParaRPr/>
          </a:p>
        </p:txBody>
      </p:sp>
      <p:pic>
        <p:nvPicPr>
          <p:cNvPr id="179" name="Google Shape;179;p18"/>
          <p:cNvPicPr preferRelativeResize="0"/>
          <p:nvPr/>
        </p:nvPicPr>
        <p:blipFill>
          <a:blip r:embed="rId3">
            <a:alphaModFix/>
          </a:blip>
          <a:stretch>
            <a:fillRect/>
          </a:stretch>
        </p:blipFill>
        <p:spPr>
          <a:xfrm>
            <a:off x="5068575" y="120775"/>
            <a:ext cx="3956551" cy="2707751"/>
          </a:xfrm>
          <a:prstGeom prst="rect">
            <a:avLst/>
          </a:prstGeom>
          <a:noFill/>
          <a:ln>
            <a:noFill/>
          </a:ln>
        </p:spPr>
      </p:pic>
      <p:pic>
        <p:nvPicPr>
          <p:cNvPr id="180" name="Google Shape;180;p18"/>
          <p:cNvPicPr preferRelativeResize="0"/>
          <p:nvPr/>
        </p:nvPicPr>
        <p:blipFill>
          <a:blip r:embed="rId4">
            <a:alphaModFix/>
          </a:blip>
          <a:stretch>
            <a:fillRect/>
          </a:stretch>
        </p:blipFill>
        <p:spPr>
          <a:xfrm>
            <a:off x="5235450" y="3263453"/>
            <a:ext cx="3622800" cy="1786873"/>
          </a:xfrm>
          <a:prstGeom prst="rect">
            <a:avLst/>
          </a:prstGeom>
          <a:noFill/>
          <a:ln>
            <a:noFill/>
          </a:ln>
        </p:spPr>
      </p:pic>
      <p:sp>
        <p:nvSpPr>
          <p:cNvPr id="181" name="Google Shape;181;p18"/>
          <p:cNvSpPr txBox="1"/>
          <p:nvPr/>
        </p:nvSpPr>
        <p:spPr>
          <a:xfrm>
            <a:off x="626250" y="3677225"/>
            <a:ext cx="38592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id" sz="1300">
                <a:solidFill>
                  <a:schemeClr val="lt1"/>
                </a:solidFill>
                <a:latin typeface="Montserrat"/>
                <a:ea typeface="Montserrat"/>
                <a:cs typeface="Montserrat"/>
                <a:sym typeface="Montserrat"/>
              </a:rPr>
              <a:t>Jika kita klik localhost yang berada di terminal, maka kita akan dipindahkan ke localhost tersebut dengan tampilan seperti ini</a:t>
            </a:r>
            <a:endParaRPr b="1" sz="13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a:solidFill>
                  <a:schemeClr val="lt2"/>
                </a:solidFill>
              </a:rPr>
              <a:t>Membuat Variabel Reaktif Dengan “ref”</a:t>
            </a:r>
            <a:endParaRPr b="1">
              <a:solidFill>
                <a:schemeClr val="lt2"/>
              </a:solidFill>
            </a:endParaRPr>
          </a:p>
        </p:txBody>
      </p:sp>
      <p:sp>
        <p:nvSpPr>
          <p:cNvPr id="187" name="Google Shape;187;p19"/>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dk2"/>
                </a:solidFill>
              </a:rPr>
              <a:t>Vue.Js</a:t>
            </a:r>
            <a:endParaRPr>
              <a:solidFill>
                <a:schemeClr val="dk2"/>
              </a:solidFill>
            </a:endParaRPr>
          </a:p>
        </p:txBody>
      </p:sp>
      <p:sp>
        <p:nvSpPr>
          <p:cNvPr id="188" name="Google Shape;188;p19"/>
          <p:cNvSpPr txBox="1"/>
          <p:nvPr/>
        </p:nvSpPr>
        <p:spPr>
          <a:xfrm>
            <a:off x="432000" y="58925"/>
            <a:ext cx="2775900" cy="3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id" sz="1300">
                <a:solidFill>
                  <a:schemeClr val="dk2"/>
                </a:solidFill>
                <a:latin typeface="Lato"/>
                <a:ea typeface="Lato"/>
                <a:cs typeface="Lato"/>
                <a:sym typeface="Lato"/>
              </a:rPr>
              <a:t>Pemograman Berbasis Komponen</a:t>
            </a:r>
            <a:endParaRPr b="1" sz="1300">
              <a:solidFill>
                <a:schemeClr val="dk2"/>
              </a:solidFill>
              <a:latin typeface="Lato"/>
              <a:ea typeface="Lato"/>
              <a:cs typeface="Lato"/>
              <a:sym typeface="Lato"/>
            </a:endParaRPr>
          </a:p>
        </p:txBody>
      </p:sp>
      <p:pic>
        <p:nvPicPr>
          <p:cNvPr descr="Berkas:Vue.png - Wikipedia bahasa Indonesia, ensiklopedia bebas" id="189" name="Google Shape;189;p19"/>
          <p:cNvPicPr preferRelativeResize="0"/>
          <p:nvPr/>
        </p:nvPicPr>
        <p:blipFill>
          <a:blip r:embed="rId3">
            <a:alphaModFix/>
          </a:blip>
          <a:stretch>
            <a:fillRect/>
          </a:stretch>
        </p:blipFill>
        <p:spPr>
          <a:xfrm>
            <a:off x="7128850" y="3123000"/>
            <a:ext cx="1912550" cy="1912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lt2"/>
                </a:solidFill>
              </a:rPr>
              <a:t>Membuat Variabel Reaktif Dengan “ref”</a:t>
            </a:r>
            <a:endParaRPr b="1">
              <a:solidFill>
                <a:schemeClr val="lt2"/>
              </a:solidFill>
            </a:endParaRPr>
          </a:p>
        </p:txBody>
      </p:sp>
      <p:sp>
        <p:nvSpPr>
          <p:cNvPr id="195" name="Google Shape;195;p20"/>
          <p:cNvSpPr txBox="1"/>
          <p:nvPr>
            <p:ph idx="1" type="body"/>
          </p:nvPr>
        </p:nvSpPr>
        <p:spPr>
          <a:xfrm>
            <a:off x="1297500" y="15613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latin typeface="Montserrat"/>
                <a:ea typeface="Montserrat"/>
                <a:cs typeface="Montserrat"/>
                <a:sym typeface="Montserrat"/>
              </a:rPr>
              <a:t>Dalam Vue.js, ref adalah sebuah fungsi yang digunakan untuk membuat variabel reaktif. </a:t>
            </a:r>
            <a:endParaRPr b="1">
              <a:latin typeface="Montserrat"/>
              <a:ea typeface="Montserrat"/>
              <a:cs typeface="Montserrat"/>
              <a:sym typeface="Montserrat"/>
            </a:endParaRPr>
          </a:p>
          <a:p>
            <a:pPr indent="0" lvl="0" marL="0" rtl="0" algn="l">
              <a:spcBef>
                <a:spcPts val="1200"/>
              </a:spcBef>
              <a:spcAft>
                <a:spcPts val="0"/>
              </a:spcAft>
              <a:buNone/>
            </a:pPr>
            <a:r>
              <a:rPr b="1" lang="id">
                <a:latin typeface="Montserrat"/>
                <a:ea typeface="Montserrat"/>
                <a:cs typeface="Montserrat"/>
                <a:sym typeface="Montserrat"/>
              </a:rPr>
              <a:t>Variabel reaktif adalah variabel yang ketika nilainya berubah, akan secara otomatis memperbarui tampilan (UI) yang bergantung pada variabel tersebut.</a:t>
            </a:r>
            <a:endParaRPr b="1">
              <a:latin typeface="Montserrat"/>
              <a:ea typeface="Montserrat"/>
              <a:cs typeface="Montserrat"/>
              <a:sym typeface="Montserrat"/>
            </a:endParaRPr>
          </a:p>
          <a:p>
            <a:pPr indent="0" lvl="0" marL="0" rtl="0" algn="l">
              <a:spcBef>
                <a:spcPts val="1200"/>
              </a:spcBef>
              <a:spcAft>
                <a:spcPts val="1200"/>
              </a:spcAft>
              <a:buNone/>
            </a:pPr>
            <a:r>
              <a:rPr b="1" lang="id">
                <a:latin typeface="Montserrat"/>
                <a:ea typeface="Montserrat"/>
                <a:cs typeface="Montserrat"/>
                <a:sym typeface="Montserrat"/>
              </a:rPr>
              <a:t>Sintaks :</a:t>
            </a:r>
            <a:endParaRPr b="1">
              <a:latin typeface="Montserrat"/>
              <a:ea typeface="Montserrat"/>
              <a:cs typeface="Montserrat"/>
              <a:sym typeface="Montserrat"/>
            </a:endParaRPr>
          </a:p>
        </p:txBody>
      </p:sp>
      <p:sp>
        <p:nvSpPr>
          <p:cNvPr id="196" name="Google Shape;196;p20"/>
          <p:cNvSpPr txBox="1"/>
          <p:nvPr/>
        </p:nvSpPr>
        <p:spPr>
          <a:xfrm>
            <a:off x="0" y="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300">
                <a:solidFill>
                  <a:schemeClr val="dk2"/>
                </a:solidFill>
                <a:latin typeface="Lato"/>
                <a:ea typeface="Lato"/>
                <a:cs typeface="Lato"/>
                <a:sym typeface="Lato"/>
              </a:rPr>
              <a:t>Pemograman Berbasis Komponen</a:t>
            </a:r>
            <a:endParaRPr/>
          </a:p>
        </p:txBody>
      </p:sp>
      <p:pic>
        <p:nvPicPr>
          <p:cNvPr id="197" name="Google Shape;197;p20"/>
          <p:cNvPicPr preferRelativeResize="0"/>
          <p:nvPr/>
        </p:nvPicPr>
        <p:blipFill>
          <a:blip r:embed="rId3">
            <a:alphaModFix/>
          </a:blip>
          <a:stretch>
            <a:fillRect/>
          </a:stretch>
        </p:blipFill>
        <p:spPr>
          <a:xfrm>
            <a:off x="2187550" y="2810475"/>
            <a:ext cx="2971800" cy="95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a:solidFill>
                  <a:schemeClr val="lt2"/>
                </a:solidFill>
              </a:rPr>
              <a:t>Menggunakan Syntax Text Interpolation</a:t>
            </a:r>
            <a:endParaRPr b="1">
              <a:solidFill>
                <a:schemeClr val="lt2"/>
              </a:solidFill>
            </a:endParaRPr>
          </a:p>
        </p:txBody>
      </p:sp>
      <p:sp>
        <p:nvSpPr>
          <p:cNvPr id="203" name="Google Shape;203;p21"/>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chemeClr val="dk2"/>
                </a:solidFill>
              </a:rPr>
              <a:t>Vue.Js</a:t>
            </a:r>
            <a:endParaRPr>
              <a:solidFill>
                <a:schemeClr val="dk2"/>
              </a:solidFill>
            </a:endParaRPr>
          </a:p>
        </p:txBody>
      </p:sp>
      <p:sp>
        <p:nvSpPr>
          <p:cNvPr id="204" name="Google Shape;204;p21"/>
          <p:cNvSpPr txBox="1"/>
          <p:nvPr/>
        </p:nvSpPr>
        <p:spPr>
          <a:xfrm>
            <a:off x="432000" y="58925"/>
            <a:ext cx="2775900" cy="3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id" sz="1300">
                <a:solidFill>
                  <a:schemeClr val="dk2"/>
                </a:solidFill>
                <a:latin typeface="Lato"/>
                <a:ea typeface="Lato"/>
                <a:cs typeface="Lato"/>
                <a:sym typeface="Lato"/>
              </a:rPr>
              <a:t>Pemograman Berbasis Komponen</a:t>
            </a:r>
            <a:endParaRPr b="1" sz="1300">
              <a:solidFill>
                <a:schemeClr val="dk2"/>
              </a:solidFill>
              <a:latin typeface="Lato"/>
              <a:ea typeface="Lato"/>
              <a:cs typeface="Lato"/>
              <a:sym typeface="Lato"/>
            </a:endParaRPr>
          </a:p>
        </p:txBody>
      </p:sp>
      <p:pic>
        <p:nvPicPr>
          <p:cNvPr descr="Berkas:Vue.png - Wikipedia bahasa Indonesia, ensiklopedia bebas" id="205" name="Google Shape;205;p21"/>
          <p:cNvPicPr preferRelativeResize="0"/>
          <p:nvPr/>
        </p:nvPicPr>
        <p:blipFill>
          <a:blip r:embed="rId3">
            <a:alphaModFix/>
          </a:blip>
          <a:stretch>
            <a:fillRect/>
          </a:stretch>
        </p:blipFill>
        <p:spPr>
          <a:xfrm>
            <a:off x="7128850" y="3123000"/>
            <a:ext cx="1912550" cy="191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