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Inter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zcMl5cLIbzAE/Qvf+4XaNsG6/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Inter-bold.fntdata"/><Relationship Id="rId21" Type="http://schemas.openxmlformats.org/officeDocument/2006/relationships/font" Target="fonts/Inter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bda083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8bda08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1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1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13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1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1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sobhanmoosavi/us-weather-events" TargetMode="External"/><Relationship Id="rId4" Type="http://schemas.openxmlformats.org/officeDocument/2006/relationships/hyperlink" Target="https://arxiv.org/abs/1902.0679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obhanmoosavi/us-weather-ev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3025"/>
            <a:ext cx="125424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5917278" y="3525739"/>
            <a:ext cx="50190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DANY ROMAN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FRANCIS ESCAMILLA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SUSAN QUIROS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CLAY SWISHER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 txBox="1"/>
          <p:nvPr>
            <p:ph type="ctrTitle"/>
          </p:nvPr>
        </p:nvSpPr>
        <p:spPr>
          <a:xfrm>
            <a:off x="5695085" y="1709396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WEATHER EVENTS (2016 - 2020)</a:t>
            </a:r>
            <a:b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3 – GROUP 4</a:t>
            </a:r>
            <a:b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AUGUST 16, 2021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1427337" y="1751674"/>
            <a:ext cx="949783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Source: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https://www.kaggle.com/sobhanmoosavi/us-weather-events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 nationwide dataset of 6.3 million weather events (2016 - 2020)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Citation of papers associated to dataset used</a:t>
            </a:r>
            <a:r>
              <a:rPr b="0" i="0" lang="en-US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b="0" i="0" lang="en-US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2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Moosavi, Sobhan, Mohammad Hossein Samavatian, Arnab Nandi, Srinivasan Parthasarathy, and Rajiv Ramnath.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lang="en-US" sz="1800">
                <a:solidFill>
                  <a:schemeClr val="dk1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Short and Long-term Pattern Discovery Over Large-Scale Geo-Spatiotemporal Data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.”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Proceedings of the 25th ACM SIGKDD International Conference on Knowledge Discovery &amp; Data Mining, ACM, 2019.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9"/>
          <p:cNvSpPr txBox="1"/>
          <p:nvPr>
            <p:ph type="title"/>
          </p:nvPr>
        </p:nvSpPr>
        <p:spPr>
          <a:xfrm>
            <a:off x="801249" y="712186"/>
            <a:ext cx="10123925" cy="883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4400"/>
              <a:t>Resources/Back up </a:t>
            </a:r>
            <a:br>
              <a:rPr b="1" lang="en-US" sz="4000" cap="none">
                <a:solidFill>
                  <a:srgbClr val="262626"/>
                </a:solidFill>
              </a:rPr>
            </a:br>
            <a:endParaRPr/>
          </a:p>
        </p:txBody>
      </p:sp>
      <p:sp>
        <p:nvSpPr>
          <p:cNvPr id="212" name="Google Shape;212;p9"/>
          <p:cNvSpPr txBox="1"/>
          <p:nvPr>
            <p:ph idx="10" type="dt"/>
          </p:nvPr>
        </p:nvSpPr>
        <p:spPr>
          <a:xfrm>
            <a:off x="3975100" y="5962934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213" name="Google Shape;213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Project Scope and Details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b="1" lang="en-US"/>
              <a:t>Project Focus: </a:t>
            </a:r>
            <a:r>
              <a:rPr lang="en-US"/>
              <a:t>top 10 most populated cities in the US - Austin, Chicago, Dallas, Houston, Los Angeles, New York, Philadelphia, Phoenix, San Antonio, San Diego </a:t>
            </a:r>
            <a:endParaRPr/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US"/>
              <a:t>Data cleaning:  </a:t>
            </a:r>
            <a:r>
              <a:rPr lang="en-US"/>
              <a:t>Original data file of 6.3M records was filtered to a manageable data record file of 54k:  Data filtering by major US city, and group summarizations by: Year, City, Weather Type, and Average percent per year calculations. 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US"/>
              <a:t>Questions asked by the Team:  </a:t>
            </a:r>
            <a:r>
              <a:rPr lang="en-US"/>
              <a:t>Major US city climates impacted the least or greatest by rain, snow, cold, hail, fog, precipitation?  </a:t>
            </a:r>
            <a:endParaRPr b="1"/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US"/>
              <a:t>The following were noted as deviations </a:t>
            </a:r>
            <a:r>
              <a:rPr b="1" lang="en-US" u="sng"/>
              <a:t>from what would normally be expected:  </a:t>
            </a:r>
            <a:endParaRPr/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i="1" u="sng">
              <a:latin typeface="Calibri"/>
              <a:ea typeface="Calibri"/>
              <a:cs typeface="Calibri"/>
              <a:sym typeface="Calibri"/>
            </a:endParaRPr>
          </a:p>
          <a:p>
            <a:pPr indent="-8762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4000"/>
              <a:buFont typeface="Lato"/>
              <a:buNone/>
            </a:pPr>
            <a:r>
              <a:rPr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Project Summary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28" name="Google Shape;128;p2"/>
          <p:cNvSpPr txBox="1"/>
          <p:nvPr>
            <p:ph idx="10" type="dt"/>
          </p:nvPr>
        </p:nvSpPr>
        <p:spPr>
          <a:xfrm>
            <a:off x="3903994" y="6032526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129" name="Google Shape;129;p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130" name="Google Shape;130;p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038225" y="2014200"/>
            <a:ext cx="47976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82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team’s primary objective is to create an interactive dashboard page with visualizations identifying significant weather events/trends in the most populated US cities.  </a:t>
            </a:r>
            <a:endParaRPr sz="1800"/>
          </a:p>
          <a:p>
            <a:pPr indent="-228600" lvl="0" marL="482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Question: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ajor US cities  impacted more or less by specific weather events, such as rain, snow?  </a:t>
            </a:r>
            <a:endParaRPr sz="1800"/>
          </a:p>
        </p:txBody>
      </p:sp>
      <p:pic>
        <p:nvPicPr>
          <p:cNvPr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225" y="1895625"/>
            <a:ext cx="3572775" cy="41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bda083d2_0_0"/>
          <p:cNvSpPr txBox="1"/>
          <p:nvPr>
            <p:ph type="title"/>
          </p:nvPr>
        </p:nvSpPr>
        <p:spPr>
          <a:xfrm>
            <a:off x="1066800" y="457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38" name="Google Shape;138;ge8bda083d2_0_0"/>
          <p:cNvSpPr txBox="1"/>
          <p:nvPr/>
        </p:nvSpPr>
        <p:spPr>
          <a:xfrm>
            <a:off x="2967425" y="3605213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6 million rows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e8bda083d2_0_0"/>
          <p:cNvSpPr txBox="1"/>
          <p:nvPr/>
        </p:nvSpPr>
        <p:spPr>
          <a:xfrm>
            <a:off x="1066800" y="1898625"/>
            <a:ext cx="89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Set: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US Weather Events (2016 - 2020) from Kaggle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https://www.kaggle.com/sobhanmoosavi/us-weather-events</a:t>
            </a:r>
            <a:endParaRPr/>
          </a:p>
        </p:txBody>
      </p:sp>
      <p:sp>
        <p:nvSpPr>
          <p:cNvPr id="140" name="Google Shape;140;ge8bda083d2_0_0"/>
          <p:cNvSpPr txBox="1"/>
          <p:nvPr/>
        </p:nvSpPr>
        <p:spPr>
          <a:xfrm>
            <a:off x="6643375" y="3605213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56,000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rows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1" name="Google Shape;141;ge8bda083d2_0_0"/>
          <p:cNvCxnSpPr>
            <a:stCxn id="138" idx="3"/>
            <a:endCxn id="140" idx="1"/>
          </p:cNvCxnSpPr>
          <p:nvPr/>
        </p:nvCxnSpPr>
        <p:spPr>
          <a:xfrm>
            <a:off x="4882325" y="3851513"/>
            <a:ext cx="17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e8bda083d2_0_0"/>
          <p:cNvSpPr txBox="1"/>
          <p:nvPr/>
        </p:nvSpPr>
        <p:spPr>
          <a:xfrm>
            <a:off x="4913825" y="3217388"/>
            <a:ext cx="1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Top 10 most populated cities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e8bda083d2_0_0"/>
          <p:cNvSpPr txBox="1"/>
          <p:nvPr/>
        </p:nvSpPr>
        <p:spPr>
          <a:xfrm>
            <a:off x="1066800" y="468595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Pandas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e8bda083d2_0_0"/>
          <p:cNvSpPr txBox="1"/>
          <p:nvPr/>
        </p:nvSpPr>
        <p:spPr>
          <a:xfrm>
            <a:off x="4729200" y="4685950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PostgreSQL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e8bda083d2_0_0"/>
          <p:cNvSpPr txBox="1"/>
          <p:nvPr/>
        </p:nvSpPr>
        <p:spPr>
          <a:xfrm>
            <a:off x="9210300" y="4685950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Dashboard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6" name="Google Shape;146;ge8bda083d2_0_0"/>
          <p:cNvCxnSpPr>
            <a:stCxn id="143" idx="3"/>
            <a:endCxn id="144" idx="1"/>
          </p:cNvCxnSpPr>
          <p:nvPr/>
        </p:nvCxnSpPr>
        <p:spPr>
          <a:xfrm>
            <a:off x="2361900" y="4932250"/>
            <a:ext cx="23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e8bda083d2_0_0"/>
          <p:cNvCxnSpPr>
            <a:stCxn id="144" idx="3"/>
            <a:endCxn id="145" idx="1"/>
          </p:cNvCxnSpPr>
          <p:nvPr/>
        </p:nvCxnSpPr>
        <p:spPr>
          <a:xfrm>
            <a:off x="6644100" y="4932250"/>
            <a:ext cx="25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e8bda083d2_0_0"/>
          <p:cNvSpPr txBox="1"/>
          <p:nvPr/>
        </p:nvSpPr>
        <p:spPr>
          <a:xfrm>
            <a:off x="7356700" y="4515850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JSON/JS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e8bda083d2_0_0"/>
          <p:cNvSpPr txBox="1"/>
          <p:nvPr/>
        </p:nvSpPr>
        <p:spPr>
          <a:xfrm>
            <a:off x="2683375" y="4515850"/>
            <a:ext cx="19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e8bda083d2_0_0"/>
          <p:cNvSpPr txBox="1"/>
          <p:nvPr/>
        </p:nvSpPr>
        <p:spPr>
          <a:xfrm>
            <a:off x="4946100" y="3875463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2016-2020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8bda083d2_0_0"/>
          <p:cNvSpPr txBox="1"/>
          <p:nvPr/>
        </p:nvSpPr>
        <p:spPr>
          <a:xfrm>
            <a:off x="7045375" y="5008450"/>
            <a:ext cx="191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Leaflet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Plotly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Datatable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4000"/>
              <a:buFont typeface="Lato"/>
              <a:buNone/>
            </a:pP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Weather Events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1066800" y="2103125"/>
            <a:ext cx="31206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680" lvl="0" marL="18288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b="1" lang="en-US" sz="2300">
                <a:solidFill>
                  <a:srgbClr val="1D1C1D"/>
                </a:solidFill>
              </a:rPr>
              <a:t>Cold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Fog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Hail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Rain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Snow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Storm</a:t>
            </a:r>
            <a:endParaRPr sz="2300"/>
          </a:p>
          <a:p>
            <a:pPr indent="-233680" lvl="0" marL="18288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300"/>
              <a:buChar char="◦"/>
            </a:pPr>
            <a:r>
              <a:rPr b="1" i="0" lang="en-US" sz="2300">
                <a:solidFill>
                  <a:srgbClr val="1D1C1D"/>
                </a:solidFill>
              </a:rPr>
              <a:t>Precipitation</a:t>
            </a:r>
            <a:endParaRPr sz="230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15443" r="13291" t="0"/>
          <a:stretch/>
        </p:blipFill>
        <p:spPr>
          <a:xfrm>
            <a:off x="4416800" y="2103125"/>
            <a:ext cx="6127899" cy="3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066800" y="457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Top 10 </a:t>
            </a:r>
            <a:r>
              <a:rPr lang="en-US"/>
              <a:t>M</a:t>
            </a:r>
            <a:r>
              <a:rPr lang="en-US" sz="4000"/>
              <a:t>ost </a:t>
            </a:r>
            <a:r>
              <a:rPr lang="en-US"/>
              <a:t>P</a:t>
            </a:r>
            <a:r>
              <a:rPr lang="en-US" sz="4000"/>
              <a:t>opulated US </a:t>
            </a:r>
            <a:r>
              <a:rPr lang="en-US"/>
              <a:t>C</a:t>
            </a:r>
            <a:r>
              <a:rPr lang="en-US" sz="4000"/>
              <a:t>ities</a:t>
            </a:r>
            <a:endParaRPr/>
          </a:p>
        </p:txBody>
      </p:sp>
      <p:sp>
        <p:nvSpPr>
          <p:cNvPr id="164" name="Google Shape;164;p4"/>
          <p:cNvSpPr txBox="1"/>
          <p:nvPr>
            <p:ph idx="10" type="dt"/>
          </p:nvPr>
        </p:nvSpPr>
        <p:spPr>
          <a:xfrm>
            <a:off x="3990355" y="6059805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165" name="Google Shape;165;p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076699" y="2152649"/>
            <a:ext cx="1781175" cy="178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34100"/>
            <a:ext cx="6696050" cy="4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8030125" y="1898625"/>
            <a:ext cx="3447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York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Philadelphia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Chicago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Dallas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 Antonio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Houston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Phoenix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Angeles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 Diego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066800" y="457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% Days of Weather</a:t>
            </a:r>
            <a:endParaRPr/>
          </a:p>
        </p:txBody>
      </p:sp>
      <p:sp>
        <p:nvSpPr>
          <p:cNvPr id="175" name="Google Shape;175;p5"/>
          <p:cNvSpPr txBox="1"/>
          <p:nvPr>
            <p:ph idx="10" type="dt"/>
          </p:nvPr>
        </p:nvSpPr>
        <p:spPr>
          <a:xfrm>
            <a:off x="3694444" y="6032526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176" name="Google Shape;176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bar chart&#10;&#10;Description automatically generated"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36" y="1828801"/>
            <a:ext cx="6133776" cy="42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3120" r="49593" t="0"/>
          <a:stretch/>
        </p:blipFill>
        <p:spPr>
          <a:xfrm>
            <a:off x="1153363" y="2111963"/>
            <a:ext cx="2992950" cy="14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50406" r="2877" t="0"/>
          <a:stretch/>
        </p:blipFill>
        <p:spPr>
          <a:xfrm>
            <a:off x="1066800" y="4073275"/>
            <a:ext cx="3166074" cy="1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897467" y="358140"/>
            <a:ext cx="10058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Summary</a:t>
            </a:r>
            <a:r>
              <a:rPr lang="en-US" sz="4000"/>
              <a:t> Table </a:t>
            </a:r>
            <a:endParaRPr/>
          </a:p>
        </p:txBody>
      </p:sp>
      <p:sp>
        <p:nvSpPr>
          <p:cNvPr id="186" name="Google Shape;186;p6"/>
          <p:cNvSpPr txBox="1"/>
          <p:nvPr>
            <p:ph idx="10" type="dt"/>
          </p:nvPr>
        </p:nvSpPr>
        <p:spPr>
          <a:xfrm>
            <a:off x="3789694" y="6032526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187" name="Google Shape;187;p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188" name="Google Shape;188;p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075" y="1603951"/>
            <a:ext cx="10251208" cy="44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Bubble Map</a:t>
            </a:r>
            <a:endParaRPr/>
          </a:p>
        </p:txBody>
      </p:sp>
      <p:pic>
        <p:nvPicPr>
          <p:cNvPr descr="A picture containing map&#10;&#10;Description automatically generated"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2014194"/>
            <a:ext cx="112871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Questions &amp; Recommendations</a:t>
            </a:r>
            <a:endParaRPr/>
          </a:p>
        </p:txBody>
      </p:sp>
      <p:sp>
        <p:nvSpPr>
          <p:cNvPr id="201" name="Google Shape;201;p8"/>
          <p:cNvSpPr txBox="1"/>
          <p:nvPr>
            <p:ph idx="10" type="dt"/>
          </p:nvPr>
        </p:nvSpPr>
        <p:spPr>
          <a:xfrm>
            <a:off x="3990355" y="6032526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8/16/2021</a:t>
            </a:r>
            <a:endParaRPr/>
          </a:p>
        </p:txBody>
      </p:sp>
      <p:sp>
        <p:nvSpPr>
          <p:cNvPr id="202" name="Google Shape;202;p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https://github.com/Fescamil1/Project3_Group4</a:t>
            </a:r>
            <a:endParaRPr/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1049" l="0" r="3" t="0"/>
          <a:stretch/>
        </p:blipFill>
        <p:spPr>
          <a:xfrm>
            <a:off x="1066804" y="2014194"/>
            <a:ext cx="2328672" cy="342900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4089425" y="2014200"/>
            <a:ext cx="47976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82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Time…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82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Setting up the API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82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had more time…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cities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severity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82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over the year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2021-08-12T22:22:36Z</dcterms:created>
  <dc:creator>lcswisher@yahoo.com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