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8" r:id="rId6"/>
    <p:sldId id="275" r:id="rId7"/>
    <p:sldId id="269" r:id="rId8"/>
    <p:sldId id="271" r:id="rId9"/>
    <p:sldId id="270" r:id="rId10"/>
    <p:sldId id="273" r:id="rId11"/>
    <p:sldId id="266" r:id="rId12"/>
    <p:sldId id="27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cswisher@yahoo.com" initials="l" lastIdx="1" clrIdx="0">
    <p:extLst>
      <p:ext uri="{19B8F6BF-5375-455C-9EA6-DF929625EA0E}">
        <p15:presenceInfo xmlns:p15="http://schemas.microsoft.com/office/powerpoint/2012/main" userId="aa98d56348fac61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8/14/2021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8/14/2021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8/14/2021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8/14/2021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8/14/2021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8/14/2021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8/14/2021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8/14/2021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8/14/2021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8/14/2021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902.06792" TargetMode="External"/><Relationship Id="rId2" Type="http://schemas.openxmlformats.org/officeDocument/2006/relationships/hyperlink" Target="https://www.kaggle.com/sobhanmoosavi/us-weather-event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95230" y="26168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17278" y="3525739"/>
            <a:ext cx="5019000" cy="1276350"/>
          </a:xfrm>
        </p:spPr>
        <p:txBody>
          <a:bodyPr>
            <a:normAutofit fontScale="32500" lnSpcReduction="20000"/>
          </a:bodyPr>
          <a:lstStyle/>
          <a:p>
            <a:pPr algn="r"/>
            <a:r>
              <a:rPr lang="en-US" sz="3600" b="1" cap="all" spc="150" dirty="0">
                <a:solidFill>
                  <a:schemeClr val="tx1"/>
                </a:solidFill>
                <a:latin typeface="zeitung"/>
                <a:ea typeface="+mj-ea"/>
                <a:cs typeface="+mj-cs"/>
              </a:rPr>
              <a:t>Team Members:</a:t>
            </a:r>
          </a:p>
          <a:p>
            <a:pPr algn="r">
              <a:spcBef>
                <a:spcPts val="300"/>
              </a:spcBef>
            </a:pPr>
            <a:endParaRPr lang="en-US" sz="3600" cap="all" spc="150" dirty="0">
              <a:solidFill>
                <a:schemeClr val="tx1"/>
              </a:solidFill>
              <a:latin typeface="zeitung"/>
              <a:ea typeface="+mj-ea"/>
              <a:cs typeface="+mj-cs"/>
            </a:endParaRPr>
          </a:p>
          <a:p>
            <a:pPr algn="r">
              <a:spcBef>
                <a:spcPts val="300"/>
              </a:spcBef>
            </a:pPr>
            <a:r>
              <a:rPr lang="en-US" sz="3600" cap="all" spc="150" dirty="0">
                <a:solidFill>
                  <a:schemeClr val="tx1"/>
                </a:solidFill>
                <a:latin typeface="zeitung"/>
                <a:ea typeface="+mj-ea"/>
                <a:cs typeface="+mj-cs"/>
              </a:rPr>
              <a:t>Dany Roman</a:t>
            </a:r>
          </a:p>
          <a:p>
            <a:pPr algn="r">
              <a:spcBef>
                <a:spcPts val="300"/>
              </a:spcBef>
            </a:pPr>
            <a:r>
              <a:rPr lang="en-US" sz="3600" cap="all" spc="150" dirty="0">
                <a:solidFill>
                  <a:schemeClr val="tx1"/>
                </a:solidFill>
                <a:latin typeface="zeitung"/>
                <a:ea typeface="+mj-ea"/>
                <a:cs typeface="+mj-cs"/>
              </a:rPr>
              <a:t>Francis Escamilla</a:t>
            </a:r>
          </a:p>
          <a:p>
            <a:pPr algn="r">
              <a:spcBef>
                <a:spcPts val="300"/>
              </a:spcBef>
            </a:pPr>
            <a:r>
              <a:rPr lang="en-US" sz="3600" cap="all" spc="150" dirty="0">
                <a:solidFill>
                  <a:schemeClr val="tx1"/>
                </a:solidFill>
                <a:latin typeface="zeitung"/>
                <a:ea typeface="+mj-ea"/>
                <a:cs typeface="+mj-cs"/>
              </a:rPr>
              <a:t>Susan </a:t>
            </a:r>
            <a:r>
              <a:rPr lang="en-US" sz="3600" cap="all" spc="150" dirty="0" err="1">
                <a:solidFill>
                  <a:schemeClr val="tx1"/>
                </a:solidFill>
                <a:latin typeface="zeitung"/>
                <a:ea typeface="+mj-ea"/>
                <a:cs typeface="+mj-cs"/>
              </a:rPr>
              <a:t>Quiros</a:t>
            </a:r>
            <a:endParaRPr lang="en-US" sz="3600" cap="all" spc="150" dirty="0">
              <a:solidFill>
                <a:schemeClr val="tx1"/>
              </a:solidFill>
              <a:latin typeface="zeitung"/>
              <a:ea typeface="+mj-ea"/>
              <a:cs typeface="+mj-cs"/>
            </a:endParaRPr>
          </a:p>
          <a:p>
            <a:pPr algn="r">
              <a:spcBef>
                <a:spcPts val="300"/>
              </a:spcBef>
            </a:pPr>
            <a:r>
              <a:rPr lang="en-US" sz="3600" cap="all" spc="150" dirty="0">
                <a:solidFill>
                  <a:schemeClr val="tx1"/>
                </a:solidFill>
                <a:latin typeface="zeitung"/>
                <a:ea typeface="+mj-ea"/>
                <a:cs typeface="+mj-cs"/>
              </a:rPr>
              <a:t>Clay Swisher</a:t>
            </a:r>
            <a:endParaRPr lang="en-US" sz="3600" dirty="0">
              <a:solidFill>
                <a:schemeClr val="tx1"/>
              </a:solidFill>
            </a:endParaRPr>
          </a:p>
          <a:p>
            <a:pPr>
              <a:spcAft>
                <a:spcPts val="600"/>
              </a:spcAft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776D8DD-871C-4BD6-9297-D5D4AF7D9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61010" y="1643396"/>
            <a:ext cx="8933796" cy="2437232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solidFill>
                  <a:schemeClr val="tx1"/>
                </a:solidFill>
                <a:latin typeface="zeitung"/>
              </a:rPr>
              <a:t>US Weather Events (2016 - 2020)</a:t>
            </a:r>
            <a:br>
              <a:rPr lang="en-US" sz="2800" b="1" dirty="0">
                <a:solidFill>
                  <a:schemeClr val="tx1"/>
                </a:solidFill>
                <a:latin typeface="zeitung"/>
              </a:rPr>
            </a:br>
            <a:r>
              <a:rPr lang="en-US" sz="2800" dirty="0">
                <a:solidFill>
                  <a:schemeClr val="tx1"/>
                </a:solidFill>
                <a:latin typeface="zeitung"/>
              </a:rPr>
              <a:t>Project 3 – Group 4</a:t>
            </a:r>
            <a:br>
              <a:rPr lang="en-US" sz="2800" dirty="0">
                <a:solidFill>
                  <a:schemeClr val="tx1"/>
                </a:solidFill>
                <a:latin typeface="zeitung"/>
              </a:rPr>
            </a:br>
            <a:r>
              <a:rPr lang="en-US" sz="2800" dirty="0">
                <a:solidFill>
                  <a:schemeClr val="tx1"/>
                </a:solidFill>
                <a:latin typeface="zeitung"/>
              </a:rPr>
              <a:t>August 16, 2021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US Weather Events 2016 -2021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D64BA5C-9AE2-40F3-AE7D-0D06747913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903994" y="6032526"/>
            <a:ext cx="2893045" cy="365760"/>
          </a:xfrm>
        </p:spPr>
        <p:txBody>
          <a:bodyPr/>
          <a:lstStyle/>
          <a:p>
            <a:r>
              <a:rPr lang="en-US"/>
              <a:t>8/16/2021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B4CED6F-A9D2-43AF-8482-8521519C5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https://github.com/Fescamil1/Project3_Group4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BAE85B5-7F4B-42A5-A111-7B8B41A85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E41F1E-E9AA-4B0D-9C65-87B5C79BFE13}"/>
              </a:ext>
            </a:extLst>
          </p:cNvPr>
          <p:cNvSpPr txBox="1"/>
          <p:nvPr/>
        </p:nvSpPr>
        <p:spPr>
          <a:xfrm>
            <a:off x="1343025" y="2014194"/>
            <a:ext cx="96393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9700"/>
            <a:r>
              <a:rPr lang="en-US" sz="1800" dirty="0">
                <a:solidFill>
                  <a:schemeClr val="tx1"/>
                </a:solidFill>
                <a:uFill>
                  <a:noFill/>
                </a:uFill>
              </a:rPr>
              <a:t>Project Summary/Objective:</a:t>
            </a:r>
          </a:p>
          <a:p>
            <a:pPr marL="139700"/>
            <a:endParaRPr lang="en-US" sz="1800" dirty="0">
              <a:solidFill>
                <a:schemeClr val="tx1"/>
              </a:solidFill>
              <a:uFill>
                <a:noFill/>
              </a:uFill>
            </a:endParaRPr>
          </a:p>
          <a:p>
            <a:pPr marL="4826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uFill>
                  <a:noFill/>
                </a:uFill>
              </a:rPr>
              <a:t>The team’s primary objective is to create an interactive dashboard page with visualizations identifying significant weather events/trends in the most populated US cities.  </a:t>
            </a:r>
          </a:p>
          <a:p>
            <a:pPr marL="482600" indent="-34290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uFill>
                <a:noFill/>
              </a:uFill>
            </a:endParaRPr>
          </a:p>
          <a:p>
            <a:pPr marL="4826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uFill>
                  <a:noFill/>
                </a:uFill>
              </a:rPr>
              <a:t>Project requirements: Postgres SQL, Pandas data queries,  Java Script,  HTML, Python Flask powered API, Leaflet, </a:t>
            </a:r>
            <a:r>
              <a:rPr lang="en-US" sz="1800" dirty="0" err="1">
                <a:solidFill>
                  <a:schemeClr val="tx1"/>
                </a:solidFill>
                <a:uFill>
                  <a:noFill/>
                </a:uFill>
              </a:rPr>
              <a:t>Plotly</a:t>
            </a:r>
            <a:r>
              <a:rPr lang="en-US" sz="1800" dirty="0">
                <a:solidFill>
                  <a:schemeClr val="tx1"/>
                </a:solidFill>
                <a:uFill>
                  <a:noFill/>
                </a:uFill>
              </a:rPr>
              <a:t> and JS Library </a:t>
            </a:r>
            <a:r>
              <a:rPr lang="en-US" sz="1800" i="1" dirty="0">
                <a:solidFill>
                  <a:srgbClr val="FF0000"/>
                </a:solidFill>
                <a:uFill>
                  <a:noFill/>
                </a:uFill>
              </a:rPr>
              <a:t>(not covered in class)</a:t>
            </a:r>
          </a:p>
        </p:txBody>
      </p:sp>
    </p:spTree>
    <p:extLst>
      <p:ext uri="{BB962C8B-B14F-4D97-AF65-F5344CB8AC3E}">
        <p14:creationId xmlns:p14="http://schemas.microsoft.com/office/powerpoint/2010/main" val="3331612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8A2FD-1C74-441A-B3DB-858537609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Description of Weather Events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02EF7-6B96-4F22-9E49-A9F4A9AB2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1" dirty="0">
                <a:solidFill>
                  <a:srgbClr val="1D1C1D"/>
                </a:solidFill>
              </a:rPr>
              <a:t>Cold</a:t>
            </a:r>
            <a:r>
              <a:rPr lang="en-US" b="0" i="0" dirty="0">
                <a:solidFill>
                  <a:srgbClr val="1D1C1D"/>
                </a:solidFill>
                <a:effectLst/>
              </a:rPr>
              <a:t>: The case of having low temperature</a:t>
            </a:r>
          </a:p>
          <a:p>
            <a:pPr algn="l"/>
            <a:r>
              <a:rPr lang="en-US" b="1" i="0" dirty="0">
                <a:solidFill>
                  <a:srgbClr val="1D1C1D"/>
                </a:solidFill>
                <a:effectLst/>
              </a:rPr>
              <a:t>Fog</a:t>
            </a:r>
            <a:r>
              <a:rPr lang="en-US" b="0" i="0" dirty="0">
                <a:solidFill>
                  <a:srgbClr val="1D1C1D"/>
                </a:solidFill>
                <a:effectLst/>
              </a:rPr>
              <a:t>: The case where there is low visibility condition as a result of fog or haze.</a:t>
            </a:r>
          </a:p>
          <a:p>
            <a:r>
              <a:rPr lang="en-US" b="1" i="0" dirty="0">
                <a:solidFill>
                  <a:srgbClr val="1D1C1D"/>
                </a:solidFill>
                <a:effectLst/>
              </a:rPr>
              <a:t>Hail</a:t>
            </a:r>
            <a:r>
              <a:rPr lang="en-US" b="0" i="0" dirty="0">
                <a:solidFill>
                  <a:srgbClr val="1D1C1D"/>
                </a:solidFill>
                <a:effectLst/>
              </a:rPr>
              <a:t>: The case of having solid precipitation including ice pellets and hail.</a:t>
            </a:r>
          </a:p>
          <a:p>
            <a:r>
              <a:rPr lang="en-US" b="1" i="0" dirty="0">
                <a:solidFill>
                  <a:srgbClr val="1D1C1D"/>
                </a:solidFill>
                <a:effectLst/>
              </a:rPr>
              <a:t>Rain</a:t>
            </a:r>
            <a:r>
              <a:rPr lang="en-US" b="0" i="0" dirty="0">
                <a:solidFill>
                  <a:srgbClr val="1D1C1D"/>
                </a:solidFill>
                <a:effectLst/>
              </a:rPr>
              <a:t>: The case of having rain, ranging from light to heavy.</a:t>
            </a:r>
          </a:p>
          <a:p>
            <a:r>
              <a:rPr lang="en-US" b="1" i="0" dirty="0">
                <a:solidFill>
                  <a:srgbClr val="1D1C1D"/>
                </a:solidFill>
                <a:effectLst/>
              </a:rPr>
              <a:t>Snow</a:t>
            </a:r>
            <a:r>
              <a:rPr lang="en-US" b="0" i="0" dirty="0">
                <a:solidFill>
                  <a:srgbClr val="1D1C1D"/>
                </a:solidFill>
                <a:effectLst/>
              </a:rPr>
              <a:t>: The case of having snow, ranging from light to heavy.</a:t>
            </a:r>
          </a:p>
          <a:p>
            <a:r>
              <a:rPr lang="en-US" b="1" i="0" dirty="0">
                <a:solidFill>
                  <a:srgbClr val="1D1C1D"/>
                </a:solidFill>
                <a:effectLst/>
              </a:rPr>
              <a:t>Storm</a:t>
            </a:r>
            <a:r>
              <a:rPr lang="en-US" b="0" i="0" dirty="0">
                <a:solidFill>
                  <a:srgbClr val="1D1C1D"/>
                </a:solidFill>
                <a:effectLst/>
              </a:rPr>
              <a:t>: The extremely windy condition, where the wind speed is at least 60 km/h.</a:t>
            </a:r>
          </a:p>
          <a:p>
            <a:r>
              <a:rPr lang="en-US" b="1" i="0" dirty="0">
                <a:solidFill>
                  <a:srgbClr val="1D1C1D"/>
                </a:solidFill>
                <a:effectLst/>
              </a:rPr>
              <a:t>Precipitation</a:t>
            </a:r>
            <a:r>
              <a:rPr lang="en-US" b="0" i="0" dirty="0">
                <a:solidFill>
                  <a:srgbClr val="1D1C1D"/>
                </a:solidFill>
                <a:effectLst/>
              </a:rPr>
              <a:t>: Any other type of precipitation which cannot be assigned to previously described event types.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744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Top 10 US </a:t>
            </a:r>
            <a:r>
              <a:rPr lang="en-US" dirty="0"/>
              <a:t>C</a:t>
            </a:r>
            <a:r>
              <a:rPr lang="en-US" sz="4000" dirty="0"/>
              <a:t>ities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3466DB-D6BB-4EF2-A888-0070E3EA6D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990355" y="6059805"/>
            <a:ext cx="2893045" cy="365760"/>
          </a:xfrm>
        </p:spPr>
        <p:txBody>
          <a:bodyPr/>
          <a:lstStyle/>
          <a:p>
            <a:r>
              <a:rPr lang="en-US"/>
              <a:t>8/16/2021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BF78F1-3E60-4A68-B9EC-2F72FC67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https://github.com/Fescamil1/Project3_Group4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675A24-7379-4EF2-BE2B-788902028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C203F96B-1AFA-47F5-8C3D-11F648F8E85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76699" y="2152649"/>
            <a:ext cx="1781175" cy="178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737CAD5-2F4E-44EA-B57E-E5F3AE3E1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5420" y="1617764"/>
            <a:ext cx="6720979" cy="440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2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Bar Chart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D7C4EE-DE83-465D-A013-4202E5D32B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694444" y="6032526"/>
            <a:ext cx="2893045" cy="365760"/>
          </a:xfrm>
        </p:spPr>
        <p:txBody>
          <a:bodyPr/>
          <a:lstStyle/>
          <a:p>
            <a:r>
              <a:rPr lang="en-US"/>
              <a:t>8/16/2021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2ABEC4-4081-4984-B74F-B1D09FDFB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https://github.com/Fescamil1/Project3_Group4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4298B8-4AB2-410C-B247-A6C9027E6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507946-4939-469C-8B15-E67A9571C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589" y="1462399"/>
            <a:ext cx="6887361" cy="467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12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Weather Events Detailed Table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81DCCE-58D8-416F-A86C-FBEF12BFD2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789694" y="6032526"/>
            <a:ext cx="2893045" cy="365760"/>
          </a:xfrm>
        </p:spPr>
        <p:txBody>
          <a:bodyPr/>
          <a:lstStyle/>
          <a:p>
            <a:r>
              <a:rPr lang="en-US" dirty="0"/>
              <a:t>8/16/2021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75E336-6BD3-49D3-906B-85571502C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https://github.com/Fescamil1/Project3_Group4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52BD94-1827-4A09-98AE-1A7BD3B4A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003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dirty="0"/>
              <a:t>Questions &amp; Recommendations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741176-7E13-4A25-9A95-47DAF30797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990355" y="6032526"/>
            <a:ext cx="2893045" cy="365760"/>
          </a:xfrm>
        </p:spPr>
        <p:txBody>
          <a:bodyPr/>
          <a:lstStyle/>
          <a:p>
            <a:r>
              <a:rPr lang="en-US" dirty="0"/>
              <a:t>8/16/2021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35A9E4-A9C3-4CAA-9AE0-0A703B402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https://github.com/Fescamil1/Project3_Group4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D34772D-E534-45C6-8565-34A2EC79F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7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42187C-9666-45BA-9180-0BDDE20C37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" b="1050"/>
          <a:stretch/>
        </p:blipFill>
        <p:spPr>
          <a:xfrm>
            <a:off x="4740729" y="2014194"/>
            <a:ext cx="2328158" cy="3428238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85954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2AD67EE-A742-45E1-9CE5-4A7467B02DEE}"/>
              </a:ext>
            </a:extLst>
          </p:cNvPr>
          <p:cNvSpPr txBox="1"/>
          <p:nvPr/>
        </p:nvSpPr>
        <p:spPr>
          <a:xfrm>
            <a:off x="1427337" y="1751674"/>
            <a:ext cx="9497837" cy="2769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" b="1" dirty="0">
                <a:uFill>
                  <a:noFill/>
                </a:uFill>
              </a:rPr>
              <a:t>Data Source:</a:t>
            </a:r>
            <a:r>
              <a:rPr lang="en" dirty="0">
                <a:uFill>
                  <a:noFill/>
                </a:uFill>
              </a:rPr>
              <a:t>  </a:t>
            </a:r>
            <a:r>
              <a:rPr lang="en-US" sz="1800" dirty="0">
                <a:effectLst/>
                <a:latin typeface="Calibri" panose="020F0502020204030204" pitchFamily="34" charset="0"/>
                <a:hlinkClick r:id="rId2"/>
              </a:rPr>
              <a:t>https://www.kaggle.com/sobhanmoosavi/us-weather-events</a:t>
            </a:r>
            <a:r>
              <a:rPr lang="en-US" sz="1800" dirty="0">
                <a:effectLst/>
                <a:latin typeface="Calibri" panose="020F0502020204030204" pitchFamily="34" charset="0"/>
              </a:rPr>
              <a:t>  </a:t>
            </a:r>
            <a:r>
              <a:rPr lang="en-US" sz="1200" b="0" i="1" dirty="0">
                <a:solidFill>
                  <a:srgbClr val="1D1C1D"/>
                </a:solidFill>
                <a:effectLst/>
                <a:latin typeface="Slack-Lato"/>
              </a:rPr>
              <a:t>A nationwide dataset of 6.3 million weather events (2016 - 2020)</a:t>
            </a:r>
            <a:r>
              <a:rPr lang="en-US" sz="1200" i="1" dirty="0">
                <a:uFill>
                  <a:noFill/>
                </a:uFill>
                <a:latin typeface="Calibri" panose="020F0502020204030204" pitchFamily="34" charset="0"/>
              </a:rPr>
              <a:t> </a:t>
            </a:r>
          </a:p>
          <a:p>
            <a:pPr algn="l"/>
            <a:endParaRPr lang="en-US" sz="1200" b="0" i="1" dirty="0">
              <a:solidFill>
                <a:srgbClr val="1D1C1D"/>
              </a:solidFill>
              <a:effectLst/>
              <a:uFill>
                <a:noFill/>
              </a:uFill>
              <a:latin typeface="Calibri" panose="020F0502020204030204" pitchFamily="34" charset="0"/>
            </a:endParaRPr>
          </a:p>
          <a:p>
            <a:pPr algn="l"/>
            <a:r>
              <a:rPr lang="en-US" b="1" dirty="0">
                <a:uFill>
                  <a:noFill/>
                </a:uFill>
              </a:rPr>
              <a:t>Citation of papers associated to dataset used</a:t>
            </a:r>
            <a:r>
              <a:rPr lang="en-US" sz="1200" b="0" i="0" dirty="0">
                <a:solidFill>
                  <a:srgbClr val="1D1C1D"/>
                </a:solidFill>
                <a:effectLst/>
                <a:latin typeface="Slack-Lato"/>
              </a:rPr>
              <a:t>:</a:t>
            </a:r>
            <a:br>
              <a:rPr lang="en-US" sz="1200" b="0" i="0" dirty="0">
                <a:solidFill>
                  <a:srgbClr val="1D1C1D"/>
                </a:solidFill>
                <a:effectLst/>
                <a:latin typeface="Slack-Lato"/>
              </a:rPr>
            </a:br>
            <a:endParaRPr lang="en-US" sz="1200" b="0" i="0" dirty="0">
              <a:solidFill>
                <a:srgbClr val="1D1C1D"/>
              </a:solidFill>
              <a:effectLst/>
              <a:latin typeface="Slack-La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uFill>
                  <a:noFill/>
                </a:uFill>
              </a:rPr>
              <a:t>Moosavi</a:t>
            </a:r>
            <a:r>
              <a:rPr lang="en-US" dirty="0">
                <a:uFill>
                  <a:noFill/>
                </a:uFill>
              </a:rPr>
              <a:t>, </a:t>
            </a:r>
            <a:r>
              <a:rPr lang="en-US" dirty="0" err="1">
                <a:uFill>
                  <a:noFill/>
                </a:uFill>
              </a:rPr>
              <a:t>Sobhan</a:t>
            </a:r>
            <a:r>
              <a:rPr lang="en-US" dirty="0">
                <a:uFill>
                  <a:noFill/>
                </a:uFill>
              </a:rPr>
              <a:t>, Mohammad Hossein </a:t>
            </a:r>
            <a:r>
              <a:rPr lang="en-US" dirty="0" err="1">
                <a:uFill>
                  <a:noFill/>
                </a:uFill>
              </a:rPr>
              <a:t>Samavatian</a:t>
            </a:r>
            <a:r>
              <a:rPr lang="en-US" dirty="0">
                <a:uFill>
                  <a:noFill/>
                </a:uFill>
              </a:rPr>
              <a:t>, Arnab Nandi, Srinivasan Parthasarathy, and Rajiv Ramnath. </a:t>
            </a:r>
            <a:r>
              <a:rPr lang="en-US" b="1" dirty="0">
                <a:uFill>
                  <a:noFill/>
                </a:uFill>
              </a:rPr>
              <a:t>“</a:t>
            </a:r>
            <a:r>
              <a:rPr lang="en-US" b="1" dirty="0"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Short and Long-term Pattern Discovery Over Large-Scale Geo-Spatiotemporal Data</a:t>
            </a:r>
            <a:r>
              <a:rPr lang="en-US" b="1" dirty="0">
                <a:uFill>
                  <a:noFill/>
                </a:uFill>
              </a:rPr>
              <a:t>.” </a:t>
            </a:r>
            <a:r>
              <a:rPr lang="en-US" dirty="0">
                <a:uFill>
                  <a:noFill/>
                </a:uFill>
              </a:rPr>
              <a:t>In Proceedings of the 25th ACM SIGKDD International Conference on Knowledge Discovery &amp; Data Mining, ACM, 2019.</a:t>
            </a:r>
          </a:p>
          <a:p>
            <a:endParaRPr lang="en-US" sz="1200" i="1" dirty="0">
              <a:uFill>
                <a:noFill/>
              </a:uFill>
              <a:latin typeface="Calibri" panose="020F0502020204030204" pitchFamily="34" charset="0"/>
            </a:endParaRPr>
          </a:p>
          <a:p>
            <a:endParaRPr lang="en" sz="1800" dirty="0">
              <a:uFill>
                <a:noFill/>
              </a:uFill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5A7ECB63-9D3C-487E-B9EE-887B58563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249" y="712186"/>
            <a:ext cx="10123925" cy="88371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/>
              <a:t>Resources/Back up </a:t>
            </a:r>
            <a:br>
              <a:rPr lang="en-US" sz="4000" b="1" cap="none" spc="0" dirty="0">
                <a:solidFill>
                  <a:schemeClr val="tx1">
                    <a:lumMod val="85000"/>
                    <a:lumOff val="15000"/>
                  </a:schemeClr>
                </a:solidFill>
                <a:ea typeface="+mn-ea"/>
                <a:cs typeface="+mn-cs"/>
              </a:rPr>
            </a:b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7A112C6-290C-461E-9FE6-460BB2BB6A1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975100" y="5962934"/>
            <a:ext cx="2893045" cy="365760"/>
          </a:xfrm>
        </p:spPr>
        <p:txBody>
          <a:bodyPr/>
          <a:lstStyle/>
          <a:p>
            <a:r>
              <a:rPr lang="en-US" dirty="0"/>
              <a:t>8/16/2021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10E63371-A3C6-49B2-8E70-0394847EE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https://github.com/Fescamil1/Project3_Group4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993B837A-10C4-434D-BF8A-5E785B050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311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91C5E-153A-4753-AF88-469D4DC67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Project Scope and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AF885-36A7-4E04-8763-219D2C1E0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uFill>
                  <a:noFill/>
                </a:uFill>
              </a:rPr>
              <a:t>Project Focus: </a:t>
            </a:r>
            <a:r>
              <a:rPr lang="en-US" dirty="0">
                <a:uFill>
                  <a:noFill/>
                </a:uFill>
              </a:rPr>
              <a:t>top 10 most populated cities in the US - Austin, Chicago, Dallas, Houston, Los Angeles, New York, Philadelphia, Phoenix, San Antonio, San Diego </a:t>
            </a:r>
          </a:p>
          <a:p>
            <a:endParaRPr lang="en-US" dirty="0">
              <a:uFill>
                <a:noFill/>
              </a:uFill>
            </a:endParaRPr>
          </a:p>
          <a:p>
            <a:r>
              <a:rPr lang="en-US" b="1" dirty="0">
                <a:uFill>
                  <a:noFill/>
                </a:uFill>
              </a:rPr>
              <a:t>Data cleaning:  </a:t>
            </a:r>
            <a:r>
              <a:rPr lang="en-US" dirty="0">
                <a:uFill>
                  <a:noFill/>
                </a:uFill>
              </a:rPr>
              <a:t>Original data file of 6.3M records was filtered to a manageable data record file of 54k:  Data filtering by major US city, and group summarizations by: Year, City, Weather Type, and Average percent per year calculations. </a:t>
            </a:r>
            <a:endParaRPr lang="en-US" sz="1100" dirty="0">
              <a:solidFill>
                <a:srgbClr val="000000"/>
              </a:solidFill>
              <a:latin typeface="Inter"/>
            </a:endParaRPr>
          </a:p>
          <a:p>
            <a:endParaRPr lang="en-US" b="1" dirty="0">
              <a:uFill>
                <a:noFill/>
              </a:uFill>
            </a:endParaRPr>
          </a:p>
          <a:p>
            <a:r>
              <a:rPr lang="en-US" b="1" dirty="0">
                <a:uFill>
                  <a:noFill/>
                </a:uFill>
              </a:rPr>
              <a:t>Questions asked by the Team:  </a:t>
            </a:r>
            <a:r>
              <a:rPr lang="en-US" dirty="0">
                <a:uFill>
                  <a:noFill/>
                </a:uFill>
              </a:rPr>
              <a:t>Major US city climates impacted the least or greatest by rain, snow, cold, hail, fog, precipitation?  </a:t>
            </a:r>
            <a:endParaRPr lang="en-US" b="1" dirty="0">
              <a:uFill>
                <a:noFill/>
              </a:uFill>
            </a:endParaRPr>
          </a:p>
          <a:p>
            <a:endParaRPr lang="en-US" b="1" dirty="0">
              <a:uFill>
                <a:noFill/>
              </a:uFill>
            </a:endParaRPr>
          </a:p>
          <a:p>
            <a:r>
              <a:rPr lang="en-US" b="1" dirty="0">
                <a:uFill>
                  <a:noFill/>
                </a:uFill>
              </a:rPr>
              <a:t>The following were noted as deviations </a:t>
            </a:r>
            <a:r>
              <a:rPr lang="en-US" b="1" u="sng" dirty="0">
                <a:uFill>
                  <a:noFill/>
                </a:uFill>
              </a:rPr>
              <a:t>from what would normally be expected:  </a:t>
            </a:r>
          </a:p>
          <a:p>
            <a:endParaRPr lang="en-US" b="1" i="1" u="sng" dirty="0">
              <a:uFill>
                <a:noFill/>
              </a:uFill>
              <a:latin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5698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{7112E359-2850-4BF2-B488-ADB3B8494CF3}tf78438558_win32</Template>
  <TotalTime>116</TotalTime>
  <Words>514</Words>
  <Application>Microsoft Office PowerPoint</Application>
  <PresentationFormat>Widescreen</PresentationFormat>
  <Paragraphs>56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Century Gothic</vt:lpstr>
      <vt:lpstr>Garamond</vt:lpstr>
      <vt:lpstr>Inter</vt:lpstr>
      <vt:lpstr>Slack-Lato</vt:lpstr>
      <vt:lpstr>zeitung</vt:lpstr>
      <vt:lpstr>SavonVTI</vt:lpstr>
      <vt:lpstr>US Weather Events (2016 - 2020) Project 3 – Group 4 August 16, 2021</vt:lpstr>
      <vt:lpstr>US Weather Events 2016 -2021</vt:lpstr>
      <vt:lpstr>Description of Weather Events</vt:lpstr>
      <vt:lpstr>Top 10 US Cities</vt:lpstr>
      <vt:lpstr>Bar Chart </vt:lpstr>
      <vt:lpstr>Weather Events Detailed Table </vt:lpstr>
      <vt:lpstr>Questions &amp; Recommendations</vt:lpstr>
      <vt:lpstr>Resources/Back up  </vt:lpstr>
      <vt:lpstr>Project Scope and Details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 Weather Events (2016 - 2020) Project 3 – Group 4 August 16, 2021</dc:title>
  <dc:creator>lcswisher@yahoo.com</dc:creator>
  <cp:lastModifiedBy>Susan Quiros</cp:lastModifiedBy>
  <cp:revision>6</cp:revision>
  <dcterms:created xsi:type="dcterms:W3CDTF">2021-08-12T22:22:36Z</dcterms:created>
  <dcterms:modified xsi:type="dcterms:W3CDTF">2021-08-14T19:40:41Z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