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8" r:id="rId6"/>
    <p:sldId id="275" r:id="rId7"/>
    <p:sldId id="269" r:id="rId8"/>
    <p:sldId id="271" r:id="rId9"/>
    <p:sldId id="270" r:id="rId10"/>
    <p:sldId id="276" r:id="rId11"/>
    <p:sldId id="273" r:id="rId12"/>
    <p:sldId id="26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cswisher@yahoo.com" initials="l" lastIdx="1" clrIdx="0">
    <p:extLst>
      <p:ext uri="{19B8F6BF-5375-455C-9EA6-DF929625EA0E}">
        <p15:presenceInfo xmlns:p15="http://schemas.microsoft.com/office/powerpoint/2012/main" userId="aa98d56348fac6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2.06792" TargetMode="External"/><Relationship Id="rId2" Type="http://schemas.openxmlformats.org/officeDocument/2006/relationships/hyperlink" Target="https://www.kaggle.com/sobhanmoosavi/us-weather-ev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30" y="2616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7278" y="3525739"/>
            <a:ext cx="5019000" cy="1276350"/>
          </a:xfrm>
        </p:spPr>
        <p:txBody>
          <a:bodyPr>
            <a:normAutofit fontScale="32500" lnSpcReduction="20000"/>
          </a:bodyPr>
          <a:lstStyle/>
          <a:p>
            <a:pPr algn="r"/>
            <a:r>
              <a:rPr lang="en-US" sz="3600" b="1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Team Members:</a:t>
            </a:r>
          </a:p>
          <a:p>
            <a:pPr algn="r">
              <a:spcBef>
                <a:spcPts val="300"/>
              </a:spcBef>
            </a:pPr>
            <a:endParaRPr lang="en-US" sz="3600" cap="all" spc="150" dirty="0">
              <a:solidFill>
                <a:schemeClr val="tx1"/>
              </a:solidFill>
              <a:latin typeface="zeitung"/>
              <a:ea typeface="+mj-ea"/>
              <a:cs typeface="+mj-cs"/>
            </a:endParaRP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Dany Roman</a:t>
            </a: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Francis Escamilla</a:t>
            </a: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Susan </a:t>
            </a:r>
            <a:r>
              <a:rPr lang="en-US" sz="3600" cap="all" spc="150" dirty="0" err="1">
                <a:solidFill>
                  <a:schemeClr val="tx1"/>
                </a:solidFill>
                <a:latin typeface="zeitung"/>
                <a:ea typeface="+mj-ea"/>
                <a:cs typeface="+mj-cs"/>
              </a:rPr>
              <a:t>Quiros</a:t>
            </a:r>
            <a:endParaRPr lang="en-US" sz="3600" cap="all" spc="150" dirty="0">
              <a:solidFill>
                <a:schemeClr val="tx1"/>
              </a:solidFill>
              <a:latin typeface="zeitung"/>
              <a:ea typeface="+mj-ea"/>
              <a:cs typeface="+mj-cs"/>
            </a:endParaRP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Clay Swisher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76D8DD-871C-4BD6-9297-D5D4AF7D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1643396"/>
            <a:ext cx="8933796" cy="243723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zeitung"/>
              </a:rPr>
              <a:t>US Weather Events (2016 - 2020)</a:t>
            </a:r>
            <a:br>
              <a:rPr lang="en-US" sz="2800" b="1" dirty="0">
                <a:solidFill>
                  <a:schemeClr val="tx1"/>
                </a:solidFill>
                <a:latin typeface="zeitung"/>
              </a:rPr>
            </a:br>
            <a:r>
              <a:rPr lang="en-US" sz="2800" dirty="0">
                <a:solidFill>
                  <a:schemeClr val="tx1"/>
                </a:solidFill>
                <a:latin typeface="zeitung"/>
              </a:rPr>
              <a:t>Project 3 – Group 4</a:t>
            </a:r>
            <a:br>
              <a:rPr lang="en-US" sz="2800" dirty="0">
                <a:solidFill>
                  <a:schemeClr val="tx1"/>
                </a:solidFill>
                <a:latin typeface="zeitung"/>
              </a:rPr>
            </a:br>
            <a:r>
              <a:rPr lang="en-US" sz="2800" dirty="0">
                <a:solidFill>
                  <a:schemeClr val="tx1"/>
                </a:solidFill>
                <a:latin typeface="zeitung"/>
              </a:rPr>
              <a:t>August 16, 2021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1C5E-153A-4753-AF88-469D4DC6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Scope and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F885-36A7-4E04-8763-219D2C1E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uFill>
                  <a:noFill/>
                </a:uFill>
              </a:rPr>
              <a:t>Project Focus: </a:t>
            </a:r>
            <a:r>
              <a:rPr lang="en-US" dirty="0">
                <a:uFill>
                  <a:noFill/>
                </a:uFill>
              </a:rPr>
              <a:t>top 10 most populated cities in the US - Austin, Chicago, Dallas, Houston, Los Angeles, New York, Philadelphia, Phoenix, San Antonio, San Diego </a:t>
            </a:r>
          </a:p>
          <a:p>
            <a:endParaRPr lang="en-US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Data cleaning:  </a:t>
            </a:r>
            <a:r>
              <a:rPr lang="en-US" dirty="0">
                <a:uFill>
                  <a:noFill/>
                </a:uFill>
              </a:rPr>
              <a:t>Original data file of 6.3M records was filtered to a manageable data record file of 54k:  Data filtering by major US city, and group summarizations by: Year, City, Weather Type, and Average percent per year calculations. </a:t>
            </a:r>
            <a:endParaRPr lang="en-US" sz="1100" dirty="0">
              <a:solidFill>
                <a:srgbClr val="000000"/>
              </a:solidFill>
              <a:latin typeface="Inter"/>
            </a:endParaRPr>
          </a:p>
          <a:p>
            <a:endParaRPr lang="en-US" b="1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Questions asked by the Team:  </a:t>
            </a:r>
            <a:r>
              <a:rPr lang="en-US" dirty="0">
                <a:uFill>
                  <a:noFill/>
                </a:uFill>
              </a:rPr>
              <a:t>Major US city climates impacted the least or greatest by rain, snow, cold, hail, fog, precipitation?  </a:t>
            </a:r>
            <a:endParaRPr lang="en-US" b="1" dirty="0">
              <a:uFill>
                <a:noFill/>
              </a:uFill>
            </a:endParaRPr>
          </a:p>
          <a:p>
            <a:endParaRPr lang="en-US" b="1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The following were noted as deviations </a:t>
            </a:r>
            <a:r>
              <a:rPr lang="en-US" b="1" u="sng" dirty="0">
                <a:uFill>
                  <a:noFill/>
                </a:uFill>
              </a:rPr>
              <a:t>from what would normally be expected:  </a:t>
            </a:r>
          </a:p>
          <a:p>
            <a:endParaRPr lang="en-US" b="1" i="1" u="sng" dirty="0">
              <a:uFill>
                <a:noFill/>
              </a:u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US Weather Events 2016 -2021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D64BA5C-9AE2-40F3-AE7D-0D067479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3994" y="6032526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4CED6F-A9D2-43AF-8482-8521519C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AE85B5-7F4B-42A5-A111-7B8B41A8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41F1E-E9AA-4B0D-9C65-87B5C79BFE13}"/>
              </a:ext>
            </a:extLst>
          </p:cNvPr>
          <p:cNvSpPr txBox="1"/>
          <p:nvPr/>
        </p:nvSpPr>
        <p:spPr>
          <a:xfrm>
            <a:off x="1343025" y="2014194"/>
            <a:ext cx="9639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Project Summary/Objective:</a:t>
            </a:r>
          </a:p>
          <a:p>
            <a:pPr marL="139700"/>
            <a:endParaRPr lang="en-US" sz="1800" dirty="0">
              <a:solidFill>
                <a:schemeClr val="tx1"/>
              </a:solidFill>
              <a:uFill>
                <a:noFill/>
              </a:u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The team’s primary objective is to create an interactive dashboard page with visualizations identifying significant weather events/trends in the most populated US cities.  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uFill>
                <a:noFill/>
              </a:u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Project requirements: Postgres SQL, Pandas data queries,  Java Script,  HTML, Python Flask powered API, Leaflet, </a:t>
            </a:r>
            <a:r>
              <a:rPr lang="en-US" sz="1800" dirty="0" err="1">
                <a:solidFill>
                  <a:schemeClr val="tx1"/>
                </a:solidFill>
                <a:uFill>
                  <a:noFill/>
                </a:uFill>
              </a:rPr>
              <a:t>Plotly</a:t>
            </a: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 and JS Library </a:t>
            </a:r>
            <a:r>
              <a:rPr lang="en-US" sz="1800" i="1" dirty="0">
                <a:solidFill>
                  <a:srgbClr val="FF0000"/>
                </a:solidFill>
                <a:uFill>
                  <a:noFill/>
                </a:uFill>
              </a:rPr>
              <a:t>(not covered in class)</a:t>
            </a:r>
          </a:p>
        </p:txBody>
      </p:sp>
    </p:spTree>
    <p:extLst>
      <p:ext uri="{BB962C8B-B14F-4D97-AF65-F5344CB8AC3E}">
        <p14:creationId xmlns:p14="http://schemas.microsoft.com/office/powerpoint/2010/main" val="333161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A2FD-1C74-441A-B3DB-85853760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Description of Weather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2EF7-6B96-4F22-9E49-A9F4A9AB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1D1C1D"/>
                </a:solidFill>
              </a:rPr>
              <a:t>Cold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low temperature</a:t>
            </a:r>
          </a:p>
          <a:p>
            <a:pPr algn="l"/>
            <a:r>
              <a:rPr lang="en-US" b="1" i="0" dirty="0">
                <a:solidFill>
                  <a:srgbClr val="1D1C1D"/>
                </a:solidFill>
                <a:effectLst/>
              </a:rPr>
              <a:t>Fog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where there is low visibility condition as a result of fog or haze.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Hail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solid precipitation including ice pellets and hail.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Rain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rain, ranging from light to heavy.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Snow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snow, ranging from light to heavy.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Storm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extremely windy condition, where the wind speed is at least 60 km/h.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Precipitation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Any other type of precipitation which cannot be assigned to previously described event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4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Top 10 US </a:t>
            </a:r>
            <a:r>
              <a:rPr lang="en-US" dirty="0"/>
              <a:t>C</a:t>
            </a:r>
            <a:r>
              <a:rPr lang="en-US" sz="4000" dirty="0"/>
              <a:t>ities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466DB-D6BB-4EF2-A888-0070E3EA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90355" y="6059805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F78F1-3E60-4A68-B9EC-2F72FC67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75A24-7379-4EF2-BE2B-78890202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203F96B-1AFA-47F5-8C3D-11F648F8E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76699" y="2152649"/>
            <a:ext cx="1781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7CAD5-2F4E-44EA-B57E-E5F3AE3E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20" y="1617764"/>
            <a:ext cx="6720979" cy="44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 Chart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7C4EE-DE83-465D-A013-4202E5D3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4444" y="6032526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ABEC4-4081-4984-B74F-B1D09FDF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298B8-4AB2-410C-B247-A6C9027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78CBC028-012B-46A5-B6E4-6062B3EA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35" y="1375280"/>
            <a:ext cx="6795910" cy="46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67" y="358140"/>
            <a:ext cx="10058400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Weather Events Detailed Table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1DCCE-58D8-416F-A86C-FBEF12BF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89694" y="6032526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5E336-6BD3-49D3-906B-85571502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2BD94-1827-4A09-98AE-1A7BD3B4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13278D9-4E36-450E-B966-85930D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8" y="1174326"/>
            <a:ext cx="11233443" cy="48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0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49F9-EB2A-422D-84CF-BECE60BD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Bubble Map</a:t>
            </a: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91AFEBA3-6339-415A-A661-6B4B1D22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014194"/>
            <a:ext cx="112871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Questions &amp; Recommendations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41176-7E13-4A25-9A95-47DAF307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90355" y="6032526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5A9E4-A9C3-4CAA-9AE0-0A703B40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34772D-E534-45C6-8565-34A2EC79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2187C-9666-45BA-9180-0BDDE20C3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050"/>
          <a:stretch/>
        </p:blipFill>
        <p:spPr>
          <a:xfrm>
            <a:off x="4740729" y="2014194"/>
            <a:ext cx="2328158" cy="3428238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595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AD67EE-A742-45E1-9CE5-4A7467B02DEE}"/>
              </a:ext>
            </a:extLst>
          </p:cNvPr>
          <p:cNvSpPr txBox="1"/>
          <p:nvPr/>
        </p:nvSpPr>
        <p:spPr>
          <a:xfrm>
            <a:off x="1427337" y="1751674"/>
            <a:ext cx="949783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b="1" dirty="0">
                <a:uFill>
                  <a:noFill/>
                </a:uFill>
              </a:rPr>
              <a:t>Data Source:</a:t>
            </a:r>
            <a:r>
              <a:rPr lang="en" dirty="0">
                <a:uFill>
                  <a:noFill/>
                </a:uFill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https://www.kaggle.com/sobhanmoosavi/us-weather-events</a:t>
            </a:r>
            <a:r>
              <a:rPr lang="en-US" sz="1800" dirty="0">
                <a:effectLst/>
                <a:latin typeface="Calibri" panose="020F0502020204030204" pitchFamily="34" charset="0"/>
              </a:rPr>
              <a:t>  </a:t>
            </a:r>
            <a:r>
              <a:rPr lang="en-US" sz="1200" b="0" i="1" dirty="0">
                <a:solidFill>
                  <a:srgbClr val="1D1C1D"/>
                </a:solidFill>
                <a:effectLst/>
                <a:latin typeface="Slack-Lato"/>
              </a:rPr>
              <a:t>A nationwide dataset of 6.3 million weather events (2016 - 2020)</a:t>
            </a:r>
            <a:r>
              <a:rPr lang="en-US" sz="1200" i="1" dirty="0">
                <a:uFill>
                  <a:noFill/>
                </a:uFill>
                <a:latin typeface="Calibri" panose="020F0502020204030204" pitchFamily="34" charset="0"/>
              </a:rPr>
              <a:t> </a:t>
            </a:r>
          </a:p>
          <a:p>
            <a:pPr algn="l"/>
            <a:endParaRPr lang="en-US" sz="1200" b="0" i="1" dirty="0">
              <a:solidFill>
                <a:srgbClr val="1D1C1D"/>
              </a:solidFill>
              <a:effectLst/>
              <a:uFill>
                <a:noFill/>
              </a:uFill>
              <a:latin typeface="Calibri" panose="020F0502020204030204" pitchFamily="34" charset="0"/>
            </a:endParaRPr>
          </a:p>
          <a:p>
            <a:pPr algn="l"/>
            <a:r>
              <a:rPr lang="en-US" b="1" dirty="0">
                <a:uFill>
                  <a:noFill/>
                </a:uFill>
              </a:rPr>
              <a:t>Citation of papers associated to dataset used</a:t>
            </a:r>
            <a:r>
              <a:rPr lang="en-US" sz="1200" b="0" i="0" dirty="0">
                <a:solidFill>
                  <a:srgbClr val="1D1C1D"/>
                </a:solidFill>
                <a:effectLst/>
                <a:latin typeface="Slack-Lato"/>
              </a:rPr>
              <a:t>:</a:t>
            </a:r>
            <a:br>
              <a:rPr lang="en-US" sz="1200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sz="12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uFill>
                  <a:noFill/>
                </a:uFill>
              </a:rPr>
              <a:t>Moosavi</a:t>
            </a:r>
            <a:r>
              <a:rPr lang="en-US" dirty="0">
                <a:uFill>
                  <a:noFill/>
                </a:uFill>
              </a:rPr>
              <a:t>, </a:t>
            </a:r>
            <a:r>
              <a:rPr lang="en-US" dirty="0" err="1">
                <a:uFill>
                  <a:noFill/>
                </a:uFill>
              </a:rPr>
              <a:t>Sobhan</a:t>
            </a:r>
            <a:r>
              <a:rPr lang="en-US" dirty="0">
                <a:uFill>
                  <a:noFill/>
                </a:uFill>
              </a:rPr>
              <a:t>, Mohammad Hossein </a:t>
            </a:r>
            <a:r>
              <a:rPr lang="en-US" dirty="0" err="1">
                <a:uFill>
                  <a:noFill/>
                </a:uFill>
              </a:rPr>
              <a:t>Samavatian</a:t>
            </a:r>
            <a:r>
              <a:rPr lang="en-US" dirty="0">
                <a:uFill>
                  <a:noFill/>
                </a:uFill>
              </a:rPr>
              <a:t>, Arnab Nandi, Srinivasan Parthasarathy, and Rajiv Ramnath. </a:t>
            </a:r>
            <a:r>
              <a:rPr lang="en-US" b="1" dirty="0">
                <a:uFill>
                  <a:noFill/>
                </a:uFill>
              </a:rPr>
              <a:t>“</a:t>
            </a:r>
            <a:r>
              <a:rPr lang="en-US" b="1" dirty="0"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 and Long-term Pattern Discovery Over Large-Scale Geo-Spatiotemporal Data</a:t>
            </a:r>
            <a:r>
              <a:rPr lang="en-US" b="1" dirty="0">
                <a:uFill>
                  <a:noFill/>
                </a:uFill>
              </a:rPr>
              <a:t>.” </a:t>
            </a:r>
            <a:r>
              <a:rPr lang="en-US" dirty="0">
                <a:uFill>
                  <a:noFill/>
                </a:uFill>
              </a:rPr>
              <a:t>In Proceedings of the 25th ACM SIGKDD International Conference on Knowledge Discovery &amp; Data Mining, ACM, 2019.</a:t>
            </a:r>
          </a:p>
          <a:p>
            <a:endParaRPr lang="en-US" sz="1200" i="1" dirty="0">
              <a:uFill>
                <a:noFill/>
              </a:uFill>
              <a:latin typeface="Calibri" panose="020F0502020204030204" pitchFamily="34" charset="0"/>
            </a:endParaRPr>
          </a:p>
          <a:p>
            <a:endParaRPr lang="en" sz="1800" dirty="0">
              <a:uFill>
                <a:noFill/>
              </a:u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A7ECB63-9D3C-487E-B9EE-887B5856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49" y="712186"/>
            <a:ext cx="10123925" cy="8837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Resources/Back up </a:t>
            </a:r>
            <a:br>
              <a:rPr lang="en-US" sz="40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7A112C6-290C-461E-9FE6-460BB2BB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5100" y="5962934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0E63371-A3C6-49B2-8E70-0394847E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93B837A-10C4-434D-BF8A-5E785B05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11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{7112E359-2850-4BF2-B488-ADB3B8494CF3}tf78438558_win32</Template>
  <TotalTime>153</TotalTime>
  <Words>516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Garamond</vt:lpstr>
      <vt:lpstr>Inter</vt:lpstr>
      <vt:lpstr>Slack-Lato</vt:lpstr>
      <vt:lpstr>zeitung</vt:lpstr>
      <vt:lpstr>SavonVTI</vt:lpstr>
      <vt:lpstr>US Weather Events (2016 - 2020) Project 3 – Group 4 August 16, 2021</vt:lpstr>
      <vt:lpstr>US Weather Events 2016 -2021</vt:lpstr>
      <vt:lpstr>Description of Weather Events</vt:lpstr>
      <vt:lpstr>Top 10 US Cities</vt:lpstr>
      <vt:lpstr>Bar Chart </vt:lpstr>
      <vt:lpstr>Weather Events Detailed Table </vt:lpstr>
      <vt:lpstr>Bubble Map</vt:lpstr>
      <vt:lpstr>Questions &amp; Recommendations</vt:lpstr>
      <vt:lpstr>Resources/Back up  </vt:lpstr>
      <vt:lpstr>Project Scope and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Weather Events (2016 - 2020) Project 3 – Group 4 August 16, 2021</dc:title>
  <dc:creator>lcswisher@yahoo.com</dc:creator>
  <cp:lastModifiedBy>Francis Escamilla</cp:lastModifiedBy>
  <cp:revision>10</cp:revision>
  <dcterms:created xsi:type="dcterms:W3CDTF">2021-08-12T22:22:36Z</dcterms:created>
  <dcterms:modified xsi:type="dcterms:W3CDTF">2021-08-16T01:33:40Z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