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2" r:id="rId7"/>
    <p:sldId id="266" r:id="rId8"/>
    <p:sldId id="263" r:id="rId9"/>
    <p:sldId id="267" r:id="rId10"/>
    <p:sldId id="268" r:id="rId11"/>
    <p:sldId id="269" r:id="rId12"/>
    <p:sldId id="270"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4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A709-CAFE-447A-A33C-6D1738CCE8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6AB284-0794-4241-8A3C-8776AD058F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BC023D-C73D-414B-BCA8-8B35AC81BF8E}"/>
              </a:ext>
            </a:extLst>
          </p:cNvPr>
          <p:cNvSpPr>
            <a:spLocks noGrp="1"/>
          </p:cNvSpPr>
          <p:nvPr>
            <p:ph type="dt" sz="half" idx="10"/>
          </p:nvPr>
        </p:nvSpPr>
        <p:spPr/>
        <p:txBody>
          <a:bodyPr/>
          <a:lstStyle/>
          <a:p>
            <a:fld id="{5D33F7AF-6E39-4A91-A34E-7C3B5DD60A25}" type="datetimeFigureOut">
              <a:rPr lang="en-US" smtClean="0"/>
              <a:t>6/8/2021</a:t>
            </a:fld>
            <a:endParaRPr lang="en-US"/>
          </a:p>
        </p:txBody>
      </p:sp>
      <p:sp>
        <p:nvSpPr>
          <p:cNvPr id="5" name="Footer Placeholder 4">
            <a:extLst>
              <a:ext uri="{FF2B5EF4-FFF2-40B4-BE49-F238E27FC236}">
                <a16:creationId xmlns:a16="http://schemas.microsoft.com/office/drawing/2014/main" id="{C771A98D-6F55-42DA-B4F3-1C368C429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BD2-A820-4FB5-8C48-7F14C8A1B1E4}"/>
              </a:ext>
            </a:extLst>
          </p:cNvPr>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91280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E0FE-FF93-4E58-801A-42D4BBA005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1A4978-9142-4C7C-8579-97274BEEFB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D2B1F-4711-42A5-96AE-2118B599F7A8}"/>
              </a:ext>
            </a:extLst>
          </p:cNvPr>
          <p:cNvSpPr>
            <a:spLocks noGrp="1"/>
          </p:cNvSpPr>
          <p:nvPr>
            <p:ph type="dt" sz="half" idx="10"/>
          </p:nvPr>
        </p:nvSpPr>
        <p:spPr/>
        <p:txBody>
          <a:bodyPr/>
          <a:lstStyle/>
          <a:p>
            <a:fld id="{5D33F7AF-6E39-4A91-A34E-7C3B5DD60A25}" type="datetimeFigureOut">
              <a:rPr lang="en-US" smtClean="0"/>
              <a:t>6/8/2021</a:t>
            </a:fld>
            <a:endParaRPr lang="en-US"/>
          </a:p>
        </p:txBody>
      </p:sp>
      <p:sp>
        <p:nvSpPr>
          <p:cNvPr id="5" name="Footer Placeholder 4">
            <a:extLst>
              <a:ext uri="{FF2B5EF4-FFF2-40B4-BE49-F238E27FC236}">
                <a16:creationId xmlns:a16="http://schemas.microsoft.com/office/drawing/2014/main" id="{3E5E19A0-F74E-45DC-8B53-BAE2356DF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942E3-BDB9-48CB-8CB7-24493A4A59BC}"/>
              </a:ext>
            </a:extLst>
          </p:cNvPr>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94871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4113B8-9861-4EF2-8E74-60FFBD0709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688CF4-215C-4F9E-8A57-E1ECD9F43F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7C41A-05C3-48CF-AA5E-700956CE3997}"/>
              </a:ext>
            </a:extLst>
          </p:cNvPr>
          <p:cNvSpPr>
            <a:spLocks noGrp="1"/>
          </p:cNvSpPr>
          <p:nvPr>
            <p:ph type="dt" sz="half" idx="10"/>
          </p:nvPr>
        </p:nvSpPr>
        <p:spPr/>
        <p:txBody>
          <a:bodyPr/>
          <a:lstStyle/>
          <a:p>
            <a:fld id="{5D33F7AF-6E39-4A91-A34E-7C3B5DD60A25}" type="datetimeFigureOut">
              <a:rPr lang="en-US" smtClean="0"/>
              <a:t>6/8/2021</a:t>
            </a:fld>
            <a:endParaRPr lang="en-US"/>
          </a:p>
        </p:txBody>
      </p:sp>
      <p:sp>
        <p:nvSpPr>
          <p:cNvPr id="5" name="Footer Placeholder 4">
            <a:extLst>
              <a:ext uri="{FF2B5EF4-FFF2-40B4-BE49-F238E27FC236}">
                <a16:creationId xmlns:a16="http://schemas.microsoft.com/office/drawing/2014/main" id="{F7EC565B-D2FE-47BC-ABB9-108EF3B47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C784E-08E9-4B01-BAA5-F06EA7901B84}"/>
              </a:ext>
            </a:extLst>
          </p:cNvPr>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44066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CA52-EA77-4DD5-9A01-AC13E70379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A6C076-A3FC-4C95-A504-AC330EE87D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197A6D-14DC-4A2E-95C2-9637F8A08430}"/>
              </a:ext>
            </a:extLst>
          </p:cNvPr>
          <p:cNvSpPr>
            <a:spLocks noGrp="1"/>
          </p:cNvSpPr>
          <p:nvPr>
            <p:ph type="dt" sz="half" idx="10"/>
          </p:nvPr>
        </p:nvSpPr>
        <p:spPr/>
        <p:txBody>
          <a:bodyPr/>
          <a:lstStyle/>
          <a:p>
            <a:fld id="{5D33F7AF-6E39-4A91-A34E-7C3B5DD60A25}" type="datetimeFigureOut">
              <a:rPr lang="en-US" smtClean="0"/>
              <a:t>6/8/2021</a:t>
            </a:fld>
            <a:endParaRPr lang="en-US"/>
          </a:p>
        </p:txBody>
      </p:sp>
      <p:sp>
        <p:nvSpPr>
          <p:cNvPr id="5" name="Footer Placeholder 4">
            <a:extLst>
              <a:ext uri="{FF2B5EF4-FFF2-40B4-BE49-F238E27FC236}">
                <a16:creationId xmlns:a16="http://schemas.microsoft.com/office/drawing/2014/main" id="{4F3DE887-A06C-4CE5-9579-0A342BD00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6D6EC-34D7-4AF0-99D9-9D0B31C047F0}"/>
              </a:ext>
            </a:extLst>
          </p:cNvPr>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1888085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0372-39EF-4681-8148-44779A2D9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B54210-696D-4FDC-B7DE-24B8126374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DDFB3-A282-4239-9442-908440A896F2}"/>
              </a:ext>
            </a:extLst>
          </p:cNvPr>
          <p:cNvSpPr>
            <a:spLocks noGrp="1"/>
          </p:cNvSpPr>
          <p:nvPr>
            <p:ph type="dt" sz="half" idx="10"/>
          </p:nvPr>
        </p:nvSpPr>
        <p:spPr/>
        <p:txBody>
          <a:bodyPr/>
          <a:lstStyle/>
          <a:p>
            <a:fld id="{5D33F7AF-6E39-4A91-A34E-7C3B5DD60A25}" type="datetimeFigureOut">
              <a:rPr lang="en-US" smtClean="0"/>
              <a:t>6/8/2021</a:t>
            </a:fld>
            <a:endParaRPr lang="en-US"/>
          </a:p>
        </p:txBody>
      </p:sp>
      <p:sp>
        <p:nvSpPr>
          <p:cNvPr id="5" name="Footer Placeholder 4">
            <a:extLst>
              <a:ext uri="{FF2B5EF4-FFF2-40B4-BE49-F238E27FC236}">
                <a16:creationId xmlns:a16="http://schemas.microsoft.com/office/drawing/2014/main" id="{2C0EEF86-8954-4097-9E29-F20A02D61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E11F5-4D17-4F7D-8807-EDE815615745}"/>
              </a:ext>
            </a:extLst>
          </p:cNvPr>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53586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F876-49AF-4690-9326-3707C54C13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7E0365-8E63-4E63-8F8D-F99CB6407B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BEC6B9-CE52-4371-91C4-11F40D7A8C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815AC8-DCC4-4211-95DC-56C0C18C9AA0}"/>
              </a:ext>
            </a:extLst>
          </p:cNvPr>
          <p:cNvSpPr>
            <a:spLocks noGrp="1"/>
          </p:cNvSpPr>
          <p:nvPr>
            <p:ph type="dt" sz="half" idx="10"/>
          </p:nvPr>
        </p:nvSpPr>
        <p:spPr/>
        <p:txBody>
          <a:bodyPr/>
          <a:lstStyle/>
          <a:p>
            <a:fld id="{5D33F7AF-6E39-4A91-A34E-7C3B5DD60A25}" type="datetimeFigureOut">
              <a:rPr lang="en-US" smtClean="0"/>
              <a:t>6/8/2021</a:t>
            </a:fld>
            <a:endParaRPr lang="en-US"/>
          </a:p>
        </p:txBody>
      </p:sp>
      <p:sp>
        <p:nvSpPr>
          <p:cNvPr id="6" name="Footer Placeholder 5">
            <a:extLst>
              <a:ext uri="{FF2B5EF4-FFF2-40B4-BE49-F238E27FC236}">
                <a16:creationId xmlns:a16="http://schemas.microsoft.com/office/drawing/2014/main" id="{B79E4377-CF1C-40A9-8DE6-7EADF87A4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1DCD9-257E-4480-ADFF-9BCB5241839A}"/>
              </a:ext>
            </a:extLst>
          </p:cNvPr>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1337606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379D-8F4A-4361-8A24-823ACDB074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9BA32A-C1E9-4378-A104-6EDA4DAA6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F9209C-1D3B-464B-B6CF-CFB0AFE647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0F4433-80CB-49F6-A742-834CCAE49A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406E1A-1B82-43CB-9D4C-E73F0EFC5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E3BCEA-9992-4BBA-9CD7-64151A71F0DA}"/>
              </a:ext>
            </a:extLst>
          </p:cNvPr>
          <p:cNvSpPr>
            <a:spLocks noGrp="1"/>
          </p:cNvSpPr>
          <p:nvPr>
            <p:ph type="dt" sz="half" idx="10"/>
          </p:nvPr>
        </p:nvSpPr>
        <p:spPr/>
        <p:txBody>
          <a:bodyPr/>
          <a:lstStyle/>
          <a:p>
            <a:fld id="{5D33F7AF-6E39-4A91-A34E-7C3B5DD60A25}" type="datetimeFigureOut">
              <a:rPr lang="en-US" smtClean="0"/>
              <a:t>6/8/2021</a:t>
            </a:fld>
            <a:endParaRPr lang="en-US"/>
          </a:p>
        </p:txBody>
      </p:sp>
      <p:sp>
        <p:nvSpPr>
          <p:cNvPr id="8" name="Footer Placeholder 7">
            <a:extLst>
              <a:ext uri="{FF2B5EF4-FFF2-40B4-BE49-F238E27FC236}">
                <a16:creationId xmlns:a16="http://schemas.microsoft.com/office/drawing/2014/main" id="{20C45244-BFA1-44A7-B5C5-F13BACB8F4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A88925-4921-43A2-98FE-45830D53019F}"/>
              </a:ext>
            </a:extLst>
          </p:cNvPr>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426427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5A846-6B2C-4063-A7DE-CC0096E7EE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B31EE2-149A-42C6-8FC8-DDCB5BB66EAB}"/>
              </a:ext>
            </a:extLst>
          </p:cNvPr>
          <p:cNvSpPr>
            <a:spLocks noGrp="1"/>
          </p:cNvSpPr>
          <p:nvPr>
            <p:ph type="dt" sz="half" idx="10"/>
          </p:nvPr>
        </p:nvSpPr>
        <p:spPr/>
        <p:txBody>
          <a:bodyPr/>
          <a:lstStyle/>
          <a:p>
            <a:fld id="{5D33F7AF-6E39-4A91-A34E-7C3B5DD60A25}" type="datetimeFigureOut">
              <a:rPr lang="en-US" smtClean="0"/>
              <a:t>6/8/2021</a:t>
            </a:fld>
            <a:endParaRPr lang="en-US"/>
          </a:p>
        </p:txBody>
      </p:sp>
      <p:sp>
        <p:nvSpPr>
          <p:cNvPr id="4" name="Footer Placeholder 3">
            <a:extLst>
              <a:ext uri="{FF2B5EF4-FFF2-40B4-BE49-F238E27FC236}">
                <a16:creationId xmlns:a16="http://schemas.microsoft.com/office/drawing/2014/main" id="{F03F7733-FEE8-4D91-B742-D879AAD910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BF3DC2-6F62-427A-A920-5EE069BC93C7}"/>
              </a:ext>
            </a:extLst>
          </p:cNvPr>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52487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856290-C822-4395-954B-C5E0ABB396F5}"/>
              </a:ext>
            </a:extLst>
          </p:cNvPr>
          <p:cNvSpPr>
            <a:spLocks noGrp="1"/>
          </p:cNvSpPr>
          <p:nvPr>
            <p:ph type="dt" sz="half" idx="10"/>
          </p:nvPr>
        </p:nvSpPr>
        <p:spPr/>
        <p:txBody>
          <a:bodyPr/>
          <a:lstStyle/>
          <a:p>
            <a:fld id="{5D33F7AF-6E39-4A91-A34E-7C3B5DD60A25}" type="datetimeFigureOut">
              <a:rPr lang="en-US" smtClean="0"/>
              <a:t>6/8/2021</a:t>
            </a:fld>
            <a:endParaRPr lang="en-US"/>
          </a:p>
        </p:txBody>
      </p:sp>
      <p:sp>
        <p:nvSpPr>
          <p:cNvPr id="3" name="Footer Placeholder 2">
            <a:extLst>
              <a:ext uri="{FF2B5EF4-FFF2-40B4-BE49-F238E27FC236}">
                <a16:creationId xmlns:a16="http://schemas.microsoft.com/office/drawing/2014/main" id="{376B8C9F-D2DC-4273-B39F-DF01EF4842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0E1227-E5B7-4BAB-AAC5-A86554A1A52C}"/>
              </a:ext>
            </a:extLst>
          </p:cNvPr>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37781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22FA-F66A-4ED9-B6FF-06E60A3ED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285D10-0B96-4C7C-9004-5AC267AEE9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B9431B-BCB1-440F-A70D-D20986632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25244-5FC7-484B-B415-3CACB5E6ECD2}"/>
              </a:ext>
            </a:extLst>
          </p:cNvPr>
          <p:cNvSpPr>
            <a:spLocks noGrp="1"/>
          </p:cNvSpPr>
          <p:nvPr>
            <p:ph type="dt" sz="half" idx="10"/>
          </p:nvPr>
        </p:nvSpPr>
        <p:spPr/>
        <p:txBody>
          <a:bodyPr/>
          <a:lstStyle/>
          <a:p>
            <a:fld id="{5D33F7AF-6E39-4A91-A34E-7C3B5DD60A25}" type="datetimeFigureOut">
              <a:rPr lang="en-US" smtClean="0"/>
              <a:t>6/8/2021</a:t>
            </a:fld>
            <a:endParaRPr lang="en-US"/>
          </a:p>
        </p:txBody>
      </p:sp>
      <p:sp>
        <p:nvSpPr>
          <p:cNvPr id="6" name="Footer Placeholder 5">
            <a:extLst>
              <a:ext uri="{FF2B5EF4-FFF2-40B4-BE49-F238E27FC236}">
                <a16:creationId xmlns:a16="http://schemas.microsoft.com/office/drawing/2014/main" id="{02EC67AE-0361-4821-ADB4-A1B546BF3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4BAE7-B27E-4DE4-B9C7-DF9D25BFF8A1}"/>
              </a:ext>
            </a:extLst>
          </p:cNvPr>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14824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27B6-2A72-4C33-96D2-51FD29C1A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43A53C-D5A2-48C4-B0D9-7123E541A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C83C35-BC40-4CEB-BADE-53A943DD2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C2796-6716-4E6D-A4D3-9E133AD931CC}"/>
              </a:ext>
            </a:extLst>
          </p:cNvPr>
          <p:cNvSpPr>
            <a:spLocks noGrp="1"/>
          </p:cNvSpPr>
          <p:nvPr>
            <p:ph type="dt" sz="half" idx="10"/>
          </p:nvPr>
        </p:nvSpPr>
        <p:spPr/>
        <p:txBody>
          <a:bodyPr/>
          <a:lstStyle/>
          <a:p>
            <a:fld id="{5D33F7AF-6E39-4A91-A34E-7C3B5DD60A25}" type="datetimeFigureOut">
              <a:rPr lang="en-US" smtClean="0"/>
              <a:t>6/8/2021</a:t>
            </a:fld>
            <a:endParaRPr lang="en-US"/>
          </a:p>
        </p:txBody>
      </p:sp>
      <p:sp>
        <p:nvSpPr>
          <p:cNvPr id="6" name="Footer Placeholder 5">
            <a:extLst>
              <a:ext uri="{FF2B5EF4-FFF2-40B4-BE49-F238E27FC236}">
                <a16:creationId xmlns:a16="http://schemas.microsoft.com/office/drawing/2014/main" id="{AB04B6D4-0DC3-4227-BA3B-AE40AFF08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18B2B-19D9-412C-8851-291E0ED44EBE}"/>
              </a:ext>
            </a:extLst>
          </p:cNvPr>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170732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20010B-AAD5-4DCC-B522-1A0D4F5E2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FE0C46-4E34-4DFA-9AE0-860D7E568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40FDF-4370-4278-8EE4-46301F7F8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3F7AF-6E39-4A91-A34E-7C3B5DD60A25}" type="datetimeFigureOut">
              <a:rPr lang="en-US" smtClean="0"/>
              <a:t>6/8/2021</a:t>
            </a:fld>
            <a:endParaRPr lang="en-US"/>
          </a:p>
        </p:txBody>
      </p:sp>
      <p:sp>
        <p:nvSpPr>
          <p:cNvPr id="5" name="Footer Placeholder 4">
            <a:extLst>
              <a:ext uri="{FF2B5EF4-FFF2-40B4-BE49-F238E27FC236}">
                <a16:creationId xmlns:a16="http://schemas.microsoft.com/office/drawing/2014/main" id="{67E0BA61-7150-412B-87F1-4CF837C5F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770280-ABB5-41B2-BEA4-1CC881638C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DB1A6-A581-46BF-B590-71F4E8E3B564}" type="slidenum">
              <a:rPr lang="en-US" smtClean="0"/>
              <a:t>‹#›</a:t>
            </a:fld>
            <a:endParaRPr lang="en-US"/>
          </a:p>
        </p:txBody>
      </p:sp>
    </p:spTree>
    <p:extLst>
      <p:ext uri="{BB962C8B-B14F-4D97-AF65-F5344CB8AC3E}">
        <p14:creationId xmlns:p14="http://schemas.microsoft.com/office/powerpoint/2010/main" val="283778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hyperlink" Target="https://fred.stlouisfed.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D545B227-B8F0-4965-B2CE-4B0D365AB84F}"/>
              </a:ext>
            </a:extLst>
          </p:cNvPr>
          <p:cNvPicPr>
            <a:picLocks noChangeAspect="1"/>
          </p:cNvPicPr>
          <p:nvPr/>
        </p:nvPicPr>
        <p:blipFill rotWithShape="1">
          <a:blip r:embed="rId2"/>
          <a:srcRect/>
          <a:stretch/>
        </p:blipFill>
        <p:spPr>
          <a:xfrm>
            <a:off x="-18" y="124093"/>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110F155-6280-48EB-A31E-7596028990B8}"/>
              </a:ext>
            </a:extLst>
          </p:cNvPr>
          <p:cNvSpPr>
            <a:spLocks noGrp="1"/>
          </p:cNvSpPr>
          <p:nvPr>
            <p:ph type="ctrTitle"/>
          </p:nvPr>
        </p:nvSpPr>
        <p:spPr>
          <a:xfrm>
            <a:off x="5240935" y="2134738"/>
            <a:ext cx="7053656" cy="2836701"/>
          </a:xfrm>
        </p:spPr>
        <p:txBody>
          <a:bodyPr>
            <a:normAutofit/>
          </a:bodyPr>
          <a:lstStyle/>
          <a:p>
            <a:r>
              <a:rPr lang="en-US" sz="4000" b="1" dirty="0"/>
              <a:t>Texas Housing Market Analysis</a:t>
            </a:r>
          </a:p>
        </p:txBody>
      </p:sp>
      <p:sp>
        <p:nvSpPr>
          <p:cNvPr id="3" name="Subtitle 2">
            <a:extLst>
              <a:ext uri="{FF2B5EF4-FFF2-40B4-BE49-F238E27FC236}">
                <a16:creationId xmlns:a16="http://schemas.microsoft.com/office/drawing/2014/main" id="{AE934B72-C2D6-4913-838F-FEC0209684D4}"/>
              </a:ext>
            </a:extLst>
          </p:cNvPr>
          <p:cNvSpPr>
            <a:spLocks noGrp="1"/>
          </p:cNvSpPr>
          <p:nvPr>
            <p:ph type="subTitle" idx="1"/>
          </p:nvPr>
        </p:nvSpPr>
        <p:spPr>
          <a:xfrm>
            <a:off x="6095972" y="5076519"/>
            <a:ext cx="5172103" cy="838200"/>
          </a:xfrm>
        </p:spPr>
        <p:txBody>
          <a:bodyPr>
            <a:normAutofit/>
          </a:bodyPr>
          <a:lstStyle/>
          <a:p>
            <a:r>
              <a:rPr lang="en-US" dirty="0"/>
              <a:t>Data Analytics &amp; Visualization Project #1</a:t>
            </a:r>
          </a:p>
          <a:p>
            <a:endParaRPr lang="en-US" sz="2000" dirty="0"/>
          </a:p>
          <a:p>
            <a:endParaRPr lang="en-US" sz="2000" dirty="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C4AB53BF-A37C-4FE7-9108-32E9A9994AEB}"/>
              </a:ext>
            </a:extLst>
          </p:cNvPr>
          <p:cNvSpPr txBox="1">
            <a:spLocks/>
          </p:cNvSpPr>
          <p:nvPr/>
        </p:nvSpPr>
        <p:spPr>
          <a:xfrm>
            <a:off x="6096001" y="5726711"/>
            <a:ext cx="5343524" cy="988414"/>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800" dirty="0"/>
              <a:t>Ali Karimi, Simon Castellanos, </a:t>
            </a:r>
            <a:r>
              <a:rPr lang="en-US" sz="3800" dirty="0" err="1"/>
              <a:t>Jucary</a:t>
            </a:r>
            <a:r>
              <a:rPr lang="en-US" sz="3800" dirty="0"/>
              <a:t> Estrada, Francis Escamilla   </a:t>
            </a:r>
          </a:p>
          <a:p>
            <a:r>
              <a:rPr lang="en-US" sz="3800" dirty="0"/>
              <a:t>June 2021</a:t>
            </a:r>
          </a:p>
          <a:p>
            <a:endParaRPr lang="en-US" sz="2000" dirty="0"/>
          </a:p>
          <a:p>
            <a:endParaRPr lang="en-US" sz="2000" dirty="0"/>
          </a:p>
          <a:p>
            <a:endParaRPr lang="en-US" sz="2000" dirty="0"/>
          </a:p>
        </p:txBody>
      </p:sp>
    </p:spTree>
    <p:extLst>
      <p:ext uri="{BB962C8B-B14F-4D97-AF65-F5344CB8AC3E}">
        <p14:creationId xmlns:p14="http://schemas.microsoft.com/office/powerpoint/2010/main" val="297005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B9327B77-0D5D-4A82-A570-59FAC60AD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15" y="1041622"/>
            <a:ext cx="10525852" cy="5262926"/>
          </a:xfrm>
          <a:prstGeom prst="rect">
            <a:avLst/>
          </a:prstGeom>
        </p:spPr>
      </p:pic>
    </p:spTree>
    <p:extLst>
      <p:ext uri="{BB962C8B-B14F-4D97-AF65-F5344CB8AC3E}">
        <p14:creationId xmlns:p14="http://schemas.microsoft.com/office/powerpoint/2010/main" val="281186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A037-376A-4D9E-BEC4-576543D8726E}"/>
              </a:ext>
            </a:extLst>
          </p:cNvPr>
          <p:cNvSpPr>
            <a:spLocks noGrp="1"/>
          </p:cNvSpPr>
          <p:nvPr>
            <p:ph type="title"/>
          </p:nvPr>
        </p:nvSpPr>
        <p:spPr>
          <a:xfrm>
            <a:off x="838200" y="365126"/>
            <a:ext cx="10267604" cy="790344"/>
          </a:xfrm>
        </p:spPr>
        <p:txBody>
          <a:bodyPr/>
          <a:lstStyle/>
          <a:p>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0DF839DB-30CE-4452-A37E-33B67B356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977" y="781857"/>
            <a:ext cx="13988934" cy="5178367"/>
          </a:xfrm>
          <a:prstGeom prst="rect">
            <a:avLst/>
          </a:prstGeom>
        </p:spPr>
      </p:pic>
    </p:spTree>
    <p:extLst>
      <p:ext uri="{BB962C8B-B14F-4D97-AF65-F5344CB8AC3E}">
        <p14:creationId xmlns:p14="http://schemas.microsoft.com/office/powerpoint/2010/main" val="3366001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A970-2CC4-40E2-ADE2-39975E4B5688}"/>
              </a:ext>
            </a:extLst>
          </p:cNvPr>
          <p:cNvSpPr>
            <a:spLocks noGrp="1"/>
          </p:cNvSpPr>
          <p:nvPr>
            <p:ph type="title"/>
          </p:nvPr>
        </p:nvSpPr>
        <p:spPr>
          <a:xfrm>
            <a:off x="887383" y="5735148"/>
            <a:ext cx="10417233" cy="682279"/>
          </a:xfrm>
        </p:spPr>
        <p:txBody>
          <a:bodyPr>
            <a:normAutofit/>
          </a:bodyPr>
          <a:lstStyle/>
          <a:p>
            <a:endParaRPr lang="en-US" sz="1400" dirty="0"/>
          </a:p>
        </p:txBody>
      </p:sp>
      <p:pic>
        <p:nvPicPr>
          <p:cNvPr id="5" name="Content Placeholder 4" descr="A screenshot of a computer&#10;&#10;Description automatically generated with low confidence">
            <a:extLst>
              <a:ext uri="{FF2B5EF4-FFF2-40B4-BE49-F238E27FC236}">
                <a16:creationId xmlns:a16="http://schemas.microsoft.com/office/drawing/2014/main" id="{2133353D-2A01-47D5-99C9-88534582C3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2106" y="498765"/>
            <a:ext cx="14079751" cy="5212080"/>
          </a:xfrm>
        </p:spPr>
      </p:pic>
    </p:spTree>
    <p:extLst>
      <p:ext uri="{BB962C8B-B14F-4D97-AF65-F5344CB8AC3E}">
        <p14:creationId xmlns:p14="http://schemas.microsoft.com/office/powerpoint/2010/main" val="663005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BEEC-4A23-418E-8B50-0FF2D659C49D}"/>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1AF1A36F-5BFC-47F8-B576-DC83BFA26378}"/>
              </a:ext>
            </a:extLst>
          </p:cNvPr>
          <p:cNvSpPr>
            <a:spLocks noGrp="1"/>
          </p:cNvSpPr>
          <p:nvPr>
            <p:ph idx="1"/>
          </p:nvPr>
        </p:nvSpPr>
        <p:spPr/>
        <p:txBody>
          <a:bodyPr/>
          <a:lstStyle/>
          <a:p>
            <a:r>
              <a:rPr lang="en-US" dirty="0"/>
              <a:t>Discuss any difficulties that arose, and how you dealt with them</a:t>
            </a:r>
          </a:p>
          <a:p>
            <a:r>
              <a:rPr lang="en-US" dirty="0"/>
              <a:t>Discuss any additional questions that came up, but which you didn't have time to answer: What would you research next, if you had two more weeks?</a:t>
            </a:r>
          </a:p>
        </p:txBody>
      </p:sp>
    </p:spTree>
    <p:extLst>
      <p:ext uri="{BB962C8B-B14F-4D97-AF65-F5344CB8AC3E}">
        <p14:creationId xmlns:p14="http://schemas.microsoft.com/office/powerpoint/2010/main" val="841833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376CB2-04A8-4506-9505-3C62DCFD91C2}"/>
              </a:ext>
            </a:extLst>
          </p:cNvPr>
          <p:cNvSpPr>
            <a:spLocks noGrp="1"/>
          </p:cNvSpPr>
          <p:nvPr>
            <p:ph type="title"/>
          </p:nvPr>
        </p:nvSpPr>
        <p:spPr/>
        <p:txBody>
          <a:bodyPr>
            <a:normAutofit/>
          </a:bodyPr>
          <a:lstStyle/>
          <a:p>
            <a:r>
              <a:rPr lang="en-US" sz="7200" b="1" dirty="0"/>
              <a:t>Questions?</a:t>
            </a:r>
          </a:p>
        </p:txBody>
      </p:sp>
      <p:sp>
        <p:nvSpPr>
          <p:cNvPr id="5" name="Text Placeholder 4">
            <a:extLst>
              <a:ext uri="{FF2B5EF4-FFF2-40B4-BE49-F238E27FC236}">
                <a16:creationId xmlns:a16="http://schemas.microsoft.com/office/drawing/2014/main" id="{9FEF0B8A-D86F-410B-95E1-99170369122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443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DE7C-A2BB-43C8-B9DF-D6D75E691D9C}"/>
              </a:ext>
            </a:extLst>
          </p:cNvPr>
          <p:cNvSpPr>
            <a:spLocks noGrp="1"/>
          </p:cNvSpPr>
          <p:nvPr>
            <p:ph type="title"/>
          </p:nvPr>
        </p:nvSpPr>
        <p:spPr/>
        <p:txBody>
          <a:bodyPr>
            <a:normAutofit/>
          </a:bodyPr>
          <a:lstStyle/>
          <a:p>
            <a:r>
              <a:rPr lang="en-US" sz="4800" dirty="0"/>
              <a:t>Description &amp; Scope</a:t>
            </a:r>
          </a:p>
        </p:txBody>
      </p:sp>
      <p:sp>
        <p:nvSpPr>
          <p:cNvPr id="3" name="Content Placeholder 2">
            <a:extLst>
              <a:ext uri="{FF2B5EF4-FFF2-40B4-BE49-F238E27FC236}">
                <a16:creationId xmlns:a16="http://schemas.microsoft.com/office/drawing/2014/main" id="{14B1B62D-2810-40C3-8F4D-1BF6E438EB6A}"/>
              </a:ext>
            </a:extLst>
          </p:cNvPr>
          <p:cNvSpPr>
            <a:spLocks noGrp="1"/>
          </p:cNvSpPr>
          <p:nvPr>
            <p:ph idx="1"/>
          </p:nvPr>
        </p:nvSpPr>
        <p:spPr/>
        <p:txBody>
          <a:bodyPr>
            <a:normAutofit/>
          </a:bodyPr>
          <a:lstStyle/>
          <a:p>
            <a:pPr marL="0" indent="0">
              <a:buNone/>
            </a:pPr>
            <a:r>
              <a:rPr lang="en-US" sz="3200" dirty="0"/>
              <a:t>The goal of the project is to perform an analysis of the housing market in </a:t>
            </a:r>
            <a:r>
              <a:rPr lang="en-US" sz="3200" b="1" dirty="0"/>
              <a:t>Texas</a:t>
            </a:r>
            <a:r>
              <a:rPr lang="en-US" sz="3200" dirty="0"/>
              <a:t> and try to evaluate factors that may be potentially influencing the current trend. </a:t>
            </a:r>
            <a:endParaRPr lang="en-US" sz="3200" dirty="0">
              <a:highlight>
                <a:srgbClr val="FFFF00"/>
              </a:highlight>
            </a:endParaRPr>
          </a:p>
          <a:p>
            <a:pPr marL="0" indent="0">
              <a:buNone/>
            </a:pPr>
            <a:r>
              <a:rPr lang="en-US" sz="3200" dirty="0"/>
              <a:t>Gather real state inventory data and pricing data for real state, Oil, lumber, copper, etc. To analyze supply demand influences, job market and construction costs. Use the data to evaluate the trends for each, compare it to the housing price trends and determine if there are significant correlations. </a:t>
            </a:r>
          </a:p>
          <a:p>
            <a:pPr marL="0" indent="0">
              <a:buNone/>
            </a:pPr>
            <a:endParaRPr lang="en-US" sz="3200" dirty="0"/>
          </a:p>
          <a:p>
            <a:pPr marL="0" indent="0">
              <a:buNone/>
            </a:pPr>
            <a:endParaRPr lang="en-US" sz="3200" dirty="0"/>
          </a:p>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val="127373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9BDA-1E48-4EAF-B6A2-49376333747A}"/>
              </a:ext>
            </a:extLst>
          </p:cNvPr>
          <p:cNvSpPr>
            <a:spLocks noGrp="1"/>
          </p:cNvSpPr>
          <p:nvPr>
            <p:ph type="title"/>
          </p:nvPr>
        </p:nvSpPr>
        <p:spPr/>
        <p:txBody>
          <a:bodyPr/>
          <a:lstStyle/>
          <a:p>
            <a:r>
              <a:rPr lang="en-US" dirty="0"/>
              <a:t>Questions  (</a:t>
            </a:r>
            <a:r>
              <a:rPr lang="en-US" sz="4400" b="0" i="0" dirty="0">
                <a:solidFill>
                  <a:srgbClr val="24292E"/>
                </a:solidFill>
                <a:effectLst/>
                <a:latin typeface="-apple-system"/>
              </a:rPr>
              <a:t>What is triggering rise in prices?)</a:t>
            </a:r>
            <a:endParaRPr lang="en-US" dirty="0"/>
          </a:p>
        </p:txBody>
      </p:sp>
      <p:sp>
        <p:nvSpPr>
          <p:cNvPr id="3" name="Content Placeholder 2">
            <a:extLst>
              <a:ext uri="{FF2B5EF4-FFF2-40B4-BE49-F238E27FC236}">
                <a16:creationId xmlns:a16="http://schemas.microsoft.com/office/drawing/2014/main" id="{7304D6E9-A95C-44A9-BBB6-AD700F47F068}"/>
              </a:ext>
            </a:extLst>
          </p:cNvPr>
          <p:cNvSpPr>
            <a:spLocks noGrp="1"/>
          </p:cNvSpPr>
          <p:nvPr>
            <p:ph idx="1"/>
          </p:nvPr>
        </p:nvSpPr>
        <p:spPr/>
        <p:txBody>
          <a:bodyPr>
            <a:normAutofit/>
          </a:bodyPr>
          <a:lstStyle/>
          <a:p>
            <a:r>
              <a:rPr lang="en-US" sz="3600" b="0" i="0" dirty="0">
                <a:solidFill>
                  <a:srgbClr val="24292E"/>
                </a:solidFill>
                <a:effectLst/>
                <a:latin typeface="-apple-system"/>
              </a:rPr>
              <a:t>What is the relation between population growth and number of house inventory? </a:t>
            </a:r>
          </a:p>
          <a:p>
            <a:r>
              <a:rPr lang="en-US" sz="3600" b="0" i="0" dirty="0">
                <a:solidFill>
                  <a:srgbClr val="24292E"/>
                </a:solidFill>
                <a:effectLst/>
                <a:latin typeface="-apple-system"/>
              </a:rPr>
              <a:t>What is the relation between cost of construction and increase in house prices? </a:t>
            </a:r>
          </a:p>
          <a:p>
            <a:r>
              <a:rPr lang="en-US" sz="3600" b="0" i="0" dirty="0">
                <a:solidFill>
                  <a:srgbClr val="24292E"/>
                </a:solidFill>
                <a:effectLst/>
                <a:latin typeface="-apple-system"/>
              </a:rPr>
              <a:t>Do oil prices influence demands for homes? </a:t>
            </a:r>
          </a:p>
          <a:p>
            <a:r>
              <a:rPr lang="en-US" sz="3600" b="0" i="0" dirty="0">
                <a:solidFill>
                  <a:srgbClr val="24292E"/>
                </a:solidFill>
                <a:effectLst/>
                <a:highlight>
                  <a:srgbClr val="FFFF00"/>
                </a:highlight>
                <a:latin typeface="-apple-system"/>
              </a:rPr>
              <a:t>Is the current tren</a:t>
            </a:r>
            <a:r>
              <a:rPr lang="en-US" sz="3600" dirty="0">
                <a:solidFill>
                  <a:srgbClr val="24292E"/>
                </a:solidFill>
                <a:highlight>
                  <a:srgbClr val="FFFF00"/>
                </a:highlight>
                <a:latin typeface="-apple-system"/>
              </a:rPr>
              <a:t>d a housing </a:t>
            </a:r>
            <a:r>
              <a:rPr lang="en-US" sz="3600" b="0" i="0" dirty="0">
                <a:solidFill>
                  <a:srgbClr val="24292E"/>
                </a:solidFill>
                <a:effectLst/>
                <a:highlight>
                  <a:srgbClr val="FFFF00"/>
                </a:highlight>
                <a:latin typeface="-apple-system"/>
              </a:rPr>
              <a:t>bubble (overinflation of real state prices)? </a:t>
            </a:r>
            <a:r>
              <a:rPr lang="en-US" sz="3600" b="0" i="0" dirty="0">
                <a:solidFill>
                  <a:srgbClr val="24292E"/>
                </a:solidFill>
                <a:effectLst/>
                <a:latin typeface="-apple-system"/>
              </a:rPr>
              <a:t>//</a:t>
            </a:r>
          </a:p>
          <a:p>
            <a:endParaRPr lang="en-US" sz="3600" dirty="0"/>
          </a:p>
        </p:txBody>
      </p:sp>
    </p:spTree>
    <p:extLst>
      <p:ext uri="{BB962C8B-B14F-4D97-AF65-F5344CB8AC3E}">
        <p14:creationId xmlns:p14="http://schemas.microsoft.com/office/powerpoint/2010/main" val="399441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D1EB-F18C-4039-B4CA-7A970268E93E}"/>
              </a:ext>
            </a:extLst>
          </p:cNvPr>
          <p:cNvSpPr>
            <a:spLocks noGrp="1"/>
          </p:cNvSpPr>
          <p:nvPr>
            <p:ph type="title"/>
          </p:nvPr>
        </p:nvSpPr>
        <p:spPr/>
        <p:txBody>
          <a:bodyPr/>
          <a:lstStyle/>
          <a:p>
            <a:r>
              <a:rPr lang="en-US" dirty="0"/>
              <a:t>Data Resources</a:t>
            </a:r>
          </a:p>
        </p:txBody>
      </p:sp>
      <p:sp>
        <p:nvSpPr>
          <p:cNvPr id="3" name="Content Placeholder 2">
            <a:extLst>
              <a:ext uri="{FF2B5EF4-FFF2-40B4-BE49-F238E27FC236}">
                <a16:creationId xmlns:a16="http://schemas.microsoft.com/office/drawing/2014/main" id="{AC18967E-7753-4EFA-967E-A9CBB63B1598}"/>
              </a:ext>
            </a:extLst>
          </p:cNvPr>
          <p:cNvSpPr>
            <a:spLocks noGrp="1"/>
          </p:cNvSpPr>
          <p:nvPr>
            <p:ph idx="1"/>
          </p:nvPr>
        </p:nvSpPr>
        <p:spPr/>
        <p:txBody>
          <a:bodyPr>
            <a:normAutofit/>
          </a:bodyPr>
          <a:lstStyle/>
          <a:p>
            <a:r>
              <a:rPr lang="en-US" dirty="0"/>
              <a:t>FRED Economic Research (</a:t>
            </a:r>
            <a:r>
              <a:rPr lang="en-US" dirty="0">
                <a:hlinkClick r:id="rId2"/>
              </a:rPr>
              <a:t>https://fred.stlouisfed.org/</a:t>
            </a:r>
            <a:r>
              <a:rPr lang="en-US" dirty="0"/>
              <a:t>). Used data from 1995 to 2021</a:t>
            </a:r>
          </a:p>
          <a:p>
            <a:pPr lvl="1"/>
            <a:r>
              <a:rPr lang="en-US" dirty="0">
                <a:latin typeface="Slack-Lato"/>
              </a:rPr>
              <a:t>Population Data by Metropolitan Area</a:t>
            </a:r>
          </a:p>
          <a:p>
            <a:pPr lvl="1"/>
            <a:r>
              <a:rPr lang="en-US" dirty="0">
                <a:latin typeface="Slack-Lato"/>
              </a:rPr>
              <a:t>All-Transactions House Price Index for Texas</a:t>
            </a:r>
          </a:p>
          <a:p>
            <a:pPr lvl="1"/>
            <a:r>
              <a:rPr lang="en-US" dirty="0">
                <a:latin typeface="Slack-Lato"/>
              </a:rPr>
              <a:t>West Texas Intermediate (WTI), Dollars per Barrel</a:t>
            </a:r>
          </a:p>
          <a:p>
            <a:pPr lvl="1"/>
            <a:r>
              <a:rPr lang="en-US" dirty="0">
                <a:latin typeface="Slack-Lato"/>
              </a:rPr>
              <a:t>Producer Price Index Copper Wire and Cable</a:t>
            </a:r>
          </a:p>
          <a:p>
            <a:pPr lvl="1"/>
            <a:r>
              <a:rPr lang="en-US" dirty="0">
                <a:latin typeface="Slack-Lato"/>
              </a:rPr>
              <a:t>Producer Price Index Iron and Steel</a:t>
            </a:r>
          </a:p>
          <a:p>
            <a:pPr lvl="1"/>
            <a:r>
              <a:rPr lang="en-US" dirty="0">
                <a:latin typeface="Slack-Lato"/>
              </a:rPr>
              <a:t>Producer Price Index Lumber</a:t>
            </a:r>
          </a:p>
          <a:p>
            <a:r>
              <a:rPr lang="en-US" b="0" i="0" dirty="0">
                <a:effectLst/>
                <a:latin typeface="Slack-Lato"/>
              </a:rPr>
              <a:t>Zillow Housing Dat</a:t>
            </a:r>
            <a:r>
              <a:rPr lang="en-US" dirty="0">
                <a:latin typeface="Slack-Lato"/>
              </a:rPr>
              <a:t>a (</a:t>
            </a:r>
            <a:r>
              <a:rPr lang="en-US" dirty="0">
                <a:hlinkClick r:id="rId3"/>
              </a:rPr>
              <a:t>Housing Data - Zillow Research</a:t>
            </a:r>
            <a:r>
              <a:rPr lang="en-US" dirty="0"/>
              <a:t>)</a:t>
            </a:r>
            <a:endParaRPr lang="en-US" dirty="0">
              <a:latin typeface="Slack-Lato"/>
            </a:endParaRPr>
          </a:p>
          <a:p>
            <a:pPr lvl="1"/>
            <a:r>
              <a:rPr lang="en-US" b="0" i="0" dirty="0">
                <a:effectLst/>
                <a:latin typeface="Slack-Lato"/>
              </a:rPr>
              <a:t>Median Home Values and number of house listing by Metropolitan Area</a:t>
            </a:r>
          </a:p>
        </p:txBody>
      </p:sp>
    </p:spTree>
    <p:extLst>
      <p:ext uri="{BB962C8B-B14F-4D97-AF65-F5344CB8AC3E}">
        <p14:creationId xmlns:p14="http://schemas.microsoft.com/office/powerpoint/2010/main" val="368804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9D6C-0C8A-4924-BA13-6C4987AD043B}"/>
              </a:ext>
            </a:extLst>
          </p:cNvPr>
          <p:cNvSpPr>
            <a:spLocks noGrp="1"/>
          </p:cNvSpPr>
          <p:nvPr>
            <p:ph type="title"/>
          </p:nvPr>
        </p:nvSpPr>
        <p:spPr/>
        <p:txBody>
          <a:bodyPr/>
          <a:lstStyle/>
          <a:p>
            <a:r>
              <a:rPr lang="en-US" dirty="0"/>
              <a:t>Data Exploration and Clean Up </a:t>
            </a:r>
          </a:p>
        </p:txBody>
      </p:sp>
      <p:sp>
        <p:nvSpPr>
          <p:cNvPr id="3" name="Content Placeholder 2">
            <a:extLst>
              <a:ext uri="{FF2B5EF4-FFF2-40B4-BE49-F238E27FC236}">
                <a16:creationId xmlns:a16="http://schemas.microsoft.com/office/drawing/2014/main" id="{C3DDB93D-149D-4304-96CB-78CDA77EF966}"/>
              </a:ext>
            </a:extLst>
          </p:cNvPr>
          <p:cNvSpPr>
            <a:spLocks noGrp="1"/>
          </p:cNvSpPr>
          <p:nvPr>
            <p:ph idx="1"/>
          </p:nvPr>
        </p:nvSpPr>
        <p:spPr/>
        <p:txBody>
          <a:bodyPr/>
          <a:lstStyle/>
          <a:p>
            <a:r>
              <a:rPr lang="en-US" i="1" dirty="0"/>
              <a:t>Describe the exploration and cleanup process</a:t>
            </a:r>
          </a:p>
          <a:p>
            <a:r>
              <a:rPr lang="en-US" i="1" dirty="0"/>
              <a:t>Discuss insights you had while exploring the data that you didn't anticipate</a:t>
            </a:r>
          </a:p>
          <a:p>
            <a:r>
              <a:rPr lang="en-US" i="1" dirty="0"/>
              <a:t>Discuss any problems that arose after exploring the data, and how you resolved them</a:t>
            </a:r>
          </a:p>
          <a:p>
            <a:r>
              <a:rPr lang="en-US" i="1" dirty="0"/>
              <a:t>Present and discuss interesting figures developed during exploration, ideally with the help of </a:t>
            </a:r>
            <a:r>
              <a:rPr lang="en-US" i="1" dirty="0" err="1"/>
              <a:t>Jupyter</a:t>
            </a:r>
            <a:r>
              <a:rPr lang="en-US" i="1" dirty="0"/>
              <a:t> Notebook</a:t>
            </a:r>
          </a:p>
        </p:txBody>
      </p:sp>
    </p:spTree>
    <p:extLst>
      <p:ext uri="{BB962C8B-B14F-4D97-AF65-F5344CB8AC3E}">
        <p14:creationId xmlns:p14="http://schemas.microsoft.com/office/powerpoint/2010/main" val="339750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p:txBody>
          <a:bodyPr/>
          <a:lstStyle/>
          <a:p>
            <a:r>
              <a:rPr lang="en-US" i="1" dirty="0"/>
              <a:t>Discuss the steps you took to analyze the data and answer each question you asked in your proposal</a:t>
            </a:r>
          </a:p>
          <a:p>
            <a:r>
              <a:rPr lang="en-US" i="1" dirty="0"/>
              <a:t>Present and discuss interesting figures developed during analysis, ideally with the help of </a:t>
            </a:r>
            <a:r>
              <a:rPr lang="en-US" i="1" dirty="0" err="1"/>
              <a:t>Jupyter</a:t>
            </a:r>
            <a:r>
              <a:rPr lang="en-US" i="1" dirty="0"/>
              <a:t> Notebook</a:t>
            </a:r>
          </a:p>
        </p:txBody>
      </p:sp>
    </p:spTree>
    <p:extLst>
      <p:ext uri="{BB962C8B-B14F-4D97-AF65-F5344CB8AC3E}">
        <p14:creationId xmlns:p14="http://schemas.microsoft.com/office/powerpoint/2010/main" val="91207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DD0791-E690-478D-A57C-1A1F7B61B08D}"/>
              </a:ext>
            </a:extLst>
          </p:cNvPr>
          <p:cNvSpPr>
            <a:spLocks noGrp="1"/>
          </p:cNvSpPr>
          <p:nvPr>
            <p:ph type="ctrTitle"/>
          </p:nvPr>
        </p:nvSpPr>
        <p:spPr>
          <a:xfrm>
            <a:off x="1524000" y="1646238"/>
            <a:ext cx="9144000" cy="2387600"/>
          </a:xfrm>
        </p:spPr>
        <p:txBody>
          <a:bodyPr/>
          <a:lstStyle/>
          <a:p>
            <a:r>
              <a:rPr lang="en-US" dirty="0"/>
              <a:t>Visualizations and Observations</a:t>
            </a:r>
          </a:p>
        </p:txBody>
      </p:sp>
    </p:spTree>
    <p:extLst>
      <p:ext uri="{BB962C8B-B14F-4D97-AF65-F5344CB8AC3E}">
        <p14:creationId xmlns:p14="http://schemas.microsoft.com/office/powerpoint/2010/main" val="354723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C0B4A25-69AE-42B7-B834-A21A68396E41}"/>
              </a:ext>
            </a:extLst>
          </p:cNvPr>
          <p:cNvPicPr>
            <a:picLocks noGrp="1" noChangeAspect="1"/>
          </p:cNvPicPr>
          <p:nvPr>
            <p:ph idx="1"/>
          </p:nvPr>
        </p:nvPicPr>
        <p:blipFill>
          <a:blip r:embed="rId2"/>
          <a:stretch>
            <a:fillRect/>
          </a:stretch>
        </p:blipFill>
        <p:spPr>
          <a:xfrm>
            <a:off x="-295276" y="-397669"/>
            <a:ext cx="12487276" cy="6243637"/>
          </a:xfrm>
          <a:prstGeom prst="rect">
            <a:avLst/>
          </a:prstGeom>
        </p:spPr>
      </p:pic>
      <p:sp>
        <p:nvSpPr>
          <p:cNvPr id="11" name="TextBox 10">
            <a:extLst>
              <a:ext uri="{FF2B5EF4-FFF2-40B4-BE49-F238E27FC236}">
                <a16:creationId xmlns:a16="http://schemas.microsoft.com/office/drawing/2014/main" id="{E19EC3CD-AADF-4CCA-9D65-53F603C2442F}"/>
              </a:ext>
            </a:extLst>
          </p:cNvPr>
          <p:cNvSpPr txBox="1"/>
          <p:nvPr/>
        </p:nvSpPr>
        <p:spPr>
          <a:xfrm>
            <a:off x="923925" y="5391150"/>
            <a:ext cx="10239375" cy="1200329"/>
          </a:xfrm>
          <a:prstGeom prst="rect">
            <a:avLst/>
          </a:prstGeom>
          <a:noFill/>
        </p:spPr>
        <p:txBody>
          <a:bodyPr wrap="square" rtlCol="0">
            <a:spAutoFit/>
          </a:bodyPr>
          <a:lstStyle/>
          <a:p>
            <a:r>
              <a:rPr lang="en-US" dirty="0"/>
              <a:t>Texas metropolitan areas are experiencing an increase in home values. Austin shows to have higher home values compared to other Texas cities. It also shows to have the most significant increase in prices, followed by Dallas. McAllen on the other hand has the lowest valued homes and although the price values are increasing, it seems to be at a steady pace relative to the rest of the state.  </a:t>
            </a:r>
          </a:p>
        </p:txBody>
      </p:sp>
    </p:spTree>
    <p:extLst>
      <p:ext uri="{BB962C8B-B14F-4D97-AF65-F5344CB8AC3E}">
        <p14:creationId xmlns:p14="http://schemas.microsoft.com/office/powerpoint/2010/main" val="276381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F276-B0D6-451A-A47A-76D0F57D2649}"/>
              </a:ext>
            </a:extLst>
          </p:cNvPr>
          <p:cNvSpPr>
            <a:spLocks noGrp="1"/>
          </p:cNvSpPr>
          <p:nvPr>
            <p:ph type="title"/>
          </p:nvPr>
        </p:nvSpPr>
        <p:spPr/>
        <p:txBody>
          <a:bodyPr/>
          <a:lstStyle/>
          <a:p>
            <a:r>
              <a:rPr lang="en-US" dirty="0"/>
              <a:t>Listing Inventory</a:t>
            </a:r>
          </a:p>
        </p:txBody>
      </p:sp>
      <p:pic>
        <p:nvPicPr>
          <p:cNvPr id="5" name="Content Placeholder 4" descr="A picture containing chart&#10;&#10;Description automatically generated">
            <a:extLst>
              <a:ext uri="{FF2B5EF4-FFF2-40B4-BE49-F238E27FC236}">
                <a16:creationId xmlns:a16="http://schemas.microsoft.com/office/drawing/2014/main" id="{29D7F3A4-EA4E-4BBA-89A5-07570C9370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053" y="1288473"/>
            <a:ext cx="14502105" cy="3625525"/>
          </a:xfrm>
        </p:spPr>
      </p:pic>
    </p:spTree>
    <p:extLst>
      <p:ext uri="{BB962C8B-B14F-4D97-AF65-F5344CB8AC3E}">
        <p14:creationId xmlns:p14="http://schemas.microsoft.com/office/powerpoint/2010/main" val="1134669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466</Words>
  <Application>Microsoft Office PowerPoint</Application>
  <PresentationFormat>Widescreen</PresentationFormat>
  <Paragraphs>40</Paragraphs>
  <Slides>14</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Calibri Light</vt:lpstr>
      <vt:lpstr>Slack-Lato</vt:lpstr>
      <vt:lpstr>Office Theme</vt:lpstr>
      <vt:lpstr>Texas Housing Market Analysis</vt:lpstr>
      <vt:lpstr>Description &amp; Scope</vt:lpstr>
      <vt:lpstr>Questions  (What is triggering rise in prices?)</vt:lpstr>
      <vt:lpstr>Data Resources</vt:lpstr>
      <vt:lpstr>Data Exploration and Clean Up </vt:lpstr>
      <vt:lpstr>Analysis Process</vt:lpstr>
      <vt:lpstr>Visualizations and Observations</vt:lpstr>
      <vt:lpstr>PowerPoint Presentation</vt:lpstr>
      <vt:lpstr>Listing Inventory</vt:lpstr>
      <vt:lpstr>PowerPoint Presentation</vt:lpstr>
      <vt:lpstr>PowerPoint Presentation</vt:lpstr>
      <vt:lpstr>PowerPoint Presentation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Housing Market Analysis</dc:title>
  <dc:creator>Francis Escamilla</dc:creator>
  <cp:lastModifiedBy>Francis Escamilla</cp:lastModifiedBy>
  <cp:revision>28</cp:revision>
  <dcterms:created xsi:type="dcterms:W3CDTF">2021-06-07T21:53:54Z</dcterms:created>
  <dcterms:modified xsi:type="dcterms:W3CDTF">2021-06-09T00:16:30Z</dcterms:modified>
</cp:coreProperties>
</file>