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sldIdLst>
    <p:sldId id="256" r:id="rId2"/>
    <p:sldId id="258" r:id="rId3"/>
    <p:sldId id="259" r:id="rId4"/>
    <p:sldId id="261" r:id="rId5"/>
    <p:sldId id="260" r:id="rId6"/>
    <p:sldId id="262" r:id="rId7"/>
    <p:sldId id="266" r:id="rId8"/>
    <p:sldId id="272" r:id="rId9"/>
    <p:sldId id="273" r:id="rId10"/>
    <p:sldId id="274" r:id="rId11"/>
    <p:sldId id="275" r:id="rId12"/>
    <p:sldId id="276" r:id="rId13"/>
    <p:sldId id="277" r:id="rId14"/>
    <p:sldId id="278"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cary" initials="J" lastIdx="1" clrIdx="0">
    <p:extLst>
      <p:ext uri="{19B8F6BF-5375-455C-9EA6-DF929625EA0E}">
        <p15:presenceInfo xmlns:p15="http://schemas.microsoft.com/office/powerpoint/2012/main" userId="1889d2a13ec1f7d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3349286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2827032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04046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2529326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57287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36302227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2265883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1279639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2112150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732104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33F7AF-6E39-4A91-A34E-7C3B5DD60A25}" type="datetimeFigureOut">
              <a:rPr lang="en-US" smtClean="0"/>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3871788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33F7AF-6E39-4A91-A34E-7C3B5DD60A25}" type="datetimeFigureOut">
              <a:rPr lang="en-US" smtClean="0"/>
              <a:t>6/9/2021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3164149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33F7AF-6E39-4A91-A34E-7C3B5DD60A25}" type="datetimeFigureOut">
              <a:rPr lang="en-US" smtClean="0"/>
              <a:t>6/9/2021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2706565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33F7AF-6E39-4A91-A34E-7C3B5DD60A25}" type="datetimeFigureOut">
              <a:rPr lang="en-US" smtClean="0"/>
              <a:t>6/9/2021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1921380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33F7AF-6E39-4A91-A34E-7C3B5DD60A25}" type="datetimeFigureOut">
              <a:rPr lang="en-US" smtClean="0"/>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3282927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33F7AF-6E39-4A91-A34E-7C3B5DD60A25}" type="datetimeFigureOut">
              <a:rPr lang="en-US" smtClean="0"/>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3585011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D33F7AF-6E39-4A91-A34E-7C3B5DD60A25}" type="datetimeFigureOut">
              <a:rPr lang="en-US" smtClean="0"/>
              <a:t>6/9/2021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23DB1A6-A581-46BF-B590-71F4E8E3B564}" type="slidenum">
              <a:rPr lang="en-US" smtClean="0"/>
              <a:t>‹#›</a:t>
            </a:fld>
            <a:endParaRPr lang="en-US"/>
          </a:p>
        </p:txBody>
      </p:sp>
    </p:spTree>
    <p:extLst>
      <p:ext uri="{BB962C8B-B14F-4D97-AF65-F5344CB8AC3E}">
        <p14:creationId xmlns:p14="http://schemas.microsoft.com/office/powerpoint/2010/main" val="3314939015"/>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zillow.com/research/data/" TargetMode="External"/><Relationship Id="rId2" Type="http://schemas.openxmlformats.org/officeDocument/2006/relationships/hyperlink" Target="https://fred.stlouisfed.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Background pattern&#10;&#10;Description automatically generated">
            <a:extLst>
              <a:ext uri="{FF2B5EF4-FFF2-40B4-BE49-F238E27FC236}">
                <a16:creationId xmlns:a16="http://schemas.microsoft.com/office/drawing/2014/main" id="{D545B227-B8F0-4965-B2CE-4B0D365AB84F}"/>
              </a:ext>
            </a:extLst>
          </p:cNvPr>
          <p:cNvPicPr>
            <a:picLocks noChangeAspect="1"/>
          </p:cNvPicPr>
          <p:nvPr/>
        </p:nvPicPr>
        <p:blipFill rotWithShape="1">
          <a:blip r:embed="rId2"/>
          <a:srcRect/>
          <a:stretch/>
        </p:blipFill>
        <p:spPr>
          <a:xfrm>
            <a:off x="-18" y="124093"/>
            <a:ext cx="12191980" cy="6857990"/>
          </a:xfrm>
          <a:prstGeom prst="rect">
            <a:avLst/>
          </a:prstGeom>
        </p:spPr>
      </p:pic>
      <p:sp>
        <p:nvSpPr>
          <p:cNvPr id="2" name="Title 1">
            <a:extLst>
              <a:ext uri="{FF2B5EF4-FFF2-40B4-BE49-F238E27FC236}">
                <a16:creationId xmlns:a16="http://schemas.microsoft.com/office/drawing/2014/main" id="{9110F155-6280-48EB-A31E-7596028990B8}"/>
              </a:ext>
            </a:extLst>
          </p:cNvPr>
          <p:cNvSpPr>
            <a:spLocks noGrp="1"/>
          </p:cNvSpPr>
          <p:nvPr>
            <p:ph type="ctrTitle"/>
          </p:nvPr>
        </p:nvSpPr>
        <p:spPr>
          <a:xfrm>
            <a:off x="6095972" y="2810552"/>
            <a:ext cx="4883726" cy="1485072"/>
          </a:xfrm>
        </p:spPr>
        <p:txBody>
          <a:bodyPr anchor="ctr">
            <a:normAutofit/>
          </a:bodyPr>
          <a:lstStyle/>
          <a:p>
            <a:pPr algn="l"/>
            <a:r>
              <a:rPr lang="en-US" sz="4000" b="1" dirty="0"/>
              <a:t>Texas Housing Market Analysis</a:t>
            </a:r>
          </a:p>
        </p:txBody>
      </p:sp>
      <p:sp>
        <p:nvSpPr>
          <p:cNvPr id="3" name="Subtitle 2">
            <a:extLst>
              <a:ext uri="{FF2B5EF4-FFF2-40B4-BE49-F238E27FC236}">
                <a16:creationId xmlns:a16="http://schemas.microsoft.com/office/drawing/2014/main" id="{AE934B72-C2D6-4913-838F-FEC0209684D4}"/>
              </a:ext>
            </a:extLst>
          </p:cNvPr>
          <p:cNvSpPr>
            <a:spLocks noGrp="1"/>
          </p:cNvSpPr>
          <p:nvPr>
            <p:ph type="subTitle" idx="1"/>
          </p:nvPr>
        </p:nvSpPr>
        <p:spPr>
          <a:xfrm>
            <a:off x="6095973" y="4172081"/>
            <a:ext cx="4133877" cy="533269"/>
          </a:xfrm>
        </p:spPr>
        <p:txBody>
          <a:bodyPr>
            <a:normAutofit fontScale="92500"/>
          </a:bodyPr>
          <a:lstStyle/>
          <a:p>
            <a:pPr algn="l"/>
            <a:r>
              <a:rPr lang="en-US" dirty="0"/>
              <a:t>Data Analytics &amp; Visualization Project #1</a:t>
            </a:r>
            <a:endParaRPr lang="en-US" sz="2000" dirty="0"/>
          </a:p>
          <a:p>
            <a:endParaRPr lang="en-US" sz="2000" dirty="0"/>
          </a:p>
        </p:txBody>
      </p:sp>
      <p:sp>
        <p:nvSpPr>
          <p:cNvPr id="7" name="Subtitle 2">
            <a:extLst>
              <a:ext uri="{FF2B5EF4-FFF2-40B4-BE49-F238E27FC236}">
                <a16:creationId xmlns:a16="http://schemas.microsoft.com/office/drawing/2014/main" id="{C4AB53BF-A37C-4FE7-9108-32E9A9994AEB}"/>
              </a:ext>
            </a:extLst>
          </p:cNvPr>
          <p:cNvSpPr txBox="1">
            <a:spLocks/>
          </p:cNvSpPr>
          <p:nvPr/>
        </p:nvSpPr>
        <p:spPr>
          <a:xfrm>
            <a:off x="5476847" y="4705350"/>
            <a:ext cx="4753003" cy="1328195"/>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3800" dirty="0"/>
              <a:t>Ali Karimi, Simon Castellanos, Jucary Estrada, Francis Escamilla</a:t>
            </a:r>
          </a:p>
          <a:p>
            <a:pPr algn="r"/>
            <a:endParaRPr lang="en-US" sz="3800" dirty="0"/>
          </a:p>
          <a:p>
            <a:pPr algn="r"/>
            <a:r>
              <a:rPr lang="en-US" sz="3800" dirty="0"/>
              <a:t>June 2021</a:t>
            </a:r>
          </a:p>
          <a:p>
            <a:endParaRPr lang="en-US" sz="2000" dirty="0"/>
          </a:p>
          <a:p>
            <a:endParaRPr lang="en-US" sz="2000" dirty="0"/>
          </a:p>
          <a:p>
            <a:endParaRPr lang="en-US" sz="2000" dirty="0"/>
          </a:p>
        </p:txBody>
      </p:sp>
    </p:spTree>
    <p:extLst>
      <p:ext uri="{BB962C8B-B14F-4D97-AF65-F5344CB8AC3E}">
        <p14:creationId xmlns:p14="http://schemas.microsoft.com/office/powerpoint/2010/main" val="2970052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9D07-598B-45D7-B29C-341FB8AA9F38}"/>
              </a:ext>
            </a:extLst>
          </p:cNvPr>
          <p:cNvSpPr>
            <a:spLocks noGrp="1"/>
          </p:cNvSpPr>
          <p:nvPr>
            <p:ph type="title"/>
          </p:nvPr>
        </p:nvSpPr>
        <p:spPr>
          <a:xfrm>
            <a:off x="609600" y="609600"/>
            <a:ext cx="10972800" cy="1188720"/>
          </a:xfrm>
        </p:spPr>
        <p:txBody>
          <a:bodyPr>
            <a:normAutofit/>
          </a:bodyPr>
          <a:lstStyle/>
          <a:p>
            <a:r>
              <a:rPr lang="en-US" sz="4400" dirty="0">
                <a:solidFill>
                  <a:schemeClr val="accent1"/>
                </a:solidFill>
              </a:rPr>
              <a:t>Population Growth </a:t>
            </a:r>
          </a:p>
        </p:txBody>
      </p:sp>
      <p:sp>
        <p:nvSpPr>
          <p:cNvPr id="3" name="Content Placeholder 2">
            <a:extLst>
              <a:ext uri="{FF2B5EF4-FFF2-40B4-BE49-F238E27FC236}">
                <a16:creationId xmlns:a16="http://schemas.microsoft.com/office/drawing/2014/main" id="{8ED9684F-640E-42C2-823B-2923431F4A25}"/>
              </a:ext>
            </a:extLst>
          </p:cNvPr>
          <p:cNvSpPr>
            <a:spLocks noGrp="1"/>
          </p:cNvSpPr>
          <p:nvPr>
            <p:ph idx="1"/>
          </p:nvPr>
        </p:nvSpPr>
        <p:spPr>
          <a:xfrm>
            <a:off x="609600" y="5886449"/>
            <a:ext cx="8686800" cy="933781"/>
          </a:xfrm>
        </p:spPr>
        <p:txBody>
          <a:bodyPr>
            <a:normAutofit/>
          </a:bodyPr>
          <a:lstStyle/>
          <a:p>
            <a:r>
              <a:rPr lang="en-US" sz="1600" dirty="0"/>
              <a:t>Population grew at a constant rate in all metropolitan areas</a:t>
            </a:r>
          </a:p>
        </p:txBody>
      </p:sp>
      <p:sp>
        <p:nvSpPr>
          <p:cNvPr id="4" name="TextBox 3">
            <a:extLst>
              <a:ext uri="{FF2B5EF4-FFF2-40B4-BE49-F238E27FC236}">
                <a16:creationId xmlns:a16="http://schemas.microsoft.com/office/drawing/2014/main" id="{638C66DA-09F4-4366-A640-2F6FB694F618}"/>
              </a:ext>
            </a:extLst>
          </p:cNvPr>
          <p:cNvSpPr txBox="1"/>
          <p:nvPr/>
        </p:nvSpPr>
        <p:spPr>
          <a:xfrm>
            <a:off x="11353801" y="6042991"/>
            <a:ext cx="598862" cy="369332"/>
          </a:xfrm>
          <a:prstGeom prst="rect">
            <a:avLst/>
          </a:prstGeom>
          <a:noFill/>
        </p:spPr>
        <p:txBody>
          <a:bodyPr wrap="square" rtlCol="0">
            <a:spAutoFit/>
          </a:bodyPr>
          <a:lstStyle/>
          <a:p>
            <a:r>
              <a:rPr lang="en-US" dirty="0"/>
              <a:t>A-S</a:t>
            </a:r>
          </a:p>
        </p:txBody>
      </p:sp>
      <p:pic>
        <p:nvPicPr>
          <p:cNvPr id="6" name="Picture 5" descr="Chart, line chart&#10;&#10;Description automatically generated">
            <a:extLst>
              <a:ext uri="{FF2B5EF4-FFF2-40B4-BE49-F238E27FC236}">
                <a16:creationId xmlns:a16="http://schemas.microsoft.com/office/drawing/2014/main" id="{D124382B-2A1F-4F79-98F1-7C1F59EA5C96}"/>
              </a:ext>
            </a:extLst>
          </p:cNvPr>
          <p:cNvPicPr>
            <a:picLocks noChangeAspect="1"/>
          </p:cNvPicPr>
          <p:nvPr/>
        </p:nvPicPr>
        <p:blipFill rotWithShape="1">
          <a:blip r:embed="rId2">
            <a:extLst>
              <a:ext uri="{28A0092B-C50C-407E-A947-70E740481C1C}">
                <a14:useLocalDpi xmlns:a14="http://schemas.microsoft.com/office/drawing/2010/main" val="0"/>
              </a:ext>
            </a:extLst>
          </a:blip>
          <a:srcRect l="5376" t="3913" r="7517" b="358"/>
          <a:stretch/>
        </p:blipFill>
        <p:spPr>
          <a:xfrm>
            <a:off x="609600" y="1390649"/>
            <a:ext cx="8181789" cy="4495801"/>
          </a:xfrm>
          <a:prstGeom prst="rect">
            <a:avLst/>
          </a:prstGeom>
        </p:spPr>
      </p:pic>
    </p:spTree>
    <p:extLst>
      <p:ext uri="{BB962C8B-B14F-4D97-AF65-F5344CB8AC3E}">
        <p14:creationId xmlns:p14="http://schemas.microsoft.com/office/powerpoint/2010/main" val="234316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9D07-598B-45D7-B29C-341FB8AA9F38}"/>
              </a:ext>
            </a:extLst>
          </p:cNvPr>
          <p:cNvSpPr>
            <a:spLocks noGrp="1"/>
          </p:cNvSpPr>
          <p:nvPr>
            <p:ph type="title"/>
          </p:nvPr>
        </p:nvSpPr>
        <p:spPr>
          <a:xfrm>
            <a:off x="609600" y="609600"/>
            <a:ext cx="10972800" cy="1188720"/>
          </a:xfrm>
        </p:spPr>
        <p:txBody>
          <a:bodyPr>
            <a:normAutofit/>
          </a:bodyPr>
          <a:lstStyle/>
          <a:p>
            <a:r>
              <a:rPr lang="en-US" sz="4400" dirty="0"/>
              <a:t>Housing vs. Commodities Index</a:t>
            </a:r>
            <a:endParaRPr lang="en-US" sz="4400" dirty="0">
              <a:solidFill>
                <a:schemeClr val="accent1"/>
              </a:solidFill>
            </a:endParaRPr>
          </a:p>
        </p:txBody>
      </p:sp>
      <p:sp>
        <p:nvSpPr>
          <p:cNvPr id="3" name="Content Placeholder 2">
            <a:extLst>
              <a:ext uri="{FF2B5EF4-FFF2-40B4-BE49-F238E27FC236}">
                <a16:creationId xmlns:a16="http://schemas.microsoft.com/office/drawing/2014/main" id="{8ED9684F-640E-42C2-823B-2923431F4A25}"/>
              </a:ext>
            </a:extLst>
          </p:cNvPr>
          <p:cNvSpPr>
            <a:spLocks noGrp="1"/>
          </p:cNvSpPr>
          <p:nvPr>
            <p:ph idx="1"/>
          </p:nvPr>
        </p:nvSpPr>
        <p:spPr>
          <a:xfrm>
            <a:off x="609600" y="5422749"/>
            <a:ext cx="8686800" cy="1397482"/>
          </a:xfrm>
        </p:spPr>
        <p:txBody>
          <a:bodyPr>
            <a:normAutofit/>
          </a:bodyPr>
          <a:lstStyle/>
          <a:p>
            <a:r>
              <a:rPr lang="en-US" sz="1600" dirty="0"/>
              <a:t>The housing price changes is not immediate to changes in price fluctuation. In 2008 the housing crisis had minimal effects on the Texas housing market. </a:t>
            </a:r>
          </a:p>
          <a:p>
            <a:r>
              <a:rPr lang="en-US" sz="1600" dirty="0"/>
              <a:t>In 2014, the rate of change of the House Price Index grew.</a:t>
            </a:r>
          </a:p>
        </p:txBody>
      </p:sp>
      <p:sp>
        <p:nvSpPr>
          <p:cNvPr id="4" name="TextBox 3">
            <a:extLst>
              <a:ext uri="{FF2B5EF4-FFF2-40B4-BE49-F238E27FC236}">
                <a16:creationId xmlns:a16="http://schemas.microsoft.com/office/drawing/2014/main" id="{638C66DA-09F4-4366-A640-2F6FB694F618}"/>
              </a:ext>
            </a:extLst>
          </p:cNvPr>
          <p:cNvSpPr txBox="1"/>
          <p:nvPr/>
        </p:nvSpPr>
        <p:spPr>
          <a:xfrm>
            <a:off x="11353801" y="6042991"/>
            <a:ext cx="598862" cy="369332"/>
          </a:xfrm>
          <a:prstGeom prst="rect">
            <a:avLst/>
          </a:prstGeom>
          <a:noFill/>
        </p:spPr>
        <p:txBody>
          <a:bodyPr wrap="square" rtlCol="0">
            <a:spAutoFit/>
          </a:bodyPr>
          <a:lstStyle/>
          <a:p>
            <a:r>
              <a:rPr lang="en-US" dirty="0"/>
              <a:t>A-S</a:t>
            </a:r>
          </a:p>
        </p:txBody>
      </p:sp>
      <p:pic>
        <p:nvPicPr>
          <p:cNvPr id="6" name="Picture 5" descr="A screenshot of a computer&#10;&#10;Description automatically generated with medium confidence">
            <a:extLst>
              <a:ext uri="{FF2B5EF4-FFF2-40B4-BE49-F238E27FC236}">
                <a16:creationId xmlns:a16="http://schemas.microsoft.com/office/drawing/2014/main" id="{9EACED61-CEC0-4A47-A1FE-9CA0C1486718}"/>
              </a:ext>
            </a:extLst>
          </p:cNvPr>
          <p:cNvPicPr>
            <a:picLocks noChangeAspect="1"/>
          </p:cNvPicPr>
          <p:nvPr/>
        </p:nvPicPr>
        <p:blipFill rotWithShape="1">
          <a:blip r:embed="rId2">
            <a:extLst>
              <a:ext uri="{28A0092B-C50C-407E-A947-70E740481C1C}">
                <a14:useLocalDpi xmlns:a14="http://schemas.microsoft.com/office/drawing/2010/main" val="0"/>
              </a:ext>
            </a:extLst>
          </a:blip>
          <a:srcRect l="9901" t="9384" r="9220" b="1122"/>
          <a:stretch/>
        </p:blipFill>
        <p:spPr>
          <a:xfrm>
            <a:off x="609600" y="1641323"/>
            <a:ext cx="9231840" cy="3781426"/>
          </a:xfrm>
          <a:prstGeom prst="rect">
            <a:avLst/>
          </a:prstGeom>
        </p:spPr>
      </p:pic>
    </p:spTree>
    <p:extLst>
      <p:ext uri="{BB962C8B-B14F-4D97-AF65-F5344CB8AC3E}">
        <p14:creationId xmlns:p14="http://schemas.microsoft.com/office/powerpoint/2010/main" val="3687796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9D07-598B-45D7-B29C-341FB8AA9F38}"/>
              </a:ext>
            </a:extLst>
          </p:cNvPr>
          <p:cNvSpPr>
            <a:spLocks noGrp="1"/>
          </p:cNvSpPr>
          <p:nvPr>
            <p:ph type="title"/>
          </p:nvPr>
        </p:nvSpPr>
        <p:spPr>
          <a:xfrm>
            <a:off x="609600" y="609600"/>
            <a:ext cx="10972800" cy="1188720"/>
          </a:xfrm>
        </p:spPr>
        <p:txBody>
          <a:bodyPr>
            <a:normAutofit/>
          </a:bodyPr>
          <a:lstStyle/>
          <a:p>
            <a:r>
              <a:rPr lang="en-US" sz="4400" dirty="0">
                <a:solidFill>
                  <a:schemeClr val="accent1"/>
                </a:solidFill>
              </a:rPr>
              <a:t>Lumber Price</a:t>
            </a:r>
          </a:p>
        </p:txBody>
      </p:sp>
      <p:sp>
        <p:nvSpPr>
          <p:cNvPr id="3" name="Content Placeholder 2">
            <a:extLst>
              <a:ext uri="{FF2B5EF4-FFF2-40B4-BE49-F238E27FC236}">
                <a16:creationId xmlns:a16="http://schemas.microsoft.com/office/drawing/2014/main" id="{8ED9684F-640E-42C2-823B-2923431F4A25}"/>
              </a:ext>
            </a:extLst>
          </p:cNvPr>
          <p:cNvSpPr>
            <a:spLocks noGrp="1"/>
          </p:cNvSpPr>
          <p:nvPr>
            <p:ph idx="1"/>
          </p:nvPr>
        </p:nvSpPr>
        <p:spPr>
          <a:xfrm>
            <a:off x="609600" y="5486399"/>
            <a:ext cx="8686800" cy="1333831"/>
          </a:xfrm>
        </p:spPr>
        <p:txBody>
          <a:bodyPr>
            <a:normAutofit/>
          </a:bodyPr>
          <a:lstStyle/>
          <a:p>
            <a:r>
              <a:rPr lang="en-US" sz="1600" dirty="0">
                <a:solidFill>
                  <a:schemeClr val="tx1"/>
                </a:solidFill>
              </a:rPr>
              <a:t>The demonstration shows a drastic change in Lumber prices after April 2020.</a:t>
            </a:r>
          </a:p>
          <a:p>
            <a:r>
              <a:rPr lang="en-US" sz="1600" dirty="0">
                <a:solidFill>
                  <a:schemeClr val="tx1"/>
                </a:solidFill>
              </a:rPr>
              <a:t>If the price of lumber continues to increase, we expect the price of construction to continue to increasing.</a:t>
            </a:r>
            <a:endParaRPr lang="en-US" sz="1600" dirty="0"/>
          </a:p>
        </p:txBody>
      </p:sp>
      <p:sp>
        <p:nvSpPr>
          <p:cNvPr id="4" name="TextBox 3">
            <a:extLst>
              <a:ext uri="{FF2B5EF4-FFF2-40B4-BE49-F238E27FC236}">
                <a16:creationId xmlns:a16="http://schemas.microsoft.com/office/drawing/2014/main" id="{638C66DA-09F4-4366-A640-2F6FB694F618}"/>
              </a:ext>
            </a:extLst>
          </p:cNvPr>
          <p:cNvSpPr txBox="1"/>
          <p:nvPr/>
        </p:nvSpPr>
        <p:spPr>
          <a:xfrm>
            <a:off x="11353801" y="6042991"/>
            <a:ext cx="598862" cy="369332"/>
          </a:xfrm>
          <a:prstGeom prst="rect">
            <a:avLst/>
          </a:prstGeom>
          <a:noFill/>
        </p:spPr>
        <p:txBody>
          <a:bodyPr wrap="square" rtlCol="0">
            <a:spAutoFit/>
          </a:bodyPr>
          <a:lstStyle/>
          <a:p>
            <a:r>
              <a:rPr lang="en-US" dirty="0"/>
              <a:t>A-S</a:t>
            </a:r>
          </a:p>
        </p:txBody>
      </p:sp>
      <p:pic>
        <p:nvPicPr>
          <p:cNvPr id="6" name="Content Placeholder 4" descr="A screenshot of a computer&#10;&#10;Description automatically generated with low confidence">
            <a:extLst>
              <a:ext uri="{FF2B5EF4-FFF2-40B4-BE49-F238E27FC236}">
                <a16:creationId xmlns:a16="http://schemas.microsoft.com/office/drawing/2014/main" id="{1434614F-EEA4-479D-9F53-96D54926AFE2}"/>
              </a:ext>
            </a:extLst>
          </p:cNvPr>
          <p:cNvPicPr>
            <a:picLocks noChangeAspect="1"/>
          </p:cNvPicPr>
          <p:nvPr/>
        </p:nvPicPr>
        <p:blipFill rotWithShape="1">
          <a:blip r:embed="rId2">
            <a:extLst>
              <a:ext uri="{28A0092B-C50C-407E-A947-70E740481C1C}">
                <a14:useLocalDpi xmlns:a14="http://schemas.microsoft.com/office/drawing/2010/main" val="0"/>
              </a:ext>
            </a:extLst>
          </a:blip>
          <a:srcRect l="9726" t="3800" r="8938" b="-469"/>
          <a:stretch/>
        </p:blipFill>
        <p:spPr>
          <a:xfrm>
            <a:off x="609600" y="1038226"/>
            <a:ext cx="9352565" cy="4114800"/>
          </a:xfrm>
          <a:prstGeom prst="rect">
            <a:avLst/>
          </a:prstGeom>
        </p:spPr>
      </p:pic>
    </p:spTree>
    <p:extLst>
      <p:ext uri="{BB962C8B-B14F-4D97-AF65-F5344CB8AC3E}">
        <p14:creationId xmlns:p14="http://schemas.microsoft.com/office/powerpoint/2010/main" val="3288572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9D07-598B-45D7-B29C-341FB8AA9F38}"/>
              </a:ext>
            </a:extLst>
          </p:cNvPr>
          <p:cNvSpPr>
            <a:spLocks noGrp="1"/>
          </p:cNvSpPr>
          <p:nvPr>
            <p:ph type="title"/>
          </p:nvPr>
        </p:nvSpPr>
        <p:spPr>
          <a:xfrm>
            <a:off x="609600" y="609600"/>
            <a:ext cx="10972800" cy="1188720"/>
          </a:xfrm>
        </p:spPr>
        <p:txBody>
          <a:bodyPr>
            <a:normAutofit/>
          </a:bodyPr>
          <a:lstStyle/>
          <a:p>
            <a:r>
              <a:rPr lang="en-US" sz="4400" dirty="0">
                <a:solidFill>
                  <a:schemeClr val="accent1"/>
                </a:solidFill>
              </a:rPr>
              <a:t>Price Oil Index vs House Price Index</a:t>
            </a:r>
          </a:p>
        </p:txBody>
      </p:sp>
      <p:sp>
        <p:nvSpPr>
          <p:cNvPr id="3" name="Content Placeholder 2">
            <a:extLst>
              <a:ext uri="{FF2B5EF4-FFF2-40B4-BE49-F238E27FC236}">
                <a16:creationId xmlns:a16="http://schemas.microsoft.com/office/drawing/2014/main" id="{8ED9684F-640E-42C2-823B-2923431F4A25}"/>
              </a:ext>
            </a:extLst>
          </p:cNvPr>
          <p:cNvSpPr>
            <a:spLocks noGrp="1"/>
          </p:cNvSpPr>
          <p:nvPr>
            <p:ph idx="1"/>
          </p:nvPr>
        </p:nvSpPr>
        <p:spPr>
          <a:xfrm>
            <a:off x="609600" y="4638674"/>
            <a:ext cx="8686800" cy="1333831"/>
          </a:xfrm>
        </p:spPr>
        <p:txBody>
          <a:bodyPr>
            <a:normAutofit/>
          </a:bodyPr>
          <a:lstStyle/>
          <a:p>
            <a:pPr>
              <a:spcAft>
                <a:spcPts val="600"/>
              </a:spcAft>
            </a:pPr>
            <a:r>
              <a:rPr lang="en-US" sz="1600" dirty="0"/>
              <a:t>There is no evident relationship between oil prices and the house price index.</a:t>
            </a:r>
          </a:p>
        </p:txBody>
      </p:sp>
      <p:sp>
        <p:nvSpPr>
          <p:cNvPr id="4" name="TextBox 3">
            <a:extLst>
              <a:ext uri="{FF2B5EF4-FFF2-40B4-BE49-F238E27FC236}">
                <a16:creationId xmlns:a16="http://schemas.microsoft.com/office/drawing/2014/main" id="{638C66DA-09F4-4366-A640-2F6FB694F618}"/>
              </a:ext>
            </a:extLst>
          </p:cNvPr>
          <p:cNvSpPr txBox="1"/>
          <p:nvPr/>
        </p:nvSpPr>
        <p:spPr>
          <a:xfrm>
            <a:off x="11353801" y="6042991"/>
            <a:ext cx="598862" cy="369332"/>
          </a:xfrm>
          <a:prstGeom prst="rect">
            <a:avLst/>
          </a:prstGeom>
          <a:noFill/>
        </p:spPr>
        <p:txBody>
          <a:bodyPr wrap="square" rtlCol="0">
            <a:spAutoFit/>
          </a:bodyPr>
          <a:lstStyle/>
          <a:p>
            <a:r>
              <a:rPr lang="en-US" dirty="0"/>
              <a:t>A-S</a:t>
            </a:r>
          </a:p>
        </p:txBody>
      </p:sp>
      <p:pic>
        <p:nvPicPr>
          <p:cNvPr id="7" name="Picture 6" descr="A screenshot of a computer&#10;&#10;Description automatically generated with medium confidence">
            <a:extLst>
              <a:ext uri="{FF2B5EF4-FFF2-40B4-BE49-F238E27FC236}">
                <a16:creationId xmlns:a16="http://schemas.microsoft.com/office/drawing/2014/main" id="{3C04963E-7533-4A0F-9C18-0942EB1EBF94}"/>
              </a:ext>
            </a:extLst>
          </p:cNvPr>
          <p:cNvPicPr>
            <a:picLocks noChangeAspect="1"/>
          </p:cNvPicPr>
          <p:nvPr/>
        </p:nvPicPr>
        <p:blipFill rotWithShape="1">
          <a:blip r:embed="rId2">
            <a:extLst>
              <a:ext uri="{28A0092B-C50C-407E-A947-70E740481C1C}">
                <a14:useLocalDpi xmlns:a14="http://schemas.microsoft.com/office/drawing/2010/main" val="0"/>
              </a:ext>
            </a:extLst>
          </a:blip>
          <a:srcRect l="9686" r="8448"/>
          <a:stretch/>
        </p:blipFill>
        <p:spPr>
          <a:xfrm>
            <a:off x="609600" y="1798320"/>
            <a:ext cx="9553575" cy="2598980"/>
          </a:xfrm>
          <a:prstGeom prst="rect">
            <a:avLst/>
          </a:prstGeom>
        </p:spPr>
      </p:pic>
    </p:spTree>
    <p:extLst>
      <p:ext uri="{BB962C8B-B14F-4D97-AF65-F5344CB8AC3E}">
        <p14:creationId xmlns:p14="http://schemas.microsoft.com/office/powerpoint/2010/main" val="2597594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D9D6C-0C8A-4924-BA13-6C4987AD043B}"/>
              </a:ext>
            </a:extLst>
          </p:cNvPr>
          <p:cNvSpPr>
            <a:spLocks noGrp="1"/>
          </p:cNvSpPr>
          <p:nvPr>
            <p:ph type="title"/>
          </p:nvPr>
        </p:nvSpPr>
        <p:spPr>
          <a:xfrm>
            <a:off x="609600" y="609600"/>
            <a:ext cx="10972800" cy="1188720"/>
          </a:xfrm>
        </p:spPr>
        <p:txBody>
          <a:bodyPr>
            <a:normAutofit/>
          </a:bodyPr>
          <a:lstStyle/>
          <a:p>
            <a:r>
              <a:rPr lang="en-US" sz="4400" dirty="0"/>
              <a:t>Postmortem</a:t>
            </a:r>
          </a:p>
        </p:txBody>
      </p:sp>
      <p:sp>
        <p:nvSpPr>
          <p:cNvPr id="3" name="Content Placeholder 2">
            <a:extLst>
              <a:ext uri="{FF2B5EF4-FFF2-40B4-BE49-F238E27FC236}">
                <a16:creationId xmlns:a16="http://schemas.microsoft.com/office/drawing/2014/main" id="{C3DDB93D-149D-4304-96CB-78CDA77EF966}"/>
              </a:ext>
            </a:extLst>
          </p:cNvPr>
          <p:cNvSpPr>
            <a:spLocks noGrp="1"/>
          </p:cNvSpPr>
          <p:nvPr>
            <p:ph idx="1"/>
          </p:nvPr>
        </p:nvSpPr>
        <p:spPr>
          <a:xfrm>
            <a:off x="609600" y="1798320"/>
            <a:ext cx="9144000" cy="3880773"/>
          </a:xfrm>
        </p:spPr>
        <p:txBody>
          <a:bodyPr>
            <a:normAutofit/>
          </a:bodyPr>
          <a:lstStyle/>
          <a:p>
            <a:pPr>
              <a:lnSpc>
                <a:spcPct val="90000"/>
              </a:lnSpc>
            </a:pPr>
            <a:r>
              <a:rPr lang="en-US" sz="2000" dirty="0">
                <a:latin typeface="+mj-lt"/>
              </a:rPr>
              <a:t>Discuss any difficulties that arose, and how you dealt with them.</a:t>
            </a:r>
          </a:p>
          <a:p>
            <a:pPr lvl="1">
              <a:lnSpc>
                <a:spcPct val="90000"/>
              </a:lnSpc>
            </a:pPr>
            <a:r>
              <a:rPr lang="en-US" dirty="0">
                <a:latin typeface="+mj-lt"/>
              </a:rPr>
              <a:t>Housing inventory was only available from 2018-Present. </a:t>
            </a:r>
          </a:p>
          <a:p>
            <a:pPr lvl="1">
              <a:lnSpc>
                <a:spcPct val="90000"/>
              </a:lnSpc>
            </a:pPr>
            <a:r>
              <a:rPr lang="en-US" dirty="0">
                <a:latin typeface="+mj-lt"/>
              </a:rPr>
              <a:t>Most recent census data is from 2020.</a:t>
            </a:r>
          </a:p>
          <a:p>
            <a:pPr lvl="1">
              <a:lnSpc>
                <a:spcPct val="90000"/>
              </a:lnSpc>
            </a:pPr>
            <a:r>
              <a:rPr lang="en-US" dirty="0">
                <a:latin typeface="+mj-lt"/>
              </a:rPr>
              <a:t>We were not able to determine the cause of the increase of lumber prices therefore we will not be able to determine if they would normalize.</a:t>
            </a:r>
          </a:p>
          <a:p>
            <a:pPr>
              <a:lnSpc>
                <a:spcPct val="90000"/>
              </a:lnSpc>
            </a:pPr>
            <a:r>
              <a:rPr lang="en-US" sz="2000" dirty="0">
                <a:latin typeface="+mj-lt"/>
              </a:rPr>
              <a:t>Discuss any additional questions that came up, but which you didn't have time to answer: What would you research next, if you had two more weeks?</a:t>
            </a:r>
          </a:p>
          <a:p>
            <a:pPr lvl="1">
              <a:lnSpc>
                <a:spcPct val="90000"/>
              </a:lnSpc>
            </a:pPr>
            <a:r>
              <a:rPr lang="en-US" dirty="0">
                <a:latin typeface="+mj-lt"/>
              </a:rPr>
              <a:t>We did not find any data analyzing the housing bubble from 2008 compared to the current trend in housing market.</a:t>
            </a:r>
          </a:p>
          <a:p>
            <a:pPr lvl="1">
              <a:lnSpc>
                <a:spcPct val="90000"/>
              </a:lnSpc>
            </a:pPr>
            <a:r>
              <a:rPr lang="en-US" i="0" dirty="0">
                <a:effectLst/>
                <a:latin typeface="+mj-lt"/>
              </a:rPr>
              <a:t>Is the current tren</a:t>
            </a:r>
            <a:r>
              <a:rPr lang="en-US" dirty="0">
                <a:latin typeface="+mj-lt"/>
              </a:rPr>
              <a:t>d a housing </a:t>
            </a:r>
            <a:r>
              <a:rPr lang="en-US" i="0" dirty="0">
                <a:effectLst/>
                <a:latin typeface="+mj-lt"/>
              </a:rPr>
              <a:t>bubble (overinflation of real state prices)? </a:t>
            </a:r>
          </a:p>
          <a:p>
            <a:pPr lvl="1">
              <a:lnSpc>
                <a:spcPct val="90000"/>
              </a:lnSpc>
            </a:pPr>
            <a:r>
              <a:rPr lang="en-US" i="0" dirty="0">
                <a:effectLst/>
                <a:latin typeface="+mj-lt"/>
              </a:rPr>
              <a:t>Analyze supply </a:t>
            </a:r>
            <a:r>
              <a:rPr lang="en-US" dirty="0">
                <a:latin typeface="+mj-lt"/>
              </a:rPr>
              <a:t>and demand based on counties, and other states.</a:t>
            </a:r>
            <a:endParaRPr lang="en-US" i="0" dirty="0">
              <a:effectLst/>
              <a:latin typeface="+mj-lt"/>
            </a:endParaRPr>
          </a:p>
        </p:txBody>
      </p:sp>
      <p:sp>
        <p:nvSpPr>
          <p:cNvPr id="4" name="TextBox 3">
            <a:extLst>
              <a:ext uri="{FF2B5EF4-FFF2-40B4-BE49-F238E27FC236}">
                <a16:creationId xmlns:a16="http://schemas.microsoft.com/office/drawing/2014/main" id="{C2EE1F4C-5369-46E7-8A0E-3F1EDAB15A0B}"/>
              </a:ext>
            </a:extLst>
          </p:cNvPr>
          <p:cNvSpPr txBox="1"/>
          <p:nvPr/>
        </p:nvSpPr>
        <p:spPr>
          <a:xfrm>
            <a:off x="11353801" y="6042991"/>
            <a:ext cx="598862" cy="369332"/>
          </a:xfrm>
          <a:prstGeom prst="rect">
            <a:avLst/>
          </a:prstGeom>
          <a:noFill/>
        </p:spPr>
        <p:txBody>
          <a:bodyPr wrap="square" rtlCol="0">
            <a:spAutoFit/>
          </a:bodyPr>
          <a:lstStyle/>
          <a:p>
            <a:r>
              <a:rPr lang="en-US" dirty="0"/>
              <a:t>A-S</a:t>
            </a:r>
          </a:p>
        </p:txBody>
      </p:sp>
    </p:spTree>
    <p:extLst>
      <p:ext uri="{BB962C8B-B14F-4D97-AF65-F5344CB8AC3E}">
        <p14:creationId xmlns:p14="http://schemas.microsoft.com/office/powerpoint/2010/main" val="3136202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 name="Picture 5" descr="Many question marks on black background">
            <a:extLst>
              <a:ext uri="{FF2B5EF4-FFF2-40B4-BE49-F238E27FC236}">
                <a16:creationId xmlns:a16="http://schemas.microsoft.com/office/drawing/2014/main" id="{6BE6910E-8BA0-452B-9DC9-F219ED989B6A}"/>
              </a:ext>
            </a:extLst>
          </p:cNvPr>
          <p:cNvPicPr>
            <a:picLocks noChangeAspect="1"/>
          </p:cNvPicPr>
          <p:nvPr/>
        </p:nvPicPr>
        <p:blipFill rotWithShape="1">
          <a:blip r:embed="rId2"/>
          <a:srcRect l="52013" r="2"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4" name="Title 3">
            <a:extLst>
              <a:ext uri="{FF2B5EF4-FFF2-40B4-BE49-F238E27FC236}">
                <a16:creationId xmlns:a16="http://schemas.microsoft.com/office/drawing/2014/main" id="{7D376CB2-04A8-4506-9505-3C62DCFD91C2}"/>
              </a:ext>
            </a:extLst>
          </p:cNvPr>
          <p:cNvSpPr>
            <a:spLocks noGrp="1"/>
          </p:cNvSpPr>
          <p:nvPr>
            <p:ph type="title"/>
          </p:nvPr>
        </p:nvSpPr>
        <p:spPr>
          <a:xfrm>
            <a:off x="5380563" y="1678665"/>
            <a:ext cx="3887839" cy="2372168"/>
          </a:xfrm>
        </p:spPr>
        <p:txBody>
          <a:bodyPr vert="horz" lIns="91440" tIns="45720" rIns="91440" bIns="45720" rtlCol="0" anchor="b">
            <a:normAutofit/>
          </a:bodyPr>
          <a:lstStyle/>
          <a:p>
            <a:pPr algn="r"/>
            <a:r>
              <a:rPr lang="en-US" sz="5400" b="1"/>
              <a:t>Questions?</a:t>
            </a:r>
          </a:p>
        </p:txBody>
      </p:sp>
    </p:spTree>
    <p:extLst>
      <p:ext uri="{BB962C8B-B14F-4D97-AF65-F5344CB8AC3E}">
        <p14:creationId xmlns:p14="http://schemas.microsoft.com/office/powerpoint/2010/main" val="2484438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DE7C-A2BB-43C8-B9DF-D6D75E691D9C}"/>
              </a:ext>
            </a:extLst>
          </p:cNvPr>
          <p:cNvSpPr>
            <a:spLocks noGrp="1"/>
          </p:cNvSpPr>
          <p:nvPr>
            <p:ph type="title"/>
          </p:nvPr>
        </p:nvSpPr>
        <p:spPr>
          <a:xfrm>
            <a:off x="609600" y="639499"/>
            <a:ext cx="10972800" cy="1188720"/>
          </a:xfrm>
        </p:spPr>
        <p:txBody>
          <a:bodyPr>
            <a:normAutofit/>
          </a:bodyPr>
          <a:lstStyle/>
          <a:p>
            <a:r>
              <a:rPr lang="en-US" sz="4400" dirty="0"/>
              <a:t>Description &amp; Scope</a:t>
            </a:r>
          </a:p>
        </p:txBody>
      </p:sp>
      <p:sp>
        <p:nvSpPr>
          <p:cNvPr id="3" name="Content Placeholder 2">
            <a:extLst>
              <a:ext uri="{FF2B5EF4-FFF2-40B4-BE49-F238E27FC236}">
                <a16:creationId xmlns:a16="http://schemas.microsoft.com/office/drawing/2014/main" id="{14B1B62D-2810-40C3-8F4D-1BF6E438EB6A}"/>
              </a:ext>
            </a:extLst>
          </p:cNvPr>
          <p:cNvSpPr>
            <a:spLocks noGrp="1"/>
          </p:cNvSpPr>
          <p:nvPr>
            <p:ph idx="1"/>
          </p:nvPr>
        </p:nvSpPr>
        <p:spPr>
          <a:xfrm>
            <a:off x="609600" y="1828219"/>
            <a:ext cx="9144000" cy="3429260"/>
          </a:xfrm>
        </p:spPr>
        <p:txBody>
          <a:bodyPr>
            <a:normAutofit/>
          </a:bodyPr>
          <a:lstStyle/>
          <a:p>
            <a:r>
              <a:rPr lang="en-US" sz="2600" dirty="0">
                <a:solidFill>
                  <a:schemeClr val="tx1"/>
                </a:solidFill>
              </a:rPr>
              <a:t>The goal of this project is to perform an analysis of the housing market in Texas and evaluate factors that influence the current market trends.</a:t>
            </a:r>
          </a:p>
          <a:p>
            <a:r>
              <a:rPr lang="en-US" sz="2600" dirty="0">
                <a:solidFill>
                  <a:schemeClr val="tx1"/>
                </a:solidFill>
              </a:rPr>
              <a:t>For this project, we gathered housing prices, active inventories, population, prices for oil (WTI), lumber, iron and copper in order to analyze supply and demand for homes and compare the prices against the cost of construction</a:t>
            </a:r>
          </a:p>
          <a:p>
            <a:pPr marL="0" indent="0">
              <a:buNone/>
            </a:pPr>
            <a:endParaRPr lang="en-US" sz="2400" dirty="0">
              <a:solidFill>
                <a:schemeClr val="tx1"/>
              </a:solidFill>
            </a:endParaRP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73735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19BDA-1E48-4EAF-B6A2-49376333747A}"/>
              </a:ext>
            </a:extLst>
          </p:cNvPr>
          <p:cNvSpPr>
            <a:spLocks noGrp="1"/>
          </p:cNvSpPr>
          <p:nvPr>
            <p:ph type="title"/>
          </p:nvPr>
        </p:nvSpPr>
        <p:spPr>
          <a:xfrm>
            <a:off x="609600" y="609600"/>
            <a:ext cx="10972800" cy="1188720"/>
          </a:xfrm>
        </p:spPr>
        <p:txBody>
          <a:bodyPr>
            <a:normAutofit/>
          </a:bodyPr>
          <a:lstStyle/>
          <a:p>
            <a:r>
              <a:rPr lang="en-US" sz="4400" dirty="0"/>
              <a:t>Questions</a:t>
            </a:r>
            <a:endParaRPr lang="en-US" dirty="0">
              <a:solidFill>
                <a:schemeClr val="tx1"/>
              </a:solidFill>
            </a:endParaRPr>
          </a:p>
        </p:txBody>
      </p:sp>
      <p:sp>
        <p:nvSpPr>
          <p:cNvPr id="3" name="Content Placeholder 2">
            <a:extLst>
              <a:ext uri="{FF2B5EF4-FFF2-40B4-BE49-F238E27FC236}">
                <a16:creationId xmlns:a16="http://schemas.microsoft.com/office/drawing/2014/main" id="{7304D6E9-A95C-44A9-BBB6-AD700F47F068}"/>
              </a:ext>
            </a:extLst>
          </p:cNvPr>
          <p:cNvSpPr>
            <a:spLocks noGrp="1"/>
          </p:cNvSpPr>
          <p:nvPr>
            <p:ph idx="1"/>
          </p:nvPr>
        </p:nvSpPr>
        <p:spPr>
          <a:xfrm>
            <a:off x="609600" y="1798320"/>
            <a:ext cx="9144000" cy="3880773"/>
          </a:xfrm>
        </p:spPr>
        <p:txBody>
          <a:bodyPr>
            <a:normAutofit/>
          </a:bodyPr>
          <a:lstStyle/>
          <a:p>
            <a:r>
              <a:rPr lang="en-US" sz="2600" b="0" i="0" dirty="0">
                <a:solidFill>
                  <a:schemeClr val="tx1"/>
                </a:solidFill>
                <a:effectLst/>
              </a:rPr>
              <a:t>What is triggering the rise in housing prices?</a:t>
            </a:r>
          </a:p>
          <a:p>
            <a:r>
              <a:rPr lang="en-US" sz="2600" b="0" i="0" dirty="0">
                <a:solidFill>
                  <a:schemeClr val="tx1"/>
                </a:solidFill>
                <a:effectLst/>
              </a:rPr>
              <a:t>What is the relation between population growth and housing inventory? </a:t>
            </a:r>
          </a:p>
          <a:p>
            <a:r>
              <a:rPr lang="en-US" sz="2600" b="0" i="0" dirty="0">
                <a:solidFill>
                  <a:schemeClr val="tx1"/>
                </a:solidFill>
                <a:effectLst/>
              </a:rPr>
              <a:t>What is the relation between cost of construction and increase in house prices? </a:t>
            </a:r>
          </a:p>
          <a:p>
            <a:r>
              <a:rPr lang="en-US" sz="2600" b="0" i="0" dirty="0">
                <a:solidFill>
                  <a:schemeClr val="tx1"/>
                </a:solidFill>
                <a:effectLst/>
              </a:rPr>
              <a:t>Does oil prices influence demand for homes? </a:t>
            </a:r>
          </a:p>
        </p:txBody>
      </p:sp>
    </p:spTree>
    <p:extLst>
      <p:ext uri="{BB962C8B-B14F-4D97-AF65-F5344CB8AC3E}">
        <p14:creationId xmlns:p14="http://schemas.microsoft.com/office/powerpoint/2010/main" val="3994415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8D1EB-F18C-4039-B4CA-7A970268E93E}"/>
              </a:ext>
            </a:extLst>
          </p:cNvPr>
          <p:cNvSpPr>
            <a:spLocks noGrp="1"/>
          </p:cNvSpPr>
          <p:nvPr>
            <p:ph type="title"/>
          </p:nvPr>
        </p:nvSpPr>
        <p:spPr>
          <a:xfrm>
            <a:off x="609600" y="609600"/>
            <a:ext cx="10972800" cy="1188720"/>
          </a:xfrm>
        </p:spPr>
        <p:txBody>
          <a:bodyPr>
            <a:normAutofit/>
          </a:bodyPr>
          <a:lstStyle/>
          <a:p>
            <a:r>
              <a:rPr lang="en-US" sz="4400" dirty="0"/>
              <a:t>Data Resources</a:t>
            </a:r>
          </a:p>
        </p:txBody>
      </p:sp>
      <p:sp>
        <p:nvSpPr>
          <p:cNvPr id="3" name="Content Placeholder 2">
            <a:extLst>
              <a:ext uri="{FF2B5EF4-FFF2-40B4-BE49-F238E27FC236}">
                <a16:creationId xmlns:a16="http://schemas.microsoft.com/office/drawing/2014/main" id="{AC18967E-7753-4EFA-967E-A9CBB63B1598}"/>
              </a:ext>
            </a:extLst>
          </p:cNvPr>
          <p:cNvSpPr>
            <a:spLocks noGrp="1"/>
          </p:cNvSpPr>
          <p:nvPr>
            <p:ph idx="1"/>
          </p:nvPr>
        </p:nvSpPr>
        <p:spPr>
          <a:xfrm>
            <a:off x="609600" y="1798320"/>
            <a:ext cx="9144000" cy="3880773"/>
          </a:xfrm>
        </p:spPr>
        <p:txBody>
          <a:bodyPr>
            <a:normAutofit/>
          </a:bodyPr>
          <a:lstStyle/>
          <a:p>
            <a:r>
              <a:rPr lang="en-US" sz="2400" b="1" dirty="0">
                <a:solidFill>
                  <a:schemeClr val="tx1"/>
                </a:solidFill>
                <a:latin typeface="+mj-lt"/>
              </a:rPr>
              <a:t>FRED Economic Research</a:t>
            </a:r>
            <a:r>
              <a:rPr lang="en-US" sz="2400" b="1" dirty="0">
                <a:latin typeface="+mj-lt"/>
              </a:rPr>
              <a:t> </a:t>
            </a:r>
            <a:r>
              <a:rPr lang="en-US" sz="2400" dirty="0">
                <a:latin typeface="+mj-lt"/>
              </a:rPr>
              <a:t>(</a:t>
            </a:r>
            <a:r>
              <a:rPr lang="en-US" sz="2400" dirty="0">
                <a:latin typeface="+mj-lt"/>
                <a:hlinkClick r:id="rId2"/>
              </a:rPr>
              <a:t>https://fred.stlouisfed.org/</a:t>
            </a:r>
            <a:r>
              <a:rPr lang="en-US" sz="2400" dirty="0">
                <a:latin typeface="+mj-lt"/>
              </a:rPr>
              <a:t>). </a:t>
            </a:r>
            <a:endParaRPr lang="en-US" sz="2400" dirty="0">
              <a:solidFill>
                <a:schemeClr val="tx1"/>
              </a:solidFill>
              <a:latin typeface="+mj-lt"/>
            </a:endParaRPr>
          </a:p>
          <a:p>
            <a:pPr lvl="1"/>
            <a:r>
              <a:rPr lang="en-US" dirty="0">
                <a:solidFill>
                  <a:schemeClr val="tx1"/>
                </a:solidFill>
                <a:latin typeface="+mj-lt"/>
              </a:rPr>
              <a:t>Population Data by Metropolitan Area</a:t>
            </a:r>
          </a:p>
          <a:p>
            <a:pPr lvl="1"/>
            <a:r>
              <a:rPr lang="en-US" dirty="0">
                <a:solidFill>
                  <a:schemeClr val="tx1"/>
                </a:solidFill>
                <a:latin typeface="+mj-lt"/>
              </a:rPr>
              <a:t>All-Transactions House Price Index for Texas</a:t>
            </a:r>
          </a:p>
          <a:p>
            <a:pPr lvl="1"/>
            <a:r>
              <a:rPr lang="en-US" dirty="0">
                <a:solidFill>
                  <a:schemeClr val="tx1"/>
                </a:solidFill>
                <a:latin typeface="+mj-lt"/>
              </a:rPr>
              <a:t>West Texas Intermediate (WTI), Dollars per Barrel</a:t>
            </a:r>
          </a:p>
          <a:p>
            <a:pPr lvl="1"/>
            <a:r>
              <a:rPr lang="en-US" dirty="0">
                <a:solidFill>
                  <a:schemeClr val="tx1"/>
                </a:solidFill>
                <a:latin typeface="+mj-lt"/>
              </a:rPr>
              <a:t>Producer Price Index Copper Wire and Cable</a:t>
            </a:r>
          </a:p>
          <a:p>
            <a:pPr lvl="1"/>
            <a:r>
              <a:rPr lang="en-US" dirty="0">
                <a:solidFill>
                  <a:schemeClr val="tx1"/>
                </a:solidFill>
                <a:latin typeface="+mj-lt"/>
              </a:rPr>
              <a:t>Producer Price Index Iron and Steel</a:t>
            </a:r>
          </a:p>
          <a:p>
            <a:pPr lvl="1"/>
            <a:r>
              <a:rPr lang="en-US" dirty="0">
                <a:solidFill>
                  <a:schemeClr val="tx1"/>
                </a:solidFill>
                <a:latin typeface="+mj-lt"/>
              </a:rPr>
              <a:t>Producer Price Index Lumber</a:t>
            </a:r>
          </a:p>
          <a:p>
            <a:r>
              <a:rPr lang="en-US" sz="2400" b="1" i="0" dirty="0">
                <a:solidFill>
                  <a:schemeClr val="tx1"/>
                </a:solidFill>
                <a:effectLst/>
                <a:latin typeface="+mj-lt"/>
              </a:rPr>
              <a:t>Zillow Housing Dat</a:t>
            </a:r>
            <a:r>
              <a:rPr lang="en-US" sz="2400" b="1" dirty="0">
                <a:solidFill>
                  <a:schemeClr val="tx1"/>
                </a:solidFill>
                <a:latin typeface="+mj-lt"/>
              </a:rPr>
              <a:t>a </a:t>
            </a:r>
            <a:r>
              <a:rPr lang="en-US" sz="2400" dirty="0">
                <a:latin typeface="+mj-lt"/>
              </a:rPr>
              <a:t>(</a:t>
            </a:r>
            <a:r>
              <a:rPr lang="en-US" sz="2400" dirty="0">
                <a:latin typeface="+mj-lt"/>
                <a:hlinkClick r:id="rId3"/>
              </a:rPr>
              <a:t>Housing Data - Zillow Research</a:t>
            </a:r>
            <a:r>
              <a:rPr lang="en-US" sz="2400" dirty="0">
                <a:latin typeface="+mj-lt"/>
              </a:rPr>
              <a:t>)</a:t>
            </a:r>
          </a:p>
          <a:p>
            <a:pPr lvl="1"/>
            <a:r>
              <a:rPr lang="en-US" b="0" i="0" dirty="0">
                <a:solidFill>
                  <a:schemeClr val="tx1"/>
                </a:solidFill>
                <a:effectLst/>
                <a:latin typeface="+mj-lt"/>
              </a:rPr>
              <a:t>Median Home Values and number of house listing by Metropolitan Area</a:t>
            </a:r>
          </a:p>
        </p:txBody>
      </p:sp>
      <p:sp>
        <p:nvSpPr>
          <p:cNvPr id="4" name="TextBox 3">
            <a:extLst>
              <a:ext uri="{FF2B5EF4-FFF2-40B4-BE49-F238E27FC236}">
                <a16:creationId xmlns:a16="http://schemas.microsoft.com/office/drawing/2014/main" id="{43954410-5514-46D6-95F0-85EDB430E46E}"/>
              </a:ext>
            </a:extLst>
          </p:cNvPr>
          <p:cNvSpPr txBox="1"/>
          <p:nvPr/>
        </p:nvSpPr>
        <p:spPr>
          <a:xfrm>
            <a:off x="11353801" y="6042991"/>
            <a:ext cx="598862" cy="369332"/>
          </a:xfrm>
          <a:prstGeom prst="rect">
            <a:avLst/>
          </a:prstGeom>
          <a:noFill/>
        </p:spPr>
        <p:txBody>
          <a:bodyPr wrap="square" rtlCol="0">
            <a:spAutoFit/>
          </a:bodyPr>
          <a:lstStyle/>
          <a:p>
            <a:r>
              <a:rPr lang="en-US" dirty="0"/>
              <a:t>A-S</a:t>
            </a:r>
          </a:p>
        </p:txBody>
      </p:sp>
    </p:spTree>
    <p:extLst>
      <p:ext uri="{BB962C8B-B14F-4D97-AF65-F5344CB8AC3E}">
        <p14:creationId xmlns:p14="http://schemas.microsoft.com/office/powerpoint/2010/main" val="3688043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D9D6C-0C8A-4924-BA13-6C4987AD043B}"/>
              </a:ext>
            </a:extLst>
          </p:cNvPr>
          <p:cNvSpPr>
            <a:spLocks noGrp="1"/>
          </p:cNvSpPr>
          <p:nvPr>
            <p:ph type="title"/>
          </p:nvPr>
        </p:nvSpPr>
        <p:spPr>
          <a:xfrm>
            <a:off x="609600" y="609600"/>
            <a:ext cx="10972800" cy="1188720"/>
          </a:xfrm>
        </p:spPr>
        <p:txBody>
          <a:bodyPr>
            <a:normAutofit/>
          </a:bodyPr>
          <a:lstStyle/>
          <a:p>
            <a:r>
              <a:rPr lang="en-US" sz="4400" dirty="0"/>
              <a:t>Data Exploration and Clean Up </a:t>
            </a:r>
          </a:p>
        </p:txBody>
      </p:sp>
      <p:sp>
        <p:nvSpPr>
          <p:cNvPr id="3" name="Content Placeholder 2">
            <a:extLst>
              <a:ext uri="{FF2B5EF4-FFF2-40B4-BE49-F238E27FC236}">
                <a16:creationId xmlns:a16="http://schemas.microsoft.com/office/drawing/2014/main" id="{C3DDB93D-149D-4304-96CB-78CDA77EF966}"/>
              </a:ext>
            </a:extLst>
          </p:cNvPr>
          <p:cNvSpPr>
            <a:spLocks noGrp="1"/>
          </p:cNvSpPr>
          <p:nvPr>
            <p:ph idx="1"/>
          </p:nvPr>
        </p:nvSpPr>
        <p:spPr>
          <a:xfrm>
            <a:off x="609600" y="1798320"/>
            <a:ext cx="9144000" cy="3880773"/>
          </a:xfrm>
        </p:spPr>
        <p:txBody>
          <a:bodyPr>
            <a:normAutofit/>
          </a:bodyPr>
          <a:lstStyle/>
          <a:p>
            <a:r>
              <a:rPr lang="en-US" sz="2600" dirty="0">
                <a:solidFill>
                  <a:schemeClr val="tx1"/>
                </a:solidFill>
              </a:rPr>
              <a:t>Describe the exploration and cleanup process</a:t>
            </a:r>
          </a:p>
          <a:p>
            <a:r>
              <a:rPr lang="en-US" sz="2600" dirty="0">
                <a:solidFill>
                  <a:schemeClr val="tx1"/>
                </a:solidFill>
              </a:rPr>
              <a:t>Discuss insights you had while exploring the data that you didn't anticipate</a:t>
            </a:r>
          </a:p>
          <a:p>
            <a:r>
              <a:rPr lang="en-US" sz="2600" dirty="0">
                <a:solidFill>
                  <a:schemeClr val="tx1"/>
                </a:solidFill>
              </a:rPr>
              <a:t>Discuss any problems that arose after exploring the data, and how you resolved them</a:t>
            </a:r>
          </a:p>
          <a:p>
            <a:r>
              <a:rPr lang="en-US" sz="2600" dirty="0">
                <a:solidFill>
                  <a:schemeClr val="tx1"/>
                </a:solidFill>
              </a:rPr>
              <a:t>Present and discuss interesting figures developed during exploration, ideally with the help of Jupyter Notebook</a:t>
            </a:r>
          </a:p>
        </p:txBody>
      </p:sp>
      <p:sp>
        <p:nvSpPr>
          <p:cNvPr id="4" name="TextBox 3">
            <a:extLst>
              <a:ext uri="{FF2B5EF4-FFF2-40B4-BE49-F238E27FC236}">
                <a16:creationId xmlns:a16="http://schemas.microsoft.com/office/drawing/2014/main" id="{C2EE1F4C-5369-46E7-8A0E-3F1EDAB15A0B}"/>
              </a:ext>
            </a:extLst>
          </p:cNvPr>
          <p:cNvSpPr txBox="1"/>
          <p:nvPr/>
        </p:nvSpPr>
        <p:spPr>
          <a:xfrm>
            <a:off x="11353801" y="6042991"/>
            <a:ext cx="598862" cy="369332"/>
          </a:xfrm>
          <a:prstGeom prst="rect">
            <a:avLst/>
          </a:prstGeom>
          <a:noFill/>
        </p:spPr>
        <p:txBody>
          <a:bodyPr wrap="square" rtlCol="0">
            <a:spAutoFit/>
          </a:bodyPr>
          <a:lstStyle/>
          <a:p>
            <a:r>
              <a:rPr lang="en-US" dirty="0"/>
              <a:t>A-S</a:t>
            </a:r>
          </a:p>
        </p:txBody>
      </p:sp>
    </p:spTree>
    <p:extLst>
      <p:ext uri="{BB962C8B-B14F-4D97-AF65-F5344CB8AC3E}">
        <p14:creationId xmlns:p14="http://schemas.microsoft.com/office/powerpoint/2010/main" val="3397506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9D07-598B-45D7-B29C-341FB8AA9F38}"/>
              </a:ext>
            </a:extLst>
          </p:cNvPr>
          <p:cNvSpPr>
            <a:spLocks noGrp="1"/>
          </p:cNvSpPr>
          <p:nvPr>
            <p:ph type="title"/>
          </p:nvPr>
        </p:nvSpPr>
        <p:spPr>
          <a:xfrm>
            <a:off x="609600" y="609600"/>
            <a:ext cx="10972800" cy="1188720"/>
          </a:xfrm>
        </p:spPr>
        <p:txBody>
          <a:bodyPr>
            <a:normAutofit/>
          </a:bodyPr>
          <a:lstStyle/>
          <a:p>
            <a:r>
              <a:rPr lang="en-US" sz="4400" dirty="0"/>
              <a:t>Analysis Process</a:t>
            </a:r>
          </a:p>
        </p:txBody>
      </p:sp>
      <p:sp>
        <p:nvSpPr>
          <p:cNvPr id="3" name="Content Placeholder 2">
            <a:extLst>
              <a:ext uri="{FF2B5EF4-FFF2-40B4-BE49-F238E27FC236}">
                <a16:creationId xmlns:a16="http://schemas.microsoft.com/office/drawing/2014/main" id="{8ED9684F-640E-42C2-823B-2923431F4A25}"/>
              </a:ext>
            </a:extLst>
          </p:cNvPr>
          <p:cNvSpPr>
            <a:spLocks noGrp="1"/>
          </p:cNvSpPr>
          <p:nvPr>
            <p:ph idx="1"/>
          </p:nvPr>
        </p:nvSpPr>
        <p:spPr>
          <a:xfrm>
            <a:off x="609600" y="1798320"/>
            <a:ext cx="9144000" cy="3880773"/>
          </a:xfrm>
        </p:spPr>
        <p:txBody>
          <a:bodyPr>
            <a:normAutofit/>
          </a:bodyPr>
          <a:lstStyle/>
          <a:p>
            <a:r>
              <a:rPr lang="en-US" sz="2600" dirty="0">
                <a:solidFill>
                  <a:schemeClr val="tx1"/>
                </a:solidFill>
              </a:rPr>
              <a:t>Discuss the steps you took to analyze the data and answer each question you asked in your proposal</a:t>
            </a:r>
          </a:p>
          <a:p>
            <a:r>
              <a:rPr lang="en-US" sz="2600" dirty="0">
                <a:solidFill>
                  <a:schemeClr val="tx1"/>
                </a:solidFill>
              </a:rPr>
              <a:t>Present and discuss interesting figures developed during analysis, ideally with the help of Jupyter Notebook</a:t>
            </a:r>
          </a:p>
        </p:txBody>
      </p:sp>
      <p:sp>
        <p:nvSpPr>
          <p:cNvPr id="4" name="TextBox 3">
            <a:extLst>
              <a:ext uri="{FF2B5EF4-FFF2-40B4-BE49-F238E27FC236}">
                <a16:creationId xmlns:a16="http://schemas.microsoft.com/office/drawing/2014/main" id="{638C66DA-09F4-4366-A640-2F6FB694F618}"/>
              </a:ext>
            </a:extLst>
          </p:cNvPr>
          <p:cNvSpPr txBox="1"/>
          <p:nvPr/>
        </p:nvSpPr>
        <p:spPr>
          <a:xfrm>
            <a:off x="11353801" y="6042991"/>
            <a:ext cx="598862" cy="369332"/>
          </a:xfrm>
          <a:prstGeom prst="rect">
            <a:avLst/>
          </a:prstGeom>
          <a:noFill/>
        </p:spPr>
        <p:txBody>
          <a:bodyPr wrap="square" rtlCol="0">
            <a:spAutoFit/>
          </a:bodyPr>
          <a:lstStyle/>
          <a:p>
            <a:r>
              <a:rPr lang="en-US" dirty="0"/>
              <a:t>A-S</a:t>
            </a:r>
          </a:p>
        </p:txBody>
      </p:sp>
    </p:spTree>
    <p:extLst>
      <p:ext uri="{BB962C8B-B14F-4D97-AF65-F5344CB8AC3E}">
        <p14:creationId xmlns:p14="http://schemas.microsoft.com/office/powerpoint/2010/main" val="912077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ADD0791-E690-478D-A57C-1A1F7B61B08D}"/>
              </a:ext>
            </a:extLst>
          </p:cNvPr>
          <p:cNvSpPr>
            <a:spLocks noGrp="1"/>
          </p:cNvSpPr>
          <p:nvPr>
            <p:ph type="ctrTitle"/>
          </p:nvPr>
        </p:nvSpPr>
        <p:spPr>
          <a:xfrm>
            <a:off x="1524000" y="2040835"/>
            <a:ext cx="6745357" cy="1993003"/>
          </a:xfrm>
        </p:spPr>
        <p:txBody>
          <a:bodyPr>
            <a:normAutofit/>
          </a:bodyPr>
          <a:lstStyle/>
          <a:p>
            <a:r>
              <a:rPr lang="en-US" dirty="0"/>
              <a:t>Visualizations and Observations</a:t>
            </a:r>
          </a:p>
        </p:txBody>
      </p:sp>
    </p:spTree>
    <p:extLst>
      <p:ext uri="{BB962C8B-B14F-4D97-AF65-F5344CB8AC3E}">
        <p14:creationId xmlns:p14="http://schemas.microsoft.com/office/powerpoint/2010/main" val="3547235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9D07-598B-45D7-B29C-341FB8AA9F38}"/>
              </a:ext>
            </a:extLst>
          </p:cNvPr>
          <p:cNvSpPr>
            <a:spLocks noGrp="1"/>
          </p:cNvSpPr>
          <p:nvPr>
            <p:ph type="title"/>
          </p:nvPr>
        </p:nvSpPr>
        <p:spPr>
          <a:xfrm>
            <a:off x="609600" y="609600"/>
            <a:ext cx="10972800" cy="1188720"/>
          </a:xfrm>
        </p:spPr>
        <p:txBody>
          <a:bodyPr>
            <a:normAutofit/>
          </a:bodyPr>
          <a:lstStyle/>
          <a:p>
            <a:r>
              <a:rPr lang="en-US" sz="4400" dirty="0">
                <a:solidFill>
                  <a:schemeClr val="accent1"/>
                </a:solidFill>
              </a:rPr>
              <a:t>Home Values</a:t>
            </a:r>
          </a:p>
        </p:txBody>
      </p:sp>
      <p:sp>
        <p:nvSpPr>
          <p:cNvPr id="3" name="Content Placeholder 2">
            <a:extLst>
              <a:ext uri="{FF2B5EF4-FFF2-40B4-BE49-F238E27FC236}">
                <a16:creationId xmlns:a16="http://schemas.microsoft.com/office/drawing/2014/main" id="{8ED9684F-640E-42C2-823B-2923431F4A25}"/>
              </a:ext>
            </a:extLst>
          </p:cNvPr>
          <p:cNvSpPr>
            <a:spLocks noGrp="1"/>
          </p:cNvSpPr>
          <p:nvPr>
            <p:ph idx="1"/>
          </p:nvPr>
        </p:nvSpPr>
        <p:spPr>
          <a:xfrm>
            <a:off x="609600" y="5265751"/>
            <a:ext cx="8686800" cy="1554480"/>
          </a:xfrm>
        </p:spPr>
        <p:txBody>
          <a:bodyPr>
            <a:normAutofit lnSpcReduction="10000"/>
          </a:bodyPr>
          <a:lstStyle/>
          <a:p>
            <a:r>
              <a:rPr lang="en-US" sz="1600" dirty="0"/>
              <a:t>Texas metropolitan areas are experiencing an increase in home values.</a:t>
            </a:r>
          </a:p>
          <a:p>
            <a:r>
              <a:rPr lang="en-US" sz="1600" dirty="0"/>
              <a:t>Austin shows to have higher home values and price increase compared to other metropolitan areas in Texas.</a:t>
            </a:r>
          </a:p>
          <a:p>
            <a:r>
              <a:rPr lang="en-US" sz="1600" dirty="0"/>
              <a:t>McAllen has the lowest prices and although they are increasing, they seem to be at a steady pace compared to other metropolitan areas.</a:t>
            </a:r>
          </a:p>
        </p:txBody>
      </p:sp>
      <p:sp>
        <p:nvSpPr>
          <p:cNvPr id="4" name="TextBox 3">
            <a:extLst>
              <a:ext uri="{FF2B5EF4-FFF2-40B4-BE49-F238E27FC236}">
                <a16:creationId xmlns:a16="http://schemas.microsoft.com/office/drawing/2014/main" id="{638C66DA-09F4-4366-A640-2F6FB694F618}"/>
              </a:ext>
            </a:extLst>
          </p:cNvPr>
          <p:cNvSpPr txBox="1"/>
          <p:nvPr/>
        </p:nvSpPr>
        <p:spPr>
          <a:xfrm>
            <a:off x="11353801" y="6042991"/>
            <a:ext cx="598862" cy="369332"/>
          </a:xfrm>
          <a:prstGeom prst="rect">
            <a:avLst/>
          </a:prstGeom>
          <a:noFill/>
        </p:spPr>
        <p:txBody>
          <a:bodyPr wrap="square" rtlCol="0">
            <a:spAutoFit/>
          </a:bodyPr>
          <a:lstStyle/>
          <a:p>
            <a:r>
              <a:rPr lang="en-US" dirty="0"/>
              <a:t>A-S</a:t>
            </a:r>
          </a:p>
        </p:txBody>
      </p:sp>
      <p:pic>
        <p:nvPicPr>
          <p:cNvPr id="5" name="Content Placeholder 7">
            <a:extLst>
              <a:ext uri="{FF2B5EF4-FFF2-40B4-BE49-F238E27FC236}">
                <a16:creationId xmlns:a16="http://schemas.microsoft.com/office/drawing/2014/main" id="{D1E56DBF-8864-4F75-A21D-D153FC29899D}"/>
              </a:ext>
            </a:extLst>
          </p:cNvPr>
          <p:cNvPicPr>
            <a:picLocks noChangeAspect="1"/>
          </p:cNvPicPr>
          <p:nvPr/>
        </p:nvPicPr>
        <p:blipFill rotWithShape="1">
          <a:blip r:embed="rId2"/>
          <a:srcRect l="8822" t="8106" r="8452" b="5506"/>
          <a:stretch/>
        </p:blipFill>
        <p:spPr>
          <a:xfrm>
            <a:off x="609600" y="1246823"/>
            <a:ext cx="8905875" cy="4039082"/>
          </a:xfrm>
          <a:prstGeom prst="rect">
            <a:avLst/>
          </a:prstGeom>
        </p:spPr>
      </p:pic>
    </p:spTree>
    <p:extLst>
      <p:ext uri="{BB962C8B-B14F-4D97-AF65-F5344CB8AC3E}">
        <p14:creationId xmlns:p14="http://schemas.microsoft.com/office/powerpoint/2010/main" val="962365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9D07-598B-45D7-B29C-341FB8AA9F38}"/>
              </a:ext>
            </a:extLst>
          </p:cNvPr>
          <p:cNvSpPr>
            <a:spLocks noGrp="1"/>
          </p:cNvSpPr>
          <p:nvPr>
            <p:ph type="title"/>
          </p:nvPr>
        </p:nvSpPr>
        <p:spPr>
          <a:xfrm>
            <a:off x="609600" y="609600"/>
            <a:ext cx="10972800" cy="1188720"/>
          </a:xfrm>
        </p:spPr>
        <p:txBody>
          <a:bodyPr>
            <a:normAutofit/>
          </a:bodyPr>
          <a:lstStyle/>
          <a:p>
            <a:r>
              <a:rPr lang="en-US" sz="4400" dirty="0"/>
              <a:t>Listing Inventory</a:t>
            </a:r>
            <a:endParaRPr lang="en-US" sz="4400" dirty="0">
              <a:solidFill>
                <a:schemeClr val="accent1"/>
              </a:solidFill>
            </a:endParaRPr>
          </a:p>
        </p:txBody>
      </p:sp>
      <p:sp>
        <p:nvSpPr>
          <p:cNvPr id="3" name="Content Placeholder 2">
            <a:extLst>
              <a:ext uri="{FF2B5EF4-FFF2-40B4-BE49-F238E27FC236}">
                <a16:creationId xmlns:a16="http://schemas.microsoft.com/office/drawing/2014/main" id="{8ED9684F-640E-42C2-823B-2923431F4A25}"/>
              </a:ext>
            </a:extLst>
          </p:cNvPr>
          <p:cNvSpPr>
            <a:spLocks noGrp="1"/>
          </p:cNvSpPr>
          <p:nvPr>
            <p:ph idx="1"/>
          </p:nvPr>
        </p:nvSpPr>
        <p:spPr>
          <a:xfrm>
            <a:off x="609600" y="4961102"/>
            <a:ext cx="8686800" cy="1896898"/>
          </a:xfrm>
        </p:spPr>
        <p:txBody>
          <a:bodyPr>
            <a:normAutofit/>
          </a:bodyPr>
          <a:lstStyle/>
          <a:p>
            <a:r>
              <a:rPr lang="en-US" sz="2000" dirty="0"/>
              <a:t>Listing inventories reflect a seasonality in home sales.</a:t>
            </a:r>
          </a:p>
          <a:p>
            <a:r>
              <a:rPr lang="en-US" sz="2000" dirty="0"/>
              <a:t>Inventories for 2020 decreased when compared to the same period for 2018 and 2019</a:t>
            </a:r>
          </a:p>
        </p:txBody>
      </p:sp>
      <p:sp>
        <p:nvSpPr>
          <p:cNvPr id="4" name="TextBox 3">
            <a:extLst>
              <a:ext uri="{FF2B5EF4-FFF2-40B4-BE49-F238E27FC236}">
                <a16:creationId xmlns:a16="http://schemas.microsoft.com/office/drawing/2014/main" id="{638C66DA-09F4-4366-A640-2F6FB694F618}"/>
              </a:ext>
            </a:extLst>
          </p:cNvPr>
          <p:cNvSpPr txBox="1"/>
          <p:nvPr/>
        </p:nvSpPr>
        <p:spPr>
          <a:xfrm>
            <a:off x="11353801" y="6042991"/>
            <a:ext cx="598862" cy="369332"/>
          </a:xfrm>
          <a:prstGeom prst="rect">
            <a:avLst/>
          </a:prstGeom>
          <a:noFill/>
        </p:spPr>
        <p:txBody>
          <a:bodyPr wrap="square" rtlCol="0">
            <a:spAutoFit/>
          </a:bodyPr>
          <a:lstStyle/>
          <a:p>
            <a:r>
              <a:rPr lang="en-US" dirty="0"/>
              <a:t>A-S</a:t>
            </a:r>
          </a:p>
        </p:txBody>
      </p:sp>
      <p:pic>
        <p:nvPicPr>
          <p:cNvPr id="6" name="Content Placeholder 4" descr="A picture containing chart&#10;&#10;Description automatically generated">
            <a:extLst>
              <a:ext uri="{FF2B5EF4-FFF2-40B4-BE49-F238E27FC236}">
                <a16:creationId xmlns:a16="http://schemas.microsoft.com/office/drawing/2014/main" id="{0B12C01C-C5EC-4720-88E0-896E48AF75CE}"/>
              </a:ext>
            </a:extLst>
          </p:cNvPr>
          <p:cNvPicPr>
            <a:picLocks noChangeAspect="1"/>
          </p:cNvPicPr>
          <p:nvPr/>
        </p:nvPicPr>
        <p:blipFill rotWithShape="1">
          <a:blip r:embed="rId2">
            <a:extLst>
              <a:ext uri="{28A0092B-C50C-407E-A947-70E740481C1C}">
                <a14:useLocalDpi xmlns:a14="http://schemas.microsoft.com/office/drawing/2010/main" val="0"/>
              </a:ext>
            </a:extLst>
          </a:blip>
          <a:srcRect l="7965" t="5446" r="9615" b="-1338"/>
          <a:stretch/>
        </p:blipFill>
        <p:spPr>
          <a:xfrm>
            <a:off x="609600" y="1798321"/>
            <a:ext cx="9953625" cy="2895172"/>
          </a:xfrm>
          <a:prstGeom prst="rect">
            <a:avLst/>
          </a:prstGeom>
        </p:spPr>
      </p:pic>
    </p:spTree>
    <p:extLst>
      <p:ext uri="{BB962C8B-B14F-4D97-AF65-F5344CB8AC3E}">
        <p14:creationId xmlns:p14="http://schemas.microsoft.com/office/powerpoint/2010/main" val="35084971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495</TotalTime>
  <Words>645</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Texas Housing Market Analysis</vt:lpstr>
      <vt:lpstr>Description &amp; Scope</vt:lpstr>
      <vt:lpstr>Questions</vt:lpstr>
      <vt:lpstr>Data Resources</vt:lpstr>
      <vt:lpstr>Data Exploration and Clean Up </vt:lpstr>
      <vt:lpstr>Analysis Process</vt:lpstr>
      <vt:lpstr>Visualizations and Observations</vt:lpstr>
      <vt:lpstr>Home Values</vt:lpstr>
      <vt:lpstr>Listing Inventory</vt:lpstr>
      <vt:lpstr>Population Growth </vt:lpstr>
      <vt:lpstr>Housing vs. Commodities Index</vt:lpstr>
      <vt:lpstr>Lumber Price</vt:lpstr>
      <vt:lpstr>Price Oil Index vs House Price Index</vt:lpstr>
      <vt:lpstr>Postmortem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Texas Housing Market Analysis</dc:title>
  <dc:creator>Francis Escamilla</dc:creator>
  <cp:lastModifiedBy>Simon Castellanos</cp:lastModifiedBy>
  <cp:revision>47</cp:revision>
  <dcterms:created xsi:type="dcterms:W3CDTF">2021-06-07T21:53:54Z</dcterms:created>
  <dcterms:modified xsi:type="dcterms:W3CDTF">2021-06-09T14:25:35Z</dcterms:modified>
</cp:coreProperties>
</file>