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8" r:id="rId3"/>
    <p:sldId id="259" r:id="rId4"/>
    <p:sldId id="261" r:id="rId5"/>
    <p:sldId id="260" r:id="rId6"/>
    <p:sldId id="262" r:id="rId7"/>
    <p:sldId id="266" r:id="rId8"/>
    <p:sldId id="263" r:id="rId9"/>
    <p:sldId id="267" r:id="rId10"/>
    <p:sldId id="268" r:id="rId11"/>
    <p:sldId id="269" r:id="rId12"/>
    <p:sldId id="270" r:id="rId13"/>
    <p:sldId id="271"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cary" initials="J" lastIdx="1" clrIdx="0">
    <p:extLst>
      <p:ext uri="{19B8F6BF-5375-455C-9EA6-DF929625EA0E}">
        <p15:presenceInfo xmlns:p15="http://schemas.microsoft.com/office/powerpoint/2012/main" userId="1889d2a13ec1f7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4" d="100"/>
          <a:sy n="44" d="100"/>
        </p:scale>
        <p:origin x="8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34928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82703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404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529326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7287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630222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26588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27963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11215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73210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3F7AF-6E39-4A91-A34E-7C3B5DD60A25}"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87178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3F7AF-6E39-4A91-A34E-7C3B5DD60A25}" type="datetimeFigureOut">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16414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3F7AF-6E39-4A91-A34E-7C3B5DD60A25}"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70656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3F7AF-6E39-4A91-A34E-7C3B5DD60A25}" type="datetimeFigureOut">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92138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3F7AF-6E39-4A91-A34E-7C3B5DD60A25}"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28292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3F7AF-6E39-4A91-A34E-7C3B5DD60A25}"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58501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33F7AF-6E39-4A91-A34E-7C3B5DD60A25}" type="datetimeFigureOut">
              <a:rPr lang="en-US" smtClean="0"/>
              <a:t>6/8/2021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3DB1A6-A581-46BF-B590-71F4E8E3B564}" type="slidenum">
              <a:rPr lang="en-US" smtClean="0"/>
              <a:t>‹#›</a:t>
            </a:fld>
            <a:endParaRPr lang="en-US"/>
          </a:p>
        </p:txBody>
      </p:sp>
    </p:spTree>
    <p:extLst>
      <p:ext uri="{BB962C8B-B14F-4D97-AF65-F5344CB8AC3E}">
        <p14:creationId xmlns:p14="http://schemas.microsoft.com/office/powerpoint/2010/main" val="331493901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fred.stlouisfed.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D545B227-B8F0-4965-B2CE-4B0D365AB84F}"/>
              </a:ext>
            </a:extLst>
          </p:cNvPr>
          <p:cNvPicPr>
            <a:picLocks noChangeAspect="1"/>
          </p:cNvPicPr>
          <p:nvPr/>
        </p:nvPicPr>
        <p:blipFill rotWithShape="1">
          <a:blip r:embed="rId2"/>
          <a:srcRect/>
          <a:stretch/>
        </p:blipFill>
        <p:spPr>
          <a:xfrm>
            <a:off x="-18" y="124093"/>
            <a:ext cx="12191980" cy="6857990"/>
          </a:xfrm>
          <a:prstGeom prst="rect">
            <a:avLst/>
          </a:prstGeom>
        </p:spPr>
      </p:pic>
      <p:sp>
        <p:nvSpPr>
          <p:cNvPr id="2" name="Title 1">
            <a:extLst>
              <a:ext uri="{FF2B5EF4-FFF2-40B4-BE49-F238E27FC236}">
                <a16:creationId xmlns:a16="http://schemas.microsoft.com/office/drawing/2014/main" id="{9110F155-6280-48EB-A31E-7596028990B8}"/>
              </a:ext>
            </a:extLst>
          </p:cNvPr>
          <p:cNvSpPr>
            <a:spLocks noGrp="1"/>
          </p:cNvSpPr>
          <p:nvPr>
            <p:ph type="ctrTitle"/>
          </p:nvPr>
        </p:nvSpPr>
        <p:spPr>
          <a:xfrm>
            <a:off x="5240936" y="2305878"/>
            <a:ext cx="4883726" cy="2665561"/>
          </a:xfrm>
        </p:spPr>
        <p:txBody>
          <a:bodyPr>
            <a:normAutofit/>
          </a:bodyPr>
          <a:lstStyle/>
          <a:p>
            <a:r>
              <a:rPr lang="en-US" sz="4000" b="1" dirty="0"/>
              <a:t>Texas Housing Market Analysis</a:t>
            </a:r>
          </a:p>
        </p:txBody>
      </p:sp>
      <p:sp>
        <p:nvSpPr>
          <p:cNvPr id="3" name="Subtitle 2">
            <a:extLst>
              <a:ext uri="{FF2B5EF4-FFF2-40B4-BE49-F238E27FC236}">
                <a16:creationId xmlns:a16="http://schemas.microsoft.com/office/drawing/2014/main" id="{AE934B72-C2D6-4913-838F-FEC0209684D4}"/>
              </a:ext>
            </a:extLst>
          </p:cNvPr>
          <p:cNvSpPr>
            <a:spLocks noGrp="1"/>
          </p:cNvSpPr>
          <p:nvPr>
            <p:ph type="subTitle" idx="1"/>
          </p:nvPr>
        </p:nvSpPr>
        <p:spPr>
          <a:xfrm>
            <a:off x="6095972" y="5076519"/>
            <a:ext cx="5172103" cy="838200"/>
          </a:xfrm>
        </p:spPr>
        <p:txBody>
          <a:bodyPr>
            <a:normAutofit/>
          </a:bodyPr>
          <a:lstStyle/>
          <a:p>
            <a:r>
              <a:rPr lang="en-US" dirty="0"/>
              <a:t>Data Analytics &amp; Visualization Project #1</a:t>
            </a:r>
          </a:p>
          <a:p>
            <a:endParaRPr lang="en-US" sz="2000" dirty="0"/>
          </a:p>
          <a:p>
            <a:endParaRPr lang="en-US" sz="2000" dirty="0"/>
          </a:p>
        </p:txBody>
      </p:sp>
      <p:sp>
        <p:nvSpPr>
          <p:cNvPr id="7" name="Subtitle 2">
            <a:extLst>
              <a:ext uri="{FF2B5EF4-FFF2-40B4-BE49-F238E27FC236}">
                <a16:creationId xmlns:a16="http://schemas.microsoft.com/office/drawing/2014/main" id="{C4AB53BF-A37C-4FE7-9108-32E9A9994AEB}"/>
              </a:ext>
            </a:extLst>
          </p:cNvPr>
          <p:cNvSpPr txBox="1">
            <a:spLocks/>
          </p:cNvSpPr>
          <p:nvPr/>
        </p:nvSpPr>
        <p:spPr>
          <a:xfrm>
            <a:off x="4465983" y="5724939"/>
            <a:ext cx="6973542" cy="990186"/>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800" dirty="0"/>
              <a:t>     Ali Karimi, Simon Castellanos, Jucary Estrada, Francis Escamilla   </a:t>
            </a:r>
          </a:p>
          <a:p>
            <a:r>
              <a:rPr lang="en-US" sz="3800" dirty="0"/>
              <a:t>June 2021</a:t>
            </a:r>
          </a:p>
          <a:p>
            <a:endParaRPr lang="en-US" sz="2000" dirty="0"/>
          </a:p>
          <a:p>
            <a:endParaRPr lang="en-US" sz="2000" dirty="0"/>
          </a:p>
          <a:p>
            <a:endParaRPr lang="en-US" sz="2000" dirty="0"/>
          </a:p>
        </p:txBody>
      </p:sp>
    </p:spTree>
    <p:extLst>
      <p:ext uri="{BB962C8B-B14F-4D97-AF65-F5344CB8AC3E}">
        <p14:creationId xmlns:p14="http://schemas.microsoft.com/office/powerpoint/2010/main" val="297005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B9327B77-0D5D-4A82-A570-59FAC60AD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14" y="1502105"/>
            <a:ext cx="9392850" cy="4696425"/>
          </a:xfrm>
          <a:prstGeom prst="rect">
            <a:avLst/>
          </a:prstGeom>
        </p:spPr>
      </p:pic>
      <p:sp>
        <p:nvSpPr>
          <p:cNvPr id="2" name="TextBox 1">
            <a:extLst>
              <a:ext uri="{FF2B5EF4-FFF2-40B4-BE49-F238E27FC236}">
                <a16:creationId xmlns:a16="http://schemas.microsoft.com/office/drawing/2014/main" id="{9A0CFE86-9847-401E-B73B-B6DCEB6CD40D}"/>
              </a:ext>
            </a:extLst>
          </p:cNvPr>
          <p:cNvSpPr txBox="1"/>
          <p:nvPr/>
        </p:nvSpPr>
        <p:spPr>
          <a:xfrm>
            <a:off x="2968486" y="808383"/>
            <a:ext cx="4041913" cy="646331"/>
          </a:xfrm>
          <a:prstGeom prst="rect">
            <a:avLst/>
          </a:prstGeom>
          <a:noFill/>
        </p:spPr>
        <p:txBody>
          <a:bodyPr wrap="square" rtlCol="0">
            <a:spAutoFit/>
          </a:bodyPr>
          <a:lstStyle/>
          <a:p>
            <a:r>
              <a:rPr lang="en-US" sz="3600" dirty="0">
                <a:solidFill>
                  <a:schemeClr val="accent1"/>
                </a:solidFill>
              </a:rPr>
              <a:t>Population Growth </a:t>
            </a:r>
          </a:p>
        </p:txBody>
      </p:sp>
    </p:spTree>
    <p:extLst>
      <p:ext uri="{BB962C8B-B14F-4D97-AF65-F5344CB8AC3E}">
        <p14:creationId xmlns:p14="http://schemas.microsoft.com/office/powerpoint/2010/main" val="281186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A037-376A-4D9E-BEC4-576543D8726E}"/>
              </a:ext>
            </a:extLst>
          </p:cNvPr>
          <p:cNvSpPr>
            <a:spLocks noGrp="1"/>
          </p:cNvSpPr>
          <p:nvPr>
            <p:ph type="title"/>
          </p:nvPr>
        </p:nvSpPr>
        <p:spPr>
          <a:xfrm>
            <a:off x="838200" y="365126"/>
            <a:ext cx="10267604" cy="790344"/>
          </a:xfrm>
        </p:spPr>
        <p:txBody>
          <a:bodyPr>
            <a:normAutofit/>
          </a:bodyPr>
          <a:lstStyle/>
          <a:p>
            <a:r>
              <a:rPr lang="en-US" sz="3600" dirty="0"/>
              <a:t>Housing Index vs. Commodities Index</a:t>
            </a:r>
          </a:p>
        </p:txBody>
      </p:sp>
      <p:pic>
        <p:nvPicPr>
          <p:cNvPr id="5" name="Picture 4" descr="A screenshot of a computer&#10;&#10;Description automatically generated with medium confidence">
            <a:extLst>
              <a:ext uri="{FF2B5EF4-FFF2-40B4-BE49-F238E27FC236}">
                <a16:creationId xmlns:a16="http://schemas.microsoft.com/office/drawing/2014/main" id="{0DF839DB-30CE-4452-A37E-33B67B356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237" y="760298"/>
            <a:ext cx="13484507" cy="4991620"/>
          </a:xfrm>
          <a:prstGeom prst="rect">
            <a:avLst/>
          </a:prstGeom>
        </p:spPr>
      </p:pic>
      <p:sp>
        <p:nvSpPr>
          <p:cNvPr id="3" name="TextBox 2">
            <a:extLst>
              <a:ext uri="{FF2B5EF4-FFF2-40B4-BE49-F238E27FC236}">
                <a16:creationId xmlns:a16="http://schemas.microsoft.com/office/drawing/2014/main" id="{9131B674-32BF-4C36-96A0-F8BF3B7C0BFD}"/>
              </a:ext>
            </a:extLst>
          </p:cNvPr>
          <p:cNvSpPr txBox="1"/>
          <p:nvPr/>
        </p:nvSpPr>
        <p:spPr>
          <a:xfrm>
            <a:off x="877956" y="5804452"/>
            <a:ext cx="10638183" cy="646331"/>
          </a:xfrm>
          <a:prstGeom prst="rect">
            <a:avLst/>
          </a:prstGeom>
          <a:noFill/>
        </p:spPr>
        <p:txBody>
          <a:bodyPr wrap="square" rtlCol="0">
            <a:spAutoFit/>
          </a:bodyPr>
          <a:lstStyle/>
          <a:p>
            <a:r>
              <a:rPr lang="en-US" dirty="0"/>
              <a:t>The housing price changes is not immediate to changes in price fluctuation. In 2008 the housing crisis did not affect Texas. We can analyze from the graph the price index started increasing rapidly starting in 2014.</a:t>
            </a:r>
          </a:p>
        </p:txBody>
      </p:sp>
    </p:spTree>
    <p:extLst>
      <p:ext uri="{BB962C8B-B14F-4D97-AF65-F5344CB8AC3E}">
        <p14:creationId xmlns:p14="http://schemas.microsoft.com/office/powerpoint/2010/main" val="3366001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A970-2CC4-40E2-ADE2-39975E4B5688}"/>
              </a:ext>
            </a:extLst>
          </p:cNvPr>
          <p:cNvSpPr>
            <a:spLocks noGrp="1"/>
          </p:cNvSpPr>
          <p:nvPr>
            <p:ph type="title"/>
          </p:nvPr>
        </p:nvSpPr>
        <p:spPr>
          <a:xfrm>
            <a:off x="887383" y="5735148"/>
            <a:ext cx="10417233" cy="682279"/>
          </a:xfrm>
        </p:spPr>
        <p:txBody>
          <a:bodyPr>
            <a:noAutofit/>
          </a:bodyPr>
          <a:lstStyle/>
          <a:p>
            <a:r>
              <a:rPr lang="en-US" sz="1800">
                <a:solidFill>
                  <a:schemeClr val="tx1"/>
                </a:solidFill>
              </a:rPr>
              <a:t>The demonstration shows a drastic change in Lumber prices after April 2020 increasing the price of construction. Predicting if the price of lumber continues to increase, we can expect the price of construction to continue to increase.</a:t>
            </a:r>
            <a:endParaRPr lang="en-US" sz="1800" dirty="0">
              <a:solidFill>
                <a:schemeClr val="tx1"/>
              </a:solidFill>
            </a:endParaRPr>
          </a:p>
        </p:txBody>
      </p:sp>
      <p:pic>
        <p:nvPicPr>
          <p:cNvPr id="5" name="Content Placeholder 4" descr="A screenshot of a computer&#10;&#10;Description automatically generated with low confidence">
            <a:extLst>
              <a:ext uri="{FF2B5EF4-FFF2-40B4-BE49-F238E27FC236}">
                <a16:creationId xmlns:a16="http://schemas.microsoft.com/office/drawing/2014/main" id="{2133353D-2A01-47D5-99C9-88534582C3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880" y="593025"/>
            <a:ext cx="13362007" cy="4946384"/>
          </a:xfrm>
        </p:spPr>
      </p:pic>
      <p:sp>
        <p:nvSpPr>
          <p:cNvPr id="4" name="TextBox 3">
            <a:extLst>
              <a:ext uri="{FF2B5EF4-FFF2-40B4-BE49-F238E27FC236}">
                <a16:creationId xmlns:a16="http://schemas.microsoft.com/office/drawing/2014/main" id="{B05C54D5-F1AF-47A4-ADD9-79A16D732C18}"/>
              </a:ext>
            </a:extLst>
          </p:cNvPr>
          <p:cNvSpPr txBox="1"/>
          <p:nvPr/>
        </p:nvSpPr>
        <p:spPr>
          <a:xfrm>
            <a:off x="317087" y="215077"/>
            <a:ext cx="3014206" cy="646331"/>
          </a:xfrm>
          <a:prstGeom prst="rect">
            <a:avLst/>
          </a:prstGeom>
          <a:noFill/>
        </p:spPr>
        <p:txBody>
          <a:bodyPr wrap="square" rtlCol="0">
            <a:spAutoFit/>
          </a:bodyPr>
          <a:lstStyle/>
          <a:p>
            <a:pPr algn="r"/>
            <a:r>
              <a:rPr lang="en-US" sz="3600" dirty="0">
                <a:solidFill>
                  <a:schemeClr val="accent1"/>
                </a:solidFill>
              </a:rPr>
              <a:t>Lumber Price</a:t>
            </a:r>
          </a:p>
        </p:txBody>
      </p:sp>
    </p:spTree>
    <p:extLst>
      <p:ext uri="{BB962C8B-B14F-4D97-AF65-F5344CB8AC3E}">
        <p14:creationId xmlns:p14="http://schemas.microsoft.com/office/powerpoint/2010/main" val="66300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computer&#10;&#10;Description automatically generated with medium confidence">
            <a:extLst>
              <a:ext uri="{FF2B5EF4-FFF2-40B4-BE49-F238E27FC236}">
                <a16:creationId xmlns:a16="http://schemas.microsoft.com/office/drawing/2014/main" id="{5E0A7EA5-440E-499A-B22E-20F500A9B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49" y="2054985"/>
            <a:ext cx="11669638" cy="2598980"/>
          </a:xfrm>
          <a:prstGeom prst="rect">
            <a:avLst/>
          </a:prstGeom>
        </p:spPr>
      </p:pic>
      <p:sp>
        <p:nvSpPr>
          <p:cNvPr id="6" name="TextBox 5">
            <a:extLst>
              <a:ext uri="{FF2B5EF4-FFF2-40B4-BE49-F238E27FC236}">
                <a16:creationId xmlns:a16="http://schemas.microsoft.com/office/drawing/2014/main" id="{00C84075-3312-4E1B-AB09-75824C24BAE3}"/>
              </a:ext>
            </a:extLst>
          </p:cNvPr>
          <p:cNvSpPr txBox="1"/>
          <p:nvPr/>
        </p:nvSpPr>
        <p:spPr>
          <a:xfrm>
            <a:off x="1124157" y="5017226"/>
            <a:ext cx="9011477" cy="369332"/>
          </a:xfrm>
          <a:prstGeom prst="rect">
            <a:avLst/>
          </a:prstGeom>
          <a:noFill/>
        </p:spPr>
        <p:txBody>
          <a:bodyPr wrap="square" rtlCol="0">
            <a:spAutoFit/>
          </a:bodyPr>
          <a:lstStyle/>
          <a:p>
            <a:pPr>
              <a:spcAft>
                <a:spcPts val="600"/>
              </a:spcAft>
            </a:pPr>
            <a:r>
              <a:rPr lang="en-US"/>
              <a:t>There is no evident relationship between oil prices and the house price index.</a:t>
            </a:r>
          </a:p>
        </p:txBody>
      </p:sp>
      <p:sp>
        <p:nvSpPr>
          <p:cNvPr id="13" name="TextBox 12">
            <a:extLst>
              <a:ext uri="{FF2B5EF4-FFF2-40B4-BE49-F238E27FC236}">
                <a16:creationId xmlns:a16="http://schemas.microsoft.com/office/drawing/2014/main" id="{7A122755-AD99-4750-970A-08D5D44BA164}"/>
              </a:ext>
            </a:extLst>
          </p:cNvPr>
          <p:cNvSpPr txBox="1"/>
          <p:nvPr/>
        </p:nvSpPr>
        <p:spPr>
          <a:xfrm flipH="1">
            <a:off x="1304674" y="556592"/>
            <a:ext cx="8051360" cy="646331"/>
          </a:xfrm>
          <a:prstGeom prst="rect">
            <a:avLst/>
          </a:prstGeom>
          <a:noFill/>
        </p:spPr>
        <p:txBody>
          <a:bodyPr wrap="square" rtlCol="0">
            <a:spAutoFit/>
          </a:bodyPr>
          <a:lstStyle/>
          <a:p>
            <a:r>
              <a:rPr lang="en-US" sz="3600" dirty="0">
                <a:solidFill>
                  <a:schemeClr val="accent1"/>
                </a:solidFill>
              </a:rPr>
              <a:t>Price Oil Index vs House Price Index</a:t>
            </a:r>
          </a:p>
        </p:txBody>
      </p:sp>
    </p:spTree>
    <p:extLst>
      <p:ext uri="{BB962C8B-B14F-4D97-AF65-F5344CB8AC3E}">
        <p14:creationId xmlns:p14="http://schemas.microsoft.com/office/powerpoint/2010/main" val="4275869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BEEC-4A23-418E-8B50-0FF2D659C49D}"/>
              </a:ext>
            </a:extLst>
          </p:cNvPr>
          <p:cNvSpPr>
            <a:spLocks noGrp="1"/>
          </p:cNvSpPr>
          <p:nvPr>
            <p:ph type="title"/>
          </p:nvPr>
        </p:nvSpPr>
        <p:spPr>
          <a:xfrm>
            <a:off x="1333502" y="609600"/>
            <a:ext cx="8596668" cy="1320800"/>
          </a:xfrm>
        </p:spPr>
        <p:txBody>
          <a:bodyPr>
            <a:normAutofit/>
          </a:bodyPr>
          <a:lstStyle/>
          <a:p>
            <a:r>
              <a:rPr lang="en-US" dirty="0"/>
              <a:t>Postmortem</a:t>
            </a:r>
          </a:p>
        </p:txBody>
      </p:sp>
      <p:sp>
        <p:nvSpPr>
          <p:cNvPr id="35" name="Content Placeholder 2">
            <a:extLst>
              <a:ext uri="{FF2B5EF4-FFF2-40B4-BE49-F238E27FC236}">
                <a16:creationId xmlns:a16="http://schemas.microsoft.com/office/drawing/2014/main" id="{1AF1A36F-5BFC-47F8-B576-DC83BFA26378}"/>
              </a:ext>
            </a:extLst>
          </p:cNvPr>
          <p:cNvSpPr>
            <a:spLocks noGrp="1"/>
          </p:cNvSpPr>
          <p:nvPr>
            <p:ph idx="1"/>
          </p:nvPr>
        </p:nvSpPr>
        <p:spPr>
          <a:xfrm>
            <a:off x="1333502" y="2160590"/>
            <a:ext cx="8470898" cy="3429260"/>
          </a:xfrm>
        </p:spPr>
        <p:txBody>
          <a:bodyPr>
            <a:normAutofit/>
          </a:bodyPr>
          <a:lstStyle/>
          <a:p>
            <a:pPr>
              <a:lnSpc>
                <a:spcPct val="90000"/>
              </a:lnSpc>
            </a:pPr>
            <a:r>
              <a:rPr lang="en-US" sz="1500"/>
              <a:t>Discuss any difficulties that arose, and how you dealt with them.</a:t>
            </a:r>
          </a:p>
          <a:p>
            <a:pPr marL="0" indent="0">
              <a:lnSpc>
                <a:spcPct val="90000"/>
              </a:lnSpc>
              <a:buNone/>
            </a:pPr>
            <a:r>
              <a:rPr lang="en-US" sz="1500"/>
              <a:t>- Housing inventory was only available from 2018 till now. </a:t>
            </a:r>
          </a:p>
          <a:p>
            <a:pPr>
              <a:lnSpc>
                <a:spcPct val="90000"/>
              </a:lnSpc>
              <a:buFontTx/>
              <a:buChar char="-"/>
            </a:pPr>
            <a:r>
              <a:rPr lang="en-US" sz="1500"/>
              <a:t>Most recent census data is from 2020.</a:t>
            </a:r>
          </a:p>
          <a:p>
            <a:pPr>
              <a:lnSpc>
                <a:spcPct val="90000"/>
              </a:lnSpc>
              <a:buFontTx/>
              <a:buChar char="-"/>
            </a:pPr>
            <a:r>
              <a:rPr lang="en-US" sz="1500"/>
              <a:t>We were not able to determine the cause of the increase of lumber prices therefore we will not be able to determine if they would normalize.</a:t>
            </a:r>
          </a:p>
          <a:p>
            <a:pPr>
              <a:lnSpc>
                <a:spcPct val="90000"/>
              </a:lnSpc>
            </a:pPr>
            <a:r>
              <a:rPr lang="en-US" sz="1500"/>
              <a:t>Discuss any additional questions that came up, but which you didn't have time to answer: What would you research next, if you had two more weeks?</a:t>
            </a:r>
          </a:p>
          <a:p>
            <a:pPr>
              <a:lnSpc>
                <a:spcPct val="90000"/>
              </a:lnSpc>
              <a:buFontTx/>
              <a:buChar char="-"/>
            </a:pPr>
            <a:r>
              <a:rPr lang="en-US" sz="1500"/>
              <a:t>We did not find any data analyzing the housing bubble from 2008 compared to the current trend in housing market. </a:t>
            </a:r>
          </a:p>
          <a:p>
            <a:pPr>
              <a:lnSpc>
                <a:spcPct val="90000"/>
              </a:lnSpc>
              <a:buFontTx/>
              <a:buChar char="-"/>
            </a:pPr>
            <a:r>
              <a:rPr lang="en-US" sz="1500"/>
              <a:t> </a:t>
            </a:r>
            <a:r>
              <a:rPr lang="en-US" sz="1500" b="0" i="0">
                <a:effectLst/>
                <a:latin typeface="-apple-system"/>
              </a:rPr>
              <a:t>Is the current tren</a:t>
            </a:r>
            <a:r>
              <a:rPr lang="en-US" sz="1500">
                <a:latin typeface="-apple-system"/>
              </a:rPr>
              <a:t>d a housing </a:t>
            </a:r>
            <a:r>
              <a:rPr lang="en-US" sz="1500" b="0" i="0">
                <a:effectLst/>
                <a:latin typeface="-apple-system"/>
              </a:rPr>
              <a:t>bubble (overinflation of real state prices)? </a:t>
            </a:r>
          </a:p>
          <a:p>
            <a:pPr>
              <a:lnSpc>
                <a:spcPct val="90000"/>
              </a:lnSpc>
              <a:buFontTx/>
              <a:buChar char="-"/>
            </a:pPr>
            <a:r>
              <a:rPr lang="en-US" sz="1500" b="0" i="0">
                <a:effectLst/>
                <a:latin typeface="-apple-system"/>
              </a:rPr>
              <a:t>Analyze supply </a:t>
            </a:r>
            <a:r>
              <a:rPr lang="en-US" sz="1500">
                <a:latin typeface="-apple-system"/>
              </a:rPr>
              <a:t>and demand based on counties, and other states.</a:t>
            </a:r>
            <a:endParaRPr lang="en-US" sz="1500" b="0" i="0">
              <a:effectLst/>
              <a:latin typeface="-apple-system"/>
            </a:endParaRPr>
          </a:p>
          <a:p>
            <a:pPr>
              <a:lnSpc>
                <a:spcPct val="90000"/>
              </a:lnSpc>
              <a:buFontTx/>
              <a:buChar char="-"/>
            </a:pPr>
            <a:endParaRPr lang="en-US" sz="1500" b="0" i="0">
              <a:effectLst/>
              <a:latin typeface="-apple-system"/>
            </a:endParaRPr>
          </a:p>
          <a:p>
            <a:pPr>
              <a:lnSpc>
                <a:spcPct val="90000"/>
              </a:lnSpc>
              <a:buFontTx/>
              <a:buChar char="-"/>
            </a:pPr>
            <a:endParaRPr lang="en-US" sz="1500"/>
          </a:p>
        </p:txBody>
      </p:sp>
    </p:spTree>
    <p:extLst>
      <p:ext uri="{BB962C8B-B14F-4D97-AF65-F5344CB8AC3E}">
        <p14:creationId xmlns:p14="http://schemas.microsoft.com/office/powerpoint/2010/main" val="841833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5" descr="Many question marks on black background">
            <a:extLst>
              <a:ext uri="{FF2B5EF4-FFF2-40B4-BE49-F238E27FC236}">
                <a16:creationId xmlns:a16="http://schemas.microsoft.com/office/drawing/2014/main" id="{6BE6910E-8BA0-452B-9DC9-F219ED989B6A}"/>
              </a:ext>
            </a:extLst>
          </p:cNvPr>
          <p:cNvPicPr>
            <a:picLocks noChangeAspect="1"/>
          </p:cNvPicPr>
          <p:nvPr/>
        </p:nvPicPr>
        <p:blipFill rotWithShape="1">
          <a:blip r:embed="rId2"/>
          <a:srcRect l="52013"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7D376CB2-04A8-4506-9505-3C62DCFD91C2}"/>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b="1"/>
              <a:t>Questions?</a:t>
            </a:r>
          </a:p>
        </p:txBody>
      </p:sp>
    </p:spTree>
    <p:extLst>
      <p:ext uri="{BB962C8B-B14F-4D97-AF65-F5344CB8AC3E}">
        <p14:creationId xmlns:p14="http://schemas.microsoft.com/office/powerpoint/2010/main" val="248443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DE7C-A2BB-43C8-B9DF-D6D75E691D9C}"/>
              </a:ext>
            </a:extLst>
          </p:cNvPr>
          <p:cNvSpPr>
            <a:spLocks noGrp="1"/>
          </p:cNvSpPr>
          <p:nvPr>
            <p:ph type="title"/>
          </p:nvPr>
        </p:nvSpPr>
        <p:spPr>
          <a:xfrm>
            <a:off x="1333502" y="609600"/>
            <a:ext cx="8596668" cy="1320800"/>
          </a:xfrm>
        </p:spPr>
        <p:txBody>
          <a:bodyPr>
            <a:normAutofit/>
          </a:bodyPr>
          <a:lstStyle/>
          <a:p>
            <a:r>
              <a:rPr lang="en-US"/>
              <a:t>Description &amp; Scope</a:t>
            </a:r>
          </a:p>
        </p:txBody>
      </p:sp>
      <p:sp>
        <p:nvSpPr>
          <p:cNvPr id="3" name="Content Placeholder 2">
            <a:extLst>
              <a:ext uri="{FF2B5EF4-FFF2-40B4-BE49-F238E27FC236}">
                <a16:creationId xmlns:a16="http://schemas.microsoft.com/office/drawing/2014/main" id="{14B1B62D-2810-40C3-8F4D-1BF6E438EB6A}"/>
              </a:ext>
            </a:extLst>
          </p:cNvPr>
          <p:cNvSpPr>
            <a:spLocks noGrp="1"/>
          </p:cNvSpPr>
          <p:nvPr>
            <p:ph idx="1"/>
          </p:nvPr>
        </p:nvSpPr>
        <p:spPr>
          <a:xfrm>
            <a:off x="1333502" y="2160590"/>
            <a:ext cx="8470898" cy="3429260"/>
          </a:xfrm>
        </p:spPr>
        <p:txBody>
          <a:bodyPr>
            <a:normAutofit lnSpcReduction="10000"/>
          </a:bodyPr>
          <a:lstStyle/>
          <a:p>
            <a:pPr marL="0" indent="0">
              <a:buNone/>
            </a:pPr>
            <a:r>
              <a:rPr lang="en-US" sz="2400" dirty="0">
                <a:solidFill>
                  <a:schemeClr val="tx1"/>
                </a:solidFill>
              </a:rPr>
              <a:t>The goal of the project is to perform an analysis of the housing market in </a:t>
            </a:r>
            <a:r>
              <a:rPr lang="en-US" sz="2400" b="1" dirty="0">
                <a:solidFill>
                  <a:schemeClr val="tx1"/>
                </a:solidFill>
              </a:rPr>
              <a:t>Texas</a:t>
            </a:r>
            <a:r>
              <a:rPr lang="en-US" sz="2400" dirty="0">
                <a:solidFill>
                  <a:schemeClr val="tx1"/>
                </a:solidFill>
              </a:rPr>
              <a:t> and try to evaluate factors that may be potentially influencing the current trend. </a:t>
            </a:r>
            <a:endParaRPr lang="en-US" sz="2400" dirty="0">
              <a:solidFill>
                <a:schemeClr val="tx1"/>
              </a:solidFill>
              <a:highlight>
                <a:srgbClr val="FFFF00"/>
              </a:highlight>
            </a:endParaRPr>
          </a:p>
          <a:p>
            <a:pPr marL="0" indent="0">
              <a:buNone/>
            </a:pPr>
            <a:r>
              <a:rPr lang="en-US" sz="2400" dirty="0">
                <a:solidFill>
                  <a:schemeClr val="tx1"/>
                </a:solidFill>
              </a:rPr>
              <a:t>Gather real state inventory data and pricing data for real state, Oil, lumber, copper, etc. To analyze supply demand influences, job market and construction costs. Use the data to evaluate the trends for each, compare it to the housing price trends and determine if there are significant correlations. </a:t>
            </a:r>
          </a:p>
          <a:p>
            <a:pPr marL="0" indent="0">
              <a:buNone/>
            </a:pPr>
            <a:endParaRPr lang="en-US" sz="2400" dirty="0">
              <a:solidFill>
                <a:schemeClr val="tx1"/>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373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9BDA-1E48-4EAF-B6A2-49376333747A}"/>
              </a:ext>
            </a:extLst>
          </p:cNvPr>
          <p:cNvSpPr>
            <a:spLocks noGrp="1"/>
          </p:cNvSpPr>
          <p:nvPr>
            <p:ph type="title"/>
          </p:nvPr>
        </p:nvSpPr>
        <p:spPr/>
        <p:txBody>
          <a:bodyPr>
            <a:normAutofit fontScale="90000"/>
          </a:bodyPr>
          <a:lstStyle/>
          <a:p>
            <a:r>
              <a:rPr lang="en-US" sz="4400" dirty="0"/>
              <a:t>Questions</a:t>
            </a:r>
            <a:r>
              <a:rPr lang="en-US" dirty="0"/>
              <a:t> </a:t>
            </a:r>
            <a:r>
              <a:rPr lang="en-US" sz="4400" dirty="0">
                <a:solidFill>
                  <a:schemeClr val="tx1"/>
                </a:solidFill>
              </a:rPr>
              <a:t>(W</a:t>
            </a:r>
            <a:r>
              <a:rPr lang="en-US" sz="4400" b="0" i="0" dirty="0">
                <a:solidFill>
                  <a:schemeClr val="tx1"/>
                </a:solidFill>
                <a:effectLst/>
              </a:rPr>
              <a:t>hat is triggering rise in prices?)</a:t>
            </a:r>
            <a:endParaRPr lang="en-US" dirty="0">
              <a:solidFill>
                <a:schemeClr val="tx1"/>
              </a:solidFill>
            </a:endParaRPr>
          </a:p>
        </p:txBody>
      </p:sp>
      <p:sp>
        <p:nvSpPr>
          <p:cNvPr id="3" name="Content Placeholder 2">
            <a:extLst>
              <a:ext uri="{FF2B5EF4-FFF2-40B4-BE49-F238E27FC236}">
                <a16:creationId xmlns:a16="http://schemas.microsoft.com/office/drawing/2014/main" id="{7304D6E9-A95C-44A9-BBB6-AD700F47F068}"/>
              </a:ext>
            </a:extLst>
          </p:cNvPr>
          <p:cNvSpPr>
            <a:spLocks noGrp="1"/>
          </p:cNvSpPr>
          <p:nvPr>
            <p:ph idx="1"/>
          </p:nvPr>
        </p:nvSpPr>
        <p:spPr/>
        <p:txBody>
          <a:bodyPr>
            <a:normAutofit/>
          </a:bodyPr>
          <a:lstStyle/>
          <a:p>
            <a:r>
              <a:rPr lang="en-US" sz="2600" b="0" i="0" dirty="0">
                <a:solidFill>
                  <a:schemeClr val="tx1"/>
                </a:solidFill>
                <a:effectLst/>
              </a:rPr>
              <a:t>What is the relation between population growth and number of house inventory? </a:t>
            </a:r>
          </a:p>
          <a:p>
            <a:r>
              <a:rPr lang="en-US" sz="2600" b="0" i="0" dirty="0">
                <a:solidFill>
                  <a:schemeClr val="tx1"/>
                </a:solidFill>
                <a:effectLst/>
              </a:rPr>
              <a:t>What is the relation between cost of construction and increase in house prices? </a:t>
            </a:r>
          </a:p>
          <a:p>
            <a:r>
              <a:rPr lang="en-US" sz="2600" b="0" i="0" dirty="0">
                <a:solidFill>
                  <a:schemeClr val="tx1"/>
                </a:solidFill>
                <a:effectLst/>
              </a:rPr>
              <a:t>Do oil prices influence demands for homes? </a:t>
            </a:r>
          </a:p>
          <a:p>
            <a:endParaRPr lang="en-US" sz="3600" dirty="0"/>
          </a:p>
        </p:txBody>
      </p:sp>
    </p:spTree>
    <p:extLst>
      <p:ext uri="{BB962C8B-B14F-4D97-AF65-F5344CB8AC3E}">
        <p14:creationId xmlns:p14="http://schemas.microsoft.com/office/powerpoint/2010/main" val="399441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D1EB-F18C-4039-B4CA-7A970268E93E}"/>
              </a:ext>
            </a:extLst>
          </p:cNvPr>
          <p:cNvSpPr>
            <a:spLocks noGrp="1"/>
          </p:cNvSpPr>
          <p:nvPr>
            <p:ph type="title"/>
          </p:nvPr>
        </p:nvSpPr>
        <p:spPr/>
        <p:txBody>
          <a:bodyPr/>
          <a:lstStyle/>
          <a:p>
            <a:r>
              <a:rPr lang="en-US" dirty="0"/>
              <a:t>Data Resources</a:t>
            </a:r>
          </a:p>
        </p:txBody>
      </p:sp>
      <p:sp>
        <p:nvSpPr>
          <p:cNvPr id="3" name="Content Placeholder 2">
            <a:extLst>
              <a:ext uri="{FF2B5EF4-FFF2-40B4-BE49-F238E27FC236}">
                <a16:creationId xmlns:a16="http://schemas.microsoft.com/office/drawing/2014/main" id="{AC18967E-7753-4EFA-967E-A9CBB63B1598}"/>
              </a:ext>
            </a:extLst>
          </p:cNvPr>
          <p:cNvSpPr>
            <a:spLocks noGrp="1"/>
          </p:cNvSpPr>
          <p:nvPr>
            <p:ph idx="1"/>
          </p:nvPr>
        </p:nvSpPr>
        <p:spPr/>
        <p:txBody>
          <a:bodyPr>
            <a:normAutofit/>
          </a:bodyPr>
          <a:lstStyle/>
          <a:p>
            <a:r>
              <a:rPr lang="en-US" dirty="0">
                <a:solidFill>
                  <a:schemeClr val="tx1"/>
                </a:solidFill>
                <a:latin typeface="+mj-lt"/>
              </a:rPr>
              <a:t>FRED Economic Research</a:t>
            </a:r>
            <a:r>
              <a:rPr lang="en-US" dirty="0">
                <a:latin typeface="+mj-lt"/>
              </a:rPr>
              <a:t> (</a:t>
            </a:r>
            <a:r>
              <a:rPr lang="en-US" dirty="0">
                <a:latin typeface="+mj-lt"/>
                <a:hlinkClick r:id="rId2"/>
              </a:rPr>
              <a:t>https://fred.stlouisfed.org/</a:t>
            </a:r>
            <a:r>
              <a:rPr lang="en-US" dirty="0">
                <a:latin typeface="+mj-lt"/>
              </a:rPr>
              <a:t>). </a:t>
            </a:r>
            <a:r>
              <a:rPr lang="en-US" dirty="0">
                <a:solidFill>
                  <a:schemeClr val="tx1"/>
                </a:solidFill>
                <a:latin typeface="+mj-lt"/>
              </a:rPr>
              <a:t>Used data from 1995 to 2021</a:t>
            </a:r>
          </a:p>
          <a:p>
            <a:pPr lvl="1"/>
            <a:r>
              <a:rPr lang="en-US" dirty="0">
                <a:solidFill>
                  <a:schemeClr val="tx1"/>
                </a:solidFill>
                <a:latin typeface="+mj-lt"/>
              </a:rPr>
              <a:t>Population Data by Metropolitan Area</a:t>
            </a:r>
          </a:p>
          <a:p>
            <a:pPr lvl="1"/>
            <a:r>
              <a:rPr lang="en-US" dirty="0">
                <a:solidFill>
                  <a:schemeClr val="tx1"/>
                </a:solidFill>
                <a:latin typeface="+mj-lt"/>
              </a:rPr>
              <a:t>All-Transactions House Price Index for Texas</a:t>
            </a:r>
          </a:p>
          <a:p>
            <a:pPr lvl="1"/>
            <a:r>
              <a:rPr lang="en-US" dirty="0">
                <a:solidFill>
                  <a:schemeClr val="tx1"/>
                </a:solidFill>
                <a:latin typeface="+mj-lt"/>
              </a:rPr>
              <a:t>West Texas Intermediate (WTI), Dollars per Barrel</a:t>
            </a:r>
          </a:p>
          <a:p>
            <a:pPr lvl="1"/>
            <a:r>
              <a:rPr lang="en-US" dirty="0">
                <a:solidFill>
                  <a:schemeClr val="tx1"/>
                </a:solidFill>
                <a:latin typeface="+mj-lt"/>
              </a:rPr>
              <a:t>Producer Price Index Copper Wire and Cable</a:t>
            </a:r>
          </a:p>
          <a:p>
            <a:pPr lvl="1"/>
            <a:r>
              <a:rPr lang="en-US" dirty="0">
                <a:solidFill>
                  <a:schemeClr val="tx1"/>
                </a:solidFill>
                <a:latin typeface="+mj-lt"/>
              </a:rPr>
              <a:t>Producer Price Index Iron and Steel</a:t>
            </a:r>
          </a:p>
          <a:p>
            <a:pPr lvl="1"/>
            <a:r>
              <a:rPr lang="en-US" dirty="0">
                <a:solidFill>
                  <a:schemeClr val="tx1"/>
                </a:solidFill>
                <a:latin typeface="+mj-lt"/>
              </a:rPr>
              <a:t>Producer Price Index Lumber</a:t>
            </a:r>
          </a:p>
          <a:p>
            <a:r>
              <a:rPr lang="en-US" b="1" i="0" dirty="0">
                <a:solidFill>
                  <a:schemeClr val="tx1"/>
                </a:solidFill>
                <a:effectLst/>
                <a:latin typeface="+mj-lt"/>
              </a:rPr>
              <a:t>Zillow Housing Dat</a:t>
            </a:r>
            <a:r>
              <a:rPr lang="en-US" b="1" dirty="0">
                <a:solidFill>
                  <a:schemeClr val="tx1"/>
                </a:solidFill>
                <a:latin typeface="+mj-lt"/>
              </a:rPr>
              <a:t>a </a:t>
            </a:r>
            <a:r>
              <a:rPr lang="en-US" dirty="0">
                <a:latin typeface="+mj-lt"/>
              </a:rPr>
              <a:t>(</a:t>
            </a:r>
            <a:r>
              <a:rPr lang="en-US" dirty="0">
                <a:latin typeface="+mj-lt"/>
                <a:hlinkClick r:id="rId3"/>
              </a:rPr>
              <a:t>Housing Data - Zillow Research</a:t>
            </a:r>
            <a:r>
              <a:rPr lang="en-US" dirty="0">
                <a:latin typeface="+mj-lt"/>
              </a:rPr>
              <a:t>)</a:t>
            </a:r>
          </a:p>
          <a:p>
            <a:pPr lvl="1"/>
            <a:r>
              <a:rPr lang="en-US" b="0" i="0" dirty="0">
                <a:solidFill>
                  <a:schemeClr val="tx1"/>
                </a:solidFill>
                <a:effectLst/>
                <a:latin typeface="+mj-lt"/>
              </a:rPr>
              <a:t>Median Home Values and number of house listing by Metropolitan Area</a:t>
            </a:r>
          </a:p>
        </p:txBody>
      </p:sp>
      <p:sp>
        <p:nvSpPr>
          <p:cNvPr id="4" name="TextBox 3">
            <a:extLst>
              <a:ext uri="{FF2B5EF4-FFF2-40B4-BE49-F238E27FC236}">
                <a16:creationId xmlns:a16="http://schemas.microsoft.com/office/drawing/2014/main" id="{43954410-5514-46D6-95F0-85EDB430E46E}"/>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68804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D6C-0C8A-4924-BA13-6C4987AD043B}"/>
              </a:ext>
            </a:extLst>
          </p:cNvPr>
          <p:cNvSpPr>
            <a:spLocks noGrp="1"/>
          </p:cNvSpPr>
          <p:nvPr>
            <p:ph type="title"/>
          </p:nvPr>
        </p:nvSpPr>
        <p:spPr/>
        <p:txBody>
          <a:bodyPr/>
          <a:lstStyle/>
          <a:p>
            <a:r>
              <a:rPr lang="en-US" dirty="0"/>
              <a:t>Data Exploration and Clean Up </a:t>
            </a:r>
          </a:p>
        </p:txBody>
      </p:sp>
      <p:sp>
        <p:nvSpPr>
          <p:cNvPr id="3" name="Content Placeholder 2">
            <a:extLst>
              <a:ext uri="{FF2B5EF4-FFF2-40B4-BE49-F238E27FC236}">
                <a16:creationId xmlns:a16="http://schemas.microsoft.com/office/drawing/2014/main" id="{C3DDB93D-149D-4304-96CB-78CDA77EF966}"/>
              </a:ext>
            </a:extLst>
          </p:cNvPr>
          <p:cNvSpPr>
            <a:spLocks noGrp="1"/>
          </p:cNvSpPr>
          <p:nvPr>
            <p:ph idx="1"/>
          </p:nvPr>
        </p:nvSpPr>
        <p:spPr/>
        <p:txBody>
          <a:bodyPr/>
          <a:lstStyle/>
          <a:p>
            <a:r>
              <a:rPr lang="en-US" i="1" dirty="0">
                <a:solidFill>
                  <a:schemeClr val="tx1"/>
                </a:solidFill>
              </a:rPr>
              <a:t>Describe the exploration and cleanup process</a:t>
            </a:r>
          </a:p>
          <a:p>
            <a:r>
              <a:rPr lang="en-US" i="1" dirty="0">
                <a:solidFill>
                  <a:schemeClr val="tx1"/>
                </a:solidFill>
              </a:rPr>
              <a:t>Discuss insights you had while exploring the data that you didn't anticipate</a:t>
            </a:r>
          </a:p>
          <a:p>
            <a:r>
              <a:rPr lang="en-US" i="1" dirty="0">
                <a:solidFill>
                  <a:schemeClr val="tx1"/>
                </a:solidFill>
              </a:rPr>
              <a:t>Discuss any problems that arose after exploring the data, and how you resolved them</a:t>
            </a:r>
          </a:p>
          <a:p>
            <a:r>
              <a:rPr lang="en-US" i="1" dirty="0">
                <a:solidFill>
                  <a:schemeClr val="tx1"/>
                </a:solidFill>
              </a:rPr>
              <a:t>Present and discuss interesting figures developed during exploration, ideally with the help of Jupyter Notebook</a:t>
            </a:r>
          </a:p>
        </p:txBody>
      </p:sp>
      <p:sp>
        <p:nvSpPr>
          <p:cNvPr id="4" name="TextBox 3">
            <a:extLst>
              <a:ext uri="{FF2B5EF4-FFF2-40B4-BE49-F238E27FC236}">
                <a16:creationId xmlns:a16="http://schemas.microsoft.com/office/drawing/2014/main" id="{C2EE1F4C-5369-46E7-8A0E-3F1EDAB15A0B}"/>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39750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783352" y="1930400"/>
            <a:ext cx="8596668" cy="3880773"/>
          </a:xfrm>
        </p:spPr>
        <p:txBody>
          <a:bodyPr/>
          <a:lstStyle/>
          <a:p>
            <a:r>
              <a:rPr lang="en-US" i="1" dirty="0">
                <a:solidFill>
                  <a:schemeClr val="tx1"/>
                </a:solidFill>
              </a:rPr>
              <a:t>Discuss the steps you took to analyze the data and answer each question you asked in your proposal</a:t>
            </a:r>
          </a:p>
          <a:p>
            <a:r>
              <a:rPr lang="en-US" i="1" dirty="0">
                <a:solidFill>
                  <a:schemeClr val="tx1"/>
                </a:solidFill>
              </a:rPr>
              <a:t>Present and discuss interesting figures developed during analysis, ideally with the help of Jupyter Notebook</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91207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DD0791-E690-478D-A57C-1A1F7B61B08D}"/>
              </a:ext>
            </a:extLst>
          </p:cNvPr>
          <p:cNvSpPr>
            <a:spLocks noGrp="1"/>
          </p:cNvSpPr>
          <p:nvPr>
            <p:ph type="ctrTitle"/>
          </p:nvPr>
        </p:nvSpPr>
        <p:spPr>
          <a:xfrm>
            <a:off x="1524000" y="2040835"/>
            <a:ext cx="6745357" cy="1993003"/>
          </a:xfrm>
        </p:spPr>
        <p:txBody>
          <a:bodyPr>
            <a:normAutofit/>
          </a:bodyPr>
          <a:lstStyle/>
          <a:p>
            <a:r>
              <a:rPr lang="en-US" dirty="0"/>
              <a:t>Visualizations and Observations</a:t>
            </a:r>
          </a:p>
        </p:txBody>
      </p:sp>
    </p:spTree>
    <p:extLst>
      <p:ext uri="{BB962C8B-B14F-4D97-AF65-F5344CB8AC3E}">
        <p14:creationId xmlns:p14="http://schemas.microsoft.com/office/powerpoint/2010/main" val="354723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C0B4A25-69AE-42B7-B834-A21A68396E41}"/>
              </a:ext>
            </a:extLst>
          </p:cNvPr>
          <p:cNvPicPr>
            <a:picLocks noGrp="1" noChangeAspect="1"/>
          </p:cNvPicPr>
          <p:nvPr>
            <p:ph idx="1"/>
          </p:nvPr>
        </p:nvPicPr>
        <p:blipFill>
          <a:blip r:embed="rId2"/>
          <a:stretch>
            <a:fillRect/>
          </a:stretch>
        </p:blipFill>
        <p:spPr>
          <a:xfrm>
            <a:off x="-560319" y="266521"/>
            <a:ext cx="12181637" cy="5290534"/>
          </a:xfrm>
          <a:prstGeom prst="rect">
            <a:avLst/>
          </a:prstGeom>
        </p:spPr>
      </p:pic>
      <p:sp>
        <p:nvSpPr>
          <p:cNvPr id="11" name="TextBox 10">
            <a:extLst>
              <a:ext uri="{FF2B5EF4-FFF2-40B4-BE49-F238E27FC236}">
                <a16:creationId xmlns:a16="http://schemas.microsoft.com/office/drawing/2014/main" id="{E19EC3CD-AADF-4CCA-9D65-53F603C2442F}"/>
              </a:ext>
            </a:extLst>
          </p:cNvPr>
          <p:cNvSpPr txBox="1"/>
          <p:nvPr/>
        </p:nvSpPr>
        <p:spPr>
          <a:xfrm>
            <a:off x="923925" y="5391150"/>
            <a:ext cx="10239375" cy="1200329"/>
          </a:xfrm>
          <a:prstGeom prst="rect">
            <a:avLst/>
          </a:prstGeom>
          <a:noFill/>
        </p:spPr>
        <p:txBody>
          <a:bodyPr wrap="square" rtlCol="0">
            <a:spAutoFit/>
          </a:bodyPr>
          <a:lstStyle/>
          <a:p>
            <a:r>
              <a:rPr lang="en-US" dirty="0"/>
              <a:t>Texas metropolitan areas are experiencing an increase in home values. Austin shows to have higher home values compared to other Texas cities. It also shows to have the most significant increase in prices, followed by Dallas. McAllen on the other hand has the lowest valued homes and although the price values are increasing, it seems to be at a steady pace relative to the rest of the state.  </a:t>
            </a:r>
          </a:p>
        </p:txBody>
      </p:sp>
      <p:sp>
        <p:nvSpPr>
          <p:cNvPr id="3" name="TextBox 2">
            <a:extLst>
              <a:ext uri="{FF2B5EF4-FFF2-40B4-BE49-F238E27FC236}">
                <a16:creationId xmlns:a16="http://schemas.microsoft.com/office/drawing/2014/main" id="{57DA4F03-F542-4238-86DE-47947672328B}"/>
              </a:ext>
            </a:extLst>
          </p:cNvPr>
          <p:cNvSpPr txBox="1"/>
          <p:nvPr/>
        </p:nvSpPr>
        <p:spPr>
          <a:xfrm>
            <a:off x="1709530" y="100616"/>
            <a:ext cx="4837044" cy="646331"/>
          </a:xfrm>
          <a:prstGeom prst="rect">
            <a:avLst/>
          </a:prstGeom>
          <a:noFill/>
        </p:spPr>
        <p:txBody>
          <a:bodyPr wrap="square" rtlCol="0">
            <a:spAutoFit/>
          </a:bodyPr>
          <a:lstStyle/>
          <a:p>
            <a:r>
              <a:rPr lang="en-US" sz="3600" dirty="0">
                <a:solidFill>
                  <a:schemeClr val="accent1"/>
                </a:solidFill>
              </a:rPr>
              <a:t>Home Values</a:t>
            </a:r>
          </a:p>
        </p:txBody>
      </p:sp>
    </p:spTree>
    <p:extLst>
      <p:ext uri="{BB962C8B-B14F-4D97-AF65-F5344CB8AC3E}">
        <p14:creationId xmlns:p14="http://schemas.microsoft.com/office/powerpoint/2010/main" val="276381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F276-B0D6-451A-A47A-76D0F57D2649}"/>
              </a:ext>
            </a:extLst>
          </p:cNvPr>
          <p:cNvSpPr>
            <a:spLocks noGrp="1"/>
          </p:cNvSpPr>
          <p:nvPr>
            <p:ph type="title"/>
          </p:nvPr>
        </p:nvSpPr>
        <p:spPr/>
        <p:txBody>
          <a:bodyPr>
            <a:normAutofit/>
          </a:bodyPr>
          <a:lstStyle/>
          <a:p>
            <a:r>
              <a:rPr lang="en-US" sz="3600" dirty="0"/>
              <a:t>Listing Inventory</a:t>
            </a:r>
          </a:p>
        </p:txBody>
      </p:sp>
      <p:pic>
        <p:nvPicPr>
          <p:cNvPr id="5" name="Content Placeholder 4" descr="A picture containing chart&#10;&#10;Description automatically generated">
            <a:extLst>
              <a:ext uri="{FF2B5EF4-FFF2-40B4-BE49-F238E27FC236}">
                <a16:creationId xmlns:a16="http://schemas.microsoft.com/office/drawing/2014/main" id="{29D7F3A4-EA4E-4BBA-89A5-07570C9370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053" y="1288473"/>
            <a:ext cx="14502105" cy="3625525"/>
          </a:xfrm>
        </p:spPr>
      </p:pic>
      <p:sp>
        <p:nvSpPr>
          <p:cNvPr id="3" name="TextBox 2">
            <a:extLst>
              <a:ext uri="{FF2B5EF4-FFF2-40B4-BE49-F238E27FC236}">
                <a16:creationId xmlns:a16="http://schemas.microsoft.com/office/drawing/2014/main" id="{3CCEF24E-5ED2-4FE5-8114-1565A5F24C71}"/>
              </a:ext>
            </a:extLst>
          </p:cNvPr>
          <p:cNvSpPr txBox="1"/>
          <p:nvPr/>
        </p:nvSpPr>
        <p:spPr>
          <a:xfrm>
            <a:off x="556591" y="5384861"/>
            <a:ext cx="10986052" cy="646331"/>
          </a:xfrm>
          <a:prstGeom prst="rect">
            <a:avLst/>
          </a:prstGeom>
          <a:noFill/>
        </p:spPr>
        <p:txBody>
          <a:bodyPr wrap="square" rtlCol="0">
            <a:spAutoFit/>
          </a:bodyPr>
          <a:lstStyle/>
          <a:p>
            <a:r>
              <a:rPr lang="en-US" dirty="0"/>
              <a:t>We can demonstrate starting in the middle of the year 2020 the inventory in housing decreased drastically compared to previous years. </a:t>
            </a:r>
          </a:p>
        </p:txBody>
      </p:sp>
    </p:spTree>
    <p:extLst>
      <p:ext uri="{BB962C8B-B14F-4D97-AF65-F5344CB8AC3E}">
        <p14:creationId xmlns:p14="http://schemas.microsoft.com/office/powerpoint/2010/main" val="11346694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441</TotalTime>
  <Words>683</Words>
  <Application>Microsoft Office PowerPoint</Application>
  <PresentationFormat>Widescreen</PresentationFormat>
  <Paragraphs>57</Paragraphs>
  <Slides>15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Trebuchet MS</vt:lpstr>
      <vt:lpstr>Wingdings 3</vt:lpstr>
      <vt:lpstr>Facet</vt:lpstr>
      <vt:lpstr>Texas Housing Market Analysis</vt:lpstr>
      <vt:lpstr>Description &amp; Scope</vt:lpstr>
      <vt:lpstr>Questions (What is triggering rise in prices?)</vt:lpstr>
      <vt:lpstr>Data Resources</vt:lpstr>
      <vt:lpstr>Data Exploration and Clean Up </vt:lpstr>
      <vt:lpstr>Analysis Process</vt:lpstr>
      <vt:lpstr>Visualizations and Observations</vt:lpstr>
      <vt:lpstr>PowerPoint Presentation</vt:lpstr>
      <vt:lpstr>Listing Inventory</vt:lpstr>
      <vt:lpstr>PowerPoint Presentation</vt:lpstr>
      <vt:lpstr>Housing Index vs. Commodities Index</vt:lpstr>
      <vt:lpstr>The demonstration shows a drastic change in Lumber prices after April 2020 increasing the price of construction. Predicting if the price of lumber continues to increase, we can expect the price of construction to continue to increase.</vt:lpstr>
      <vt:lpstr>PowerPoint Presentation</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Housing Market Analysis</dc:title>
  <dc:creator>Francis Escamilla</dc:creator>
  <cp:lastModifiedBy>Jucary</cp:lastModifiedBy>
  <cp:revision>40</cp:revision>
  <dcterms:created xsi:type="dcterms:W3CDTF">2021-06-07T21:53:54Z</dcterms:created>
  <dcterms:modified xsi:type="dcterms:W3CDTF">2021-06-09T02:36:38Z</dcterms:modified>
</cp:coreProperties>
</file>