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62" r:id="rId3"/>
    <p:sldId id="265" r:id="rId4"/>
    <p:sldId id="266" r:id="rId5"/>
    <p:sldId id="263" r:id="rId6"/>
    <p:sldId id="264" r:id="rId7"/>
    <p:sldId id="257" r:id="rId8"/>
    <p:sldId id="258" r:id="rId9"/>
    <p:sldId id="259" r:id="rId10"/>
    <p:sldId id="260" r:id="rId11"/>
    <p:sldId id="261"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p:scale>
          <a:sx n="100" d="100"/>
          <a:sy n="100" d="100"/>
        </p:scale>
        <p:origin x="1146" y="45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2022/11/25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2022/11/25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4782723-B6F1-42C8-A939-B566D55DBF50}"/>
              </a:ext>
            </a:extLst>
          </p:cNvPr>
          <p:cNvGrpSpPr/>
          <p:nvPr/>
        </p:nvGrpSpPr>
        <p:grpSpPr>
          <a:xfrm>
            <a:off x="777240" y="1280160"/>
            <a:ext cx="8362950" cy="3663554"/>
            <a:chOff x="777240" y="1280160"/>
            <a:chExt cx="8362950" cy="3663554"/>
          </a:xfrm>
        </p:grpSpPr>
        <p:pic>
          <p:nvPicPr>
            <p:cNvPr id="3074" name="Picture 2">
              <a:extLst>
                <a:ext uri="{FF2B5EF4-FFF2-40B4-BE49-F238E27FC236}">
                  <a16:creationId xmlns:a16="http://schemas.microsoft.com/office/drawing/2014/main" id="{4BF2B013-E135-8BB6-4EAC-55714734F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 y="1280160"/>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FECC67C-0695-975B-9C0C-988B3F0C6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715" y="1280160"/>
              <a:ext cx="4181475"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E9D36BC-FB7F-039C-737E-6BFC528374B1}"/>
                </a:ext>
              </a:extLst>
            </p:cNvPr>
            <p:cNvSpPr txBox="1"/>
            <p:nvPr/>
          </p:nvSpPr>
          <p:spPr>
            <a:xfrm>
              <a:off x="2452769" y="4632960"/>
              <a:ext cx="442831" cy="307777"/>
            </a:xfrm>
            <a:prstGeom prst="rect">
              <a:avLst/>
            </a:prstGeom>
            <a:noFill/>
          </p:spPr>
          <p:txBody>
            <a:bodyPr wrap="square" rtlCol="0" anchor="t">
              <a:spAutoFit/>
            </a:bodyPr>
            <a:lstStyle/>
            <a:p>
              <a:r>
                <a:rPr lang="en-US" altLang="zh-CN" sz="1400" dirty="0">
                  <a:sym typeface="+mn-ea"/>
                </a:rPr>
                <a:t>(a)</a:t>
              </a:r>
              <a:endParaRPr lang="zh-CN" altLang="en-US" sz="1400" dirty="0">
                <a:sym typeface="+mn-ea"/>
              </a:endParaRPr>
            </a:p>
          </p:txBody>
        </p:sp>
        <p:sp>
          <p:nvSpPr>
            <p:cNvPr id="3" name="文本框 2">
              <a:extLst>
                <a:ext uri="{FF2B5EF4-FFF2-40B4-BE49-F238E27FC236}">
                  <a16:creationId xmlns:a16="http://schemas.microsoft.com/office/drawing/2014/main" id="{BC1D9B98-8F4B-EC2E-42E4-A10636ABD1C6}"/>
                </a:ext>
              </a:extLst>
            </p:cNvPr>
            <p:cNvSpPr txBox="1"/>
            <p:nvPr/>
          </p:nvSpPr>
          <p:spPr>
            <a:xfrm>
              <a:off x="6828036" y="4635937"/>
              <a:ext cx="442831" cy="307777"/>
            </a:xfrm>
            <a:prstGeom prst="rect">
              <a:avLst/>
            </a:prstGeom>
            <a:noFill/>
          </p:spPr>
          <p:txBody>
            <a:bodyPr wrap="square" rtlCol="0" anchor="t">
              <a:spAutoFit/>
            </a:bodyPr>
            <a:lstStyle/>
            <a:p>
              <a:r>
                <a:rPr lang="en-US" altLang="zh-CN" sz="1400" dirty="0">
                  <a:sym typeface="+mn-ea"/>
                </a:rPr>
                <a:t>(b)</a:t>
              </a:r>
              <a:endParaRPr lang="zh-CN" altLang="en-US" sz="1400" dirty="0">
                <a:sym typeface="+mn-ea"/>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62990" y="1471930"/>
            <a:ext cx="6709410" cy="3721100"/>
            <a:chOff x="1674" y="2318"/>
            <a:chExt cx="10566" cy="5860"/>
          </a:xfrm>
        </p:grpSpPr>
        <p:pic>
          <p:nvPicPr>
            <p:cNvPr id="2" name="图片 1"/>
            <p:cNvPicPr>
              <a:picLocks noChangeAspect="1"/>
            </p:cNvPicPr>
            <p:nvPr/>
          </p:nvPicPr>
          <p:blipFill>
            <a:blip r:embed="rId2"/>
            <a:stretch>
              <a:fillRect/>
            </a:stretch>
          </p:blipFill>
          <p:spPr>
            <a:xfrm>
              <a:off x="1674" y="2318"/>
              <a:ext cx="5280" cy="5280"/>
            </a:xfrm>
            <a:prstGeom prst="rect">
              <a:avLst/>
            </a:prstGeom>
          </p:spPr>
        </p:pic>
        <p:pic>
          <p:nvPicPr>
            <p:cNvPr id="3" name="图片 2"/>
            <p:cNvPicPr>
              <a:picLocks noChangeAspect="1"/>
            </p:cNvPicPr>
            <p:nvPr/>
          </p:nvPicPr>
          <p:blipFill>
            <a:blip r:embed="rId3"/>
            <a:stretch>
              <a:fillRect/>
            </a:stretch>
          </p:blipFill>
          <p:spPr>
            <a:xfrm>
              <a:off x="6960" y="2318"/>
              <a:ext cx="5280" cy="5280"/>
            </a:xfrm>
            <a:prstGeom prst="rect">
              <a:avLst/>
            </a:prstGeom>
          </p:spPr>
        </p:pic>
        <p:sp>
          <p:nvSpPr>
            <p:cNvPr id="5" name="文本框 4"/>
            <p:cNvSpPr txBox="1"/>
            <p:nvPr/>
          </p:nvSpPr>
          <p:spPr>
            <a:xfrm>
              <a:off x="2963" y="7598"/>
              <a:ext cx="2702" cy="580"/>
            </a:xfrm>
            <a:prstGeom prst="rect">
              <a:avLst/>
            </a:prstGeom>
            <a:noFill/>
          </p:spPr>
          <p:txBody>
            <a:bodyPr wrap="square" rtlCol="0" anchor="t">
              <a:spAutoFit/>
            </a:bodyPr>
            <a:lstStyle/>
            <a:p>
              <a:r>
                <a:rPr lang="en-US" altLang="zh-CN">
                  <a:sym typeface="+mn-ea"/>
                </a:rPr>
                <a:t>(a) stat=density</a:t>
              </a:r>
            </a:p>
          </p:txBody>
        </p:sp>
        <p:sp>
          <p:nvSpPr>
            <p:cNvPr id="4" name="文本框 3"/>
            <p:cNvSpPr txBox="1"/>
            <p:nvPr/>
          </p:nvSpPr>
          <p:spPr>
            <a:xfrm>
              <a:off x="8249" y="7598"/>
              <a:ext cx="3271" cy="580"/>
            </a:xfrm>
            <a:prstGeom prst="rect">
              <a:avLst/>
            </a:prstGeom>
            <a:noFill/>
          </p:spPr>
          <p:txBody>
            <a:bodyPr wrap="square" rtlCol="0" anchor="t">
              <a:spAutoFit/>
            </a:bodyPr>
            <a:lstStyle/>
            <a:p>
              <a:r>
                <a:rPr lang="en-US" altLang="zh-CN">
                  <a:sym typeface="+mn-ea"/>
                </a:rPr>
                <a:t>(b) stat=probability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1535430"/>
            <a:ext cx="9930765" cy="3721100"/>
            <a:chOff x="0" y="2418"/>
            <a:chExt cx="15639" cy="5860"/>
          </a:xfrm>
        </p:grpSpPr>
        <p:pic>
          <p:nvPicPr>
            <p:cNvPr id="2" name="图片 1"/>
            <p:cNvPicPr>
              <a:picLocks noChangeAspect="1"/>
            </p:cNvPicPr>
            <p:nvPr/>
          </p:nvPicPr>
          <p:blipFill>
            <a:blip r:embed="rId2"/>
            <a:stretch>
              <a:fillRect/>
            </a:stretch>
          </p:blipFill>
          <p:spPr>
            <a:xfrm>
              <a:off x="0" y="2418"/>
              <a:ext cx="5280" cy="5280"/>
            </a:xfrm>
            <a:prstGeom prst="rect">
              <a:avLst/>
            </a:prstGeom>
          </p:spPr>
        </p:pic>
        <p:pic>
          <p:nvPicPr>
            <p:cNvPr id="3" name="图片 2"/>
            <p:cNvPicPr>
              <a:picLocks noChangeAspect="1"/>
            </p:cNvPicPr>
            <p:nvPr/>
          </p:nvPicPr>
          <p:blipFill>
            <a:blip r:embed="rId3"/>
            <a:stretch>
              <a:fillRect/>
            </a:stretch>
          </p:blipFill>
          <p:spPr>
            <a:xfrm>
              <a:off x="5193" y="2418"/>
              <a:ext cx="5280" cy="5280"/>
            </a:xfrm>
            <a:prstGeom prst="rect">
              <a:avLst/>
            </a:prstGeom>
          </p:spPr>
        </p:pic>
        <p:pic>
          <p:nvPicPr>
            <p:cNvPr id="4" name="图片 3"/>
            <p:cNvPicPr>
              <a:picLocks noChangeAspect="1"/>
            </p:cNvPicPr>
            <p:nvPr/>
          </p:nvPicPr>
          <p:blipFill>
            <a:blip r:embed="rId4"/>
            <a:stretch>
              <a:fillRect/>
            </a:stretch>
          </p:blipFill>
          <p:spPr>
            <a:xfrm>
              <a:off x="10359" y="2418"/>
              <a:ext cx="5280" cy="5280"/>
            </a:xfrm>
            <a:prstGeom prst="rect">
              <a:avLst/>
            </a:prstGeom>
          </p:spPr>
        </p:pic>
        <p:sp>
          <p:nvSpPr>
            <p:cNvPr id="5" name="文本框 4"/>
            <p:cNvSpPr txBox="1"/>
            <p:nvPr/>
          </p:nvSpPr>
          <p:spPr>
            <a:xfrm>
              <a:off x="1651" y="7698"/>
              <a:ext cx="2702" cy="580"/>
            </a:xfrm>
            <a:prstGeom prst="rect">
              <a:avLst/>
            </a:prstGeom>
            <a:noFill/>
          </p:spPr>
          <p:txBody>
            <a:bodyPr wrap="square" rtlCol="0" anchor="t">
              <a:spAutoFit/>
            </a:bodyPr>
            <a:lstStyle/>
            <a:p>
              <a:r>
                <a:rPr lang="en-US" altLang="zh-CN" dirty="0">
                  <a:sym typeface="+mn-ea"/>
                </a:rPr>
                <a:t>(a) </a:t>
              </a:r>
              <a:r>
                <a:rPr lang="zh-CN" altLang="en-US" dirty="0">
                  <a:sym typeface="+mn-ea"/>
                </a:rPr>
                <a:t>bins=20</a:t>
              </a:r>
              <a:endParaRPr lang="zh-CN" altLang="en-US" dirty="0"/>
            </a:p>
          </p:txBody>
        </p:sp>
        <p:sp>
          <p:nvSpPr>
            <p:cNvPr id="6" name="文本框 5"/>
            <p:cNvSpPr txBox="1"/>
            <p:nvPr/>
          </p:nvSpPr>
          <p:spPr>
            <a:xfrm>
              <a:off x="6846" y="7698"/>
              <a:ext cx="2684" cy="580"/>
            </a:xfrm>
            <a:prstGeom prst="rect">
              <a:avLst/>
            </a:prstGeom>
            <a:noFill/>
          </p:spPr>
          <p:txBody>
            <a:bodyPr wrap="square" rtlCol="0" anchor="t">
              <a:spAutoFit/>
            </a:bodyPr>
            <a:lstStyle/>
            <a:p>
              <a:r>
                <a:rPr lang="en-US" altLang="zh-CN">
                  <a:sym typeface="+mn-ea"/>
                </a:rPr>
                <a:t>(b) </a:t>
              </a:r>
              <a:r>
                <a:rPr lang="zh-CN" altLang="en-US">
                  <a:sym typeface="+mn-ea"/>
                </a:rPr>
                <a:t>bins=</a:t>
              </a:r>
              <a:r>
                <a:rPr lang="en-US" altLang="zh-CN">
                  <a:sym typeface="+mn-ea"/>
                </a:rPr>
                <a:t>50</a:t>
              </a:r>
            </a:p>
          </p:txBody>
        </p:sp>
        <p:sp>
          <p:nvSpPr>
            <p:cNvPr id="7" name="文本框 6"/>
            <p:cNvSpPr txBox="1"/>
            <p:nvPr/>
          </p:nvSpPr>
          <p:spPr>
            <a:xfrm>
              <a:off x="12218" y="7698"/>
              <a:ext cx="2459" cy="580"/>
            </a:xfrm>
            <a:prstGeom prst="rect">
              <a:avLst/>
            </a:prstGeom>
            <a:noFill/>
          </p:spPr>
          <p:txBody>
            <a:bodyPr wrap="square" rtlCol="0" anchor="t">
              <a:spAutoFit/>
            </a:bodyPr>
            <a:lstStyle/>
            <a:p>
              <a:r>
                <a:rPr lang="en-US" altLang="zh-CN">
                  <a:sym typeface="+mn-ea"/>
                </a:rPr>
                <a:t>(c) </a:t>
              </a:r>
              <a:r>
                <a:rPr lang="zh-CN" altLang="en-US">
                  <a:sym typeface="+mn-ea"/>
                </a:rPr>
                <a:t>binwidth=</a:t>
              </a:r>
              <a:r>
                <a:rPr lang="en-US" altLang="zh-CN">
                  <a:sym typeface="+mn-ea"/>
                </a:rPr>
                <a:t>5</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64C7BF91-430A-16FE-CE9F-CC37D3CC2C2F}"/>
              </a:ext>
            </a:extLst>
          </p:cNvPr>
          <p:cNvGrpSpPr/>
          <p:nvPr/>
        </p:nvGrpSpPr>
        <p:grpSpPr>
          <a:xfrm>
            <a:off x="109538" y="2195511"/>
            <a:ext cx="12220575" cy="2835275"/>
            <a:chOff x="109538" y="2195511"/>
            <a:chExt cx="12220575" cy="2835275"/>
          </a:xfrm>
        </p:grpSpPr>
        <p:pic>
          <p:nvPicPr>
            <p:cNvPr id="9218" name="Picture 2">
              <a:extLst>
                <a:ext uri="{FF2B5EF4-FFF2-40B4-BE49-F238E27FC236}">
                  <a16:creationId xmlns:a16="http://schemas.microsoft.com/office/drawing/2014/main" id="{E7087673-F484-6960-6E35-A78160541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2195512"/>
              <a:ext cx="393382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8F73232-8512-C621-0EED-C2033EA61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88" y="2195511"/>
              <a:ext cx="3933825" cy="246697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A641D5F-EC9E-F995-C4E2-AEACEB023144}"/>
                </a:ext>
              </a:extLst>
            </p:cNvPr>
            <p:cNvSpPr txBox="1"/>
            <p:nvPr/>
          </p:nvSpPr>
          <p:spPr>
            <a:xfrm>
              <a:off x="2076450" y="4662486"/>
              <a:ext cx="513715" cy="368300"/>
            </a:xfrm>
            <a:prstGeom prst="rect">
              <a:avLst/>
            </a:prstGeom>
            <a:noFill/>
          </p:spPr>
          <p:txBody>
            <a:bodyPr wrap="square" rtlCol="0" anchor="t">
              <a:spAutoFit/>
            </a:bodyPr>
            <a:lstStyle/>
            <a:p>
              <a:r>
                <a:rPr lang="en-US" altLang="zh-CN" dirty="0">
                  <a:sym typeface="+mn-ea"/>
                </a:rPr>
                <a:t>(a)</a:t>
              </a:r>
              <a:endParaRPr lang="zh-CN" altLang="en-US" dirty="0"/>
            </a:p>
          </p:txBody>
        </p:sp>
        <p:sp>
          <p:nvSpPr>
            <p:cNvPr id="10" name="文本框 9">
              <a:extLst>
                <a:ext uri="{FF2B5EF4-FFF2-40B4-BE49-F238E27FC236}">
                  <a16:creationId xmlns:a16="http://schemas.microsoft.com/office/drawing/2014/main" id="{3C94C88A-0193-E6AC-0046-88BBE8400FFF}"/>
                </a:ext>
              </a:extLst>
            </p:cNvPr>
            <p:cNvSpPr txBox="1"/>
            <p:nvPr/>
          </p:nvSpPr>
          <p:spPr>
            <a:xfrm>
              <a:off x="6515100" y="4662486"/>
              <a:ext cx="513715" cy="368300"/>
            </a:xfrm>
            <a:prstGeom prst="rect">
              <a:avLst/>
            </a:prstGeom>
            <a:noFill/>
          </p:spPr>
          <p:txBody>
            <a:bodyPr wrap="square" rtlCol="0" anchor="t">
              <a:spAutoFit/>
            </a:bodyPr>
            <a:lstStyle/>
            <a:p>
              <a:r>
                <a:rPr lang="en-US" altLang="zh-CN" dirty="0">
                  <a:sym typeface="+mn-ea"/>
                </a:rPr>
                <a:t>(b)</a:t>
              </a:r>
              <a:endParaRPr lang="zh-CN" altLang="en-US" dirty="0"/>
            </a:p>
          </p:txBody>
        </p:sp>
        <p:pic>
          <p:nvPicPr>
            <p:cNvPr id="9224" name="Picture 8">
              <a:extLst>
                <a:ext uri="{FF2B5EF4-FFF2-40B4-BE49-F238E27FC236}">
                  <a16:creationId xmlns:a16="http://schemas.microsoft.com/office/drawing/2014/main" id="{0C36C31F-E7F7-62F4-3D28-D62071126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6838" y="2195511"/>
              <a:ext cx="3343275" cy="246697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23F50FE8-BEFC-9B21-E539-ECAD295306E9}"/>
                </a:ext>
              </a:extLst>
            </p:cNvPr>
            <p:cNvSpPr txBox="1"/>
            <p:nvPr/>
          </p:nvSpPr>
          <p:spPr>
            <a:xfrm>
              <a:off x="10448925" y="4662486"/>
              <a:ext cx="513715" cy="368300"/>
            </a:xfrm>
            <a:prstGeom prst="rect">
              <a:avLst/>
            </a:prstGeom>
            <a:noFill/>
          </p:spPr>
          <p:txBody>
            <a:bodyPr wrap="square" rtlCol="0" anchor="t">
              <a:spAutoFit/>
            </a:bodyPr>
            <a:lstStyle/>
            <a:p>
              <a:r>
                <a:rPr lang="en-US" altLang="zh-CN" dirty="0">
                  <a:sym typeface="+mn-ea"/>
                </a:rPr>
                <a:t>(c)</a:t>
              </a:r>
              <a:endParaRPr lang="zh-CN" altLang="en-US" dirty="0"/>
            </a:p>
          </p:txBody>
        </p:sp>
      </p:grpSp>
    </p:spTree>
    <p:extLst>
      <p:ext uri="{BB962C8B-B14F-4D97-AF65-F5344CB8AC3E}">
        <p14:creationId xmlns:p14="http://schemas.microsoft.com/office/powerpoint/2010/main" val="178165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53531D2-61FB-464D-F2C4-0BD69708F4FB}"/>
              </a:ext>
            </a:extLst>
          </p:cNvPr>
          <p:cNvGrpSpPr/>
          <p:nvPr/>
        </p:nvGrpSpPr>
        <p:grpSpPr>
          <a:xfrm>
            <a:off x="0" y="2338388"/>
            <a:ext cx="11239500" cy="2835275"/>
            <a:chOff x="0" y="2338388"/>
            <a:chExt cx="11239500" cy="2835275"/>
          </a:xfrm>
        </p:grpSpPr>
        <p:pic>
          <p:nvPicPr>
            <p:cNvPr id="10242" name="Picture 2">
              <a:extLst>
                <a:ext uri="{FF2B5EF4-FFF2-40B4-BE49-F238E27FC236}">
                  <a16:creationId xmlns:a16="http://schemas.microsoft.com/office/drawing/2014/main" id="{19956E78-E696-A2F2-58D9-886243C30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8388"/>
              <a:ext cx="393382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BFBA78E0-06F1-658A-C7A8-E9375236F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2338388"/>
              <a:ext cx="393382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066CBC9F-B93C-683B-3CBF-152E669BD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650" y="2338388"/>
              <a:ext cx="3371850" cy="24669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9039E8C1-DA15-378B-D5C2-0A6AFEB1C053}"/>
                </a:ext>
              </a:extLst>
            </p:cNvPr>
            <p:cNvSpPr txBox="1"/>
            <p:nvPr/>
          </p:nvSpPr>
          <p:spPr>
            <a:xfrm>
              <a:off x="1966912" y="4805363"/>
              <a:ext cx="513715" cy="368300"/>
            </a:xfrm>
            <a:prstGeom prst="rect">
              <a:avLst/>
            </a:prstGeom>
            <a:noFill/>
          </p:spPr>
          <p:txBody>
            <a:bodyPr wrap="square" rtlCol="0" anchor="t">
              <a:spAutoFit/>
            </a:bodyPr>
            <a:lstStyle/>
            <a:p>
              <a:r>
                <a:rPr lang="en-US" altLang="zh-CN" dirty="0">
                  <a:sym typeface="+mn-ea"/>
                </a:rPr>
                <a:t>(a)</a:t>
              </a:r>
              <a:endParaRPr lang="zh-CN" altLang="en-US" dirty="0"/>
            </a:p>
          </p:txBody>
        </p:sp>
        <p:sp>
          <p:nvSpPr>
            <p:cNvPr id="3" name="文本框 2">
              <a:extLst>
                <a:ext uri="{FF2B5EF4-FFF2-40B4-BE49-F238E27FC236}">
                  <a16:creationId xmlns:a16="http://schemas.microsoft.com/office/drawing/2014/main" id="{5D8C4736-DCA0-76CB-18AC-E3DEEAE35174}"/>
                </a:ext>
              </a:extLst>
            </p:cNvPr>
            <p:cNvSpPr txBox="1"/>
            <p:nvPr/>
          </p:nvSpPr>
          <p:spPr>
            <a:xfrm>
              <a:off x="5839142" y="4805363"/>
              <a:ext cx="513715" cy="368300"/>
            </a:xfrm>
            <a:prstGeom prst="rect">
              <a:avLst/>
            </a:prstGeom>
            <a:noFill/>
          </p:spPr>
          <p:txBody>
            <a:bodyPr wrap="square" rtlCol="0" anchor="t">
              <a:spAutoFit/>
            </a:bodyPr>
            <a:lstStyle/>
            <a:p>
              <a:r>
                <a:rPr lang="en-US" altLang="zh-CN" dirty="0">
                  <a:sym typeface="+mn-ea"/>
                </a:rPr>
                <a:t>(b)</a:t>
              </a:r>
              <a:endParaRPr lang="zh-CN" altLang="en-US" dirty="0"/>
            </a:p>
          </p:txBody>
        </p:sp>
        <p:sp>
          <p:nvSpPr>
            <p:cNvPr id="4" name="文本框 3">
              <a:extLst>
                <a:ext uri="{FF2B5EF4-FFF2-40B4-BE49-F238E27FC236}">
                  <a16:creationId xmlns:a16="http://schemas.microsoft.com/office/drawing/2014/main" id="{D7B1544D-5D58-69B1-37E1-187FA043EE8B}"/>
                </a:ext>
              </a:extLst>
            </p:cNvPr>
            <p:cNvSpPr txBox="1"/>
            <p:nvPr/>
          </p:nvSpPr>
          <p:spPr>
            <a:xfrm>
              <a:off x="9382443" y="4805363"/>
              <a:ext cx="513715" cy="368300"/>
            </a:xfrm>
            <a:prstGeom prst="rect">
              <a:avLst/>
            </a:prstGeom>
            <a:noFill/>
          </p:spPr>
          <p:txBody>
            <a:bodyPr wrap="square" rtlCol="0" anchor="t">
              <a:spAutoFit/>
            </a:bodyPr>
            <a:lstStyle/>
            <a:p>
              <a:r>
                <a:rPr lang="en-US" altLang="zh-CN" dirty="0">
                  <a:sym typeface="+mn-ea"/>
                </a:rPr>
                <a:t>(c)</a:t>
              </a:r>
              <a:endParaRPr lang="zh-CN" altLang="en-US" dirty="0"/>
            </a:p>
          </p:txBody>
        </p:sp>
      </p:grpSp>
    </p:spTree>
    <p:extLst>
      <p:ext uri="{BB962C8B-B14F-4D97-AF65-F5344CB8AC3E}">
        <p14:creationId xmlns:p14="http://schemas.microsoft.com/office/powerpoint/2010/main" val="244757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BE48FAA-1FC4-C7ED-A7A5-E106B27DBA7F}"/>
              </a:ext>
            </a:extLst>
          </p:cNvPr>
          <p:cNvGrpSpPr/>
          <p:nvPr/>
        </p:nvGrpSpPr>
        <p:grpSpPr>
          <a:xfrm>
            <a:off x="342900" y="1524000"/>
            <a:ext cx="7748588" cy="3721100"/>
            <a:chOff x="342900" y="1524000"/>
            <a:chExt cx="7748588" cy="3721100"/>
          </a:xfrm>
        </p:grpSpPr>
        <p:pic>
          <p:nvPicPr>
            <p:cNvPr id="11266" name="Picture 2">
              <a:extLst>
                <a:ext uri="{FF2B5EF4-FFF2-40B4-BE49-F238E27FC236}">
                  <a16:creationId xmlns:a16="http://schemas.microsoft.com/office/drawing/2014/main" id="{597F4CE6-6112-B8A8-EA95-574497279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5240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CD899E81-E06C-6572-60A8-59BAFE18E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013" y="1524000"/>
              <a:ext cx="4181475"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2D16A75-3C48-D9F1-B284-91907AAFB630}"/>
                </a:ext>
              </a:extLst>
            </p:cNvPr>
            <p:cNvSpPr txBox="1"/>
            <p:nvPr/>
          </p:nvSpPr>
          <p:spPr>
            <a:xfrm>
              <a:off x="1762442" y="4876800"/>
              <a:ext cx="513715" cy="368300"/>
            </a:xfrm>
            <a:prstGeom prst="rect">
              <a:avLst/>
            </a:prstGeom>
            <a:noFill/>
          </p:spPr>
          <p:txBody>
            <a:bodyPr wrap="square" rtlCol="0" anchor="t">
              <a:spAutoFit/>
            </a:bodyPr>
            <a:lstStyle/>
            <a:p>
              <a:r>
                <a:rPr lang="en-US" altLang="zh-CN" dirty="0">
                  <a:sym typeface="+mn-ea"/>
                </a:rPr>
                <a:t>(a)</a:t>
              </a:r>
              <a:endParaRPr lang="zh-CN" altLang="en-US" dirty="0"/>
            </a:p>
          </p:txBody>
        </p:sp>
        <p:sp>
          <p:nvSpPr>
            <p:cNvPr id="3" name="文本框 2">
              <a:extLst>
                <a:ext uri="{FF2B5EF4-FFF2-40B4-BE49-F238E27FC236}">
                  <a16:creationId xmlns:a16="http://schemas.microsoft.com/office/drawing/2014/main" id="{6A0F8A3E-BCB0-8766-E3D8-C5C2E9971A5A}"/>
                </a:ext>
              </a:extLst>
            </p:cNvPr>
            <p:cNvSpPr txBox="1"/>
            <p:nvPr/>
          </p:nvSpPr>
          <p:spPr>
            <a:xfrm>
              <a:off x="5743892" y="4876800"/>
              <a:ext cx="513715" cy="368300"/>
            </a:xfrm>
            <a:prstGeom prst="rect">
              <a:avLst/>
            </a:prstGeom>
            <a:noFill/>
          </p:spPr>
          <p:txBody>
            <a:bodyPr wrap="square" rtlCol="0" anchor="t">
              <a:spAutoFit/>
            </a:bodyPr>
            <a:lstStyle/>
            <a:p>
              <a:r>
                <a:rPr lang="en-US" altLang="zh-CN" dirty="0">
                  <a:sym typeface="+mn-ea"/>
                </a:rPr>
                <a:t>(b)</a:t>
              </a:r>
              <a:endParaRPr lang="zh-CN" altLang="en-US" dirty="0"/>
            </a:p>
          </p:txBody>
        </p:sp>
      </p:grpSp>
    </p:spTree>
    <p:extLst>
      <p:ext uri="{BB962C8B-B14F-4D97-AF65-F5344CB8AC3E}">
        <p14:creationId xmlns:p14="http://schemas.microsoft.com/office/powerpoint/2010/main" val="123170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561E80D-0ACC-B246-D86A-EDA882B9284F}"/>
              </a:ext>
            </a:extLst>
          </p:cNvPr>
          <p:cNvGrpSpPr/>
          <p:nvPr/>
        </p:nvGrpSpPr>
        <p:grpSpPr>
          <a:xfrm>
            <a:off x="400050" y="1647825"/>
            <a:ext cx="12053888" cy="3746500"/>
            <a:chOff x="400050" y="1647825"/>
            <a:chExt cx="12053888" cy="3746500"/>
          </a:xfrm>
        </p:grpSpPr>
        <p:pic>
          <p:nvPicPr>
            <p:cNvPr id="12292" name="Picture 4">
              <a:extLst>
                <a:ext uri="{FF2B5EF4-FFF2-40B4-BE49-F238E27FC236}">
                  <a16:creationId xmlns:a16="http://schemas.microsoft.com/office/drawing/2014/main" id="{6D000F55-C038-F0D9-7A32-F81284D8A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647825"/>
              <a:ext cx="32766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85B1F4C8-11F2-0C8F-AA57-D066CD315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988" y="1647825"/>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E8314DFF-86CE-1A1E-1E4A-05E43998A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2463" y="1647825"/>
              <a:ext cx="4181475"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CD8EF92-D19F-E9A5-4BFC-BA68FFE3BABE}"/>
                </a:ext>
              </a:extLst>
            </p:cNvPr>
            <p:cNvSpPr txBox="1"/>
            <p:nvPr/>
          </p:nvSpPr>
          <p:spPr>
            <a:xfrm>
              <a:off x="1781492" y="5026025"/>
              <a:ext cx="513715" cy="368300"/>
            </a:xfrm>
            <a:prstGeom prst="rect">
              <a:avLst/>
            </a:prstGeom>
            <a:noFill/>
          </p:spPr>
          <p:txBody>
            <a:bodyPr wrap="square" rtlCol="0" anchor="t">
              <a:spAutoFit/>
            </a:bodyPr>
            <a:lstStyle/>
            <a:p>
              <a:r>
                <a:rPr lang="en-US" altLang="zh-CN" dirty="0">
                  <a:sym typeface="+mn-ea"/>
                </a:rPr>
                <a:t>(a)</a:t>
              </a:r>
              <a:endParaRPr lang="zh-CN" altLang="en-US" dirty="0"/>
            </a:p>
          </p:txBody>
        </p:sp>
        <p:sp>
          <p:nvSpPr>
            <p:cNvPr id="5" name="文本框 4">
              <a:extLst>
                <a:ext uri="{FF2B5EF4-FFF2-40B4-BE49-F238E27FC236}">
                  <a16:creationId xmlns:a16="http://schemas.microsoft.com/office/drawing/2014/main" id="{39F94EAB-34F4-3C4F-7E05-9D273F9DFA4D}"/>
                </a:ext>
              </a:extLst>
            </p:cNvPr>
            <p:cNvSpPr txBox="1"/>
            <p:nvPr/>
          </p:nvSpPr>
          <p:spPr>
            <a:xfrm>
              <a:off x="5839142" y="5026025"/>
              <a:ext cx="513715" cy="368300"/>
            </a:xfrm>
            <a:prstGeom prst="rect">
              <a:avLst/>
            </a:prstGeom>
            <a:noFill/>
          </p:spPr>
          <p:txBody>
            <a:bodyPr wrap="square" rtlCol="0" anchor="t">
              <a:spAutoFit/>
            </a:bodyPr>
            <a:lstStyle/>
            <a:p>
              <a:r>
                <a:rPr lang="en-US" altLang="zh-CN" dirty="0">
                  <a:sym typeface="+mn-ea"/>
                </a:rPr>
                <a:t>(b)</a:t>
              </a:r>
              <a:endParaRPr lang="zh-CN" altLang="en-US" dirty="0"/>
            </a:p>
          </p:txBody>
        </p:sp>
        <p:sp>
          <p:nvSpPr>
            <p:cNvPr id="6" name="文本框 5">
              <a:extLst>
                <a:ext uri="{FF2B5EF4-FFF2-40B4-BE49-F238E27FC236}">
                  <a16:creationId xmlns:a16="http://schemas.microsoft.com/office/drawing/2014/main" id="{AB476E15-6EAD-53F6-A94C-43FD57B05F47}"/>
                </a:ext>
              </a:extLst>
            </p:cNvPr>
            <p:cNvSpPr txBox="1"/>
            <p:nvPr/>
          </p:nvSpPr>
          <p:spPr>
            <a:xfrm>
              <a:off x="10106342" y="5026025"/>
              <a:ext cx="513715" cy="368300"/>
            </a:xfrm>
            <a:prstGeom prst="rect">
              <a:avLst/>
            </a:prstGeom>
            <a:noFill/>
          </p:spPr>
          <p:txBody>
            <a:bodyPr wrap="square" rtlCol="0" anchor="t">
              <a:spAutoFit/>
            </a:bodyPr>
            <a:lstStyle/>
            <a:p>
              <a:r>
                <a:rPr lang="en-US" altLang="zh-CN" dirty="0">
                  <a:sym typeface="+mn-ea"/>
                </a:rPr>
                <a:t>(c)</a:t>
              </a:r>
              <a:endParaRPr lang="zh-CN" altLang="en-US" dirty="0"/>
            </a:p>
          </p:txBody>
        </p:sp>
      </p:grpSp>
    </p:spTree>
    <p:extLst>
      <p:ext uri="{BB962C8B-B14F-4D97-AF65-F5344CB8AC3E}">
        <p14:creationId xmlns:p14="http://schemas.microsoft.com/office/powerpoint/2010/main" val="84785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5969681-05C3-0748-C98C-97E834D2F1B6}"/>
              </a:ext>
            </a:extLst>
          </p:cNvPr>
          <p:cNvGrpSpPr/>
          <p:nvPr/>
        </p:nvGrpSpPr>
        <p:grpSpPr>
          <a:xfrm>
            <a:off x="166688" y="1333500"/>
            <a:ext cx="8477250" cy="4684931"/>
            <a:chOff x="166688" y="1333500"/>
            <a:chExt cx="8477250" cy="4684931"/>
          </a:xfrm>
        </p:grpSpPr>
        <p:pic>
          <p:nvPicPr>
            <p:cNvPr id="13314" name="Picture 2">
              <a:extLst>
                <a:ext uri="{FF2B5EF4-FFF2-40B4-BE49-F238E27FC236}">
                  <a16:creationId xmlns:a16="http://schemas.microsoft.com/office/drawing/2014/main" id="{7EAA4B69-CED5-F4F3-CAF3-0E7998063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1333500"/>
              <a:ext cx="3990975"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89C3505-BBB0-1CB0-74FD-7D1A1B8F8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963" y="1333500"/>
              <a:ext cx="3990975"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DC2645C1-2CBC-DF58-CACE-7DD9169BCE96}"/>
                </a:ext>
              </a:extLst>
            </p:cNvPr>
            <p:cNvSpPr txBox="1"/>
            <p:nvPr/>
          </p:nvSpPr>
          <p:spPr>
            <a:xfrm>
              <a:off x="819308" y="5372100"/>
              <a:ext cx="2885917" cy="646331"/>
            </a:xfrm>
            <a:prstGeom prst="rect">
              <a:avLst/>
            </a:prstGeom>
            <a:noFill/>
          </p:spPr>
          <p:txBody>
            <a:bodyPr wrap="square" rtlCol="0" anchor="t">
              <a:spAutoFit/>
            </a:bodyPr>
            <a:lstStyle/>
            <a:p>
              <a:r>
                <a:rPr lang="en-US" altLang="zh-CN" dirty="0">
                  <a:sym typeface="+mn-ea"/>
                </a:rPr>
                <a:t>(a) </a:t>
              </a:r>
              <a:r>
                <a:rPr lang="zh-CN" altLang="en-US" dirty="0">
                  <a:sym typeface="+mn-ea"/>
                </a:rPr>
                <a:t>联合概率分布散点图 与 边缘概率分布的直方图</a:t>
              </a:r>
              <a:endParaRPr lang="zh-CN" altLang="en-US" dirty="0"/>
            </a:p>
          </p:txBody>
        </p:sp>
        <p:sp>
          <p:nvSpPr>
            <p:cNvPr id="3" name="文本框 2">
              <a:extLst>
                <a:ext uri="{FF2B5EF4-FFF2-40B4-BE49-F238E27FC236}">
                  <a16:creationId xmlns:a16="http://schemas.microsoft.com/office/drawing/2014/main" id="{E4449DDB-0441-CCC9-8989-823D327F6CDB}"/>
                </a:ext>
              </a:extLst>
            </p:cNvPr>
            <p:cNvSpPr txBox="1"/>
            <p:nvPr/>
          </p:nvSpPr>
          <p:spPr>
            <a:xfrm>
              <a:off x="5367656" y="5372100"/>
              <a:ext cx="2966719" cy="646331"/>
            </a:xfrm>
            <a:prstGeom prst="rect">
              <a:avLst/>
            </a:prstGeom>
            <a:noFill/>
          </p:spPr>
          <p:txBody>
            <a:bodyPr wrap="square" rtlCol="0" anchor="t">
              <a:spAutoFit/>
            </a:bodyPr>
            <a:lstStyle/>
            <a:p>
              <a:r>
                <a:rPr lang="en-US" altLang="zh-CN" dirty="0">
                  <a:sym typeface="+mn-ea"/>
                </a:rPr>
                <a:t>(b) </a:t>
              </a:r>
              <a:r>
                <a:rPr lang="zh-CN" altLang="en-US" dirty="0">
                  <a:sym typeface="+mn-ea"/>
                </a:rPr>
                <a:t>联合概率分布 与 边缘概率分布的和密度估计曲线</a:t>
              </a:r>
              <a:endParaRPr lang="zh-CN" altLang="en-US" dirty="0"/>
            </a:p>
          </p:txBody>
        </p:sp>
      </p:grpSp>
    </p:spTree>
    <p:extLst>
      <p:ext uri="{BB962C8B-B14F-4D97-AF65-F5344CB8AC3E}">
        <p14:creationId xmlns:p14="http://schemas.microsoft.com/office/powerpoint/2010/main" val="585522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99504F4-1BBF-3C42-9674-54D6C2435A3E}"/>
              </a:ext>
            </a:extLst>
          </p:cNvPr>
          <p:cNvGrpSpPr/>
          <p:nvPr/>
        </p:nvGrpSpPr>
        <p:grpSpPr>
          <a:xfrm>
            <a:off x="-881062" y="1028700"/>
            <a:ext cx="12820649" cy="4457700"/>
            <a:chOff x="233363" y="1200150"/>
            <a:chExt cx="12820649" cy="4457700"/>
          </a:xfrm>
        </p:grpSpPr>
        <p:pic>
          <p:nvPicPr>
            <p:cNvPr id="14338" name="Picture 2">
              <a:extLst>
                <a:ext uri="{FF2B5EF4-FFF2-40B4-BE49-F238E27FC236}">
                  <a16:creationId xmlns:a16="http://schemas.microsoft.com/office/drawing/2014/main" id="{0007BE05-F8FB-C497-0028-359ADDEF4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200150"/>
              <a:ext cx="3990975"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39E51707-3C59-A235-0D9E-EF451C833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00150"/>
              <a:ext cx="3990975"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6699D68B-4E66-EAA6-C09B-66AFC9C24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037" y="1200150"/>
              <a:ext cx="3990975"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5A6DD7D-5F06-16DD-5FBC-9BC7D9BAE2F7}"/>
                </a:ext>
              </a:extLst>
            </p:cNvPr>
            <p:cNvSpPr txBox="1"/>
            <p:nvPr/>
          </p:nvSpPr>
          <p:spPr>
            <a:xfrm>
              <a:off x="1214516" y="5288518"/>
              <a:ext cx="2885917" cy="369332"/>
            </a:xfrm>
            <a:prstGeom prst="rect">
              <a:avLst/>
            </a:prstGeom>
            <a:noFill/>
          </p:spPr>
          <p:txBody>
            <a:bodyPr wrap="square" rtlCol="0" anchor="t">
              <a:spAutoFit/>
            </a:bodyPr>
            <a:lstStyle/>
            <a:p>
              <a:r>
                <a:rPr lang="en-US" altLang="zh-CN" dirty="0">
                  <a:sym typeface="+mn-ea"/>
                </a:rPr>
                <a:t>(a) </a:t>
              </a:r>
              <a:r>
                <a:rPr lang="zh-CN" altLang="en-US" dirty="0">
                  <a:sym typeface="+mn-ea"/>
                </a:rPr>
                <a:t>直方图</a:t>
              </a:r>
              <a:r>
                <a:rPr lang="en-US" altLang="zh-CN" dirty="0">
                  <a:sym typeface="+mn-ea"/>
                </a:rPr>
                <a:t>+KDE</a:t>
              </a:r>
              <a:endParaRPr lang="zh-CN" altLang="en-US" dirty="0"/>
            </a:p>
          </p:txBody>
        </p:sp>
        <p:sp>
          <p:nvSpPr>
            <p:cNvPr id="3" name="文本框 2">
              <a:extLst>
                <a:ext uri="{FF2B5EF4-FFF2-40B4-BE49-F238E27FC236}">
                  <a16:creationId xmlns:a16="http://schemas.microsoft.com/office/drawing/2014/main" id="{A40030A7-B518-1DE0-FC2D-196409A6D055}"/>
                </a:ext>
              </a:extLst>
            </p:cNvPr>
            <p:cNvSpPr txBox="1"/>
            <p:nvPr/>
          </p:nvSpPr>
          <p:spPr>
            <a:xfrm>
              <a:off x="5672216" y="5288518"/>
              <a:ext cx="2885917" cy="369332"/>
            </a:xfrm>
            <a:prstGeom prst="rect">
              <a:avLst/>
            </a:prstGeom>
            <a:noFill/>
          </p:spPr>
          <p:txBody>
            <a:bodyPr wrap="square" rtlCol="0" anchor="t">
              <a:spAutoFit/>
            </a:bodyPr>
            <a:lstStyle/>
            <a:p>
              <a:r>
                <a:rPr lang="en-US" altLang="zh-CN" dirty="0">
                  <a:sym typeface="+mn-ea"/>
                </a:rPr>
                <a:t>(b) </a:t>
              </a:r>
              <a:r>
                <a:rPr lang="zh-CN" altLang="en-US" dirty="0">
                  <a:sym typeface="+mn-ea"/>
                </a:rPr>
                <a:t>直方图</a:t>
              </a:r>
              <a:r>
                <a:rPr lang="en-US" altLang="zh-CN" dirty="0">
                  <a:sym typeface="+mn-ea"/>
                </a:rPr>
                <a:t>+</a:t>
              </a:r>
              <a:r>
                <a:rPr lang="zh-CN" altLang="en-US" dirty="0">
                  <a:sym typeface="+mn-ea"/>
                </a:rPr>
                <a:t>箱型图</a:t>
              </a:r>
              <a:endParaRPr lang="zh-CN" altLang="en-US" dirty="0"/>
            </a:p>
          </p:txBody>
        </p:sp>
        <p:sp>
          <p:nvSpPr>
            <p:cNvPr id="4" name="文本框 3">
              <a:extLst>
                <a:ext uri="{FF2B5EF4-FFF2-40B4-BE49-F238E27FC236}">
                  <a16:creationId xmlns:a16="http://schemas.microsoft.com/office/drawing/2014/main" id="{CFC8F9D4-D4C7-1381-FCD8-EAE24DB5E3A2}"/>
                </a:ext>
              </a:extLst>
            </p:cNvPr>
            <p:cNvSpPr txBox="1"/>
            <p:nvPr/>
          </p:nvSpPr>
          <p:spPr>
            <a:xfrm>
              <a:off x="10129916" y="5288518"/>
              <a:ext cx="2885917" cy="369332"/>
            </a:xfrm>
            <a:prstGeom prst="rect">
              <a:avLst/>
            </a:prstGeom>
            <a:noFill/>
          </p:spPr>
          <p:txBody>
            <a:bodyPr wrap="square" rtlCol="0" anchor="t">
              <a:spAutoFit/>
            </a:bodyPr>
            <a:lstStyle/>
            <a:p>
              <a:r>
                <a:rPr lang="en-US" altLang="zh-CN" dirty="0">
                  <a:sym typeface="+mn-ea"/>
                </a:rPr>
                <a:t>(c) </a:t>
              </a:r>
              <a:r>
                <a:rPr lang="zh-CN" altLang="en-US" dirty="0">
                  <a:sym typeface="+mn-ea"/>
                </a:rPr>
                <a:t>散点图</a:t>
              </a:r>
              <a:r>
                <a:rPr lang="en-US" altLang="zh-CN" dirty="0">
                  <a:sym typeface="+mn-ea"/>
                </a:rPr>
                <a:t>+</a:t>
              </a:r>
              <a:r>
                <a:rPr lang="zh-CN" altLang="en-US" dirty="0">
                  <a:sym typeface="+mn-ea"/>
                </a:rPr>
                <a:t>箱型图</a:t>
              </a:r>
              <a:endParaRPr lang="zh-CN" altLang="en-US" dirty="0"/>
            </a:p>
          </p:txBody>
        </p:sp>
      </p:grpSp>
    </p:spTree>
    <p:extLst>
      <p:ext uri="{BB962C8B-B14F-4D97-AF65-F5344CB8AC3E}">
        <p14:creationId xmlns:p14="http://schemas.microsoft.com/office/powerpoint/2010/main" val="3336220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553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18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C989BC8-E1F6-D84C-C460-0EE92094BDE2}"/>
              </a:ext>
            </a:extLst>
          </p:cNvPr>
          <p:cNvGrpSpPr/>
          <p:nvPr/>
        </p:nvGrpSpPr>
        <p:grpSpPr>
          <a:xfrm>
            <a:off x="103823" y="1752600"/>
            <a:ext cx="12544425" cy="3876020"/>
            <a:chOff x="103823" y="1752600"/>
            <a:chExt cx="12544425" cy="3876020"/>
          </a:xfrm>
        </p:grpSpPr>
        <p:pic>
          <p:nvPicPr>
            <p:cNvPr id="8194" name="Picture 2">
              <a:extLst>
                <a:ext uri="{FF2B5EF4-FFF2-40B4-BE49-F238E27FC236}">
                  <a16:creationId xmlns:a16="http://schemas.microsoft.com/office/drawing/2014/main" id="{BDE83657-BA81-B0ED-6B59-EFB4AC3C7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3" y="1752600"/>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F4EE9CE-2020-218F-B287-25BB57227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298" y="1752600"/>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EAB1018D-2584-A60D-4E97-962CCB78B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773" y="1752600"/>
              <a:ext cx="4181475"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EF7E1FC-BA05-0B71-D381-2FDC06898093}"/>
                </a:ext>
              </a:extLst>
            </p:cNvPr>
            <p:cNvSpPr txBox="1"/>
            <p:nvPr/>
          </p:nvSpPr>
          <p:spPr>
            <a:xfrm>
              <a:off x="692548" y="5105400"/>
              <a:ext cx="3146901" cy="307777"/>
            </a:xfrm>
            <a:prstGeom prst="rect">
              <a:avLst/>
            </a:prstGeom>
            <a:noFill/>
          </p:spPr>
          <p:txBody>
            <a:bodyPr wrap="square" rtlCol="0" anchor="t">
              <a:spAutoFit/>
            </a:bodyPr>
            <a:lstStyle/>
            <a:p>
              <a:r>
                <a:rPr lang="en-US" altLang="zh-CN" sz="1400" dirty="0">
                  <a:sym typeface="+mn-ea"/>
                </a:rPr>
                <a:t>(a) P(</a:t>
              </a:r>
              <a:r>
                <a:rPr lang="en-US" altLang="zh-CN" sz="1400" dirty="0" err="1">
                  <a:sym typeface="+mn-ea"/>
                </a:rPr>
                <a:t>flipper_length|species</a:t>
              </a:r>
              <a:r>
                <a:rPr lang="en-US" altLang="zh-CN" sz="1400" dirty="0">
                  <a:sym typeface="+mn-ea"/>
                </a:rPr>
                <a:t>) </a:t>
              </a:r>
              <a:endParaRPr lang="zh-CN" altLang="en-US" sz="1400" dirty="0">
                <a:sym typeface="+mn-ea"/>
              </a:endParaRPr>
            </a:p>
          </p:txBody>
        </p:sp>
        <p:sp>
          <p:nvSpPr>
            <p:cNvPr id="6" name="文本框 5">
              <a:extLst>
                <a:ext uri="{FF2B5EF4-FFF2-40B4-BE49-F238E27FC236}">
                  <a16:creationId xmlns:a16="http://schemas.microsoft.com/office/drawing/2014/main" id="{2F447F9B-A716-B4C9-434A-7C7DA58011D3}"/>
                </a:ext>
              </a:extLst>
            </p:cNvPr>
            <p:cNvSpPr txBox="1"/>
            <p:nvPr/>
          </p:nvSpPr>
          <p:spPr>
            <a:xfrm>
              <a:off x="5025509" y="5105400"/>
              <a:ext cx="3146901" cy="523220"/>
            </a:xfrm>
            <a:prstGeom prst="rect">
              <a:avLst/>
            </a:prstGeom>
            <a:noFill/>
          </p:spPr>
          <p:txBody>
            <a:bodyPr wrap="square" rtlCol="0" anchor="t">
              <a:spAutoFit/>
            </a:bodyPr>
            <a:lstStyle/>
            <a:p>
              <a:r>
                <a:rPr lang="en-US" altLang="zh-CN" sz="1400" dirty="0">
                  <a:sym typeface="+mn-ea"/>
                </a:rPr>
                <a:t>(b) P(</a:t>
              </a:r>
              <a:r>
                <a:rPr lang="en-US" altLang="zh-CN" sz="1400" dirty="0" err="1">
                  <a:sym typeface="+mn-ea"/>
                </a:rPr>
                <a:t>flipper_length|species</a:t>
              </a:r>
              <a:r>
                <a:rPr lang="en-US" altLang="zh-CN" sz="1400" dirty="0">
                  <a:sym typeface="+mn-ea"/>
                </a:rPr>
                <a:t>)</a:t>
              </a:r>
            </a:p>
            <a:p>
              <a:r>
                <a:rPr lang="zh-CN" altLang="en-US" sz="1400" dirty="0">
                  <a:sym typeface="+mn-ea"/>
                </a:rPr>
                <a:t>进行归一化</a:t>
              </a:r>
              <a:r>
                <a:rPr lang="en-US" altLang="zh-CN" sz="1400" dirty="0">
                  <a:sym typeface="+mn-ea"/>
                </a:rPr>
                <a:t> </a:t>
              </a:r>
              <a:endParaRPr lang="zh-CN" altLang="en-US" sz="1400" dirty="0">
                <a:sym typeface="+mn-ea"/>
              </a:endParaRPr>
            </a:p>
          </p:txBody>
        </p:sp>
        <p:sp>
          <p:nvSpPr>
            <p:cNvPr id="7" name="文本框 6">
              <a:extLst>
                <a:ext uri="{FF2B5EF4-FFF2-40B4-BE49-F238E27FC236}">
                  <a16:creationId xmlns:a16="http://schemas.microsoft.com/office/drawing/2014/main" id="{259E6383-13B7-E225-F244-30709515DF60}"/>
                </a:ext>
              </a:extLst>
            </p:cNvPr>
            <p:cNvSpPr txBox="1"/>
            <p:nvPr/>
          </p:nvSpPr>
          <p:spPr>
            <a:xfrm>
              <a:off x="9501347" y="5105400"/>
              <a:ext cx="3146901" cy="523220"/>
            </a:xfrm>
            <a:prstGeom prst="rect">
              <a:avLst/>
            </a:prstGeom>
            <a:noFill/>
          </p:spPr>
          <p:txBody>
            <a:bodyPr wrap="square" rtlCol="0" anchor="t">
              <a:spAutoFit/>
            </a:bodyPr>
            <a:lstStyle/>
            <a:p>
              <a:r>
                <a:rPr lang="en-US" altLang="zh-CN" sz="1400" dirty="0">
                  <a:sym typeface="+mn-ea"/>
                </a:rPr>
                <a:t>(c) P(</a:t>
              </a:r>
              <a:r>
                <a:rPr lang="en-US" altLang="zh-CN" sz="1400" dirty="0" err="1">
                  <a:sym typeface="+mn-ea"/>
                </a:rPr>
                <a:t>flipper_length|species</a:t>
              </a:r>
              <a:r>
                <a:rPr lang="en-US" altLang="zh-CN" sz="1400" dirty="0">
                  <a:sym typeface="+mn-ea"/>
                </a:rPr>
                <a:t>)</a:t>
              </a:r>
            </a:p>
            <a:p>
              <a:r>
                <a:rPr lang="zh-CN" altLang="en-US" sz="1400" dirty="0">
                  <a:sym typeface="+mn-ea"/>
                </a:rPr>
                <a:t>进行不同条件下的分别归一化</a:t>
              </a:r>
            </a:p>
          </p:txBody>
        </p:sp>
      </p:grpSp>
    </p:spTree>
    <p:extLst>
      <p:ext uri="{BB962C8B-B14F-4D97-AF65-F5344CB8AC3E}">
        <p14:creationId xmlns:p14="http://schemas.microsoft.com/office/powerpoint/2010/main" val="274368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60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15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73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omparison of the histogram (left) and kernel density estimate (right) constructed using the same data. The six individual kernels are the red dashed curves, the kernel density estimate the blue curves. The data points are the rug plot on the horizontal axis.">
            <a:extLst>
              <a:ext uri="{FF2B5EF4-FFF2-40B4-BE49-F238E27FC236}">
                <a16:creationId xmlns:a16="http://schemas.microsoft.com/office/drawing/2014/main" id="{82AD7084-1E13-B7A1-AEA6-5BA2FBA2F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8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66E6E63B-7B2B-1F73-CC04-2D2C6C7A7D3F}"/>
              </a:ext>
            </a:extLst>
          </p:cNvPr>
          <p:cNvGrpSpPr/>
          <p:nvPr/>
        </p:nvGrpSpPr>
        <p:grpSpPr>
          <a:xfrm>
            <a:off x="203200" y="1638300"/>
            <a:ext cx="10388600" cy="3660577"/>
            <a:chOff x="203200" y="1638300"/>
            <a:chExt cx="10388600" cy="3660577"/>
          </a:xfrm>
        </p:grpSpPr>
        <p:pic>
          <p:nvPicPr>
            <p:cNvPr id="4098" name="Picture 2">
              <a:extLst>
                <a:ext uri="{FF2B5EF4-FFF2-40B4-BE49-F238E27FC236}">
                  <a16:creationId xmlns:a16="http://schemas.microsoft.com/office/drawing/2014/main" id="{A82707A2-B480-F712-8059-849E14C5C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6383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87440C5-4EA2-469D-FD85-B79E1F895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100" y="16383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7302B7F-7054-D302-145D-7F97AEEBD3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638300"/>
              <a:ext cx="3352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D352BFA1-A0B0-4BE7-B919-EF7DCA9B3E15}"/>
                </a:ext>
              </a:extLst>
            </p:cNvPr>
            <p:cNvSpPr txBox="1"/>
            <p:nvPr/>
          </p:nvSpPr>
          <p:spPr>
            <a:xfrm>
              <a:off x="1273573" y="4991100"/>
              <a:ext cx="1698227" cy="307777"/>
            </a:xfrm>
            <a:prstGeom prst="rect">
              <a:avLst/>
            </a:prstGeom>
            <a:noFill/>
          </p:spPr>
          <p:txBody>
            <a:bodyPr wrap="square" rtlCol="0" anchor="t">
              <a:spAutoFit/>
            </a:bodyPr>
            <a:lstStyle/>
            <a:p>
              <a:r>
                <a:rPr lang="en-US" altLang="zh-CN" sz="1400" dirty="0">
                  <a:sym typeface="+mn-ea"/>
                </a:rPr>
                <a:t>(a) bandwidth=1.0 </a:t>
              </a:r>
              <a:endParaRPr lang="zh-CN" altLang="en-US" sz="1400" dirty="0">
                <a:sym typeface="+mn-ea"/>
              </a:endParaRPr>
            </a:p>
          </p:txBody>
        </p:sp>
        <p:sp>
          <p:nvSpPr>
            <p:cNvPr id="3" name="文本框 2">
              <a:extLst>
                <a:ext uri="{FF2B5EF4-FFF2-40B4-BE49-F238E27FC236}">
                  <a16:creationId xmlns:a16="http://schemas.microsoft.com/office/drawing/2014/main" id="{F8A62CAD-972C-341A-FC0B-C71EE6828085}"/>
                </a:ext>
              </a:extLst>
            </p:cNvPr>
            <p:cNvSpPr txBox="1"/>
            <p:nvPr/>
          </p:nvSpPr>
          <p:spPr>
            <a:xfrm>
              <a:off x="4728268" y="4991099"/>
              <a:ext cx="2027039" cy="307777"/>
            </a:xfrm>
            <a:prstGeom prst="rect">
              <a:avLst/>
            </a:prstGeom>
            <a:noFill/>
          </p:spPr>
          <p:txBody>
            <a:bodyPr wrap="square" rtlCol="0" anchor="t">
              <a:spAutoFit/>
            </a:bodyPr>
            <a:lstStyle/>
            <a:p>
              <a:r>
                <a:rPr lang="en-US" altLang="zh-CN" sz="1400" dirty="0">
                  <a:sym typeface="+mn-ea"/>
                </a:rPr>
                <a:t>(b) bandwidth=0.25 </a:t>
              </a:r>
              <a:endParaRPr lang="zh-CN" altLang="en-US" sz="1400" dirty="0">
                <a:sym typeface="+mn-ea"/>
              </a:endParaRPr>
            </a:p>
          </p:txBody>
        </p:sp>
        <p:sp>
          <p:nvSpPr>
            <p:cNvPr id="4" name="文本框 3">
              <a:extLst>
                <a:ext uri="{FF2B5EF4-FFF2-40B4-BE49-F238E27FC236}">
                  <a16:creationId xmlns:a16="http://schemas.microsoft.com/office/drawing/2014/main" id="{18EA931C-D77C-0ED6-57C4-DFAADA36EDED}"/>
                </a:ext>
              </a:extLst>
            </p:cNvPr>
            <p:cNvSpPr txBox="1"/>
            <p:nvPr/>
          </p:nvSpPr>
          <p:spPr>
            <a:xfrm>
              <a:off x="8246168" y="4991098"/>
              <a:ext cx="2027039" cy="307777"/>
            </a:xfrm>
            <a:prstGeom prst="rect">
              <a:avLst/>
            </a:prstGeom>
            <a:noFill/>
          </p:spPr>
          <p:txBody>
            <a:bodyPr wrap="square" rtlCol="0" anchor="t">
              <a:spAutoFit/>
            </a:bodyPr>
            <a:lstStyle/>
            <a:p>
              <a:r>
                <a:rPr lang="en-US" altLang="zh-CN" sz="1400" dirty="0">
                  <a:sym typeface="+mn-ea"/>
                </a:rPr>
                <a:t>(c) bandwidth=1.5</a:t>
              </a:r>
              <a:endParaRPr lang="zh-CN" altLang="en-US" sz="1400" dirty="0">
                <a:sym typeface="+mn-ea"/>
              </a:endParaRPr>
            </a:p>
          </p:txBody>
        </p:sp>
      </p:grpSp>
    </p:spTree>
    <p:extLst>
      <p:ext uri="{BB962C8B-B14F-4D97-AF65-F5344CB8AC3E}">
        <p14:creationId xmlns:p14="http://schemas.microsoft.com/office/powerpoint/2010/main" val="245832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C084C49-F834-8044-E0D8-C7AD2028B0CD}"/>
              </a:ext>
            </a:extLst>
          </p:cNvPr>
          <p:cNvGrpSpPr/>
          <p:nvPr/>
        </p:nvGrpSpPr>
        <p:grpSpPr>
          <a:xfrm>
            <a:off x="157163" y="1752600"/>
            <a:ext cx="12468225" cy="3660577"/>
            <a:chOff x="157163" y="1752600"/>
            <a:chExt cx="12468225" cy="3660577"/>
          </a:xfrm>
        </p:grpSpPr>
        <p:pic>
          <p:nvPicPr>
            <p:cNvPr id="7170" name="Picture 2">
              <a:extLst>
                <a:ext uri="{FF2B5EF4-FFF2-40B4-BE49-F238E27FC236}">
                  <a16:creationId xmlns:a16="http://schemas.microsoft.com/office/drawing/2014/main" id="{CF5290E9-E6D4-CDDE-EA1D-D4C720502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752600"/>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4D893BB-747C-9034-AB7B-916B14977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638" y="1752600"/>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E29508A-0829-934A-5026-AAF3375ED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3913" y="1752600"/>
              <a:ext cx="4181475"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D0D21DAE-1DE9-EDBA-1C66-17F836A1E5C8}"/>
                </a:ext>
              </a:extLst>
            </p:cNvPr>
            <p:cNvSpPr txBox="1"/>
            <p:nvPr/>
          </p:nvSpPr>
          <p:spPr>
            <a:xfrm>
              <a:off x="1806973" y="5105400"/>
              <a:ext cx="440927" cy="307777"/>
            </a:xfrm>
            <a:prstGeom prst="rect">
              <a:avLst/>
            </a:prstGeom>
            <a:noFill/>
          </p:spPr>
          <p:txBody>
            <a:bodyPr wrap="square" rtlCol="0" anchor="t">
              <a:spAutoFit/>
            </a:bodyPr>
            <a:lstStyle/>
            <a:p>
              <a:r>
                <a:rPr lang="en-US" altLang="zh-CN" sz="1400" dirty="0">
                  <a:sym typeface="+mn-ea"/>
                </a:rPr>
                <a:t>(a)</a:t>
              </a:r>
              <a:endParaRPr lang="zh-CN" altLang="en-US" sz="1400" dirty="0">
                <a:sym typeface="+mn-ea"/>
              </a:endParaRPr>
            </a:p>
          </p:txBody>
        </p:sp>
        <p:sp>
          <p:nvSpPr>
            <p:cNvPr id="6" name="文本框 5">
              <a:extLst>
                <a:ext uri="{FF2B5EF4-FFF2-40B4-BE49-F238E27FC236}">
                  <a16:creationId xmlns:a16="http://schemas.microsoft.com/office/drawing/2014/main" id="{869EFA2F-CAE8-8B1D-094D-6F0F1308DD4F}"/>
                </a:ext>
              </a:extLst>
            </p:cNvPr>
            <p:cNvSpPr txBox="1"/>
            <p:nvPr/>
          </p:nvSpPr>
          <p:spPr>
            <a:xfrm>
              <a:off x="5988448" y="5105399"/>
              <a:ext cx="440927" cy="307777"/>
            </a:xfrm>
            <a:prstGeom prst="rect">
              <a:avLst/>
            </a:prstGeom>
            <a:noFill/>
          </p:spPr>
          <p:txBody>
            <a:bodyPr wrap="square" rtlCol="0" anchor="t">
              <a:spAutoFit/>
            </a:bodyPr>
            <a:lstStyle/>
            <a:p>
              <a:r>
                <a:rPr lang="en-US" altLang="zh-CN" sz="1400" dirty="0">
                  <a:sym typeface="+mn-ea"/>
                </a:rPr>
                <a:t>(b)</a:t>
              </a:r>
              <a:endParaRPr lang="zh-CN" altLang="en-US" sz="1400" dirty="0">
                <a:sym typeface="+mn-ea"/>
              </a:endParaRPr>
            </a:p>
          </p:txBody>
        </p:sp>
        <p:sp>
          <p:nvSpPr>
            <p:cNvPr id="7" name="文本框 6">
              <a:extLst>
                <a:ext uri="{FF2B5EF4-FFF2-40B4-BE49-F238E27FC236}">
                  <a16:creationId xmlns:a16="http://schemas.microsoft.com/office/drawing/2014/main" id="{657FF759-CA6A-36D7-ED04-AE37064FE359}"/>
                </a:ext>
              </a:extLst>
            </p:cNvPr>
            <p:cNvSpPr txBox="1"/>
            <p:nvPr/>
          </p:nvSpPr>
          <p:spPr>
            <a:xfrm>
              <a:off x="10314186" y="5105399"/>
              <a:ext cx="440927" cy="307777"/>
            </a:xfrm>
            <a:prstGeom prst="rect">
              <a:avLst/>
            </a:prstGeom>
            <a:noFill/>
          </p:spPr>
          <p:txBody>
            <a:bodyPr wrap="square" rtlCol="0" anchor="t">
              <a:spAutoFit/>
            </a:bodyPr>
            <a:lstStyle/>
            <a:p>
              <a:r>
                <a:rPr lang="en-US" altLang="zh-CN" sz="1400" dirty="0">
                  <a:sym typeface="+mn-ea"/>
                </a:rPr>
                <a:t>(c)</a:t>
              </a:r>
              <a:endParaRPr lang="zh-CN" altLang="en-US" sz="1400" dirty="0">
                <a:sym typeface="+mn-ea"/>
              </a:endParaRPr>
            </a:p>
          </p:txBody>
        </p:sp>
      </p:grpSp>
    </p:spTree>
    <p:extLst>
      <p:ext uri="{BB962C8B-B14F-4D97-AF65-F5344CB8AC3E}">
        <p14:creationId xmlns:p14="http://schemas.microsoft.com/office/powerpoint/2010/main" val="358624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FEEBF14-90A5-0172-A209-F962BC0494C2}"/>
              </a:ext>
            </a:extLst>
          </p:cNvPr>
          <p:cNvGrpSpPr/>
          <p:nvPr/>
        </p:nvGrpSpPr>
        <p:grpSpPr>
          <a:xfrm>
            <a:off x="438150" y="1438275"/>
            <a:ext cx="8262938" cy="3876019"/>
            <a:chOff x="438150" y="1438275"/>
            <a:chExt cx="8262938" cy="3876019"/>
          </a:xfrm>
        </p:grpSpPr>
        <p:pic>
          <p:nvPicPr>
            <p:cNvPr id="6146" name="Picture 2">
              <a:extLst>
                <a:ext uri="{FF2B5EF4-FFF2-40B4-BE49-F238E27FC236}">
                  <a16:creationId xmlns:a16="http://schemas.microsoft.com/office/drawing/2014/main" id="{D8B77056-DE52-B254-3DBA-C248D47C0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438275"/>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744A984-6453-31D1-66C7-FF820A28C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613" y="1438275"/>
              <a:ext cx="4181475"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676DCAD-5EDF-68BA-D732-3D5C35A64772}"/>
                </a:ext>
              </a:extLst>
            </p:cNvPr>
            <p:cNvSpPr txBox="1"/>
            <p:nvPr/>
          </p:nvSpPr>
          <p:spPr>
            <a:xfrm>
              <a:off x="1140223" y="4791075"/>
              <a:ext cx="2822177" cy="307777"/>
            </a:xfrm>
            <a:prstGeom prst="rect">
              <a:avLst/>
            </a:prstGeom>
            <a:noFill/>
          </p:spPr>
          <p:txBody>
            <a:bodyPr wrap="square" rtlCol="0" anchor="t">
              <a:spAutoFit/>
            </a:bodyPr>
            <a:lstStyle/>
            <a:p>
              <a:r>
                <a:rPr lang="en-US" altLang="zh-CN" sz="1400" dirty="0">
                  <a:sym typeface="+mn-ea"/>
                </a:rPr>
                <a:t>(a) </a:t>
              </a:r>
              <a:r>
                <a:rPr lang="zh-CN" altLang="en-US" sz="1400" dirty="0">
                  <a:sym typeface="+mn-ea"/>
                </a:rPr>
                <a:t>直方图 </a:t>
              </a:r>
              <a:r>
                <a:rPr lang="en-US" altLang="zh-CN" sz="1400" dirty="0">
                  <a:sym typeface="+mn-ea"/>
                </a:rPr>
                <a:t>+ </a:t>
              </a:r>
              <a:r>
                <a:rPr lang="zh-CN" altLang="en-US" sz="1400" dirty="0">
                  <a:sym typeface="+mn-ea"/>
                </a:rPr>
                <a:t>核密度估计</a:t>
              </a:r>
            </a:p>
          </p:txBody>
        </p:sp>
        <p:sp>
          <p:nvSpPr>
            <p:cNvPr id="6" name="文本框 5">
              <a:extLst>
                <a:ext uri="{FF2B5EF4-FFF2-40B4-BE49-F238E27FC236}">
                  <a16:creationId xmlns:a16="http://schemas.microsoft.com/office/drawing/2014/main" id="{593D951A-6E24-5F8F-BDD3-617DEBA61E35}"/>
                </a:ext>
              </a:extLst>
            </p:cNvPr>
            <p:cNvSpPr txBox="1"/>
            <p:nvPr/>
          </p:nvSpPr>
          <p:spPr>
            <a:xfrm>
              <a:off x="5293123" y="4791074"/>
              <a:ext cx="2212577" cy="523220"/>
            </a:xfrm>
            <a:prstGeom prst="rect">
              <a:avLst/>
            </a:prstGeom>
            <a:noFill/>
          </p:spPr>
          <p:txBody>
            <a:bodyPr wrap="square" rtlCol="0" anchor="t">
              <a:spAutoFit/>
            </a:bodyPr>
            <a:lstStyle/>
            <a:p>
              <a:r>
                <a:rPr lang="en-US" altLang="zh-CN" sz="1400" dirty="0">
                  <a:sym typeface="+mn-ea"/>
                </a:rPr>
                <a:t>(b) </a:t>
              </a:r>
              <a:r>
                <a:rPr lang="zh-CN" altLang="en-US" sz="1400" dirty="0">
                  <a:sym typeface="+mn-ea"/>
                </a:rPr>
                <a:t>条件分布下的 直方图 </a:t>
              </a:r>
              <a:r>
                <a:rPr lang="en-US" altLang="zh-CN" sz="1400" dirty="0">
                  <a:sym typeface="+mn-ea"/>
                </a:rPr>
                <a:t>+ </a:t>
              </a:r>
              <a:r>
                <a:rPr lang="zh-CN" altLang="en-US" sz="1400" dirty="0">
                  <a:sym typeface="+mn-ea"/>
                </a:rPr>
                <a:t>核密度估计</a:t>
              </a:r>
            </a:p>
          </p:txBody>
        </p:sp>
      </p:grpSp>
    </p:spTree>
    <p:extLst>
      <p:ext uri="{BB962C8B-B14F-4D97-AF65-F5344CB8AC3E}">
        <p14:creationId xmlns:p14="http://schemas.microsoft.com/office/powerpoint/2010/main" val="80913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C6DF3FF-A8DD-8736-5C9A-0B792B097FAA}"/>
              </a:ext>
            </a:extLst>
          </p:cNvPr>
          <p:cNvGrpSpPr/>
          <p:nvPr/>
        </p:nvGrpSpPr>
        <p:grpSpPr>
          <a:xfrm>
            <a:off x="134303" y="1264920"/>
            <a:ext cx="12162472" cy="3660577"/>
            <a:chOff x="134303" y="1264920"/>
            <a:chExt cx="12162472" cy="3660577"/>
          </a:xfrm>
        </p:grpSpPr>
        <p:pic>
          <p:nvPicPr>
            <p:cNvPr id="2050" name="Picture 2">
              <a:extLst>
                <a:ext uri="{FF2B5EF4-FFF2-40B4-BE49-F238E27FC236}">
                  <a16:creationId xmlns:a16="http://schemas.microsoft.com/office/drawing/2014/main" id="{AEF58649-29CC-E99F-60E1-08AB528EC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3" y="1264920"/>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E3E8DED-6102-9B01-83A2-F4AD465A1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00" y="1264920"/>
              <a:ext cx="40386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423AE88-1AB2-E469-A845-F5C09CDE8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1264920"/>
              <a:ext cx="4181475"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9413982-5798-9556-2698-53197862A722}"/>
                </a:ext>
              </a:extLst>
            </p:cNvPr>
            <p:cNvSpPr txBox="1"/>
            <p:nvPr/>
          </p:nvSpPr>
          <p:spPr>
            <a:xfrm>
              <a:off x="723028" y="4617720"/>
              <a:ext cx="3146901" cy="307777"/>
            </a:xfrm>
            <a:prstGeom prst="rect">
              <a:avLst/>
            </a:prstGeom>
            <a:noFill/>
          </p:spPr>
          <p:txBody>
            <a:bodyPr wrap="square" rtlCol="0" anchor="t">
              <a:spAutoFit/>
            </a:bodyPr>
            <a:lstStyle/>
            <a:p>
              <a:r>
                <a:rPr lang="en-US" altLang="zh-CN" sz="1400" dirty="0">
                  <a:sym typeface="+mn-ea"/>
                </a:rPr>
                <a:t>(a) P(</a:t>
              </a:r>
              <a:r>
                <a:rPr lang="en-US" altLang="zh-CN" sz="1400" dirty="0" err="1">
                  <a:sym typeface="+mn-ea"/>
                </a:rPr>
                <a:t>flipper_length|species</a:t>
              </a:r>
              <a:r>
                <a:rPr lang="en-US" altLang="zh-CN" sz="1400" dirty="0">
                  <a:sym typeface="+mn-ea"/>
                </a:rPr>
                <a:t>)</a:t>
              </a:r>
              <a:endParaRPr lang="zh-CN" altLang="en-US" sz="1400" dirty="0">
                <a:sym typeface="+mn-ea"/>
              </a:endParaRPr>
            </a:p>
          </p:txBody>
        </p:sp>
        <p:sp>
          <p:nvSpPr>
            <p:cNvPr id="3" name="文本框 2">
              <a:extLst>
                <a:ext uri="{FF2B5EF4-FFF2-40B4-BE49-F238E27FC236}">
                  <a16:creationId xmlns:a16="http://schemas.microsoft.com/office/drawing/2014/main" id="{E01056DB-46C3-29EB-3BDF-34F6C0E8BC19}"/>
                </a:ext>
              </a:extLst>
            </p:cNvPr>
            <p:cNvSpPr txBox="1"/>
            <p:nvPr/>
          </p:nvSpPr>
          <p:spPr>
            <a:xfrm>
              <a:off x="4904503" y="4617720"/>
              <a:ext cx="2235357" cy="307777"/>
            </a:xfrm>
            <a:prstGeom prst="rect">
              <a:avLst/>
            </a:prstGeom>
            <a:noFill/>
          </p:spPr>
          <p:txBody>
            <a:bodyPr wrap="square" rtlCol="0" anchor="t">
              <a:spAutoFit/>
            </a:bodyPr>
            <a:lstStyle/>
            <a:p>
              <a:r>
                <a:rPr lang="en-US" altLang="zh-CN" sz="1400" dirty="0">
                  <a:sym typeface="+mn-ea"/>
                </a:rPr>
                <a:t>(b) P(</a:t>
              </a:r>
              <a:r>
                <a:rPr lang="en-US" altLang="zh-CN" sz="1400" dirty="0" err="1">
                  <a:sym typeface="+mn-ea"/>
                </a:rPr>
                <a:t>flipper_length|sex</a:t>
              </a:r>
              <a:r>
                <a:rPr lang="en-US" altLang="zh-CN" sz="1400" dirty="0">
                  <a:sym typeface="+mn-ea"/>
                </a:rPr>
                <a:t>)</a:t>
              </a:r>
              <a:endParaRPr lang="zh-CN" altLang="en-US" sz="1400" dirty="0">
                <a:sym typeface="+mn-ea"/>
              </a:endParaRPr>
            </a:p>
          </p:txBody>
        </p:sp>
        <p:sp>
          <p:nvSpPr>
            <p:cNvPr id="4" name="文本框 3">
              <a:extLst>
                <a:ext uri="{FF2B5EF4-FFF2-40B4-BE49-F238E27FC236}">
                  <a16:creationId xmlns:a16="http://schemas.microsoft.com/office/drawing/2014/main" id="{A49D862B-F692-E4EF-B049-DD6A90BC8CD0}"/>
                </a:ext>
              </a:extLst>
            </p:cNvPr>
            <p:cNvSpPr txBox="1"/>
            <p:nvPr/>
          </p:nvSpPr>
          <p:spPr>
            <a:xfrm>
              <a:off x="8851663" y="4617719"/>
              <a:ext cx="2235357" cy="307777"/>
            </a:xfrm>
            <a:prstGeom prst="rect">
              <a:avLst/>
            </a:prstGeom>
            <a:noFill/>
          </p:spPr>
          <p:txBody>
            <a:bodyPr wrap="square" rtlCol="0" anchor="t">
              <a:spAutoFit/>
            </a:bodyPr>
            <a:lstStyle/>
            <a:p>
              <a:r>
                <a:rPr lang="en-US" altLang="zh-CN" sz="1400" dirty="0">
                  <a:sym typeface="+mn-ea"/>
                </a:rPr>
                <a:t>(c) P(</a:t>
              </a:r>
              <a:r>
                <a:rPr lang="en-US" altLang="zh-CN" sz="1400" dirty="0" err="1">
                  <a:sym typeface="+mn-ea"/>
                </a:rPr>
                <a:t>flipper_length|island</a:t>
              </a:r>
              <a:r>
                <a:rPr lang="en-US" altLang="zh-CN" sz="1400" dirty="0">
                  <a:sym typeface="+mn-ea"/>
                </a:rPr>
                <a:t>)</a:t>
              </a:r>
              <a:endParaRPr lang="zh-CN" altLang="en-US" sz="1400" dirty="0">
                <a:sym typeface="+mn-e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D16FD9-CF7E-4C42-C314-972FB081C6AC}"/>
              </a:ext>
            </a:extLst>
          </p:cNvPr>
          <p:cNvGrpSpPr/>
          <p:nvPr/>
        </p:nvGrpSpPr>
        <p:grpSpPr>
          <a:xfrm>
            <a:off x="271463" y="1447800"/>
            <a:ext cx="12477750" cy="3352800"/>
            <a:chOff x="271463" y="1447800"/>
            <a:chExt cx="12477750" cy="3352800"/>
          </a:xfrm>
        </p:grpSpPr>
        <p:pic>
          <p:nvPicPr>
            <p:cNvPr id="1026" name="Picture 2">
              <a:extLst>
                <a:ext uri="{FF2B5EF4-FFF2-40B4-BE49-F238E27FC236}">
                  <a16:creationId xmlns:a16="http://schemas.microsoft.com/office/drawing/2014/main" id="{C864350B-77EA-064F-171C-98FA99F05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1447800"/>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78F1FCD-B124-4E3A-6F0C-F87BBB00B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263" y="1447800"/>
              <a:ext cx="418147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D97F237-B8BB-8D4F-EF48-F6BFE0F9E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7738" y="1447800"/>
              <a:ext cx="4181475" cy="33528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47675" y="1752600"/>
            <a:ext cx="3352800" cy="3352800"/>
          </a:xfrm>
          <a:prstGeom prst="rect">
            <a:avLst/>
          </a:prstGeom>
        </p:spPr>
      </p:pic>
      <p:pic>
        <p:nvPicPr>
          <p:cNvPr id="3" name="图片 2"/>
          <p:cNvPicPr>
            <a:picLocks noChangeAspect="1"/>
          </p:cNvPicPr>
          <p:nvPr/>
        </p:nvPicPr>
        <p:blipFill>
          <a:blip r:embed="rId3"/>
          <a:stretch>
            <a:fillRect/>
          </a:stretch>
        </p:blipFill>
        <p:spPr>
          <a:xfrm>
            <a:off x="3903345" y="1752600"/>
            <a:ext cx="3352800" cy="3352800"/>
          </a:xfrm>
          <a:prstGeom prst="rect">
            <a:avLst/>
          </a:prstGeom>
        </p:spPr>
      </p:pic>
      <p:sp>
        <p:nvSpPr>
          <p:cNvPr id="5" name="文本框 4"/>
          <p:cNvSpPr txBox="1"/>
          <p:nvPr/>
        </p:nvSpPr>
        <p:spPr>
          <a:xfrm>
            <a:off x="932180" y="5105400"/>
            <a:ext cx="2686685" cy="368300"/>
          </a:xfrm>
          <a:prstGeom prst="rect">
            <a:avLst/>
          </a:prstGeom>
          <a:noFill/>
        </p:spPr>
        <p:txBody>
          <a:bodyPr wrap="square" rtlCol="0" anchor="t">
            <a:spAutoFit/>
          </a:bodyPr>
          <a:lstStyle/>
          <a:p>
            <a:r>
              <a:rPr lang="en-US" altLang="zh-CN" dirty="0">
                <a:sym typeface="+mn-ea"/>
              </a:rPr>
              <a:t>(a) shrink=1.0 </a:t>
            </a:r>
            <a:r>
              <a:rPr lang="zh-CN" altLang="en-US" dirty="0">
                <a:sym typeface="+mn-ea"/>
              </a:rPr>
              <a:t>默认情况</a:t>
            </a:r>
          </a:p>
        </p:txBody>
      </p:sp>
      <p:sp>
        <p:nvSpPr>
          <p:cNvPr id="4" name="文本框 3"/>
          <p:cNvSpPr txBox="1"/>
          <p:nvPr/>
        </p:nvSpPr>
        <p:spPr>
          <a:xfrm>
            <a:off x="4985385" y="5105400"/>
            <a:ext cx="1715770" cy="368300"/>
          </a:xfrm>
          <a:prstGeom prst="rect">
            <a:avLst/>
          </a:prstGeom>
          <a:noFill/>
        </p:spPr>
        <p:txBody>
          <a:bodyPr wrap="square" rtlCol="0" anchor="t">
            <a:spAutoFit/>
          </a:bodyPr>
          <a:lstStyle/>
          <a:p>
            <a:r>
              <a:rPr lang="en-US" altLang="zh-CN">
                <a:sym typeface="+mn-ea"/>
              </a:rPr>
              <a:t>(a) shrink=0.8</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2409</TotalTime>
  <Words>247</Words>
  <Application>Microsoft Office PowerPoint</Application>
  <PresentationFormat>宽屏</PresentationFormat>
  <Paragraphs>41</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Xu Fesian</cp:lastModifiedBy>
  <cp:revision>47</cp:revision>
  <dcterms:created xsi:type="dcterms:W3CDTF">2022-11-25T01:18:21Z</dcterms:created>
  <dcterms:modified xsi:type="dcterms:W3CDTF">2022-11-26T17:57:02Z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