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85677-93CF-414E-B2B2-EBAB822F4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94AF3-E8A8-4954-BF6A-F78CFB6CF3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7B401E-153C-4997-9BE8-F7760638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027CA-5503-4553-ABB7-63A65EF1F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74B5AC-AFA6-42FE-8F08-840F7596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68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8CCD8-28D6-4DED-9CB7-CE9532C3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7C0DC0-F823-4BF4-B033-0AC7C8177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7DF63C-DB35-46A1-982F-1B8CE4F48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9402-5E11-4601-90F0-1DD4CD230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CCBB9-9B62-4AF9-899E-AC3C02F38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50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E371D-8B59-4C60-B242-398503CAA0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E8A75-A967-41E8-9E2D-DB9E25EE3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88C1F2-5FD2-41BC-AD0D-B92E9692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8C03A8-3618-4851-A109-41D51642B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2A3451-4D2E-4133-A67B-63ED7971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65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ACA63-E801-47BF-AF05-7E78CE1E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B3148-1F09-4FEF-9E4F-6E8F6879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7801E-F29A-48B9-87EF-4F2438D26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B8826-F490-46DB-8CA8-A52207BF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D00399-E644-4AEF-AB5F-E054AFB1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987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38E0B-3672-492D-9604-F2AD3E2B2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B5E87C-B09B-44EE-B29B-F97D0AF0D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F4FD8-5CE8-41BB-A93D-67DBBB1AD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9A7CCE-94F4-4F4E-89A2-098CFA2E9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4AEA76-DB7E-4143-9A88-CA8E7F982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97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D3A27-55A7-4EB3-A52F-D833A5AA5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F6EC9E-66EB-476D-97E5-47934B06D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2247AA-F982-4410-B2C4-7EC6D4F09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CF379-9CCF-46D3-898F-15C134C6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FA335F-1C1F-4064-A9CA-C1E8F01A1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ED1B47-7FDD-4851-BE32-18EC4F3C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312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44A60C-0387-4D8C-82E4-F3354B4A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AA27DF-8149-47CE-BE22-FEC4D7E12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040060-F992-4C6C-AC76-BBD08A1E3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CAD33B-85AE-4C99-A9F7-58B6948BC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FFD21F-212C-4776-BE72-8EFC66FB2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019799-F14B-4141-A8A9-40FABBEF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530B56-DDDA-4D4F-A904-074431CD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AF5957-06D6-487B-A1FD-4E2A34EF7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870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8C6F2-9899-40D9-9F6D-A54677D71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3F458C-0BEE-4850-A310-6C4F6CE1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9535C0-55D1-4231-B086-4D72A8210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4102F1-65AF-4C7F-824D-202AF6BF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15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FD0BDB-F559-4EBC-A7FB-3A2CDEF69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36DBBAC-9027-4102-892A-ACB1671C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00352E-6627-4310-8C8D-35DE468A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39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30316-9752-4986-B65D-99EDB0EC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635F05-552E-468C-86E1-1AC5C533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EB4548-C174-47D5-92BD-819D3E552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C48A5F-6136-493D-AF55-A3E8A282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03828-E6E6-4D59-BF6B-930D572B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3FACA3-A111-4A35-ADBE-8A08E55C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07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15966-4E31-4B1C-9EA9-70FC27823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D862FE-76DC-47CF-A139-80A826E3F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A6AF8CF-C55A-46F0-96C3-085BD8124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FEF4F9-18A6-46D5-B9A6-7230FDE3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4835D2-881A-466E-92C9-8C5DE077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21955B-83CC-44E0-AA7B-FBB7AB72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025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5663D3-C2DF-4798-8581-791EC03C3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6C126-0DD6-4B1E-8862-C7CE20C3EF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0900A5-4589-4EC0-A715-24E36F201B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CC79A-9F7C-4306-A709-BF5D57071B81}" type="datetimeFigureOut">
              <a:rPr lang="zh-CN" altLang="en-US" smtClean="0"/>
              <a:t>2021/5/3 Monday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2AA0-2601-4D75-BDD4-0AA8BF07D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B4489E-EE6B-43B2-BADC-C3AF6351A1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C1F46-F99D-43BF-900C-4FEE1F1E9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552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组合 62">
            <a:extLst>
              <a:ext uri="{FF2B5EF4-FFF2-40B4-BE49-F238E27FC236}">
                <a16:creationId xmlns:a16="http://schemas.microsoft.com/office/drawing/2014/main" id="{8A03B8DD-5152-440C-BD9D-FFA7ACDDB83E}"/>
              </a:ext>
            </a:extLst>
          </p:cNvPr>
          <p:cNvGrpSpPr/>
          <p:nvPr/>
        </p:nvGrpSpPr>
        <p:grpSpPr>
          <a:xfrm>
            <a:off x="114977" y="115746"/>
            <a:ext cx="11320810" cy="6944812"/>
            <a:chOff x="114977" y="115746"/>
            <a:chExt cx="11320810" cy="6944812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B93C002E-A767-4FFC-B305-52C34350E11C}"/>
                </a:ext>
              </a:extLst>
            </p:cNvPr>
            <p:cNvSpPr/>
            <p:nvPr/>
          </p:nvSpPr>
          <p:spPr>
            <a:xfrm>
              <a:off x="1644891" y="4263636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#1</a:t>
              </a:r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70746996-47CA-49DE-BF80-3BD3974EDC62}"/>
                </a:ext>
              </a:extLst>
            </p:cNvPr>
            <p:cNvSpPr/>
            <p:nvPr/>
          </p:nvSpPr>
          <p:spPr>
            <a:xfrm>
              <a:off x="3884913" y="422001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</a:t>
              </a:r>
              <a:endParaRPr lang="zh-CN" altLang="en-US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E26FA66-E3C6-4DB7-AE70-1305456EC0F5}"/>
                </a:ext>
              </a:extLst>
            </p:cNvPr>
            <p:cNvSpPr/>
            <p:nvPr/>
          </p:nvSpPr>
          <p:spPr>
            <a:xfrm>
              <a:off x="5860003" y="418968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#4</a:t>
              </a:r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4F47AB79-9F38-42D2-95CA-F683EAFDA8F5}"/>
                </a:ext>
              </a:extLst>
            </p:cNvPr>
            <p:cNvSpPr/>
            <p:nvPr/>
          </p:nvSpPr>
          <p:spPr>
            <a:xfrm>
              <a:off x="7819338" y="422001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9FF2D56-8C39-4399-88D2-47A7689E86E6}"/>
                </a:ext>
              </a:extLst>
            </p:cNvPr>
            <p:cNvCxnSpPr/>
            <p:nvPr/>
          </p:nvCxnSpPr>
          <p:spPr>
            <a:xfrm>
              <a:off x="3055716" y="4533497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CDE9386-3CF2-4A6C-969C-D8FC45DA31B0}"/>
                </a:ext>
              </a:extLst>
            </p:cNvPr>
            <p:cNvCxnSpPr>
              <a:cxnSpLocks/>
            </p:cNvCxnSpPr>
            <p:nvPr/>
          </p:nvCxnSpPr>
          <p:spPr>
            <a:xfrm>
              <a:off x="5416735" y="4533497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C317A98-2133-4F91-A955-68704A200C80}"/>
                </a:ext>
              </a:extLst>
            </p:cNvPr>
            <p:cNvCxnSpPr>
              <a:cxnSpLocks/>
            </p:cNvCxnSpPr>
            <p:nvPr/>
          </p:nvCxnSpPr>
          <p:spPr>
            <a:xfrm>
              <a:off x="7419369" y="4503168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5E00A9A0-FB68-4481-8C4D-7282F4F2963C}"/>
                </a:ext>
              </a:extLst>
            </p:cNvPr>
            <p:cNvSpPr/>
            <p:nvPr/>
          </p:nvSpPr>
          <p:spPr>
            <a:xfrm>
              <a:off x="1644891" y="3368796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#2</a:t>
              </a:r>
              <a:endParaRPr lang="zh-CN" altLang="en-US" dirty="0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D4195D29-BF18-40F9-BF6B-8C7980159A59}"/>
                </a:ext>
              </a:extLst>
            </p:cNvPr>
            <p:cNvSpPr/>
            <p:nvPr/>
          </p:nvSpPr>
          <p:spPr>
            <a:xfrm>
              <a:off x="3884913" y="332517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#4</a:t>
              </a:r>
              <a:endParaRPr lang="zh-CN" altLang="en-US" dirty="0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1547DFBF-E2A6-4635-9AF8-DB7FB0A49C2F}"/>
                </a:ext>
              </a:extLst>
            </p:cNvPr>
            <p:cNvSpPr/>
            <p:nvPr/>
          </p:nvSpPr>
          <p:spPr>
            <a:xfrm>
              <a:off x="5860003" y="329484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#5</a:t>
              </a:r>
              <a:endParaRPr lang="zh-CN" altLang="en-US" dirty="0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28CEB5D1-3D3C-4AED-8D79-4E187F7C1F2B}"/>
                </a:ext>
              </a:extLst>
            </p:cNvPr>
            <p:cNvSpPr/>
            <p:nvPr/>
          </p:nvSpPr>
          <p:spPr>
            <a:xfrm>
              <a:off x="7819338" y="332517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0878FD11-012F-453B-A038-F28C029D581A}"/>
                </a:ext>
              </a:extLst>
            </p:cNvPr>
            <p:cNvCxnSpPr/>
            <p:nvPr/>
          </p:nvCxnSpPr>
          <p:spPr>
            <a:xfrm>
              <a:off x="3055716" y="3638657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313B5CD4-914F-44FD-8B11-91C0E6D92D8F}"/>
                </a:ext>
              </a:extLst>
            </p:cNvPr>
            <p:cNvCxnSpPr>
              <a:cxnSpLocks/>
            </p:cNvCxnSpPr>
            <p:nvPr/>
          </p:nvCxnSpPr>
          <p:spPr>
            <a:xfrm>
              <a:off x="5416735" y="3638657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74F96A49-3D33-4382-B813-2F139B9BE391}"/>
                </a:ext>
              </a:extLst>
            </p:cNvPr>
            <p:cNvCxnSpPr>
              <a:cxnSpLocks/>
            </p:cNvCxnSpPr>
            <p:nvPr/>
          </p:nvCxnSpPr>
          <p:spPr>
            <a:xfrm>
              <a:off x="7419369" y="3608328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DA1627D6-E9A0-4AE3-B8A0-B6C9882974D5}"/>
                </a:ext>
              </a:extLst>
            </p:cNvPr>
            <p:cNvSpPr/>
            <p:nvPr/>
          </p:nvSpPr>
          <p:spPr>
            <a:xfrm>
              <a:off x="1640604" y="243786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#3</a:t>
              </a:r>
              <a:endParaRPr lang="zh-CN" altLang="en-US" dirty="0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19476C4-2A3F-4910-9AE4-34718346A400}"/>
                </a:ext>
              </a:extLst>
            </p:cNvPr>
            <p:cNvSpPr/>
            <p:nvPr/>
          </p:nvSpPr>
          <p:spPr>
            <a:xfrm>
              <a:off x="3880626" y="2394245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</a:t>
              </a:r>
              <a:endParaRPr lang="zh-CN" altLang="en-US" dirty="0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CF5A807-7A6A-460A-8D6C-25B95B70CD27}"/>
                </a:ext>
              </a:extLst>
            </p:cNvPr>
            <p:cNvSpPr/>
            <p:nvPr/>
          </p:nvSpPr>
          <p:spPr>
            <a:xfrm>
              <a:off x="5855716" y="2363915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40FEF7B3-BF1A-4366-BE2B-D23F39CF72F2}"/>
                </a:ext>
              </a:extLst>
            </p:cNvPr>
            <p:cNvCxnSpPr/>
            <p:nvPr/>
          </p:nvCxnSpPr>
          <p:spPr>
            <a:xfrm>
              <a:off x="3051429" y="2707725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85DB348-7C97-42DC-8235-F19C87EFA86D}"/>
                </a:ext>
              </a:extLst>
            </p:cNvPr>
            <p:cNvCxnSpPr>
              <a:cxnSpLocks/>
            </p:cNvCxnSpPr>
            <p:nvPr/>
          </p:nvCxnSpPr>
          <p:spPr>
            <a:xfrm>
              <a:off x="5412448" y="2707725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3A2768E7-0210-417B-A4E3-91563B47BA10}"/>
                </a:ext>
              </a:extLst>
            </p:cNvPr>
            <p:cNvCxnSpPr>
              <a:cxnSpLocks/>
            </p:cNvCxnSpPr>
            <p:nvPr/>
          </p:nvCxnSpPr>
          <p:spPr>
            <a:xfrm>
              <a:off x="9388994" y="3604953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2DEF6B7-F628-4D17-BEF5-AE7CA4B3C596}"/>
                </a:ext>
              </a:extLst>
            </p:cNvPr>
            <p:cNvSpPr/>
            <p:nvPr/>
          </p:nvSpPr>
          <p:spPr>
            <a:xfrm>
              <a:off x="9853913" y="3325176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#13</a:t>
              </a:r>
              <a:endParaRPr lang="zh-CN" altLang="en-US" dirty="0"/>
            </a:p>
          </p:txBody>
        </p:sp>
        <p:sp>
          <p:nvSpPr>
            <p:cNvPr id="38" name="矩形: 圆角 37">
              <a:extLst>
                <a:ext uri="{FF2B5EF4-FFF2-40B4-BE49-F238E27FC236}">
                  <a16:creationId xmlns:a16="http://schemas.microsoft.com/office/drawing/2014/main" id="{34A3DFED-FFCC-4551-AE49-CB57BA40CFA8}"/>
                </a:ext>
              </a:extLst>
            </p:cNvPr>
            <p:cNvSpPr/>
            <p:nvPr/>
          </p:nvSpPr>
          <p:spPr>
            <a:xfrm>
              <a:off x="1640604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Query</a:t>
              </a:r>
              <a:endParaRPr lang="zh-CN" altLang="en-US" dirty="0"/>
            </a:p>
          </p:txBody>
        </p:sp>
        <p:sp>
          <p:nvSpPr>
            <p:cNvPr id="39" name="箭头: 右 38">
              <a:extLst>
                <a:ext uri="{FF2B5EF4-FFF2-40B4-BE49-F238E27FC236}">
                  <a16:creationId xmlns:a16="http://schemas.microsoft.com/office/drawing/2014/main" id="{21508DC5-D3D5-481E-884D-15D4A441992C}"/>
                </a:ext>
              </a:extLst>
            </p:cNvPr>
            <p:cNvSpPr/>
            <p:nvPr/>
          </p:nvSpPr>
          <p:spPr>
            <a:xfrm>
              <a:off x="3032567" y="973692"/>
              <a:ext cx="486137" cy="208344"/>
            </a:xfrm>
            <a:prstGeom prst="rightArrow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5C1EDEC2-5D3A-4F52-A748-7F899F47FF38}"/>
                </a:ext>
              </a:extLst>
            </p:cNvPr>
            <p:cNvSpPr/>
            <p:nvPr/>
          </p:nvSpPr>
          <p:spPr>
            <a:xfrm>
              <a:off x="3576577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#1</a:t>
              </a:r>
              <a:endParaRPr lang="zh-CN" altLang="en-US" dirty="0"/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698CB86-5C3B-42CD-B2A8-A6E320FBA16F}"/>
                </a:ext>
              </a:extLst>
            </p:cNvPr>
            <p:cNvSpPr/>
            <p:nvPr/>
          </p:nvSpPr>
          <p:spPr>
            <a:xfrm>
              <a:off x="5605147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#2</a:t>
              </a:r>
              <a:endParaRPr lang="zh-CN" altLang="en-US" dirty="0"/>
            </a:p>
          </p:txBody>
        </p:sp>
        <p:sp>
          <p:nvSpPr>
            <p:cNvPr id="42" name="箭头: 左右 41">
              <a:extLst>
                <a:ext uri="{FF2B5EF4-FFF2-40B4-BE49-F238E27FC236}">
                  <a16:creationId xmlns:a16="http://schemas.microsoft.com/office/drawing/2014/main" id="{385A0069-BFAD-4F99-AD87-17B446C6054A}"/>
                </a:ext>
              </a:extLst>
            </p:cNvPr>
            <p:cNvSpPr/>
            <p:nvPr/>
          </p:nvSpPr>
          <p:spPr>
            <a:xfrm>
              <a:off x="4968540" y="973692"/>
              <a:ext cx="578734" cy="217025"/>
            </a:xfrm>
            <a:prstGeom prst="left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箭头: 左右 42">
              <a:extLst>
                <a:ext uri="{FF2B5EF4-FFF2-40B4-BE49-F238E27FC236}">
                  <a16:creationId xmlns:a16="http://schemas.microsoft.com/office/drawing/2014/main" id="{1DD9FE44-D7D3-4755-BE98-25ABC9FC535D}"/>
                </a:ext>
              </a:extLst>
            </p:cNvPr>
            <p:cNvSpPr/>
            <p:nvPr/>
          </p:nvSpPr>
          <p:spPr>
            <a:xfrm>
              <a:off x="7029047" y="973692"/>
              <a:ext cx="578734" cy="217025"/>
            </a:xfrm>
            <a:prstGeom prst="leftRightArrow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7CFFDF95-4BD3-4E7C-A300-C80870FE484E}"/>
                </a:ext>
              </a:extLst>
            </p:cNvPr>
            <p:cNvSpPr/>
            <p:nvPr/>
          </p:nvSpPr>
          <p:spPr>
            <a:xfrm>
              <a:off x="7697591" y="808004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Term #3</a:t>
              </a:r>
              <a:endParaRPr lang="zh-CN" altLang="en-US" dirty="0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8DBF4BF-9764-4895-8AF6-CECBA718BE2C}"/>
                </a:ext>
              </a:extLst>
            </p:cNvPr>
            <p:cNvSpPr/>
            <p:nvPr/>
          </p:nvSpPr>
          <p:spPr>
            <a:xfrm>
              <a:off x="114977" y="1412111"/>
              <a:ext cx="4028759" cy="3032567"/>
            </a:xfrm>
            <a:custGeom>
              <a:avLst/>
              <a:gdLst>
                <a:gd name="connsiteX0" fmla="*/ 4028759 w 4028759"/>
                <a:gd name="connsiteY0" fmla="*/ 0 h 3032567"/>
                <a:gd name="connsiteX1" fmla="*/ 116516 w 4028759"/>
                <a:gd name="connsiteY1" fmla="*/ 879676 h 3032567"/>
                <a:gd name="connsiteX2" fmla="*/ 1412881 w 4028759"/>
                <a:gd name="connsiteY2" fmla="*/ 3032567 h 30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28759" h="3032567">
                  <a:moveTo>
                    <a:pt x="4028759" y="0"/>
                  </a:moveTo>
                  <a:cubicBezTo>
                    <a:pt x="2290627" y="187124"/>
                    <a:pt x="552496" y="374248"/>
                    <a:pt x="116516" y="879676"/>
                  </a:cubicBezTo>
                  <a:cubicBezTo>
                    <a:pt x="-319464" y="1385104"/>
                    <a:pt x="546708" y="2208835"/>
                    <a:pt x="1412881" y="3032567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116A92AB-A685-4B10-8F73-32A32B57FF27}"/>
                </a:ext>
              </a:extLst>
            </p:cNvPr>
            <p:cNvSpPr/>
            <p:nvPr/>
          </p:nvSpPr>
          <p:spPr>
            <a:xfrm>
              <a:off x="503432" y="1377387"/>
              <a:ext cx="5723747" cy="2222339"/>
            </a:xfrm>
            <a:custGeom>
              <a:avLst/>
              <a:gdLst>
                <a:gd name="connsiteX0" fmla="*/ 5723747 w 5723747"/>
                <a:gd name="connsiteY0" fmla="*/ 0 h 2222339"/>
                <a:gd name="connsiteX1" fmla="*/ 341519 w 5723747"/>
                <a:gd name="connsiteY1" fmla="*/ 879676 h 2222339"/>
                <a:gd name="connsiteX2" fmla="*/ 1001276 w 5723747"/>
                <a:gd name="connsiteY2" fmla="*/ 2222339 h 2222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23747" h="2222339">
                  <a:moveTo>
                    <a:pt x="5723747" y="0"/>
                  </a:moveTo>
                  <a:cubicBezTo>
                    <a:pt x="3426172" y="254643"/>
                    <a:pt x="1128597" y="509286"/>
                    <a:pt x="341519" y="879676"/>
                  </a:cubicBezTo>
                  <a:cubicBezTo>
                    <a:pt x="-445560" y="1250066"/>
                    <a:pt x="277858" y="1736202"/>
                    <a:pt x="1001276" y="2222339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2D48215A-EA97-4525-B71D-452FE8CC7CE7}"/>
                </a:ext>
              </a:extLst>
            </p:cNvPr>
            <p:cNvSpPr/>
            <p:nvPr/>
          </p:nvSpPr>
          <p:spPr>
            <a:xfrm>
              <a:off x="751798" y="1400536"/>
              <a:ext cx="7581973" cy="1250066"/>
            </a:xfrm>
            <a:custGeom>
              <a:avLst/>
              <a:gdLst>
                <a:gd name="connsiteX0" fmla="*/ 7581973 w 7581973"/>
                <a:gd name="connsiteY0" fmla="*/ 0 h 1250066"/>
                <a:gd name="connsiteX1" fmla="*/ 625589 w 7581973"/>
                <a:gd name="connsiteY1" fmla="*/ 902826 h 1250066"/>
                <a:gd name="connsiteX2" fmla="*/ 764485 w 7581973"/>
                <a:gd name="connsiteY2" fmla="*/ 1250066 h 125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81973" h="1250066">
                  <a:moveTo>
                    <a:pt x="7581973" y="0"/>
                  </a:moveTo>
                  <a:cubicBezTo>
                    <a:pt x="4671905" y="347241"/>
                    <a:pt x="1761837" y="694482"/>
                    <a:pt x="625589" y="902826"/>
                  </a:cubicBezTo>
                  <a:cubicBezTo>
                    <a:pt x="-510659" y="1111170"/>
                    <a:pt x="126913" y="1180618"/>
                    <a:pt x="764485" y="1250066"/>
                  </a:cubicBezTo>
                </a:path>
              </a:pathLst>
            </a:custGeom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34EE529-F58E-4AB6-A0D7-3992BBA6922B}"/>
                </a:ext>
              </a:extLst>
            </p:cNvPr>
            <p:cNvSpPr/>
            <p:nvPr/>
          </p:nvSpPr>
          <p:spPr>
            <a:xfrm>
              <a:off x="3252485" y="115746"/>
              <a:ext cx="5937813" cy="1529976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ED3AC28-7621-4102-A66D-897CAC3776DC}"/>
                </a:ext>
              </a:extLst>
            </p:cNvPr>
            <p:cNvSpPr txBox="1"/>
            <p:nvPr/>
          </p:nvSpPr>
          <p:spPr>
            <a:xfrm>
              <a:off x="3421819" y="219606"/>
              <a:ext cx="18925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Query</a:t>
              </a:r>
              <a:r>
                <a:rPr lang="zh-CN" altLang="en-US" sz="2000" dirty="0"/>
                <a:t>切词</a:t>
              </a:r>
              <a:endParaRPr lang="en-US" altLang="zh-CN" sz="2000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95ADB183-9A32-48EB-971A-1CE50050EA53}"/>
                </a:ext>
              </a:extLst>
            </p:cNvPr>
            <p:cNvSpPr/>
            <p:nvPr/>
          </p:nvSpPr>
          <p:spPr>
            <a:xfrm>
              <a:off x="3357728" y="2256218"/>
              <a:ext cx="8078059" cy="3207027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9CFFD16-0DEC-4F2D-BEFB-747E5AA059D8}"/>
                </a:ext>
              </a:extLst>
            </p:cNvPr>
            <p:cNvSpPr txBox="1"/>
            <p:nvPr/>
          </p:nvSpPr>
          <p:spPr>
            <a:xfrm>
              <a:off x="3554605" y="4919198"/>
              <a:ext cx="2846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每个</a:t>
              </a:r>
              <a:r>
                <a:rPr lang="en-US" altLang="zh-CN" sz="2000" dirty="0"/>
                <a:t>term</a:t>
              </a:r>
              <a:r>
                <a:rPr lang="zh-CN" altLang="en-US" sz="2000" dirty="0"/>
                <a:t>的倒排拉链</a:t>
              </a:r>
              <a:endParaRPr lang="en-US" altLang="zh-CN" sz="2000" dirty="0"/>
            </a:p>
          </p:txBody>
        </p:sp>
        <p:sp>
          <p:nvSpPr>
            <p:cNvPr id="55" name="箭头: 下 54">
              <a:extLst>
                <a:ext uri="{FF2B5EF4-FFF2-40B4-BE49-F238E27FC236}">
                  <a16:creationId xmlns:a16="http://schemas.microsoft.com/office/drawing/2014/main" id="{0730F1AB-B167-47B7-BBD0-E21CDB178015}"/>
                </a:ext>
              </a:extLst>
            </p:cNvPr>
            <p:cNvSpPr/>
            <p:nvPr/>
          </p:nvSpPr>
          <p:spPr>
            <a:xfrm>
              <a:off x="4642411" y="5711488"/>
              <a:ext cx="2426609" cy="314055"/>
            </a:xfrm>
            <a:prstGeom prst="down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02FAD173-5F50-45DC-A3EF-3B0686C96FD9}"/>
                </a:ext>
              </a:extLst>
            </p:cNvPr>
            <p:cNvSpPr/>
            <p:nvPr/>
          </p:nvSpPr>
          <p:spPr>
            <a:xfrm>
              <a:off x="1640604" y="6318277"/>
              <a:ext cx="1334090" cy="53972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Query</a:t>
              </a:r>
              <a:endParaRPr lang="zh-CN" altLang="en-US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2A557E7A-F7AD-483C-9938-CF8A3552D339}"/>
                </a:ext>
              </a:extLst>
            </p:cNvPr>
            <p:cNvCxnSpPr/>
            <p:nvPr/>
          </p:nvCxnSpPr>
          <p:spPr>
            <a:xfrm>
              <a:off x="3018634" y="6588138"/>
              <a:ext cx="7407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BEFC8625-1A2E-4398-B520-215E73C7E404}"/>
                </a:ext>
              </a:extLst>
            </p:cNvPr>
            <p:cNvSpPr/>
            <p:nvPr/>
          </p:nvSpPr>
          <p:spPr>
            <a:xfrm>
              <a:off x="3832826" y="6275857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#4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D6379EB5-4DB0-48FD-9B4F-891A5E08931E}"/>
                </a:ext>
              </a:extLst>
            </p:cNvPr>
            <p:cNvSpPr/>
            <p:nvPr/>
          </p:nvSpPr>
          <p:spPr>
            <a:xfrm>
              <a:off x="5915197" y="6273786"/>
              <a:ext cx="1481560" cy="62696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Doc #10</a:t>
              </a:r>
              <a:endParaRPr lang="zh-CN" altLang="en-US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B96D1B5-8366-4133-AE6C-70D92E93F271}"/>
                </a:ext>
              </a:extLst>
            </p:cNvPr>
            <p:cNvCxnSpPr>
              <a:cxnSpLocks/>
            </p:cNvCxnSpPr>
            <p:nvPr/>
          </p:nvCxnSpPr>
          <p:spPr>
            <a:xfrm>
              <a:off x="5412448" y="6596992"/>
              <a:ext cx="3768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1737F95-1081-46CD-A271-E2C2F2722BB7}"/>
                </a:ext>
              </a:extLst>
            </p:cNvPr>
            <p:cNvSpPr/>
            <p:nvPr/>
          </p:nvSpPr>
          <p:spPr>
            <a:xfrm>
              <a:off x="1497528" y="6097190"/>
              <a:ext cx="6298664" cy="963368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3EAC7BB0-6187-4BD8-949E-1A8AFE1DF3AF}"/>
                </a:ext>
              </a:extLst>
            </p:cNvPr>
            <p:cNvSpPr txBox="1"/>
            <p:nvPr/>
          </p:nvSpPr>
          <p:spPr>
            <a:xfrm>
              <a:off x="1449943" y="5604906"/>
              <a:ext cx="2846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多个倒排拉链归并</a:t>
              </a:r>
              <a:endParaRPr lang="en-US" altLang="zh-CN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4111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E070387D-C396-489D-8E9D-0A95A435B76C}"/>
              </a:ext>
            </a:extLst>
          </p:cNvPr>
          <p:cNvGrpSpPr/>
          <p:nvPr/>
        </p:nvGrpSpPr>
        <p:grpSpPr>
          <a:xfrm>
            <a:off x="451412" y="-510651"/>
            <a:ext cx="10995950" cy="7236292"/>
            <a:chOff x="451412" y="-510651"/>
            <a:chExt cx="10995950" cy="7236292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78E9AE6F-64BC-4459-A834-066F8BB1A83E}"/>
                </a:ext>
              </a:extLst>
            </p:cNvPr>
            <p:cNvSpPr/>
            <p:nvPr/>
          </p:nvSpPr>
          <p:spPr>
            <a:xfrm>
              <a:off x="2126740" y="1716502"/>
              <a:ext cx="3499555" cy="8579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/>
                <a:t>高质量，高时效性库层</a:t>
              </a: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F3F66B33-9268-489F-A2D0-51DF1B8A44F2}"/>
                </a:ext>
              </a:extLst>
            </p:cNvPr>
            <p:cNvSpPr/>
            <p:nvPr/>
          </p:nvSpPr>
          <p:spPr>
            <a:xfrm>
              <a:off x="2126740" y="3059534"/>
              <a:ext cx="5081501" cy="857956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中等质量库层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36E7EF81-719D-4747-996A-41422471D81B}"/>
                </a:ext>
              </a:extLst>
            </p:cNvPr>
            <p:cNvCxnSpPr>
              <a:cxnSpLocks/>
            </p:cNvCxnSpPr>
            <p:nvPr/>
          </p:nvCxnSpPr>
          <p:spPr>
            <a:xfrm>
              <a:off x="451412" y="5333892"/>
              <a:ext cx="10995950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23A7F57-7A41-4955-8F4F-CAAD3677C1D5}"/>
                </a:ext>
              </a:extLst>
            </p:cNvPr>
            <p:cNvSpPr/>
            <p:nvPr/>
          </p:nvSpPr>
          <p:spPr>
            <a:xfrm>
              <a:off x="2126740" y="4275165"/>
              <a:ext cx="7475532" cy="126707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海量低质量资源库层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0CED3F08-3D60-4258-9067-2D022C4BC47B}"/>
                </a:ext>
              </a:extLst>
            </p:cNvPr>
            <p:cNvSpPr txBox="1"/>
            <p:nvPr/>
          </p:nvSpPr>
          <p:spPr>
            <a:xfrm>
              <a:off x="451412" y="3250450"/>
              <a:ext cx="151628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可以被网络爬虫爬取到的资源，可以用搜索引擎进行检索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CB0C44B-30AB-4218-B416-E12F6FCE7FD6}"/>
                </a:ext>
              </a:extLst>
            </p:cNvPr>
            <p:cNvSpPr txBox="1"/>
            <p:nvPr/>
          </p:nvSpPr>
          <p:spPr>
            <a:xfrm>
              <a:off x="451412" y="5802311"/>
              <a:ext cx="430578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无法被网络爬虫爬取的资源，也就是所谓的深网（</a:t>
              </a:r>
              <a:r>
                <a:rPr lang="en-US" altLang="zh-CN" dirty="0"/>
                <a:t>Deep network</a:t>
              </a:r>
              <a:r>
                <a:rPr lang="zh-CN" altLang="en-US" dirty="0"/>
                <a:t>），整个互联网资源中大部分难以被直接爬取</a:t>
              </a:r>
            </a:p>
          </p:txBody>
        </p:sp>
        <p:sp>
          <p:nvSpPr>
            <p:cNvPr id="14" name="箭头: 下 13">
              <a:extLst>
                <a:ext uri="{FF2B5EF4-FFF2-40B4-BE49-F238E27FC236}">
                  <a16:creationId xmlns:a16="http://schemas.microsoft.com/office/drawing/2014/main" id="{0C882B72-EDC4-4DD2-BD60-44E708082BE3}"/>
                </a:ext>
              </a:extLst>
            </p:cNvPr>
            <p:cNvSpPr/>
            <p:nvPr/>
          </p:nvSpPr>
          <p:spPr>
            <a:xfrm>
              <a:off x="4988731" y="-510651"/>
              <a:ext cx="2803093" cy="857956"/>
            </a:xfrm>
            <a:prstGeom prst="downArrow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F29CEC22-6B7D-4047-AA7E-5A1D5B875863}"/>
                </a:ext>
              </a:extLst>
            </p:cNvPr>
            <p:cNvCxnSpPr>
              <a:cxnSpLocks/>
            </p:cNvCxnSpPr>
            <p:nvPr/>
          </p:nvCxnSpPr>
          <p:spPr>
            <a:xfrm>
              <a:off x="3851311" y="386745"/>
              <a:ext cx="4807525" cy="0"/>
            </a:xfrm>
            <a:prstGeom prst="line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E366BC2-73C1-456D-8589-F07C1786C03C}"/>
                </a:ext>
              </a:extLst>
            </p:cNvPr>
            <p:cNvCxnSpPr>
              <a:cxnSpLocks/>
            </p:cNvCxnSpPr>
            <p:nvPr/>
          </p:nvCxnSpPr>
          <p:spPr>
            <a:xfrm>
              <a:off x="3851312" y="386745"/>
              <a:ext cx="0" cy="1336395"/>
            </a:xfrm>
            <a:prstGeom prst="straightConnector1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A6425BCB-90C2-418D-80CB-EF2D9F9233A2}"/>
                </a:ext>
              </a:extLst>
            </p:cNvPr>
            <p:cNvCxnSpPr>
              <a:cxnSpLocks/>
            </p:cNvCxnSpPr>
            <p:nvPr/>
          </p:nvCxnSpPr>
          <p:spPr>
            <a:xfrm>
              <a:off x="6390278" y="386745"/>
              <a:ext cx="0" cy="2672789"/>
            </a:xfrm>
            <a:prstGeom prst="straightConnector1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05C9DD3-108D-4C34-9A17-DFAAB20DB858}"/>
                </a:ext>
              </a:extLst>
            </p:cNvPr>
            <p:cNvCxnSpPr>
              <a:cxnSpLocks/>
            </p:cNvCxnSpPr>
            <p:nvPr/>
          </p:nvCxnSpPr>
          <p:spPr>
            <a:xfrm>
              <a:off x="8658836" y="380107"/>
              <a:ext cx="0" cy="3895058"/>
            </a:xfrm>
            <a:prstGeom prst="straightConnector1">
              <a:avLst/>
            </a:prstGeom>
            <a:ln w="254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6A50320-16FA-48DF-A873-EB318D760092}"/>
                </a:ext>
              </a:extLst>
            </p:cNvPr>
            <p:cNvSpPr txBox="1"/>
            <p:nvPr/>
          </p:nvSpPr>
          <p:spPr>
            <a:xfrm>
              <a:off x="5626295" y="-266339"/>
              <a:ext cx="18275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一次信息检索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F23DA6-1F25-4FF3-AA1E-9B9043053B9E}"/>
                </a:ext>
              </a:extLst>
            </p:cNvPr>
            <p:cNvSpPr txBox="1"/>
            <p:nvPr/>
          </p:nvSpPr>
          <p:spPr>
            <a:xfrm>
              <a:off x="2366088" y="724426"/>
              <a:ext cx="151628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1. </a:t>
              </a:r>
              <a:r>
                <a:rPr lang="zh-CN" altLang="en-US" dirty="0"/>
                <a:t>首先在高质量库层进行检索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52C11F45-64B3-437F-AFF1-57AFC8F11A81}"/>
                </a:ext>
              </a:extLst>
            </p:cNvPr>
            <p:cNvSpPr txBox="1"/>
            <p:nvPr/>
          </p:nvSpPr>
          <p:spPr>
            <a:xfrm>
              <a:off x="6390276" y="588069"/>
              <a:ext cx="17885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2. </a:t>
              </a:r>
              <a:r>
                <a:rPr lang="zh-CN" altLang="en-US" dirty="0"/>
                <a:t>如果没有在高质量库层检索到足够的资源，穿透到中等质量库层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B5B8DBA-000A-4047-AE84-C8FF9A77A939}"/>
                </a:ext>
              </a:extLst>
            </p:cNvPr>
            <p:cNvSpPr txBox="1"/>
            <p:nvPr/>
          </p:nvSpPr>
          <p:spPr>
            <a:xfrm>
              <a:off x="8784999" y="447427"/>
              <a:ext cx="178851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3. </a:t>
              </a:r>
              <a:r>
                <a:rPr lang="zh-CN" altLang="en-US" dirty="0"/>
                <a:t>如果前两步都没有检索到足够信息，在海量信息中检索信息进行兜底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437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EF84E766-82A0-447A-ABB5-68AC32CD5BC4}"/>
              </a:ext>
            </a:extLst>
          </p:cNvPr>
          <p:cNvGrpSpPr/>
          <p:nvPr/>
        </p:nvGrpSpPr>
        <p:grpSpPr>
          <a:xfrm>
            <a:off x="2641600" y="382535"/>
            <a:ext cx="5392447" cy="6661936"/>
            <a:chOff x="2641600" y="382535"/>
            <a:chExt cx="5392447" cy="666193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474BC41-AB62-436A-8311-324110DB76FF}"/>
                </a:ext>
              </a:extLst>
            </p:cNvPr>
            <p:cNvSpPr/>
            <p:nvPr/>
          </p:nvSpPr>
          <p:spPr>
            <a:xfrm>
              <a:off x="2641600" y="1636889"/>
              <a:ext cx="530578" cy="2668893"/>
            </a:xfrm>
            <a:prstGeom prst="rect">
              <a:avLst/>
            </a:prstGeom>
            <a:solidFill>
              <a:schemeClr val="accent6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09E86E7-62B1-44DA-94F1-13B26D032C91}"/>
                </a:ext>
              </a:extLst>
            </p:cNvPr>
            <p:cNvSpPr/>
            <p:nvPr/>
          </p:nvSpPr>
          <p:spPr>
            <a:xfrm>
              <a:off x="3627377" y="1636889"/>
              <a:ext cx="530578" cy="2668893"/>
            </a:xfrm>
            <a:prstGeom prst="rect">
              <a:avLst/>
            </a:prstGeom>
            <a:solidFill>
              <a:schemeClr val="accent6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957D3D4-D759-4C77-BC24-C97F0B24DB61}"/>
                </a:ext>
              </a:extLst>
            </p:cNvPr>
            <p:cNvSpPr/>
            <p:nvPr/>
          </p:nvSpPr>
          <p:spPr>
            <a:xfrm>
              <a:off x="5393733" y="1636889"/>
              <a:ext cx="530578" cy="2668893"/>
            </a:xfrm>
            <a:prstGeom prst="rect">
              <a:avLst/>
            </a:prstGeom>
            <a:solidFill>
              <a:schemeClr val="accent6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72273D91-5CFE-4F71-8758-BE103A3FA222}"/>
                </a:ext>
              </a:extLst>
            </p:cNvPr>
            <p:cNvSpPr txBox="1"/>
            <p:nvPr/>
          </p:nvSpPr>
          <p:spPr>
            <a:xfrm>
              <a:off x="4297034" y="2844225"/>
              <a:ext cx="10558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/>
                <a:t>……</a:t>
              </a:r>
              <a:endParaRPr lang="zh-CN" altLang="en-US" sz="3200" b="1" dirty="0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5BCE407-4DEF-4843-A71C-4527ED82C66B}"/>
                </a:ext>
              </a:extLst>
            </p:cNvPr>
            <p:cNvSpPr/>
            <p:nvPr/>
          </p:nvSpPr>
          <p:spPr>
            <a:xfrm rot="5400000">
              <a:off x="4182955" y="729672"/>
              <a:ext cx="400561" cy="1024664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84000">
                  <a:schemeClr val="accent4">
                    <a:lumMod val="6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0BAD1C0-E9C5-4134-8CDD-1CAD9C45B63B}"/>
                </a:ext>
              </a:extLst>
            </p:cNvPr>
            <p:cNvSpPr txBox="1"/>
            <p:nvPr/>
          </p:nvSpPr>
          <p:spPr>
            <a:xfrm>
              <a:off x="2687614" y="2502898"/>
              <a:ext cx="492443" cy="12674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Queue #1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F025D9C-D14C-449E-BD01-E4DFCFE0999C}"/>
                </a:ext>
              </a:extLst>
            </p:cNvPr>
            <p:cNvSpPr txBox="1"/>
            <p:nvPr/>
          </p:nvSpPr>
          <p:spPr>
            <a:xfrm>
              <a:off x="3624681" y="2502898"/>
              <a:ext cx="492443" cy="12674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Queue #2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EA8BDF1-D8AF-42E2-844E-FA899D635F0A}"/>
                </a:ext>
              </a:extLst>
            </p:cNvPr>
            <p:cNvSpPr txBox="1"/>
            <p:nvPr/>
          </p:nvSpPr>
          <p:spPr>
            <a:xfrm>
              <a:off x="5412800" y="2502898"/>
              <a:ext cx="492443" cy="126742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Queue #n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168EA6-D9F0-44E1-A29C-0CE50635243E}"/>
                </a:ext>
              </a:extLst>
            </p:cNvPr>
            <p:cNvSpPr txBox="1"/>
            <p:nvPr/>
          </p:nvSpPr>
          <p:spPr>
            <a:xfrm>
              <a:off x="3295215" y="382535"/>
              <a:ext cx="21760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Query</a:t>
              </a:r>
              <a:r>
                <a:rPr lang="zh-CN" altLang="en-US" dirty="0"/>
                <a:t>分析后的结果进行多队列召回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2848857-778D-4515-A678-71D2025D768F}"/>
                </a:ext>
              </a:extLst>
            </p:cNvPr>
            <p:cNvSpPr txBox="1"/>
            <p:nvPr/>
          </p:nvSpPr>
          <p:spPr>
            <a:xfrm>
              <a:off x="3734252" y="4934748"/>
              <a:ext cx="15029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多队列分别队列内排序</a:t>
              </a: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BE1CF20D-AC17-42F8-B7EA-2EF521E66D64}"/>
                </a:ext>
              </a:extLst>
            </p:cNvPr>
            <p:cNvSpPr/>
            <p:nvPr/>
          </p:nvSpPr>
          <p:spPr>
            <a:xfrm rot="5400000">
              <a:off x="4182953" y="4135944"/>
              <a:ext cx="400561" cy="1024664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84000">
                  <a:schemeClr val="accent4">
                    <a:lumMod val="6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箭头: 右 15">
              <a:extLst>
                <a:ext uri="{FF2B5EF4-FFF2-40B4-BE49-F238E27FC236}">
                  <a16:creationId xmlns:a16="http://schemas.microsoft.com/office/drawing/2014/main" id="{AA8EADC0-1862-4905-A079-9074C73578DE}"/>
                </a:ext>
              </a:extLst>
            </p:cNvPr>
            <p:cNvSpPr/>
            <p:nvPr/>
          </p:nvSpPr>
          <p:spPr>
            <a:xfrm rot="5400000">
              <a:off x="4164719" y="5355220"/>
              <a:ext cx="400561" cy="1024664"/>
            </a:xfrm>
            <a:prstGeom prst="rightArrow">
              <a:avLst/>
            </a:prstGeom>
            <a:gradFill flip="none" rotWithShape="1">
              <a:gsLst>
                <a:gs pos="0">
                  <a:schemeClr val="accent4">
                    <a:lumMod val="40000"/>
                    <a:lumOff val="60000"/>
                  </a:schemeClr>
                </a:gs>
                <a:gs pos="46000">
                  <a:schemeClr val="accent4">
                    <a:lumMod val="95000"/>
                    <a:lumOff val="5000"/>
                  </a:schemeClr>
                </a:gs>
                <a:gs pos="84000">
                  <a:schemeClr val="accent4">
                    <a:lumMod val="6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F6F590F9-D2A9-4FA7-AF91-EBA089427472}"/>
                </a:ext>
              </a:extLst>
            </p:cNvPr>
            <p:cNvSpPr txBox="1"/>
            <p:nvPr/>
          </p:nvSpPr>
          <p:spPr>
            <a:xfrm>
              <a:off x="3683800" y="6121141"/>
              <a:ext cx="17370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多队列间组合与</a:t>
              </a:r>
              <a:r>
                <a:rPr lang="en-US" altLang="zh-CN" dirty="0"/>
                <a:t>PK</a:t>
              </a:r>
              <a:r>
                <a:rPr lang="zh-CN" altLang="en-US" dirty="0"/>
                <a:t>得到最终排序结果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32B08D4-7013-489C-9C34-BD4ACB75F50C}"/>
                </a:ext>
              </a:extLst>
            </p:cNvPr>
            <p:cNvSpPr/>
            <p:nvPr/>
          </p:nvSpPr>
          <p:spPr>
            <a:xfrm>
              <a:off x="7503469" y="1636888"/>
              <a:ext cx="530578" cy="2668893"/>
            </a:xfrm>
            <a:prstGeom prst="rect">
              <a:avLst/>
            </a:prstGeom>
            <a:solidFill>
              <a:schemeClr val="accent6">
                <a:lumMod val="75000"/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35EE5D1-3D35-4629-8686-24B6F324328C}"/>
                </a:ext>
              </a:extLst>
            </p:cNvPr>
            <p:cNvSpPr txBox="1"/>
            <p:nvPr/>
          </p:nvSpPr>
          <p:spPr>
            <a:xfrm>
              <a:off x="7511348" y="2152531"/>
              <a:ext cx="492443" cy="196816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</a:rPr>
                <a:t>Queue #(n+1)</a:t>
              </a:r>
              <a:endParaRPr lang="zh-CN" altLang="en-US" sz="20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B1B1877D-B4C1-4C75-88A9-3C4A9DC61C19}"/>
                </a:ext>
              </a:extLst>
            </p:cNvPr>
            <p:cNvCxnSpPr/>
            <p:nvPr/>
          </p:nvCxnSpPr>
          <p:spPr>
            <a:xfrm flipH="1">
              <a:off x="6331352" y="2997844"/>
              <a:ext cx="787078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C6BB09E-B3DC-4CC4-AD6E-8F05C15233CA}"/>
                </a:ext>
              </a:extLst>
            </p:cNvPr>
            <p:cNvSpPr txBox="1"/>
            <p:nvPr/>
          </p:nvSpPr>
          <p:spPr>
            <a:xfrm>
              <a:off x="6084425" y="1943932"/>
              <a:ext cx="150290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根据需求可以添加新的队列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923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04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973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285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227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24</cp:revision>
  <dcterms:created xsi:type="dcterms:W3CDTF">2021-03-07T15:06:11Z</dcterms:created>
  <dcterms:modified xsi:type="dcterms:W3CDTF">2021-05-03T07:33:56Z</dcterms:modified>
</cp:coreProperties>
</file>