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5EF"/>
    <a:srgbClr val="D05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C737E-6F8D-AC72-52BC-AC02C1BD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0ECDD-8F61-0C68-271C-80FBB8CE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9AA5-1458-DC01-C492-CDAB6FA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4BEC4-BC4A-C44E-C89C-53B1D8E7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BAB9D-12C2-BF8E-3635-47723F27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651DF-3D41-996C-3EDE-06099B4A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E3F0A-CAEC-91CF-AE43-296C6F39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9C07A-ED9A-9A3A-BA18-6CD70FC1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D8D75-98D8-9E92-E393-0352CCB1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2D3DF-1328-11E8-8A23-708B4884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27554-0726-B1D9-EFFE-06A6EFC8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40BC2-4C77-515A-3B21-1E7A4909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7E3B0-3D1C-5885-C1AF-483ABF2B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DC558-E6B9-15CF-66C4-8B64C9E5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D8857-74EB-A481-027F-D319D68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76E4-0186-D473-BAC7-25AF072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23E9-43F8-D610-EE7D-746030E6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755CA-6F83-813C-9B51-59FFF2C6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C4F8B-5579-3C4F-D25F-162944B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6863-4790-0828-A953-2DC6AF63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449A5-D1BD-970F-99D0-54DC86B6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14672-0DF1-8866-0DB6-2DAF6CAE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91195-0751-C325-D5B0-D02FCE0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9C19-E036-C767-5EB7-695C5F48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B22E6-73C1-49CD-9DF8-28ED5036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12C8E-23C9-4E91-97AA-C9EA6A24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8F40B-834F-6374-E9AE-8FBFF42D4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161E0-85E9-298F-B1B7-3702B7A3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31A32-A432-013C-9350-E1C5E35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A0E64-3CA8-95FF-4D02-13F3BB30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3388E-CF50-F465-0806-C2D89732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DDA93-49BC-7A27-B9F2-68FA8C4A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10235-FED7-4518-1708-C18A98D2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1B5A9-40C2-FEB8-C32C-57C7E575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0CEF0-1079-7DA9-A2D6-1B095D0C8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432175-4C97-598F-A4C2-2409E920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262574-7A13-A623-8096-88FC11F9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67190-608D-A3D2-4C4B-3AAA48A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E9054-A37D-0F4C-2A47-F27D65A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C6976-7966-9BDC-AFCD-4DE69D2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ABEB9-0838-2B02-D54F-3219F77F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8B7BC-5A42-D5D9-0FB3-E3316A9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BB131-40C5-8FC9-337E-11DA0290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30D8D-2EE9-C507-C156-93742131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2557D-6AF3-29EE-3ACF-5EAF9F03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74F27-E375-F348-0506-AD21856C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5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50AE-8D89-F0EE-E4D8-56CF113A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EF680-4716-BE5C-5A7E-1BA42354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CAEDC-EBDA-6965-BC6E-D1D42558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B9AB8-BA1E-07E6-DC31-73994CC6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A5151-5251-4812-9005-425F45E0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8D71-11F2-518D-24FB-88393D4B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D597-3959-9726-2610-6A7EA3F2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FEFD0-89ED-E604-ECA9-46C9638D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FA376-E529-D204-B3CE-F6155756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71D7E-FDCD-C155-D98A-B1DAF3F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F9B39-0773-0859-D608-D15DB7B8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86799-C854-2018-D9BF-88FA45AB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EEC3B-E2C8-2165-1FF9-4EEF9438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FD182-72DC-884C-6744-E5FA8B78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D12FE-BA74-4AE9-7F65-FF7075AD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9699-BE01-417E-A767-5B390F5738A1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AF1AB-89BB-203F-91D9-2BAB10FB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4A9A-DF98-B409-547A-AA94A37F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427187-2084-B1D4-1E4A-4D1D38FF0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1932278"/>
            <a:ext cx="10557164" cy="31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CDFBC-CAC5-6430-17BE-8525E436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388D672-6255-15E8-B033-3E76F699EF02}"/>
              </a:ext>
            </a:extLst>
          </p:cNvPr>
          <p:cNvGrpSpPr/>
          <p:nvPr/>
        </p:nvGrpSpPr>
        <p:grpSpPr>
          <a:xfrm>
            <a:off x="-1665245" y="815889"/>
            <a:ext cx="18674710" cy="5521537"/>
            <a:chOff x="-1665245" y="815889"/>
            <a:chExt cx="18674710" cy="5521537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58D06015-7063-7F02-E911-CF908B0A4849}"/>
                </a:ext>
              </a:extLst>
            </p:cNvPr>
            <p:cNvGrpSpPr/>
            <p:nvPr/>
          </p:nvGrpSpPr>
          <p:grpSpPr>
            <a:xfrm>
              <a:off x="-1665245" y="815889"/>
              <a:ext cx="11067648" cy="4983990"/>
              <a:chOff x="-199302" y="859431"/>
              <a:chExt cx="11067648" cy="4983990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41945A-1C14-5F1E-68B6-8AD317F8C9B1}"/>
                  </a:ext>
                </a:extLst>
              </p:cNvPr>
              <p:cNvSpPr txBox="1"/>
              <p:nvPr/>
            </p:nvSpPr>
            <p:spPr>
              <a:xfrm>
                <a:off x="35877" y="252312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i="0" dirty="0">
                    <a:solidFill>
                      <a:srgbClr val="212122"/>
                    </a:solidFill>
                    <a:effectLst/>
                    <a:latin typeface="HelveticaNeue-Bold"/>
                  </a:rPr>
                  <a:t>Input Image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5F9A673-158E-C7B1-4A36-C0CAC22D16CB}"/>
                  </a:ext>
                </a:extLst>
              </p:cNvPr>
              <p:cNvGrpSpPr/>
              <p:nvPr/>
            </p:nvGrpSpPr>
            <p:grpSpPr>
              <a:xfrm>
                <a:off x="2189163" y="2495549"/>
                <a:ext cx="1524000" cy="2070100"/>
                <a:chOff x="2455863" y="2495549"/>
                <a:chExt cx="1524000" cy="2070100"/>
              </a:xfrm>
            </p:grpSpPr>
            <p:sp>
              <p:nvSpPr>
                <p:cNvPr id="41" name="梯形 40">
                  <a:extLst>
                    <a:ext uri="{FF2B5EF4-FFF2-40B4-BE49-F238E27FC236}">
                      <a16:creationId xmlns:a16="http://schemas.microsoft.com/office/drawing/2014/main" id="{C98801BC-931F-9553-A932-B4A9360A589E}"/>
                    </a:ext>
                  </a:extLst>
                </p:cNvPr>
                <p:cNvSpPr/>
                <p:nvPr/>
              </p:nvSpPr>
              <p:spPr>
                <a:xfrm rot="5400000">
                  <a:off x="2182813" y="2874962"/>
                  <a:ext cx="2070100" cy="1311274"/>
                </a:xfrm>
                <a:prstGeom prst="trapezoid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77E3176-7949-EDBE-993A-61F140476686}"/>
                    </a:ext>
                  </a:extLst>
                </p:cNvPr>
                <p:cNvSpPr txBox="1"/>
                <p:nvPr/>
              </p:nvSpPr>
              <p:spPr>
                <a:xfrm>
                  <a:off x="2455863" y="3176655"/>
                  <a:ext cx="1524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Image Encoder</a:t>
                  </a:r>
                  <a:endParaRPr lang="zh-CN" altLang="en-US" sz="2000" b="1" dirty="0"/>
                </a:p>
              </p:txBody>
            </p:sp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6D6C708E-E7BF-308B-E524-2D138D3D1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424" b="95139" l="4981" r="93487">
                              <a14:foregroundMark x1="7088" y1="29167" x2="11111" y2="38194"/>
                              <a14:foregroundMark x1="49425" y1="6424" x2="49425" y2="6424"/>
                              <a14:foregroundMark x1="91571" y1="28299" x2="91571" y2="28299"/>
                              <a14:foregroundMark x1="93487" y1="70139" x2="93487" y2="70139"/>
                              <a14:foregroundMark x1="51533" y1="95139" x2="51533" y2="95139"/>
                              <a14:foregroundMark x1="5747" y1="73438" x2="5747" y2="73438"/>
                              <a14:foregroundMark x1="4981" y1="31076" x2="4981" y2="3107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0097" y="2637908"/>
                  <a:ext cx="249944" cy="275800"/>
                </a:xfrm>
                <a:prstGeom prst="rect">
                  <a:avLst/>
                </a:prstGeom>
              </p:spPr>
            </p:pic>
          </p:grp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A282ED4F-D675-4B82-48A5-4FAA550EC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8488" y="3530598"/>
                <a:ext cx="411163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293D2C56-BA88-1172-72B6-72EFE9D789FC}"/>
                  </a:ext>
                </a:extLst>
              </p:cNvPr>
              <p:cNvSpPr/>
              <p:nvPr/>
            </p:nvSpPr>
            <p:spPr>
              <a:xfrm>
                <a:off x="4521200" y="3299060"/>
                <a:ext cx="2501900" cy="42386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Cross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Attention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589FEBAF-4F1F-F219-39F3-87912F077ABB}"/>
                  </a:ext>
                </a:extLst>
              </p:cNvPr>
              <p:cNvSpPr/>
              <p:nvPr/>
            </p:nvSpPr>
            <p:spPr>
              <a:xfrm>
                <a:off x="4521200" y="2597664"/>
                <a:ext cx="2501900" cy="423862"/>
              </a:xfrm>
              <a:prstGeom prst="roundRect">
                <a:avLst/>
              </a:prstGeom>
              <a:solidFill>
                <a:srgbClr val="E095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Feed Forward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4424D0A-9473-DCF1-9B5D-3E826E176073}"/>
                  </a:ext>
                </a:extLst>
              </p:cNvPr>
              <p:cNvCxnSpPr>
                <a:cxnSpLocks/>
                <a:stCxn id="36" idx="0"/>
                <a:endCxn id="37" idx="2"/>
              </p:cNvCxnSpPr>
              <p:nvPr/>
            </p:nvCxnSpPr>
            <p:spPr>
              <a:xfrm flipV="1">
                <a:off x="5772150" y="3021526"/>
                <a:ext cx="0" cy="277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75266EC-3306-EE4C-0867-25A731552453}"/>
                  </a:ext>
                </a:extLst>
              </p:cNvPr>
              <p:cNvSpPr/>
              <p:nvPr/>
            </p:nvSpPr>
            <p:spPr>
              <a:xfrm>
                <a:off x="4368800" y="2412998"/>
                <a:ext cx="2806700" cy="213304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8C73CA49-25C2-EFE0-E889-2CB09247C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8551" y="3530598"/>
                <a:ext cx="86042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E0566E-91D2-92C8-A6F3-3B47D2FE65C8}"/>
                  </a:ext>
                </a:extLst>
              </p:cNvPr>
              <p:cNvSpPr txBox="1"/>
              <p:nvPr/>
            </p:nvSpPr>
            <p:spPr>
              <a:xfrm>
                <a:off x="6407149" y="4530921"/>
                <a:ext cx="1050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x N Blocks</a:t>
                </a:r>
                <a:endParaRPr lang="zh-CN" altLang="en-US" sz="1400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3D3D2A-6490-10F9-6E65-9FA6343B4F27}"/>
                  </a:ext>
                </a:extLst>
              </p:cNvPr>
              <p:cNvGrpSpPr/>
              <p:nvPr/>
            </p:nvGrpSpPr>
            <p:grpSpPr>
              <a:xfrm>
                <a:off x="4554537" y="4969904"/>
                <a:ext cx="2435225" cy="499997"/>
                <a:chOff x="4473575" y="5256087"/>
                <a:chExt cx="2435225" cy="499997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7883930-F032-543B-B886-3F337522FC2E}"/>
                    </a:ext>
                  </a:extLst>
                </p:cNvPr>
                <p:cNvSpPr/>
                <p:nvPr/>
              </p:nvSpPr>
              <p:spPr>
                <a:xfrm>
                  <a:off x="4620550" y="5375642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0114167-5774-74C7-328D-74A6EFC18ABF}"/>
                    </a:ext>
                  </a:extLst>
                </p:cNvPr>
                <p:cNvSpPr/>
                <p:nvPr/>
              </p:nvSpPr>
              <p:spPr>
                <a:xfrm>
                  <a:off x="5052350" y="5375642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2CEC5E2-7DD4-2719-A9A4-869D1F8D61AA}"/>
                    </a:ext>
                  </a:extLst>
                </p:cNvPr>
                <p:cNvSpPr/>
                <p:nvPr/>
              </p:nvSpPr>
              <p:spPr>
                <a:xfrm>
                  <a:off x="5484150" y="5375642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2038E7A-1819-D5D8-8773-386B8FFE4721}"/>
                    </a:ext>
                  </a:extLst>
                </p:cNvPr>
                <p:cNvSpPr/>
                <p:nvPr/>
              </p:nvSpPr>
              <p:spPr>
                <a:xfrm>
                  <a:off x="6452987" y="5375642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5CEF50C-FB2D-F0AE-B78D-71745228E763}"/>
                    </a:ext>
                  </a:extLst>
                </p:cNvPr>
                <p:cNvSpPr txBox="1"/>
                <p:nvPr/>
              </p:nvSpPr>
              <p:spPr>
                <a:xfrm>
                  <a:off x="5821825" y="5319587"/>
                  <a:ext cx="8910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……</a:t>
                  </a:r>
                  <a:endParaRPr lang="zh-CN" altLang="en-US" sz="2000" dirty="0"/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EC081D18-0011-BD89-7CF0-B5AC2090A40B}"/>
                    </a:ext>
                  </a:extLst>
                </p:cNvPr>
                <p:cNvSpPr/>
                <p:nvPr/>
              </p:nvSpPr>
              <p:spPr>
                <a:xfrm>
                  <a:off x="4473575" y="5256087"/>
                  <a:ext cx="2435225" cy="499997"/>
                </a:xfrm>
                <a:prstGeom prst="roundRect">
                  <a:avLst>
                    <a:gd name="adj" fmla="val 36987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B219D1-358F-23B1-F8A9-AA133A90024F}"/>
                  </a:ext>
                </a:extLst>
              </p:cNvPr>
              <p:cNvSpPr txBox="1"/>
              <p:nvPr/>
            </p:nvSpPr>
            <p:spPr>
              <a:xfrm>
                <a:off x="4368800" y="5533401"/>
                <a:ext cx="2119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Learnable Queries (</a:t>
                </a:r>
                <a:r>
                  <a:rPr lang="en-US" altLang="zh-CN" sz="1400" b="1" dirty="0"/>
                  <a:t>Q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315CEA3-DE6F-9651-388E-E192BA161F7B}"/>
                  </a:ext>
                </a:extLst>
              </p:cNvPr>
              <p:cNvCxnSpPr/>
              <p:nvPr/>
            </p:nvCxnSpPr>
            <p:spPr>
              <a:xfrm flipV="1">
                <a:off x="5772149" y="2071685"/>
                <a:ext cx="0" cy="545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C469FF6-A685-AB87-D9EE-A9F5B95359A1}"/>
                  </a:ext>
                </a:extLst>
              </p:cNvPr>
              <p:cNvGrpSpPr/>
              <p:nvPr/>
            </p:nvGrpSpPr>
            <p:grpSpPr>
              <a:xfrm>
                <a:off x="4554537" y="1570670"/>
                <a:ext cx="2435225" cy="499997"/>
                <a:chOff x="4473575" y="5256087"/>
                <a:chExt cx="2435225" cy="499997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D6A0AA2-76DC-745B-1C06-6F1F2559C1AB}"/>
                    </a:ext>
                  </a:extLst>
                </p:cNvPr>
                <p:cNvSpPr/>
                <p:nvPr/>
              </p:nvSpPr>
              <p:spPr>
                <a:xfrm>
                  <a:off x="4620550" y="5375642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D41660E-E7C1-61B4-E97C-4A811C931102}"/>
                    </a:ext>
                  </a:extLst>
                </p:cNvPr>
                <p:cNvSpPr/>
                <p:nvPr/>
              </p:nvSpPr>
              <p:spPr>
                <a:xfrm>
                  <a:off x="5052350" y="5375642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17BD7E5-8BAA-CE13-499B-EB196D4D54DC}"/>
                    </a:ext>
                  </a:extLst>
                </p:cNvPr>
                <p:cNvSpPr/>
                <p:nvPr/>
              </p:nvSpPr>
              <p:spPr>
                <a:xfrm>
                  <a:off x="5484150" y="5375642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E53FF86-9A10-1C8C-311A-F05C77806720}"/>
                    </a:ext>
                  </a:extLst>
                </p:cNvPr>
                <p:cNvSpPr/>
                <p:nvPr/>
              </p:nvSpPr>
              <p:spPr>
                <a:xfrm>
                  <a:off x="6452987" y="5375642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4C0C584-022A-70A2-C728-054E2239D9AA}"/>
                    </a:ext>
                  </a:extLst>
                </p:cNvPr>
                <p:cNvSpPr txBox="1"/>
                <p:nvPr/>
              </p:nvSpPr>
              <p:spPr>
                <a:xfrm>
                  <a:off x="5821825" y="5319587"/>
                  <a:ext cx="8910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……</a:t>
                  </a:r>
                  <a:endParaRPr lang="zh-CN" altLang="en-US" sz="2000" dirty="0"/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71891A73-5619-FBCF-DC2D-1F7DC9258F3F}"/>
                    </a:ext>
                  </a:extLst>
                </p:cNvPr>
                <p:cNvSpPr/>
                <p:nvPr/>
              </p:nvSpPr>
              <p:spPr>
                <a:xfrm>
                  <a:off x="4473575" y="5256087"/>
                  <a:ext cx="2435225" cy="499997"/>
                </a:xfrm>
                <a:prstGeom prst="roundRect">
                  <a:avLst>
                    <a:gd name="adj" fmla="val 36987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84C7F0-AD76-7865-5A65-A96AFF41B00C}"/>
                  </a:ext>
                </a:extLst>
              </p:cNvPr>
              <p:cNvSpPr txBox="1"/>
              <p:nvPr/>
            </p:nvSpPr>
            <p:spPr>
              <a:xfrm>
                <a:off x="3638551" y="2059600"/>
                <a:ext cx="1961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vision representation</a:t>
                </a:r>
                <a:endParaRPr lang="zh-CN" altLang="en-US" sz="1400" dirty="0"/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E4CD147D-6F09-6FB9-FACF-1AC58BF46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9302" y="2926762"/>
                <a:ext cx="2019762" cy="1168457"/>
              </a:xfrm>
              <a:prstGeom prst="rect">
                <a:avLst/>
              </a:prstGeom>
            </p:spPr>
          </p:pic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DD2143D-284B-4AB6-2F8B-7FE861EDFE73}"/>
                  </a:ext>
                </a:extLst>
              </p:cNvPr>
              <p:cNvSpPr/>
              <p:nvPr/>
            </p:nvSpPr>
            <p:spPr>
              <a:xfrm>
                <a:off x="7750043" y="2412998"/>
                <a:ext cx="2806700" cy="213304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41CF19C7-BD04-15E5-54EA-C81F13BA8F90}"/>
                  </a:ext>
                </a:extLst>
              </p:cNvPr>
              <p:cNvSpPr/>
              <p:nvPr/>
            </p:nvSpPr>
            <p:spPr>
              <a:xfrm>
                <a:off x="4498974" y="4000456"/>
                <a:ext cx="5930674" cy="42386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Self Attention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D57467BA-1835-FCF8-EE5B-3050A972D1B9}"/>
                  </a:ext>
                </a:extLst>
              </p:cNvPr>
              <p:cNvSpPr/>
              <p:nvPr/>
            </p:nvSpPr>
            <p:spPr>
              <a:xfrm>
                <a:off x="7927748" y="2597664"/>
                <a:ext cx="2501900" cy="423862"/>
              </a:xfrm>
              <a:prstGeom prst="roundRect">
                <a:avLst/>
              </a:prstGeom>
              <a:solidFill>
                <a:srgbClr val="E095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Feed Forward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BB84C57D-2E8A-9C6F-E0D5-6C9FAC09E14C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H="1" flipV="1">
                <a:off x="9178698" y="3021526"/>
                <a:ext cx="6123" cy="998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EB146D4-ADA9-9549-B4CF-8C0569B1D91C}"/>
                  </a:ext>
                </a:extLst>
              </p:cNvPr>
              <p:cNvCxnSpPr>
                <a:endCxn id="36" idx="2"/>
              </p:cNvCxnSpPr>
              <p:nvPr/>
            </p:nvCxnSpPr>
            <p:spPr>
              <a:xfrm flipV="1">
                <a:off x="5772149" y="3722922"/>
                <a:ext cx="1" cy="277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DAD974F-65C6-4562-F5B9-4D7FD096796A}"/>
                  </a:ext>
                </a:extLst>
              </p:cNvPr>
              <p:cNvSpPr txBox="1"/>
              <p:nvPr/>
            </p:nvSpPr>
            <p:spPr>
              <a:xfrm>
                <a:off x="9817421" y="4536362"/>
                <a:ext cx="1050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x N Blocks</a:t>
                </a:r>
                <a:endParaRPr lang="zh-CN" altLang="en-US" sz="1400" dirty="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5D5DEA45-A0CE-5CDA-D01D-93C8246EAE00}"/>
                  </a:ext>
                </a:extLst>
              </p:cNvPr>
              <p:cNvSpPr/>
              <p:nvPr/>
            </p:nvSpPr>
            <p:spPr>
              <a:xfrm>
                <a:off x="7707114" y="4970544"/>
                <a:ext cx="2931857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BA42D86-60AA-ED4F-775C-6C209DCCB049}"/>
                  </a:ext>
                </a:extLst>
              </p:cNvPr>
              <p:cNvSpPr txBox="1"/>
              <p:nvPr/>
            </p:nvSpPr>
            <p:spPr>
              <a:xfrm>
                <a:off x="7335042" y="5535644"/>
                <a:ext cx="1818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Input Text (</a:t>
                </a:r>
                <a:r>
                  <a:rPr lang="en-US" altLang="zh-CN" sz="1400" b="1" dirty="0"/>
                  <a:t>T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BBB2BD-90E9-6FF5-0D5C-9701499541AF}"/>
                  </a:ext>
                </a:extLst>
              </p:cNvPr>
              <p:cNvSpPr txBox="1"/>
              <p:nvPr/>
            </p:nvSpPr>
            <p:spPr>
              <a:xfrm>
                <a:off x="7707114" y="5012155"/>
                <a:ext cx="31418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000000"/>
                    </a:solidFill>
                    <a:effectLst/>
                    <a:latin typeface="HelveticaNeue"/>
                  </a:rPr>
                  <a:t>Love is like a sunset, it’s hard to see it coming but when it does it’s so beautiful</a:t>
                </a:r>
                <a:r>
                  <a:rPr lang="en-US" altLang="zh-CN" sz="1200" dirty="0"/>
                  <a:t> </a:t>
                </a:r>
                <a:endParaRPr lang="zh-CN" altLang="en-US" sz="1200" dirty="0"/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D1675155-E746-1C8A-1B62-5437CF0400FA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5772149" y="4424318"/>
                <a:ext cx="1" cy="545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A3A99138-DF93-68F1-CA37-B79DF21626AA}"/>
                  </a:ext>
                </a:extLst>
              </p:cNvPr>
              <p:cNvCxnSpPr>
                <a:stCxn id="63" idx="0"/>
              </p:cNvCxnSpPr>
              <p:nvPr/>
            </p:nvCxnSpPr>
            <p:spPr>
              <a:xfrm flipV="1">
                <a:off x="9173043" y="4424318"/>
                <a:ext cx="5655" cy="546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3292F7AE-CB3A-909E-679F-51CBEA8FDEA7}"/>
                  </a:ext>
                </a:extLst>
              </p:cNvPr>
              <p:cNvCxnSpPr/>
              <p:nvPr/>
            </p:nvCxnSpPr>
            <p:spPr>
              <a:xfrm flipV="1">
                <a:off x="9153393" y="2059600"/>
                <a:ext cx="0" cy="545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BAD885B-B2DA-0D2A-7DF3-71DA7B4782CB}"/>
                  </a:ext>
                </a:extLst>
              </p:cNvPr>
              <p:cNvSpPr txBox="1"/>
              <p:nvPr/>
            </p:nvSpPr>
            <p:spPr>
              <a:xfrm>
                <a:off x="7335042" y="2031988"/>
                <a:ext cx="1961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text representation</a:t>
                </a:r>
                <a:endParaRPr lang="zh-CN" altLang="en-US" sz="14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D0C29D5-FEA4-1A8E-6491-674AEF4B6AA0}"/>
                  </a:ext>
                </a:extLst>
              </p:cNvPr>
              <p:cNvSpPr/>
              <p:nvPr/>
            </p:nvSpPr>
            <p:spPr>
              <a:xfrm>
                <a:off x="8078526" y="1679158"/>
                <a:ext cx="389199" cy="28800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[CLS]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6C53207-3169-2B60-4C36-5A22AEB5AC87}"/>
                  </a:ext>
                </a:extLst>
              </p:cNvPr>
              <p:cNvSpPr txBox="1"/>
              <p:nvPr/>
            </p:nvSpPr>
            <p:spPr>
              <a:xfrm>
                <a:off x="9026014" y="1613394"/>
                <a:ext cx="5414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81B4EDC7-4A80-8F49-9200-332016B2A774}"/>
                  </a:ext>
                </a:extLst>
              </p:cNvPr>
              <p:cNvSpPr/>
              <p:nvPr/>
            </p:nvSpPr>
            <p:spPr>
              <a:xfrm>
                <a:off x="7927513" y="1559603"/>
                <a:ext cx="2372187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D86B43F-E0D3-F03A-118D-476090BC65D6}"/>
                  </a:ext>
                </a:extLst>
              </p:cNvPr>
              <p:cNvSpPr/>
              <p:nvPr/>
            </p:nvSpPr>
            <p:spPr>
              <a:xfrm>
                <a:off x="8618738" y="1676668"/>
                <a:ext cx="389199" cy="28800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T1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7737222E-4C51-8877-FA24-DD2ED6F0E680}"/>
                  </a:ext>
                </a:extLst>
              </p:cNvPr>
              <p:cNvSpPr/>
              <p:nvPr/>
            </p:nvSpPr>
            <p:spPr>
              <a:xfrm>
                <a:off x="9667077" y="1676668"/>
                <a:ext cx="389199" cy="28800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[SEP]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右大括号 88">
                <a:extLst>
                  <a:ext uri="{FF2B5EF4-FFF2-40B4-BE49-F238E27FC236}">
                    <a16:creationId xmlns:a16="http://schemas.microsoft.com/office/drawing/2014/main" id="{4CB27ED3-CBD3-2737-9426-78A9D20E5E03}"/>
                  </a:ext>
                </a:extLst>
              </p:cNvPr>
              <p:cNvSpPr/>
              <p:nvPr/>
            </p:nvSpPr>
            <p:spPr>
              <a:xfrm rot="16200000">
                <a:off x="7316787" y="-324240"/>
                <a:ext cx="291969" cy="3381246"/>
              </a:xfrm>
              <a:prstGeom prst="rightBrace">
                <a:avLst>
                  <a:gd name="adj1" fmla="val 71603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CE682A5-6217-F58C-26E6-0914A440B6F9}"/>
                  </a:ext>
                </a:extLst>
              </p:cNvPr>
              <p:cNvSpPr/>
              <p:nvPr/>
            </p:nvSpPr>
            <p:spPr>
              <a:xfrm>
                <a:off x="7082067" y="862657"/>
                <a:ext cx="752013" cy="295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ITC</a:t>
                </a:r>
                <a:endParaRPr lang="zh-CN" altLang="en-US" sz="1600" dirty="0"/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6A0A33E7-A2DF-3E39-B39F-2CFFCD2C4B6B}"/>
                  </a:ext>
                </a:extLst>
              </p:cNvPr>
              <p:cNvCxnSpPr>
                <a:cxnSpLocks/>
                <a:stCxn id="89" idx="0"/>
              </p:cNvCxnSpPr>
              <p:nvPr/>
            </p:nvCxnSpPr>
            <p:spPr>
              <a:xfrm flipV="1">
                <a:off x="5772149" y="1228280"/>
                <a:ext cx="0" cy="284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53F8D6DC-BD88-61F1-8323-81DBE263743E}"/>
                  </a:ext>
                </a:extLst>
              </p:cNvPr>
              <p:cNvSpPr/>
              <p:nvPr/>
            </p:nvSpPr>
            <p:spPr>
              <a:xfrm>
                <a:off x="5396141" y="868863"/>
                <a:ext cx="752013" cy="295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ITM</a:t>
                </a: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30F92703-5B21-E3E6-51B8-EA16DD253334}"/>
                  </a:ext>
                </a:extLst>
              </p:cNvPr>
              <p:cNvSpPr/>
              <p:nvPr/>
            </p:nvSpPr>
            <p:spPr>
              <a:xfrm>
                <a:off x="8737599" y="859431"/>
                <a:ext cx="752013" cy="29591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ITG</a:t>
                </a:r>
                <a:endParaRPr lang="zh-CN" altLang="en-US" sz="1600" dirty="0"/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E7C161D1-AC2A-EA0D-EC8B-A511D51A4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3393" y="1228280"/>
                <a:ext cx="0" cy="284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1C67F6CE-0693-ECC2-125F-031E9F8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691" y="1711629"/>
              <a:ext cx="7129774" cy="3821471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E8A3CA4-85B4-3057-B201-122E9DC5994A}"/>
                </a:ext>
              </a:extLst>
            </p:cNvPr>
            <p:cNvSpPr txBox="1"/>
            <p:nvPr/>
          </p:nvSpPr>
          <p:spPr>
            <a:xfrm>
              <a:off x="2729157" y="5968094"/>
              <a:ext cx="4306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a</a:t>
              </a:r>
              <a:r>
                <a:rPr lang="zh-CN" altLang="en-US" dirty="0"/>
                <a:t>） </a:t>
              </a:r>
              <a:r>
                <a:rPr lang="en-US" altLang="zh-CN" dirty="0"/>
                <a:t>BLIP2</a:t>
              </a:r>
              <a:r>
                <a:rPr lang="zh-CN" altLang="en-US" dirty="0"/>
                <a:t>中的</a:t>
              </a:r>
              <a:r>
                <a:rPr lang="en-US" altLang="zh-CN" dirty="0"/>
                <a:t>Q-Former</a:t>
              </a:r>
              <a:r>
                <a:rPr lang="zh-CN" altLang="en-US" dirty="0"/>
                <a:t>训练框架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4456300-46EC-64DB-5E32-70CDA5067338}"/>
                </a:ext>
              </a:extLst>
            </p:cNvPr>
            <p:cNvSpPr txBox="1"/>
            <p:nvPr/>
          </p:nvSpPr>
          <p:spPr>
            <a:xfrm>
              <a:off x="11291365" y="5968094"/>
              <a:ext cx="4306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b</a:t>
              </a:r>
              <a:r>
                <a:rPr lang="zh-CN" altLang="en-US" dirty="0"/>
                <a:t>）不同任务采用的</a:t>
              </a:r>
              <a:r>
                <a:rPr lang="en-US" altLang="zh-CN" dirty="0"/>
                <a:t>mask</a:t>
              </a:r>
              <a:r>
                <a:rPr lang="zh-CN" altLang="en-US" dirty="0"/>
                <a:t>矩阵不同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1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9CDDE-4C07-1405-6E2F-36DE21CE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557DE30F-57F2-DAEA-976D-B0CAE1A7CA75}"/>
              </a:ext>
            </a:extLst>
          </p:cNvPr>
          <p:cNvGrpSpPr/>
          <p:nvPr/>
        </p:nvGrpSpPr>
        <p:grpSpPr>
          <a:xfrm>
            <a:off x="-199302" y="0"/>
            <a:ext cx="10901905" cy="5841178"/>
            <a:chOff x="-199302" y="0"/>
            <a:chExt cx="10901905" cy="584117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A42ECD-D394-56AB-E9CC-A778978D1421}"/>
                </a:ext>
              </a:extLst>
            </p:cNvPr>
            <p:cNvSpPr txBox="1"/>
            <p:nvPr/>
          </p:nvSpPr>
          <p:spPr>
            <a:xfrm>
              <a:off x="35877" y="2523128"/>
              <a:ext cx="152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i="0" dirty="0">
                  <a:solidFill>
                    <a:srgbClr val="212122"/>
                  </a:solidFill>
                  <a:effectLst/>
                  <a:latin typeface="HelveticaNeue-Bold"/>
                </a:rPr>
                <a:t>Input Image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29694D1-B093-BF7A-1F7E-F0D1D6B7F4FB}"/>
                </a:ext>
              </a:extLst>
            </p:cNvPr>
            <p:cNvGrpSpPr/>
            <p:nvPr/>
          </p:nvGrpSpPr>
          <p:grpSpPr>
            <a:xfrm>
              <a:off x="2189163" y="2495549"/>
              <a:ext cx="1524000" cy="2070100"/>
              <a:chOff x="2455863" y="2495549"/>
              <a:chExt cx="1524000" cy="2070100"/>
            </a:xfrm>
          </p:grpSpPr>
          <p:sp>
            <p:nvSpPr>
              <p:cNvPr id="6" name="梯形 5">
                <a:extLst>
                  <a:ext uri="{FF2B5EF4-FFF2-40B4-BE49-F238E27FC236}">
                    <a16:creationId xmlns:a16="http://schemas.microsoft.com/office/drawing/2014/main" id="{762048FE-0F75-D2E2-1843-5A8E08FBD4B9}"/>
                  </a:ext>
                </a:extLst>
              </p:cNvPr>
              <p:cNvSpPr/>
              <p:nvPr/>
            </p:nvSpPr>
            <p:spPr>
              <a:xfrm rot="5400000">
                <a:off x="2182813" y="2874962"/>
                <a:ext cx="2070100" cy="1311274"/>
              </a:xfrm>
              <a:prstGeom prst="trapezoi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456AAD-722B-AB4A-8255-FE3DC5A06237}"/>
                  </a:ext>
                </a:extLst>
              </p:cNvPr>
              <p:cNvSpPr txBox="1"/>
              <p:nvPr/>
            </p:nvSpPr>
            <p:spPr>
              <a:xfrm>
                <a:off x="2455863" y="3176655"/>
                <a:ext cx="152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Image Encoder</a:t>
                </a:r>
                <a:endParaRPr lang="zh-CN" altLang="en-US" sz="2000" b="1" dirty="0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DEF6FF7-1A50-EDDF-C52A-C5F85DEDD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424" b="95139" l="4981" r="93487">
                            <a14:foregroundMark x1="7088" y1="29167" x2="11111" y2="38194"/>
                            <a14:foregroundMark x1="49425" y1="6424" x2="49425" y2="6424"/>
                            <a14:foregroundMark x1="91571" y1="28299" x2="91571" y2="28299"/>
                            <a14:foregroundMark x1="93487" y1="70139" x2="93487" y2="70139"/>
                            <a14:foregroundMark x1="51533" y1="95139" x2="51533" y2="95139"/>
                            <a14:foregroundMark x1="5747" y1="73438" x2="5747" y2="73438"/>
                            <a14:foregroundMark x1="4981" y1="31076" x2="4981" y2="3107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80097" y="2637908"/>
                <a:ext cx="249944" cy="275800"/>
              </a:xfrm>
              <a:prstGeom prst="rect">
                <a:avLst/>
              </a:prstGeom>
            </p:spPr>
          </p:pic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B1750AB-10C5-285F-651B-EDB4C5FDB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8488" y="3530598"/>
              <a:ext cx="411163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7B05C87-12A8-5AEB-C51E-DB9123E2FC75}"/>
                </a:ext>
              </a:extLst>
            </p:cNvPr>
            <p:cNvGrpSpPr/>
            <p:nvPr/>
          </p:nvGrpSpPr>
          <p:grpSpPr>
            <a:xfrm>
              <a:off x="4368800" y="2412998"/>
              <a:ext cx="2806700" cy="2133044"/>
              <a:chOff x="4406900" y="2432605"/>
              <a:chExt cx="2806700" cy="213304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780D350-F7FA-4B42-14B4-37BF8EDEF86C}"/>
                  </a:ext>
                </a:extLst>
              </p:cNvPr>
              <p:cNvSpPr/>
              <p:nvPr/>
            </p:nvSpPr>
            <p:spPr>
              <a:xfrm>
                <a:off x="4559300" y="4020063"/>
                <a:ext cx="2501900" cy="42386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Self Attention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9AFCE87-4FCC-2283-D73A-F84DDA399354}"/>
                  </a:ext>
                </a:extLst>
              </p:cNvPr>
              <p:cNvSpPr/>
              <p:nvPr/>
            </p:nvSpPr>
            <p:spPr>
              <a:xfrm>
                <a:off x="4559300" y="3318667"/>
                <a:ext cx="2501900" cy="42386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Cross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Attention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82B2ED2F-CD5A-B8C7-09E3-D6F303519602}"/>
                  </a:ext>
                </a:extLst>
              </p:cNvPr>
              <p:cNvSpPr/>
              <p:nvPr/>
            </p:nvSpPr>
            <p:spPr>
              <a:xfrm>
                <a:off x="4559300" y="2617271"/>
                <a:ext cx="2501900" cy="423862"/>
              </a:xfrm>
              <a:prstGeom prst="roundRect">
                <a:avLst/>
              </a:prstGeom>
              <a:solidFill>
                <a:srgbClr val="E095E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Feed Forward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12D1F7F-DD4D-DF71-B65D-D88603AA2BA9}"/>
                  </a:ext>
                </a:extLst>
              </p:cNvPr>
              <p:cNvCxnSpPr>
                <a:stCxn id="16" idx="0"/>
                <a:endCxn id="17" idx="2"/>
              </p:cNvCxnSpPr>
              <p:nvPr/>
            </p:nvCxnSpPr>
            <p:spPr>
              <a:xfrm flipV="1">
                <a:off x="5810250" y="3041133"/>
                <a:ext cx="0" cy="277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1E213A6-64F1-DD13-BC4C-0373FCDCF06A}"/>
                  </a:ext>
                </a:extLst>
              </p:cNvPr>
              <p:cNvCxnSpPr>
                <a:stCxn id="15" idx="0"/>
                <a:endCxn id="16" idx="2"/>
              </p:cNvCxnSpPr>
              <p:nvPr/>
            </p:nvCxnSpPr>
            <p:spPr>
              <a:xfrm flipV="1">
                <a:off x="5810250" y="3742529"/>
                <a:ext cx="0" cy="277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EEEE4E8-743C-0E90-30D8-25A6F1850140}"/>
                  </a:ext>
                </a:extLst>
              </p:cNvPr>
              <p:cNvSpPr/>
              <p:nvPr/>
            </p:nvSpPr>
            <p:spPr>
              <a:xfrm>
                <a:off x="4406900" y="2432605"/>
                <a:ext cx="2806700" cy="213304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77FC11C-97CF-4E32-462F-D2407D4CC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551" y="3530598"/>
              <a:ext cx="8604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6B8D65-D978-1FD6-6CBF-A9A57A90CAF2}"/>
                </a:ext>
              </a:extLst>
            </p:cNvPr>
            <p:cNvSpPr txBox="1"/>
            <p:nvPr/>
          </p:nvSpPr>
          <p:spPr>
            <a:xfrm>
              <a:off x="6497637" y="4576819"/>
              <a:ext cx="105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 N Blocks</a:t>
              </a:r>
              <a:endParaRPr lang="zh-CN" altLang="en-US" sz="1400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A460AF9-4F49-77CE-BC2B-9135D942086B}"/>
                </a:ext>
              </a:extLst>
            </p:cNvPr>
            <p:cNvGrpSpPr/>
            <p:nvPr/>
          </p:nvGrpSpPr>
          <p:grpSpPr>
            <a:xfrm>
              <a:off x="4554537" y="4969904"/>
              <a:ext cx="2435225" cy="499997"/>
              <a:chOff x="4473575" y="5256087"/>
              <a:chExt cx="2435225" cy="499997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9AEA9-B256-FD02-3B73-73BD4966499F}"/>
                  </a:ext>
                </a:extLst>
              </p:cNvPr>
              <p:cNvSpPr/>
              <p:nvPr/>
            </p:nvSpPr>
            <p:spPr>
              <a:xfrm>
                <a:off x="4620550" y="5375642"/>
                <a:ext cx="288000" cy="28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3EBF91A-049D-8220-A45E-40C2624ACF10}"/>
                  </a:ext>
                </a:extLst>
              </p:cNvPr>
              <p:cNvSpPr/>
              <p:nvPr/>
            </p:nvSpPr>
            <p:spPr>
              <a:xfrm>
                <a:off x="5052350" y="5375642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74639F9-EC3D-1B50-D5F6-4449EFB5444E}"/>
                  </a:ext>
                </a:extLst>
              </p:cNvPr>
              <p:cNvSpPr/>
              <p:nvPr/>
            </p:nvSpPr>
            <p:spPr>
              <a:xfrm>
                <a:off x="5484150" y="5375642"/>
                <a:ext cx="288000" cy="28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11A46F7-7375-BD88-7FCC-D0D74543F803}"/>
                  </a:ext>
                </a:extLst>
              </p:cNvPr>
              <p:cNvSpPr/>
              <p:nvPr/>
            </p:nvSpPr>
            <p:spPr>
              <a:xfrm>
                <a:off x="6452987" y="5375642"/>
                <a:ext cx="288000" cy="28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0CE9EA9-79A3-9426-460F-43B2DE50F627}"/>
                  </a:ext>
                </a:extLst>
              </p:cNvPr>
              <p:cNvSpPr txBox="1"/>
              <p:nvPr/>
            </p:nvSpPr>
            <p:spPr>
              <a:xfrm>
                <a:off x="5821825" y="5319587"/>
                <a:ext cx="891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23C97A56-CE94-7C8C-A7CF-1E5D5A431CF7}"/>
                  </a:ext>
                </a:extLst>
              </p:cNvPr>
              <p:cNvSpPr/>
              <p:nvPr/>
            </p:nvSpPr>
            <p:spPr>
              <a:xfrm>
                <a:off x="4473575" y="5256087"/>
                <a:ext cx="2435225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6E263BA-4ABC-3B1B-C39D-88E51803ECBC}"/>
                </a:ext>
              </a:extLst>
            </p:cNvPr>
            <p:cNvCxnSpPr>
              <a:stCxn id="34" idx="0"/>
              <a:endCxn id="15" idx="2"/>
            </p:cNvCxnSpPr>
            <p:nvPr/>
          </p:nvCxnSpPr>
          <p:spPr>
            <a:xfrm flipV="1">
              <a:off x="5772150" y="4424318"/>
              <a:ext cx="0" cy="54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8F733F-40DA-BAE1-0425-AF3149124DD0}"/>
                </a:ext>
              </a:extLst>
            </p:cNvPr>
            <p:cNvSpPr txBox="1"/>
            <p:nvPr/>
          </p:nvSpPr>
          <p:spPr>
            <a:xfrm>
              <a:off x="4368800" y="5533401"/>
              <a:ext cx="1818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Learnable Queries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6561585-FE48-C501-26BB-A34E47392CE0}"/>
                </a:ext>
              </a:extLst>
            </p:cNvPr>
            <p:cNvCxnSpPr/>
            <p:nvPr/>
          </p:nvCxnSpPr>
          <p:spPr>
            <a:xfrm flipV="1">
              <a:off x="5772149" y="2071685"/>
              <a:ext cx="0" cy="54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6EEB5B-D0D8-EACC-2BBE-50F58768005A}"/>
                </a:ext>
              </a:extLst>
            </p:cNvPr>
            <p:cNvGrpSpPr/>
            <p:nvPr/>
          </p:nvGrpSpPr>
          <p:grpSpPr>
            <a:xfrm>
              <a:off x="4554537" y="1570670"/>
              <a:ext cx="2435225" cy="499997"/>
              <a:chOff x="4473575" y="5256087"/>
              <a:chExt cx="2435225" cy="49999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B725328-8A3F-842E-5A50-E7AA32532F3A}"/>
                  </a:ext>
                </a:extLst>
              </p:cNvPr>
              <p:cNvSpPr/>
              <p:nvPr/>
            </p:nvSpPr>
            <p:spPr>
              <a:xfrm>
                <a:off x="4620550" y="5375642"/>
                <a:ext cx="288000" cy="28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0BFC1A7-7663-6F18-5E9E-E6F3F0E1D193}"/>
                  </a:ext>
                </a:extLst>
              </p:cNvPr>
              <p:cNvSpPr/>
              <p:nvPr/>
            </p:nvSpPr>
            <p:spPr>
              <a:xfrm>
                <a:off x="5052350" y="5375642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A1986A9-2F96-1A24-DA29-D5DE2B9725F4}"/>
                  </a:ext>
                </a:extLst>
              </p:cNvPr>
              <p:cNvSpPr/>
              <p:nvPr/>
            </p:nvSpPr>
            <p:spPr>
              <a:xfrm>
                <a:off x="5484150" y="5375642"/>
                <a:ext cx="288000" cy="28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6318495-A99C-7234-F59A-3DBD07D8A8FA}"/>
                  </a:ext>
                </a:extLst>
              </p:cNvPr>
              <p:cNvSpPr/>
              <p:nvPr/>
            </p:nvSpPr>
            <p:spPr>
              <a:xfrm>
                <a:off x="6452987" y="5375642"/>
                <a:ext cx="288000" cy="28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6939F8-3BE5-14AB-4D69-9D8C631E92F3}"/>
                  </a:ext>
                </a:extLst>
              </p:cNvPr>
              <p:cNvSpPr txBox="1"/>
              <p:nvPr/>
            </p:nvSpPr>
            <p:spPr>
              <a:xfrm>
                <a:off x="5821825" y="5319587"/>
                <a:ext cx="891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49A24B7E-46C6-01F4-C23D-E86E4CAF90AD}"/>
                  </a:ext>
                </a:extLst>
              </p:cNvPr>
              <p:cNvSpPr/>
              <p:nvPr/>
            </p:nvSpPr>
            <p:spPr>
              <a:xfrm>
                <a:off x="4473575" y="5256087"/>
                <a:ext cx="2435225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ED9742F-37D1-8776-0979-7B4D83B26D2D}"/>
                </a:ext>
              </a:extLst>
            </p:cNvPr>
            <p:cNvSpPr txBox="1"/>
            <p:nvPr/>
          </p:nvSpPr>
          <p:spPr>
            <a:xfrm>
              <a:off x="4449762" y="1168782"/>
              <a:ext cx="280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Transferred vision representation</a:t>
              </a:r>
              <a:endParaRPr lang="zh-CN" altLang="en-US" sz="14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986A51-25FB-D9D8-4916-2D68DE39E114}"/>
                </a:ext>
              </a:extLst>
            </p:cNvPr>
            <p:cNvGrpSpPr/>
            <p:nvPr/>
          </p:nvGrpSpPr>
          <p:grpSpPr>
            <a:xfrm>
              <a:off x="7708900" y="0"/>
              <a:ext cx="2806693" cy="832177"/>
              <a:chOff x="8242300" y="2344478"/>
              <a:chExt cx="2806693" cy="832177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FC5F69E-354A-5034-B8B2-4B3AFDC9E807}"/>
                  </a:ext>
                </a:extLst>
              </p:cNvPr>
              <p:cNvSpPr/>
              <p:nvPr/>
            </p:nvSpPr>
            <p:spPr>
              <a:xfrm>
                <a:off x="8242300" y="2344478"/>
                <a:ext cx="2806693" cy="8321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Large Language Model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126B3382-6E3D-41E1-0BA6-498FA0C9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424" b="95139" l="4981" r="93487">
                            <a14:foregroundMark x1="7088" y1="29167" x2="11111" y2="38194"/>
                            <a14:foregroundMark x1="49425" y1="6424" x2="49425" y2="6424"/>
                            <a14:foregroundMark x1="91571" y1="28299" x2="91571" y2="28299"/>
                            <a14:foregroundMark x1="93487" y1="70139" x2="93487" y2="70139"/>
                            <a14:foregroundMark x1="51533" y1="95139" x2="51533" y2="95139"/>
                            <a14:foregroundMark x1="5747" y1="73438" x2="5747" y2="73438"/>
                            <a14:foregroundMark x1="4981" y1="31076" x2="4981" y2="3107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28905" y="2393006"/>
                <a:ext cx="249944" cy="275800"/>
              </a:xfrm>
              <a:prstGeom prst="rect">
                <a:avLst/>
              </a:prstGeom>
            </p:spPr>
          </p:pic>
        </p:grp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D90AC269-C500-4386-E08D-DF49648A4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8030" y="984090"/>
              <a:ext cx="1614950" cy="836578"/>
            </a:xfrm>
            <a:prstGeom prst="bentConnector3">
              <a:avLst>
                <a:gd name="adj1" fmla="val 995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5F9DD1C-14E5-7C59-8004-93F11813D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3100" y="984090"/>
              <a:ext cx="0" cy="116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09AF7F3-1E0D-4944-8684-888441FACD42}"/>
                </a:ext>
              </a:extLst>
            </p:cNvPr>
            <p:cNvSpPr/>
            <p:nvPr/>
          </p:nvSpPr>
          <p:spPr>
            <a:xfrm>
              <a:off x="8472486" y="2365115"/>
              <a:ext cx="2230117" cy="15194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8970B21-AFC4-3970-A6D8-0E5978B38A15}"/>
                </a:ext>
              </a:extLst>
            </p:cNvPr>
            <p:cNvSpPr txBox="1"/>
            <p:nvPr/>
          </p:nvSpPr>
          <p:spPr>
            <a:xfrm>
              <a:off x="8659496" y="2523128"/>
              <a:ext cx="204310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HelveticaNeue"/>
                </a:rPr>
                <a:t>Write a romantic message</a:t>
              </a:r>
              <a:br>
                <a:rPr lang="en-US" altLang="zh-CN" sz="1800" b="0" i="0" dirty="0">
                  <a:solidFill>
                    <a:srgbClr val="000000"/>
                  </a:solidFill>
                  <a:effectLst/>
                  <a:latin typeface="HelveticaNeue"/>
                </a:rPr>
              </a:br>
              <a:r>
                <a:rPr lang="en-US" altLang="zh-CN" sz="1800" b="0" i="0" dirty="0">
                  <a:solidFill>
                    <a:srgbClr val="000000"/>
                  </a:solidFill>
                  <a:effectLst/>
                  <a:latin typeface="HelveticaNeue"/>
                </a:rPr>
                <a:t>that goes along this photo.</a:t>
              </a:r>
              <a:r>
                <a:rPr lang="en-US" altLang="zh-CN" dirty="0"/>
                <a:t> </a:t>
              </a:r>
              <a:br>
                <a:rPr lang="en-US" altLang="zh-CN" dirty="0"/>
              </a:br>
              <a:endParaRPr lang="zh-CN" altLang="en-US" dirty="0"/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44D748C2-1E5A-6E42-D436-D57990D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9302" y="2926762"/>
              <a:ext cx="2019762" cy="1168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8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149B3-747B-B3D8-BAE5-803153D1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1A793E-7402-A20E-B29A-88AFDA698D45}"/>
              </a:ext>
            </a:extLst>
          </p:cNvPr>
          <p:cNvGrpSpPr/>
          <p:nvPr/>
        </p:nvGrpSpPr>
        <p:grpSpPr>
          <a:xfrm>
            <a:off x="1968500" y="847466"/>
            <a:ext cx="8380539" cy="5666254"/>
            <a:chOff x="1968500" y="847466"/>
            <a:chExt cx="8380539" cy="5666254"/>
          </a:xfrm>
        </p:grpSpPr>
        <p:pic>
          <p:nvPicPr>
            <p:cNvPr id="1028" name="Picture 4" descr="图片素材: 海滩, 滨, 砂, 海洋, 地平线, 云, 天空, 太阳, 日出, 日落, 阳光, 早上, 支撑, 黎明, 黄昏, 晚间, 反射,  lancashire, 英国, 自由, 西, 北, 漂亮图片, 股票, 迈克尔, d, 雇用, pp5182, michaeldbeckwith,  beckwith,">
              <a:extLst>
                <a:ext uri="{FF2B5EF4-FFF2-40B4-BE49-F238E27FC236}">
                  <a16:creationId xmlns:a16="http://schemas.microsoft.com/office/drawing/2014/main" id="{218818DD-077B-D954-05E4-D19EEE725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00" y="1225126"/>
              <a:ext cx="1346109" cy="89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D448BED-DD0E-8F41-A550-3F5DAFBE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90" y="1132222"/>
              <a:ext cx="1266825" cy="1081582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C47E96-8D05-9957-5960-3B76A9622A7F}"/>
                </a:ext>
              </a:extLst>
            </p:cNvPr>
            <p:cNvCxnSpPr/>
            <p:nvPr/>
          </p:nvCxnSpPr>
          <p:spPr>
            <a:xfrm>
              <a:off x="3913187" y="1673013"/>
              <a:ext cx="5048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F482F-1E77-2AC6-CABB-FD1FBCD99D3E}"/>
                </a:ext>
              </a:extLst>
            </p:cNvPr>
            <p:cNvSpPr txBox="1"/>
            <p:nvPr/>
          </p:nvSpPr>
          <p:spPr>
            <a:xfrm>
              <a:off x="4295619" y="2391090"/>
              <a:ext cx="174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Image Caption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38A2FDB-BE59-22CC-975C-BAFB4E1C9730}"/>
                </a:ext>
              </a:extLst>
            </p:cNvPr>
            <p:cNvCxnSpPr/>
            <p:nvPr/>
          </p:nvCxnSpPr>
          <p:spPr>
            <a:xfrm>
              <a:off x="5891406" y="1677705"/>
              <a:ext cx="5048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D79B97F-4BE6-D406-B110-7B9840F07C2A}"/>
                </a:ext>
              </a:extLst>
            </p:cNvPr>
            <p:cNvGrpSpPr/>
            <p:nvPr/>
          </p:nvGrpSpPr>
          <p:grpSpPr>
            <a:xfrm>
              <a:off x="6537596" y="847466"/>
              <a:ext cx="3811443" cy="2177680"/>
              <a:chOff x="4424634" y="2301905"/>
              <a:chExt cx="3811443" cy="217768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ED28865-6726-6C9E-2721-5B224E145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634" y="2301905"/>
                <a:ext cx="3811443" cy="79118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107D99D4-60CF-3D5A-5C86-F6733C978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4634" y="3093090"/>
                <a:ext cx="3811443" cy="74285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DC787EF-C941-9452-7090-AA648D8478B5}"/>
                  </a:ext>
                </a:extLst>
              </p:cNvPr>
              <p:cNvSpPr txBox="1"/>
              <p:nvPr/>
            </p:nvSpPr>
            <p:spPr>
              <a:xfrm>
                <a:off x="5721586" y="3956365"/>
                <a:ext cx="1015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……</a:t>
                </a:r>
                <a:endParaRPr lang="zh-CN" altLang="en-US" sz="2800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4256C6-1B5D-88F4-8B7F-E0F4027BAFFD}"/>
                </a:ext>
              </a:extLst>
            </p:cNvPr>
            <p:cNvGrpSpPr/>
            <p:nvPr/>
          </p:nvGrpSpPr>
          <p:grpSpPr>
            <a:xfrm>
              <a:off x="7470527" y="3581400"/>
              <a:ext cx="1743566" cy="1274556"/>
              <a:chOff x="6992546" y="-184666"/>
              <a:chExt cx="1743566" cy="127455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55F6E35-9751-F0D5-B9C5-625970457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92" y="261215"/>
                <a:ext cx="828675" cy="828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D95028-DC91-5F71-86C2-BD830DDA75F8}"/>
                  </a:ext>
                </a:extLst>
              </p:cNvPr>
              <p:cNvSpPr txBox="1"/>
              <p:nvPr/>
            </p:nvSpPr>
            <p:spPr>
              <a:xfrm>
                <a:off x="6992546" y="-184666"/>
                <a:ext cx="174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Powerful GPT4</a:t>
                </a:r>
                <a:endParaRPr lang="zh-CN" altLang="en-US" dirty="0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98E51BE-EE0F-F71A-F4B0-A43173D19488}"/>
                </a:ext>
              </a:extLst>
            </p:cNvPr>
            <p:cNvCxnSpPr>
              <a:cxnSpLocks/>
            </p:cNvCxnSpPr>
            <p:nvPr/>
          </p:nvCxnSpPr>
          <p:spPr>
            <a:xfrm>
              <a:off x="8342310" y="3213100"/>
              <a:ext cx="0" cy="36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6A94FCB-F123-8320-AC49-CEE3907ED1E8}"/>
                </a:ext>
              </a:extLst>
            </p:cNvPr>
            <p:cNvCxnSpPr/>
            <p:nvPr/>
          </p:nvCxnSpPr>
          <p:spPr>
            <a:xfrm flipH="1">
              <a:off x="6883400" y="4458729"/>
              <a:ext cx="697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EECDDB-1E85-0EFC-7977-30286EE7C2B4}"/>
                </a:ext>
              </a:extLst>
            </p:cNvPr>
            <p:cNvSpPr txBox="1"/>
            <p:nvPr/>
          </p:nvSpPr>
          <p:spPr>
            <a:xfrm>
              <a:off x="4533990" y="3950732"/>
              <a:ext cx="22417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Prompt</a:t>
              </a:r>
              <a:r>
                <a:rPr lang="en-US" altLang="zh-CN" sz="1600" dirty="0"/>
                <a:t>: given the description of an image {}, please make a brief and informative summary</a:t>
              </a:r>
              <a:endParaRPr lang="zh-CN" altLang="en-US" sz="1600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06A13FE-7CDA-D56F-0BB2-774E54479393}"/>
                </a:ext>
              </a:extLst>
            </p:cNvPr>
            <p:cNvCxnSpPr/>
            <p:nvPr/>
          </p:nvCxnSpPr>
          <p:spPr>
            <a:xfrm flipH="1">
              <a:off x="3797209" y="4612451"/>
              <a:ext cx="697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4550786-4AFE-E305-A1B1-DA9561A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5801" y="3213100"/>
              <a:ext cx="1598915" cy="1166267"/>
            </a:xfrm>
            <a:prstGeom prst="rect">
              <a:avLst/>
            </a:prstGeom>
          </p:spPr>
        </p:pic>
        <p:sp>
          <p:nvSpPr>
            <p:cNvPr id="41" name="十字形 40">
              <a:extLst>
                <a:ext uri="{FF2B5EF4-FFF2-40B4-BE49-F238E27FC236}">
                  <a16:creationId xmlns:a16="http://schemas.microsoft.com/office/drawing/2014/main" id="{559DCA60-FFD2-4A30-2054-B3405A95A357}"/>
                </a:ext>
              </a:extLst>
            </p:cNvPr>
            <p:cNvSpPr/>
            <p:nvPr/>
          </p:nvSpPr>
          <p:spPr>
            <a:xfrm>
              <a:off x="2686658" y="4483389"/>
              <a:ext cx="457200" cy="455054"/>
            </a:xfrm>
            <a:prstGeom prst="plus">
              <a:avLst>
                <a:gd name="adj" fmla="val 368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C400297-E50C-4F55-9522-0695B714D7CD}"/>
                </a:ext>
              </a:extLst>
            </p:cNvPr>
            <p:cNvSpPr txBox="1"/>
            <p:nvPr/>
          </p:nvSpPr>
          <p:spPr>
            <a:xfrm>
              <a:off x="2115801" y="5060337"/>
              <a:ext cx="2241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Image description summary (vision information)</a:t>
              </a:r>
              <a:endParaRPr lang="zh-CN" altLang="en-US" sz="16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BC09F1-9A8D-E157-5E6B-CFCC41838754}"/>
                </a:ext>
              </a:extLst>
            </p:cNvPr>
            <p:cNvSpPr/>
            <p:nvPr/>
          </p:nvSpPr>
          <p:spPr>
            <a:xfrm>
              <a:off x="1968500" y="2857500"/>
              <a:ext cx="2327114" cy="31622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AA8F238-D45D-040A-824A-272FCC3AE9DF}"/>
                </a:ext>
              </a:extLst>
            </p:cNvPr>
            <p:cNvSpPr txBox="1"/>
            <p:nvPr/>
          </p:nvSpPr>
          <p:spPr>
            <a:xfrm>
              <a:off x="2652747" y="6144388"/>
              <a:ext cx="94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MLLM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68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147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HelveticaNeue</vt:lpstr>
      <vt:lpstr>HelveticaNeue-Bold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Fesian Xu</cp:lastModifiedBy>
  <cp:revision>32</cp:revision>
  <dcterms:created xsi:type="dcterms:W3CDTF">2024-02-02T16:13:26Z</dcterms:created>
  <dcterms:modified xsi:type="dcterms:W3CDTF">2024-02-03T11:05:06Z</dcterms:modified>
</cp:coreProperties>
</file>