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47FB6-0EC5-C2A6-677B-243CDD37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A7EE0-D568-693A-C5B3-947FA570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65C0E-D51C-66D7-283A-FFF624DF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D9724-6434-13D8-228A-5FD8125F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5B61E-DE77-AABD-6DE8-1F7C59FE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6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8CF48-FDDA-79BB-2DCD-2EF3F973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086A2-6455-6262-94D2-0FC655B3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088BE-7B7F-97B4-2420-91E00800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39306-45F3-4764-26D8-1737AAD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62600-7D7F-BE31-3C22-6B63D568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3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0F58A-3BFB-938E-9680-88B9ED1A9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C7CF8-C7C6-5D09-6707-9137CDF5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FD920-A9A0-9A84-51F9-2C82C5B4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C5279-0EFB-6FDE-8952-B471BE5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988C-E91C-BE54-A3C1-93AA66D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4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BE36B-872F-54F5-14C0-48A8916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AD8E2-47BC-0EEA-01A7-15997A10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A87A-1145-D922-2327-D96859D0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C4C46-2B9B-E669-0EC5-00B09E4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2B22E-9997-E65E-11ED-10203568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0BE3-6D1A-691A-09BE-175ECD3B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4CD32-E864-673C-46A8-63B53447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8B66E-60BB-B1CB-C3C9-D21F9E8F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14C53-46C3-0072-40A9-E698B1D1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7C523-B2B6-1546-EA02-E75A40D9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4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AB553-A3FB-DBEA-5E66-11A06C21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A9125-607B-00C4-0CDF-F4359A94E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6C87B-10A4-7D0D-71F8-F7A78F3C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F034B-47B1-B3FB-9B9F-F5758372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90E52-AAF5-196B-5874-75837C24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C6B21-C283-F1AC-60B4-B69C0084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C585F-4E3B-0A58-49E1-93FA26A1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9A89A-FF6B-7189-7D85-B8B2643B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DCA3E-E047-7109-4BE3-911BD344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60F8AF-4A31-9A6C-85C8-7F41ABBC8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9A4EE3-6274-DCB3-A7E1-07AD1FFD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98202-079F-BC75-C40A-633334CA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BC37A-860B-3DED-BD1C-68E2AE0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F8326D-44E3-3AD2-7999-93126CD9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401C7-8173-A6DB-DCE0-C4086FA3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014C8-AEE4-7080-8BC0-262C2493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1AEB78-8DC0-2FAB-4EDA-0F432EF3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98732-6252-11A0-21A0-0AB43F2C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72C84C-D675-6F56-A862-E0EDA000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16C63-B881-D6BC-AEA9-A997B30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42B1C-0216-6DED-58DF-95CCBFF5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7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00CD7-0B21-C4BF-4324-F01B7C2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42458-0472-D4F4-CC1E-1AEBCB37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2DB24-8543-15BF-B1CD-9962E0B5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51E3E-225E-E8F1-1416-9CB4B271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9BB7C-E3C2-8FBB-8B12-AC4E5F18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53C37-8AB1-709C-7F00-95BF6AFB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7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27E2A-E4EA-286A-A321-F264B080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A5CE6C-6353-0BED-037C-8C91A7757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7309F-9594-35F3-560C-BCACEE9A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AB5D5-AC3B-014B-692C-64C990EA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4CE3AE-B9F5-75E0-B9B2-580A85CC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D5DE8-398D-8C3E-F81D-CF3E302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0D6ED1-B6B0-649C-2700-BE1EF1E6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76AF0-E306-A49D-9A30-54E477C4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5B18-24E1-CBC2-FE49-425CB077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E99E7-9829-4C35-A187-ECEBCE0BC2D8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B9C62-73CD-4FA8-43AC-36C05B53F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8B5DE-FB77-DB5B-2EF2-1051E43D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3C2-CD7A-4E99-9E1B-EEB8CF613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8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5E25D4-593F-23B9-CCB5-EC1DF1DB1EFC}"/>
              </a:ext>
            </a:extLst>
          </p:cNvPr>
          <p:cNvGrpSpPr/>
          <p:nvPr/>
        </p:nvGrpSpPr>
        <p:grpSpPr>
          <a:xfrm>
            <a:off x="430841" y="235390"/>
            <a:ext cx="11199717" cy="5558788"/>
            <a:chOff x="430841" y="235390"/>
            <a:chExt cx="11199717" cy="55587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800480D-73B1-3781-BBA8-78B3C6FD6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841" y="235390"/>
              <a:ext cx="2946522" cy="5097101"/>
            </a:xfrm>
            <a:prstGeom prst="rect">
              <a:avLst/>
            </a:prstGeom>
          </p:spPr>
        </p:pic>
        <p:pic>
          <p:nvPicPr>
            <p:cNvPr id="1026" name="Picture 2" descr="fig4_web_interleave_image_text">
              <a:extLst>
                <a:ext uri="{FF2B5EF4-FFF2-40B4-BE49-F238E27FC236}">
                  <a16:creationId xmlns:a16="http://schemas.microsoft.com/office/drawing/2014/main" id="{AF638506-CDF1-81C4-8946-ADE0C679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188" y="235390"/>
              <a:ext cx="7873370" cy="509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8A38B9-6373-48F7-A269-A542AB4D31C8}"/>
                </a:ext>
              </a:extLst>
            </p:cNvPr>
            <p:cNvCxnSpPr/>
            <p:nvPr/>
          </p:nvCxnSpPr>
          <p:spPr>
            <a:xfrm>
              <a:off x="3603279" y="416459"/>
              <a:ext cx="0" cy="4734962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11193D-AC77-34CB-E537-FF47A9E614F9}"/>
                </a:ext>
              </a:extLst>
            </p:cNvPr>
            <p:cNvSpPr txBox="1"/>
            <p:nvPr/>
          </p:nvSpPr>
          <p:spPr>
            <a:xfrm>
              <a:off x="508474" y="5486401"/>
              <a:ext cx="2868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(a) </a:t>
              </a:r>
              <a:r>
                <a:rPr lang="zh-CN" altLang="en-US" sz="1400" dirty="0"/>
                <a:t>来自于聊天的图文交织数据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D5EEF5-FDDB-89BF-71D8-5D1224F08B58}"/>
                </a:ext>
              </a:extLst>
            </p:cNvPr>
            <p:cNvSpPr/>
            <p:nvPr/>
          </p:nvSpPr>
          <p:spPr>
            <a:xfrm>
              <a:off x="1674891" y="3730028"/>
              <a:ext cx="778598" cy="1895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80F30AF-06D5-1BAC-A6E0-7BED9A4B08C4}"/>
                </a:ext>
              </a:extLst>
            </p:cNvPr>
            <p:cNvSpPr/>
            <p:nvPr/>
          </p:nvSpPr>
          <p:spPr>
            <a:xfrm>
              <a:off x="1432003" y="3291878"/>
              <a:ext cx="882571" cy="1895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CB86CA-F95C-F94E-CEB0-E8ECCB413468}"/>
                </a:ext>
              </a:extLst>
            </p:cNvPr>
            <p:cNvSpPr/>
            <p:nvPr/>
          </p:nvSpPr>
          <p:spPr>
            <a:xfrm>
              <a:off x="1331991" y="2116453"/>
              <a:ext cx="515859" cy="1895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AEEF36E-DD4F-65DC-7E89-834A09A25C17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1589921" y="1432560"/>
              <a:ext cx="345559" cy="6838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D06732-F676-EE88-BADA-89177814C080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064190" y="3919538"/>
              <a:ext cx="250384" cy="362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908EF55-24DC-52CF-2296-5454EF037B9C}"/>
                </a:ext>
              </a:extLst>
            </p:cNvPr>
            <p:cNvCxnSpPr/>
            <p:nvPr/>
          </p:nvCxnSpPr>
          <p:spPr>
            <a:xfrm flipV="1">
              <a:off x="1847850" y="1783080"/>
              <a:ext cx="544830" cy="1508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9A03B3-2C94-9891-1EEF-2651D8A04821}"/>
                </a:ext>
              </a:extLst>
            </p:cNvPr>
            <p:cNvSpPr txBox="1"/>
            <p:nvPr/>
          </p:nvSpPr>
          <p:spPr>
            <a:xfrm>
              <a:off x="6259428" y="5486400"/>
              <a:ext cx="2868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(b) </a:t>
              </a:r>
              <a:r>
                <a:rPr lang="zh-CN" altLang="en-US" sz="1400" dirty="0"/>
                <a:t>来自网页的图文交织数据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85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084AB5-5425-84B8-9B09-4999AE588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04998"/>
              </p:ext>
            </p:extLst>
          </p:nvPr>
        </p:nvGraphicFramePr>
        <p:xfrm>
          <a:off x="1276538" y="1199499"/>
          <a:ext cx="9823011" cy="45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048">
                  <a:extLst>
                    <a:ext uri="{9D8B030D-6E8A-4147-A177-3AD203B41FA5}">
                      <a16:colId xmlns:a16="http://schemas.microsoft.com/office/drawing/2014/main" val="4198716867"/>
                    </a:ext>
                  </a:extLst>
                </a:gridCol>
                <a:gridCol w="4614234">
                  <a:extLst>
                    <a:ext uri="{9D8B030D-6E8A-4147-A177-3AD203B41FA5}">
                      <a16:colId xmlns:a16="http://schemas.microsoft.com/office/drawing/2014/main" val="3093923241"/>
                    </a:ext>
                  </a:extLst>
                </a:gridCol>
                <a:gridCol w="3340729">
                  <a:extLst>
                    <a:ext uri="{9D8B030D-6E8A-4147-A177-3AD203B41FA5}">
                      <a16:colId xmlns:a16="http://schemas.microsoft.com/office/drawing/2014/main" val="384114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所采用的数据集以及比例等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23978"/>
                  </a:ext>
                </a:extLst>
              </a:tr>
              <a:tr h="248561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文本数据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学术数据：</a:t>
                      </a:r>
                      <a:r>
                        <a:rPr lang="en-US" altLang="zh-CN" sz="1600" dirty="0"/>
                        <a:t>NIH Exporter</a:t>
                      </a:r>
                    </a:p>
                    <a:p>
                      <a:r>
                        <a:rPr lang="zh-CN" altLang="en-US" sz="1600" dirty="0"/>
                        <a:t>互联网数据：</a:t>
                      </a:r>
                      <a:r>
                        <a:rPr lang="en-US" altLang="zh-CN" sz="1600" dirty="0"/>
                        <a:t>Pile-CC, OpenWebText2, Wikipedia (English), CC-2020-50, CC-2021-04, Realnews</a:t>
                      </a:r>
                    </a:p>
                    <a:p>
                      <a:r>
                        <a:rPr lang="zh-CN" altLang="en-US" sz="1600" dirty="0"/>
                        <a:t>文章数据：</a:t>
                      </a:r>
                      <a:r>
                        <a:rPr lang="en-US" altLang="zh-CN" sz="1600" dirty="0"/>
                        <a:t>BookCorpus2, Books3, Gutenberg, CC-Stories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5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图文对数据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LAION-2B</a:t>
                      </a:r>
                      <a:r>
                        <a:rPr lang="zh-CN" altLang="en-US" sz="1600" dirty="0"/>
                        <a:t>： </a:t>
                      </a:r>
                      <a:r>
                        <a:rPr lang="en-US" altLang="zh-CN" sz="1600" dirty="0"/>
                        <a:t>20</a:t>
                      </a:r>
                      <a:r>
                        <a:rPr lang="zh-CN" altLang="en-US" sz="1600" dirty="0"/>
                        <a:t>亿英文图文对数据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LAION-400M</a:t>
                      </a:r>
                      <a:r>
                        <a:rPr lang="zh-CN" altLang="en-US" sz="1600" dirty="0"/>
                        <a:t>： 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亿英文图文对数据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COYO-700M</a:t>
                      </a:r>
                      <a:r>
                        <a:rPr lang="zh-CN" altLang="en-US" sz="1600" dirty="0"/>
                        <a:t>： </a:t>
                      </a:r>
                      <a:r>
                        <a:rPr lang="en-US" altLang="zh-CN" sz="1600" dirty="0"/>
                        <a:t>7</a:t>
                      </a:r>
                      <a:r>
                        <a:rPr lang="zh-CN" altLang="en-US" sz="1600" dirty="0"/>
                        <a:t>亿英文图文对数据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Conceptual Captions</a:t>
                      </a:r>
                      <a:r>
                        <a:rPr lang="zh-CN" altLang="en-US" sz="1600" dirty="0"/>
                        <a:t>： 包含</a:t>
                      </a:r>
                      <a:r>
                        <a:rPr lang="en-US" altLang="zh-CN" sz="1600" dirty="0"/>
                        <a:t>CC3M</a:t>
                      </a:r>
                      <a:r>
                        <a:rPr lang="zh-CN" altLang="en-US" sz="1600" dirty="0"/>
                        <a:t>和</a:t>
                      </a:r>
                      <a:r>
                        <a:rPr lang="en-US" altLang="zh-CN" sz="1600" dirty="0"/>
                        <a:t>CC12M</a:t>
                      </a:r>
                      <a:r>
                        <a:rPr lang="zh-CN" altLang="en-US" sz="1600" dirty="0"/>
                        <a:t>，一共</a:t>
                      </a:r>
                      <a:r>
                        <a:rPr lang="en-US" altLang="zh-CN" sz="1600" dirty="0"/>
                        <a:t>1500</a:t>
                      </a:r>
                      <a:r>
                        <a:rPr lang="zh-CN" altLang="en-US" sz="1600" dirty="0"/>
                        <a:t>万英文图文对数据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图文交织数据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采集自</a:t>
                      </a:r>
                      <a:r>
                        <a:rPr lang="en-US" altLang="zh-CN" sz="1600" dirty="0"/>
                        <a:t>7100</a:t>
                      </a:r>
                      <a:r>
                        <a:rPr lang="zh-CN" altLang="en-US" sz="1600" dirty="0"/>
                        <a:t>网网页中，其他参数未知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3616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C7AC6EF-9F41-37A2-38A0-62FBCFF8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52" y="1623683"/>
            <a:ext cx="4428700" cy="2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0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8A2D-4D50-BC0F-79BE-8214B29F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4039AF8-1CEF-3306-E628-D35BB22D6839}"/>
              </a:ext>
            </a:extLst>
          </p:cNvPr>
          <p:cNvGrpSpPr/>
          <p:nvPr/>
        </p:nvGrpSpPr>
        <p:grpSpPr>
          <a:xfrm>
            <a:off x="0" y="1362780"/>
            <a:ext cx="11321265" cy="3560207"/>
            <a:chOff x="0" y="1362780"/>
            <a:chExt cx="11321265" cy="356020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23E53B4-CABE-7DBE-F772-4904B0E8F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10506"/>
              <a:ext cx="5562600" cy="14954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B4C10B7-9C8F-D773-728E-BA6E823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715" y="1362780"/>
              <a:ext cx="5543550" cy="31908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706F3C-655B-8732-00B4-6801CE4EA369}"/>
                </a:ext>
              </a:extLst>
            </p:cNvPr>
            <p:cNvSpPr txBox="1"/>
            <p:nvPr/>
          </p:nvSpPr>
          <p:spPr>
            <a:xfrm>
              <a:off x="1667052" y="4553655"/>
              <a:ext cx="22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(a) </a:t>
              </a:r>
              <a:r>
                <a:rPr lang="zh-CN" altLang="en-US" dirty="0"/>
                <a:t>标准</a:t>
              </a:r>
              <a:r>
                <a:rPr lang="en-US" altLang="zh-CN" dirty="0"/>
                <a:t>prompt</a:t>
              </a:r>
              <a:r>
                <a:rPr lang="zh-CN" altLang="en-US" dirty="0"/>
                <a:t>技术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1369F6-BCCF-9346-F775-C6295C8034CE}"/>
                </a:ext>
              </a:extLst>
            </p:cNvPr>
            <p:cNvSpPr txBox="1"/>
            <p:nvPr/>
          </p:nvSpPr>
          <p:spPr>
            <a:xfrm>
              <a:off x="6996019" y="4553655"/>
              <a:ext cx="31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(b) </a:t>
              </a:r>
              <a:r>
                <a:rPr lang="zh-CN" altLang="en-US" dirty="0"/>
                <a:t>多模态思维链</a:t>
              </a:r>
              <a:r>
                <a:rPr lang="en-US" altLang="zh-CN" dirty="0"/>
                <a:t>prompt</a:t>
              </a:r>
              <a:r>
                <a:rPr lang="zh-CN" altLang="en-US" dirty="0"/>
                <a:t>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45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F088E-01C0-FBCE-26EB-163B3BD0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24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139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Fesian Xu</dc:creator>
  <cp:lastModifiedBy>Fesian Xu</cp:lastModifiedBy>
  <cp:revision>4</cp:revision>
  <dcterms:created xsi:type="dcterms:W3CDTF">2024-02-21T17:01:21Z</dcterms:created>
  <dcterms:modified xsi:type="dcterms:W3CDTF">2024-03-03T03:37:42Z</dcterms:modified>
</cp:coreProperties>
</file>