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9" r:id="rId6"/>
    <p:sldId id="282" r:id="rId7"/>
    <p:sldId id="283" r:id="rId8"/>
    <p:sldId id="275" r:id="rId9"/>
    <p:sldId id="276" r:id="rId10"/>
    <p:sldId id="277" r:id="rId11"/>
    <p:sldId id="288" r:id="rId12"/>
    <p:sldId id="285" r:id="rId13"/>
    <p:sldId id="286" r:id="rId14"/>
    <p:sldId id="287" r:id="rId15"/>
    <p:sldId id="278" r:id="rId16"/>
    <p:sldId id="284" r:id="rId17"/>
    <p:sldId id="2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B76858B5-1420-4053-9FA9-F6E48E5CE943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6B21B6A7-7283-4FEB-99A3-2F058E52E729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20367357-1DCA-45B5-B67A-1CC3AF55812C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607F10A6-5CA1-4B26-AC73-F7567A45CA1E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41F23-29EE-4482-B78F-7EA640D75AB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D74B0E9-AA67-4A8B-A466-54DF8451A6B2}" type="pres">
      <dgm:prSet presAssocID="{E2141F23-29EE-4482-B78F-7EA640D75AB8}" presName="Name0" presStyleCnt="0">
        <dgm:presLayoutVars>
          <dgm:dir/>
          <dgm:resizeHandles val="exact"/>
        </dgm:presLayoutVars>
      </dgm:prSet>
      <dgm:spPr/>
    </dgm:pt>
  </dgm:ptLst>
  <dgm:cxnLst>
    <dgm:cxn modelId="{F6CC3939-E7A3-4749-BD7E-D4D376701C9A}" type="presOf" srcId="{E2141F23-29EE-4482-B78F-7EA640D75AB8}" destId="{FD74B0E9-AA67-4A8B-A466-54DF8451A6B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0589-E740-4EC8-A0B5-BAD19E3BC924}" type="datetimeFigureOut">
              <a:rPr lang="de-DE" smtClean="0"/>
              <a:t>16.10.2016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A585-3F7D-4848-A765-49D4BF948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8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0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0644586" y="6416524"/>
            <a:ext cx="146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/>
              <a:t>Folie </a:t>
            </a:r>
            <a:fld id="{BA60D005-B16D-41BB-8146-DDE5B217846C}" type="slidenum">
              <a:rPr lang="de-DE" sz="14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400" dirty="0"/>
              <a:t>/</a:t>
            </a:r>
            <a:r>
              <a:rPr lang="de-DE" sz="1400" dirty="0" smtClean="0"/>
              <a:t>17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15296" y="6436416"/>
            <a:ext cx="175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17.10.2016</a:t>
            </a:r>
          </a:p>
        </p:txBody>
      </p:sp>
    </p:spTree>
    <p:extLst>
      <p:ext uri="{BB962C8B-B14F-4D97-AF65-F5344CB8AC3E}">
        <p14:creationId xmlns:p14="http://schemas.microsoft.com/office/powerpoint/2010/main" val="20229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41484346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345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7371224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601"/>
            <a:ext cx="1547318" cy="406400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57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1462443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2255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73094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9120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it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5450" y="0"/>
            <a:ext cx="1606550" cy="1576800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32414" y="6488668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03.03.2015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0722964" y="6468776"/>
            <a:ext cx="146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Folie </a:t>
            </a:r>
            <a:fld id="{BA60D005-B16D-41BB-8146-DDE5B217846C}" type="slidenum">
              <a:rPr lang="de-DE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/>
              <a:t>/14</a:t>
            </a:r>
          </a:p>
          <a:p>
            <a:endParaRPr lang="de-DE" dirty="0"/>
          </a:p>
        </p:txBody>
      </p:sp>
      <p:graphicFrame>
        <p:nvGraphicFramePr>
          <p:cNvPr id="2" name="Diagramm 1"/>
          <p:cNvGraphicFramePr/>
          <p:nvPr userDrawn="1">
            <p:extLst>
              <p:ext uri="{D42A27DB-BD31-4B8C-83A1-F6EECF244321}">
                <p14:modId xmlns:p14="http://schemas.microsoft.com/office/powerpoint/2010/main" val="313248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chtungspfeil 2"/>
          <p:cNvSpPr/>
          <p:nvPr userDrawn="1"/>
        </p:nvSpPr>
        <p:spPr>
          <a:xfrm>
            <a:off x="2702637" y="6451238"/>
            <a:ext cx="1583571" cy="406761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Grundlagen</a:t>
            </a:r>
          </a:p>
        </p:txBody>
      </p:sp>
      <p:sp>
        <p:nvSpPr>
          <p:cNvPr id="8" name="Richtungspfeil 7"/>
          <p:cNvSpPr/>
          <p:nvPr userDrawn="1"/>
        </p:nvSpPr>
        <p:spPr>
          <a:xfrm>
            <a:off x="4099444" y="6451240"/>
            <a:ext cx="1641838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Datenschutz</a:t>
            </a:r>
          </a:p>
        </p:txBody>
      </p:sp>
      <p:sp>
        <p:nvSpPr>
          <p:cNvPr id="9" name="Richtungspfeil 8"/>
          <p:cNvSpPr/>
          <p:nvPr userDrawn="1"/>
        </p:nvSpPr>
        <p:spPr>
          <a:xfrm>
            <a:off x="5562287" y="6451241"/>
            <a:ext cx="1360982" cy="406759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Angriffe</a:t>
            </a:r>
          </a:p>
        </p:txBody>
      </p:sp>
      <p:sp>
        <p:nvSpPr>
          <p:cNvPr id="11" name="Richtungspfeil 10"/>
          <p:cNvSpPr/>
          <p:nvPr userDrawn="1"/>
        </p:nvSpPr>
        <p:spPr>
          <a:xfrm>
            <a:off x="6683063" y="6451239"/>
            <a:ext cx="1547318" cy="406762"/>
          </a:xfrm>
          <a:prstGeom prst="homeP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Sicherheit</a:t>
            </a:r>
          </a:p>
        </p:txBody>
      </p:sp>
      <p:sp>
        <p:nvSpPr>
          <p:cNvPr id="13" name="Richtungspfeil 12"/>
          <p:cNvSpPr/>
          <p:nvPr userDrawn="1"/>
        </p:nvSpPr>
        <p:spPr>
          <a:xfrm>
            <a:off x="8010499" y="6451241"/>
            <a:ext cx="1397000" cy="406759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4848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F77A-6513-48AD-997B-A58730D77229}" type="datetimeFigureOut">
              <a:rPr lang="de-DE" smtClean="0"/>
              <a:t>16.10.2016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D005-B16D-41BB-8146-DDE5B21784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4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32326" y="5687613"/>
            <a:ext cx="462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Timo Schlüter, Nicola </a:t>
            </a:r>
            <a:r>
              <a:rPr lang="de-DE" b="1" dirty="0" err="1"/>
              <a:t>Kloke</a:t>
            </a:r>
            <a:r>
              <a:rPr lang="de-DE" b="1" dirty="0"/>
              <a:t> &amp; Alina Fankhänel</a:t>
            </a:r>
          </a:p>
          <a:p>
            <a:r>
              <a:rPr lang="de-DE" b="1" dirty="0"/>
              <a:t>17.10.2016</a:t>
            </a:r>
          </a:p>
        </p:txBody>
      </p:sp>
      <p:sp>
        <p:nvSpPr>
          <p:cNvPr id="12" name="Rechteck 11"/>
          <p:cNvSpPr/>
          <p:nvPr/>
        </p:nvSpPr>
        <p:spPr>
          <a:xfrm>
            <a:off x="2210937" y="2006224"/>
            <a:ext cx="80462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Fachkonzept im Rahmen des Projekts:</a:t>
            </a:r>
            <a:b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Erstellung des Webshops „</a:t>
            </a:r>
            <a:r>
              <a:rPr lang="de-DE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Festiva</a:t>
            </a:r>
            <a:r>
              <a:rPr lang="de-DE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</a:p>
          <a:p>
            <a:pPr algn="ctr"/>
            <a:endParaRPr lang="de-DE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65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- Besucher</a:t>
            </a:r>
            <a:endParaRPr lang="de-DE" sz="28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7"/>
            <a:ext cx="7738131" cy="40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Registrierter Kunde</a:t>
            </a:r>
            <a:endParaRPr lang="de-DE" sz="28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740000" cy="48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740000" cy="347114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Kundenverwaltung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0536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613840" cy="34704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</a:t>
            </a:r>
            <a:r>
              <a:rPr lang="de-DE" sz="2800" b="1" dirty="0" err="1" smtClean="0"/>
              <a:t>Kategorieverwaltung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6074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2" y="1561699"/>
            <a:ext cx="7603484" cy="34704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/>
              <a:t>Use</a:t>
            </a:r>
            <a:r>
              <a:rPr lang="de-DE" sz="2800" b="1" dirty="0" smtClean="0"/>
              <a:t>-Case-Diagramm – Festivalverwaltung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7109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/>
          <p:cNvSpPr txBox="1"/>
          <p:nvPr/>
        </p:nvSpPr>
        <p:spPr>
          <a:xfrm>
            <a:off x="991353" y="1625199"/>
            <a:ext cx="986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Verwendung des Carl-Steinweg-Phasenmodells: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/>
            </a:r>
            <a:br>
              <a:rPr lang="de-DE" sz="2000" dirty="0"/>
            </a:br>
            <a:endParaRPr lang="de-DE" sz="2000" i="1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Projektplanung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50" y="2496502"/>
            <a:ext cx="8736532" cy="259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Ausschnitt Projektplan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3" y="1569013"/>
            <a:ext cx="5883607" cy="471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17" y="2086774"/>
            <a:ext cx="4240965" cy="3442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218638" y="2445246"/>
            <a:ext cx="9863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9467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86117" y="1684947"/>
            <a:ext cx="9666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Einleitung: </a:t>
            </a:r>
            <a:r>
              <a:rPr lang="de-DE" sz="2400" dirty="0" err="1"/>
              <a:t>Festiva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Fachliche Grundlagen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Inhalt Pflichtenheft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/>
              <a:t>ER-Modell &amp; Klassendiagramm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 err="1"/>
              <a:t>Use</a:t>
            </a:r>
            <a:r>
              <a:rPr lang="de-DE" sz="2400" dirty="0"/>
              <a:t>-Case-Diagramme &amp; Mock-</a:t>
            </a:r>
            <a:r>
              <a:rPr lang="de-DE" sz="2400" dirty="0" err="1"/>
              <a:t>Ups</a:t>
            </a:r>
            <a:endParaRPr lang="de-DE" sz="2400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de-DE" sz="2400" dirty="0"/>
              <a:t>Projektplan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/>
              <a:t>Zusammenfassung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0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991353" y="1625199"/>
            <a:ext cx="9863527" cy="4779837"/>
            <a:chOff x="1296153" y="1890239"/>
            <a:chExt cx="9863527" cy="4779837"/>
          </a:xfrm>
        </p:grpSpPr>
        <p:sp>
          <p:nvSpPr>
            <p:cNvPr id="6" name="Textfeld 5"/>
            <p:cNvSpPr txBox="1"/>
            <p:nvPr/>
          </p:nvSpPr>
          <p:spPr>
            <a:xfrm>
              <a:off x="1296153" y="1890239"/>
              <a:ext cx="986352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2000" dirty="0"/>
                <a:t>Entwicklung eines Client-Server-Programm zur Erfassung und Verarbeitung von Bestellungen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sz="2000" dirty="0"/>
                <a:t>Webshop mit dem Verkauf von Festivaltickets nach dem folgenden Prinzip:</a:t>
              </a:r>
            </a:p>
            <a:p>
              <a:pPr>
                <a:spcBef>
                  <a:spcPts val="1200"/>
                </a:spcBef>
              </a:pPr>
              <a:r>
                <a:rPr lang="de-DE" sz="2000" dirty="0"/>
                <a:t/>
              </a:r>
              <a:br>
                <a:rPr lang="de-DE" sz="2000" dirty="0"/>
              </a:br>
              <a:r>
                <a:rPr lang="de-DE" sz="2000" dirty="0"/>
                <a:t/>
              </a:r>
              <a:br>
                <a:rPr lang="de-DE" sz="2000" dirty="0"/>
              </a:br>
              <a:r>
                <a:rPr lang="de-DE" sz="2000" dirty="0"/>
                <a:t>      Beispiel: </a:t>
              </a:r>
            </a:p>
            <a:p>
              <a:pPr>
                <a:lnSpc>
                  <a:spcPct val="150000"/>
                </a:lnSpc>
              </a:pPr>
              <a:r>
                <a:rPr lang="de-DE" sz="2000" dirty="0"/>
                <a:t/>
              </a:r>
              <a:br>
                <a:rPr lang="de-DE" sz="2000" dirty="0"/>
              </a:br>
              <a:endParaRPr lang="de-DE" sz="2000" i="1" dirty="0">
                <a:effectLst/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736034" y="3349988"/>
              <a:ext cx="1881809" cy="450574"/>
              <a:chOff x="1736034" y="3349988"/>
              <a:chExt cx="1881809" cy="450574"/>
            </a:xfrm>
          </p:grpSpPr>
          <p:sp>
            <p:nvSpPr>
              <p:cNvPr id="12" name="Richtungspfeil 11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Kategorie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3962400" y="3349988"/>
              <a:ext cx="1881809" cy="450574"/>
              <a:chOff x="1736034" y="3349988"/>
              <a:chExt cx="1881809" cy="450574"/>
            </a:xfrm>
          </p:grpSpPr>
          <p:sp>
            <p:nvSpPr>
              <p:cNvPr id="16" name="Richtungspfeil 15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Festivals</a:t>
                </a:r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6227916" y="3349987"/>
              <a:ext cx="1881809" cy="450574"/>
              <a:chOff x="1736034" y="3349988"/>
              <a:chExt cx="1881809" cy="450574"/>
            </a:xfrm>
          </p:grpSpPr>
          <p:sp>
            <p:nvSpPr>
              <p:cNvPr id="19" name="Richtungspfeil 18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  Tickets</a:t>
                </a: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1729410" y="4496299"/>
              <a:ext cx="6373691" cy="450575"/>
              <a:chOff x="1736034" y="3349987"/>
              <a:chExt cx="6373691" cy="450575"/>
            </a:xfrm>
          </p:grpSpPr>
          <p:grpSp>
            <p:nvGrpSpPr>
              <p:cNvPr id="29" name="Gruppieren 28"/>
              <p:cNvGrpSpPr/>
              <p:nvPr/>
            </p:nvGrpSpPr>
            <p:grpSpPr>
              <a:xfrm>
                <a:off x="1736034" y="3349988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6" name="Richtungspfeil 35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2080591" y="3390608"/>
                  <a:ext cx="125895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   Rock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3962400" y="3349988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4" name="Richtungspfeil 33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1824735" y="3390608"/>
                  <a:ext cx="162745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Rock am Ring</a:t>
                  </a:r>
                </a:p>
              </p:txBody>
            </p:sp>
          </p:grpSp>
          <p:grpSp>
            <p:nvGrpSpPr>
              <p:cNvPr id="31" name="Gruppieren 30"/>
              <p:cNvGrpSpPr/>
              <p:nvPr/>
            </p:nvGrpSpPr>
            <p:grpSpPr>
              <a:xfrm>
                <a:off x="6227916" y="3349987"/>
                <a:ext cx="1881809" cy="450574"/>
                <a:chOff x="1736034" y="3349988"/>
                <a:chExt cx="1881809" cy="450574"/>
              </a:xfrm>
            </p:grpSpPr>
            <p:sp>
              <p:nvSpPr>
                <p:cNvPr id="32" name="Richtungspfeil 31"/>
                <p:cNvSpPr/>
                <p:nvPr/>
              </p:nvSpPr>
              <p:spPr>
                <a:xfrm>
                  <a:off x="1736034" y="3349988"/>
                  <a:ext cx="1881809" cy="450574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bg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bg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1742658" y="3390608"/>
                  <a:ext cx="16968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i="1" dirty="0">
                      <a:solidFill>
                        <a:srgbClr val="002060"/>
                      </a:solidFill>
                    </a:rPr>
                    <a:t>  Freitags-Ticket</a:t>
                  </a:r>
                </a:p>
              </p:txBody>
            </p:sp>
          </p:grpSp>
        </p:grpSp>
        <p:grpSp>
          <p:nvGrpSpPr>
            <p:cNvPr id="38" name="Gruppieren 37"/>
            <p:cNvGrpSpPr/>
            <p:nvPr/>
          </p:nvGrpSpPr>
          <p:grpSpPr>
            <a:xfrm>
              <a:off x="6234544" y="5039636"/>
              <a:ext cx="1881809" cy="450574"/>
              <a:chOff x="1736034" y="3349988"/>
              <a:chExt cx="1881809" cy="450574"/>
            </a:xfrm>
          </p:grpSpPr>
          <p:sp>
            <p:nvSpPr>
              <p:cNvPr id="39" name="Richtungspfeil 38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1736035" y="3390608"/>
                <a:ext cx="17921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Samstags-Ticket</a:t>
                </a:r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6234544" y="5576776"/>
              <a:ext cx="1881809" cy="450574"/>
              <a:chOff x="1736034" y="3349988"/>
              <a:chExt cx="1881809" cy="450574"/>
            </a:xfrm>
          </p:grpSpPr>
          <p:sp>
            <p:nvSpPr>
              <p:cNvPr id="42" name="Richtungspfeil 41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     …</a:t>
                </a:r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3955776" y="6219082"/>
              <a:ext cx="1881809" cy="450574"/>
              <a:chOff x="1736034" y="3349988"/>
              <a:chExt cx="1881809" cy="450574"/>
            </a:xfrm>
          </p:grpSpPr>
          <p:sp>
            <p:nvSpPr>
              <p:cNvPr id="45" name="Richtungspfeil 44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1824735" y="3390608"/>
                <a:ext cx="15148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Rock im Park</a:t>
                </a:r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6241176" y="6219502"/>
              <a:ext cx="1881809" cy="450574"/>
              <a:chOff x="1736034" y="3349988"/>
              <a:chExt cx="1881809" cy="450574"/>
            </a:xfrm>
          </p:grpSpPr>
          <p:sp>
            <p:nvSpPr>
              <p:cNvPr id="48" name="Richtungspfeil 47"/>
              <p:cNvSpPr/>
              <p:nvPr/>
            </p:nvSpPr>
            <p:spPr>
              <a:xfrm>
                <a:off x="1736034" y="3349988"/>
                <a:ext cx="1881809" cy="450574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2080591" y="3390608"/>
                <a:ext cx="12589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>
                    <a:solidFill>
                      <a:srgbClr val="002060"/>
                    </a:solidFill>
                  </a:rPr>
                  <a:t>       …</a:t>
                </a:r>
              </a:p>
            </p:txBody>
          </p:sp>
        </p:grpSp>
      </p:grpSp>
      <p:sp>
        <p:nvSpPr>
          <p:cNvPr id="51" name="Textfeld 50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Einleitung: </a:t>
            </a:r>
            <a:r>
              <a:rPr lang="de-DE" sz="2800" b="1" dirty="0" err="1"/>
              <a:t>Festiva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7923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/>
          <p:cNvSpPr txBox="1"/>
          <p:nvPr/>
        </p:nvSpPr>
        <p:spPr>
          <a:xfrm>
            <a:off x="991353" y="1625199"/>
            <a:ext cx="9863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Die Entwicklungsumgebung </a:t>
            </a:r>
            <a:r>
              <a:rPr lang="de-DE" sz="2000" dirty="0" err="1" smtClean="0"/>
              <a:t>Eclipse</a:t>
            </a:r>
            <a:r>
              <a:rPr lang="de-DE" sz="2000" dirty="0" smtClean="0"/>
              <a:t> wird für die </a:t>
            </a:r>
            <a:r>
              <a:rPr lang="de-DE" sz="2000" dirty="0"/>
              <a:t>Bearbeitung der JSPs, Servlets und Klassen </a:t>
            </a:r>
            <a:r>
              <a:rPr lang="de-DE" sz="2000" dirty="0" smtClean="0"/>
              <a:t>verwendet.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Getestet wird die Anwendung auf dem </a:t>
            </a:r>
            <a:r>
              <a:rPr lang="de-DE" sz="2000" dirty="0" err="1" smtClean="0"/>
              <a:t>Tomcat</a:t>
            </a:r>
            <a:r>
              <a:rPr lang="de-DE" sz="2000" dirty="0" smtClean="0"/>
              <a:t>-Webserver </a:t>
            </a:r>
            <a:r>
              <a:rPr lang="de-DE" sz="2000" dirty="0"/>
              <a:t>und die MySQL Datenbank von </a:t>
            </a:r>
            <a:r>
              <a:rPr lang="de-DE" sz="2000" dirty="0" err="1" smtClean="0"/>
              <a:t>Xampp</a:t>
            </a:r>
            <a:r>
              <a:rPr lang="de-DE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Zur </a:t>
            </a:r>
            <a:r>
              <a:rPr lang="de-DE" sz="2000" dirty="0"/>
              <a:t>Versionsverwaltung </a:t>
            </a:r>
            <a:r>
              <a:rPr lang="de-DE" sz="2000" dirty="0" smtClean="0"/>
              <a:t>des Quellcodes und der Dokumente werden </a:t>
            </a:r>
            <a:r>
              <a:rPr lang="de-DE" sz="2000" dirty="0" err="1"/>
              <a:t>Git</a:t>
            </a:r>
            <a:r>
              <a:rPr lang="de-DE" sz="2000" dirty="0"/>
              <a:t> und das Online-Repository Gitlab.com verwendet.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Dokumente</a:t>
            </a:r>
            <a:r>
              <a:rPr lang="de-DE" sz="2000" dirty="0"/>
              <a:t>, Modelle und Grafiken werden mit Hilfe von Word, Visio, Excel und </a:t>
            </a:r>
            <a:r>
              <a:rPr lang="de-DE" sz="2000" dirty="0" err="1"/>
              <a:t>StarUML</a:t>
            </a:r>
            <a:r>
              <a:rPr lang="de-DE" sz="2000" dirty="0"/>
              <a:t> erstellt. 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Für </a:t>
            </a:r>
            <a:r>
              <a:rPr lang="de-DE" sz="2000" dirty="0"/>
              <a:t>die Projektplanung wird MS Project genutzt.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/>
            </a:r>
            <a:br>
              <a:rPr lang="de-DE" sz="2000" dirty="0"/>
            </a:br>
            <a:endParaRPr lang="de-DE" sz="2000" i="1" dirty="0">
              <a:effectLst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Fachliche Grundlagen</a:t>
            </a:r>
          </a:p>
        </p:txBody>
      </p:sp>
    </p:spTree>
    <p:extLst>
      <p:ext uri="{BB962C8B-B14F-4D97-AF65-F5344CB8AC3E}">
        <p14:creationId xmlns:p14="http://schemas.microsoft.com/office/powerpoint/2010/main" val="18588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69970"/>
              </p:ext>
            </p:extLst>
          </p:nvPr>
        </p:nvGraphicFramePr>
        <p:xfrm>
          <a:off x="1001295" y="1521480"/>
          <a:ext cx="10139145" cy="48488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:a16="http://schemas.microsoft.com/office/drawing/2014/main" xmlns="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Muss-Kriterien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2878913557"/>
                  </a:ext>
                </a:extLst>
              </a:tr>
              <a:tr h="16670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Erfassen, anzeigen, bearbeiten</a:t>
                      </a:r>
                      <a:r>
                        <a:rPr lang="de-DE" sz="1900" kern="1200" baseline="0" dirty="0">
                          <a:effectLst/>
                        </a:rPr>
                        <a:t> &amp;</a:t>
                      </a:r>
                      <a:r>
                        <a:rPr lang="de-DE" sz="1900" kern="1200" dirty="0">
                          <a:effectLst/>
                        </a:rPr>
                        <a:t> löschen der…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 Kundendaten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 Kategoriedaten</a:t>
                      </a:r>
                      <a:br>
                        <a:rPr lang="de-DE" sz="1900" kern="1200" dirty="0">
                          <a:effectLst/>
                        </a:rPr>
                      </a:br>
                      <a:r>
                        <a:rPr lang="de-DE" sz="1900" kern="1200" dirty="0">
                          <a:effectLst/>
                        </a:rPr>
                        <a:t>-</a:t>
                      </a:r>
                      <a:r>
                        <a:rPr lang="de-DE" sz="1900" kern="1200" baseline="0" dirty="0">
                          <a:effectLst/>
                        </a:rPr>
                        <a:t> Festivaldaten</a:t>
                      </a:r>
                      <a:br>
                        <a:rPr lang="de-DE" sz="1900" kern="1200" baseline="0" dirty="0">
                          <a:effectLst/>
                        </a:rPr>
                      </a:br>
                      <a:r>
                        <a:rPr lang="de-DE" sz="1900" kern="1200" baseline="0" dirty="0">
                          <a:effectLst/>
                        </a:rPr>
                        <a:t>- Artikeldaten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Artikel in den Warenkorb legen, Warenkorb anzeigen und bearbeiten 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Erfassen und anzeigen von Bestelldaten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408592872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Suche nach Festivals über Name, Ort, Kategorie und Datum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4085036091"/>
                  </a:ext>
                </a:extLst>
              </a:tr>
              <a:tr h="3974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Direkte Navigation zur Festivalsuche über die Startseite (Klick auf eine</a:t>
                      </a:r>
                      <a:r>
                        <a:rPr lang="de-DE" sz="1900" kern="1200" baseline="0" dirty="0">
                          <a:effectLst/>
                        </a:rPr>
                        <a:t> bestimmte Kategorie)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646418818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Benutzerauthentifizierung, Benutzer mit unterschiedlichen Rechten (Kunden und Admin)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960816759"/>
                  </a:ext>
                </a:extLst>
              </a:tr>
              <a:tr h="6141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 err="1">
                          <a:effectLst/>
                        </a:rPr>
                        <a:t>Responsive</a:t>
                      </a:r>
                      <a:r>
                        <a:rPr lang="de-DE" sz="1900" kern="1200" dirty="0">
                          <a:effectLst/>
                        </a:rPr>
                        <a:t> Design auf Desktop und Android-Smartphone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285430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65613"/>
              </p:ext>
            </p:extLst>
          </p:nvPr>
        </p:nvGraphicFramePr>
        <p:xfrm>
          <a:off x="1001295" y="1521480"/>
          <a:ext cx="10139145" cy="43273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:a16="http://schemas.microsoft.com/office/drawing/2014/main" xmlns="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Kann-Kriterien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2878913557"/>
                  </a:ext>
                </a:extLst>
              </a:tr>
              <a:tr h="5062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Kunden werden unter bestimmten Bedingungen automatisch gesperrt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Festivalsuche kann auf einen bestimmten Umkreis eingegrenzt</a:t>
                      </a:r>
                      <a:r>
                        <a:rPr lang="de-DE" sz="1900" kern="1200" baseline="0" dirty="0">
                          <a:effectLst/>
                        </a:rPr>
                        <a:t> werden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Prüfung, ob eine zulässige IBAN eingegeben wurde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408592872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Kennwortrichtlinien festlegen und prüfen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4085036091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Automatisierte Möglichkeit um das Passwort zurückzusetzen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1491049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Bewertungen für Artikel abgeben</a:t>
                      </a:r>
                      <a:r>
                        <a:rPr lang="de-DE" sz="1900" kern="1200" baseline="0" dirty="0">
                          <a:effectLst/>
                        </a:rPr>
                        <a:t> und einsehen können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605604220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Bestandsführung der Artikel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300888892"/>
                  </a:ext>
                </a:extLst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Verwaltung </a:t>
                      </a:r>
                      <a:r>
                        <a:rPr lang="de-DE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Kundenbestellungen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</a:tr>
              <a:tr h="41272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kern="1200" dirty="0">
                          <a:effectLst/>
                        </a:rPr>
                        <a:t>Einbinden von zusätzlichen Festival-Artikeln (Regencapes etc.)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74015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04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25093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Inhalt Pflichtenheft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42228"/>
              </p:ext>
            </p:extLst>
          </p:nvPr>
        </p:nvGraphicFramePr>
        <p:xfrm>
          <a:off x="1001295" y="1521480"/>
          <a:ext cx="10139145" cy="18510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39145">
                  <a:extLst>
                    <a:ext uri="{9D8B030D-6E8A-4147-A177-3AD203B41FA5}">
                      <a16:colId xmlns:a16="http://schemas.microsoft.com/office/drawing/2014/main" xmlns="" val="2115616395"/>
                    </a:ext>
                  </a:extLst>
                </a:gridCol>
              </a:tblGrid>
              <a:tr h="410648">
                <a:tc>
                  <a:txBody>
                    <a:bodyPr/>
                    <a:lstStyle/>
                    <a:p>
                      <a:r>
                        <a:rPr lang="de-DE" sz="2000" dirty="0"/>
                        <a:t>Abgrenzungskriterien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2878913557"/>
                  </a:ext>
                </a:extLst>
              </a:tr>
              <a:tr h="50627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900" kern="1200" dirty="0">
                          <a:effectLst/>
                        </a:rPr>
                        <a:t>Bei der Benutzung des Webshops wird Java-Script vorausgesetzt</a:t>
                      </a:r>
                      <a:endParaRPr lang="de-DE" sz="19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1318711764"/>
                  </a:ext>
                </a:extLst>
              </a:tr>
              <a:tr h="47555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Zugriff auf den Webshop erfolgt unverschlüsselt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3980817541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900" kern="1200" dirty="0">
                          <a:effectLst/>
                        </a:rPr>
                        <a:t>Nur die Deutsche Sprache</a:t>
                      </a:r>
                      <a:r>
                        <a:rPr lang="de-DE" sz="1900" kern="1200" baseline="0" dirty="0">
                          <a:effectLst/>
                        </a:rPr>
                        <a:t> wird</a:t>
                      </a:r>
                      <a:r>
                        <a:rPr lang="de-DE" sz="1900" kern="1200" dirty="0">
                          <a:effectLst/>
                        </a:rPr>
                        <a:t> verwendet</a:t>
                      </a:r>
                      <a:endParaRPr lang="de-DE" sz="1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xmlns="" val="408592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1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01200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ER-Modell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2" y="157973"/>
            <a:ext cx="9508642" cy="6548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97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1200" y="878153"/>
            <a:ext cx="67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Klassendiagramm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>
          <a:xfrm>
            <a:off x="3301211" y="159026"/>
            <a:ext cx="8664082" cy="6559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3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71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</dc:creator>
  <cp:lastModifiedBy>Nicola Kl</cp:lastModifiedBy>
  <cp:revision>156</cp:revision>
  <dcterms:created xsi:type="dcterms:W3CDTF">2015-02-12T12:40:30Z</dcterms:created>
  <dcterms:modified xsi:type="dcterms:W3CDTF">2016-10-16T16:27:04Z</dcterms:modified>
</cp:coreProperties>
</file>