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62" r:id="rId5"/>
    <p:sldId id="267" r:id="rId6"/>
    <p:sldId id="268" r:id="rId7"/>
    <p:sldId id="266" r:id="rId8"/>
    <p:sldId id="277" r:id="rId9"/>
    <p:sldId id="278" r:id="rId10"/>
    <p:sldId id="276" r:id="rId11"/>
    <p:sldId id="260" r:id="rId12"/>
    <p:sldId id="261" r:id="rId13"/>
    <p:sldId id="275" r:id="rId14"/>
    <p:sldId id="270" r:id="rId15"/>
    <p:sldId id="27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 smtClean="0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 smtClean="0"/>
            <a:t>Fazit</a:t>
          </a:r>
          <a:endParaRPr lang="en-US" dirty="0" smtClean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 smtClean="0"/>
            <a:t>Technisches</a:t>
          </a:r>
          <a:r>
            <a:rPr lang="en-US" dirty="0" smtClean="0"/>
            <a:t> </a:t>
          </a:r>
          <a:r>
            <a:rPr lang="en-US" dirty="0" err="1" smtClean="0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 smtClean="0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smtClean="0"/>
            <a:t>Live Demo</a:t>
          </a:r>
          <a:endParaRPr lang="en-US" dirty="0"/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  <dgm:t>
        <a:bodyPr/>
        <a:lstStyle/>
        <a:p>
          <a:endParaRPr lang="de-DE"/>
        </a:p>
      </dgm:t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  <dgm:t>
        <a:bodyPr/>
        <a:lstStyle/>
        <a:p>
          <a:endParaRPr lang="de-DE"/>
        </a:p>
      </dgm:t>
    </dgm:pt>
  </dgm:ptLst>
  <dgm:cxnLst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8200-011D-419C-8D6C-DB93198330EB}">
      <dsp:nvSpPr>
        <dsp:cNvPr id="0" name=""/>
        <dsp:cNvSpPr/>
      </dsp:nvSpPr>
      <dsp:spPr>
        <a:xfrm>
          <a:off x="-5440655" y="-833071"/>
          <a:ext cx="6478183" cy="647818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E5EF-E671-4474-88BC-042E639AC05F}">
      <dsp:nvSpPr>
        <dsp:cNvPr id="0" name=""/>
        <dsp:cNvSpPr/>
      </dsp:nvSpPr>
      <dsp:spPr>
        <a:xfrm>
          <a:off x="453661" y="300656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Technisches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Konzept</a:t>
          </a:r>
          <a:endParaRPr lang="en-US" sz="3100" kern="1200" dirty="0"/>
        </a:p>
      </dsp:txBody>
      <dsp:txXfrm>
        <a:off x="453661" y="300656"/>
        <a:ext cx="7607337" cy="601697"/>
      </dsp:txXfrm>
    </dsp:sp>
    <dsp:sp modelId="{F55F62A0-09A4-4F9A-8750-C594FE3EB702}">
      <dsp:nvSpPr>
        <dsp:cNvPr id="0" name=""/>
        <dsp:cNvSpPr/>
      </dsp:nvSpPr>
      <dsp:spPr>
        <a:xfrm>
          <a:off x="77600" y="22544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2B6B-74BD-4E80-8DEE-0DFEAB6ED8ED}">
      <dsp:nvSpPr>
        <dsp:cNvPr id="0" name=""/>
        <dsp:cNvSpPr/>
      </dsp:nvSpPr>
      <dsp:spPr>
        <a:xfrm>
          <a:off x="884820" y="1202914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Projektmanagement</a:t>
          </a:r>
          <a:endParaRPr lang="en-US" sz="3100" kern="1200" dirty="0"/>
        </a:p>
      </dsp:txBody>
      <dsp:txXfrm>
        <a:off x="884820" y="1202914"/>
        <a:ext cx="7176178" cy="601697"/>
      </dsp:txXfrm>
    </dsp:sp>
    <dsp:sp modelId="{3D02E8AD-3AE8-4507-ADDD-98E715E32797}">
      <dsp:nvSpPr>
        <dsp:cNvPr id="0" name=""/>
        <dsp:cNvSpPr/>
      </dsp:nvSpPr>
      <dsp:spPr>
        <a:xfrm>
          <a:off x="508759" y="1127701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6392-974E-4299-A4FF-B570A1175F16}">
      <dsp:nvSpPr>
        <dsp:cNvPr id="0" name=""/>
        <dsp:cNvSpPr/>
      </dsp:nvSpPr>
      <dsp:spPr>
        <a:xfrm>
          <a:off x="1017151" y="2105171"/>
          <a:ext cx="704384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Funktionen</a:t>
          </a:r>
          <a:endParaRPr lang="en-US" sz="3100" kern="1200" dirty="0"/>
        </a:p>
      </dsp:txBody>
      <dsp:txXfrm>
        <a:off x="1017151" y="2105171"/>
        <a:ext cx="7043847" cy="601697"/>
      </dsp:txXfrm>
    </dsp:sp>
    <dsp:sp modelId="{4ABF1DA8-A670-410F-9BF1-BD6AC56C9106}">
      <dsp:nvSpPr>
        <dsp:cNvPr id="0" name=""/>
        <dsp:cNvSpPr/>
      </dsp:nvSpPr>
      <dsp:spPr>
        <a:xfrm>
          <a:off x="641090" y="2029959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A6-66BC-4167-A29D-96F0AF8FBEA7}">
      <dsp:nvSpPr>
        <dsp:cNvPr id="0" name=""/>
        <dsp:cNvSpPr/>
      </dsp:nvSpPr>
      <dsp:spPr>
        <a:xfrm>
          <a:off x="884820" y="3007429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Live Demo</a:t>
          </a:r>
          <a:endParaRPr lang="en-US" sz="3100" kern="1200" dirty="0"/>
        </a:p>
      </dsp:txBody>
      <dsp:txXfrm>
        <a:off x="884820" y="3007429"/>
        <a:ext cx="7176178" cy="601697"/>
      </dsp:txXfrm>
    </dsp:sp>
    <dsp:sp modelId="{9F2C8A85-B8D9-4165-8F98-CF40AE5908B8}">
      <dsp:nvSpPr>
        <dsp:cNvPr id="0" name=""/>
        <dsp:cNvSpPr/>
      </dsp:nvSpPr>
      <dsp:spPr>
        <a:xfrm>
          <a:off x="508759" y="2932217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F579-4168-429F-A041-526B06B4E9F3}">
      <dsp:nvSpPr>
        <dsp:cNvPr id="0" name=""/>
        <dsp:cNvSpPr/>
      </dsp:nvSpPr>
      <dsp:spPr>
        <a:xfrm>
          <a:off x="453661" y="3909687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Fazit</a:t>
          </a:r>
          <a:endParaRPr lang="en-US" sz="3100" kern="1200" dirty="0" smtClean="0"/>
        </a:p>
      </dsp:txBody>
      <dsp:txXfrm>
        <a:off x="453661" y="3909687"/>
        <a:ext cx="7607337" cy="601697"/>
      </dsp:txXfrm>
    </dsp:sp>
    <dsp:sp modelId="{A074501F-EF3F-4D9F-9851-CD30D2F28089}">
      <dsp:nvSpPr>
        <dsp:cNvPr id="0" name=""/>
        <dsp:cNvSpPr/>
      </dsp:nvSpPr>
      <dsp:spPr>
        <a:xfrm>
          <a:off x="77600" y="383447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Alina </a:t>
            </a:r>
            <a:r>
              <a:rPr lang="en-US" dirty="0" err="1" smtClean="0">
                <a:solidFill>
                  <a:schemeClr val="tx1"/>
                </a:solidFill>
              </a:rPr>
              <a:t>Fankhänel</a:t>
            </a:r>
            <a:r>
              <a:rPr lang="en-US" dirty="0" smtClean="0">
                <a:solidFill>
                  <a:schemeClr val="tx1"/>
                </a:solidFill>
              </a:rPr>
              <a:t>, Nicola </a:t>
            </a:r>
            <a:r>
              <a:rPr lang="en-US" dirty="0" err="1" smtClean="0">
                <a:solidFill>
                  <a:schemeClr val="tx1"/>
                </a:solidFill>
              </a:rPr>
              <a:t>Kloke</a:t>
            </a:r>
            <a:r>
              <a:rPr lang="en-US" dirty="0" smtClean="0">
                <a:solidFill>
                  <a:schemeClr val="tx1"/>
                </a:solidFill>
              </a:rPr>
              <a:t> und </a:t>
            </a:r>
            <a:r>
              <a:rPr lang="en-US" dirty="0" err="1" smtClean="0">
                <a:solidFill>
                  <a:schemeClr val="tx1"/>
                </a:solidFill>
              </a:rPr>
              <a:t>Timo</a:t>
            </a:r>
            <a:r>
              <a:rPr lang="en-US" dirty="0" smtClean="0">
                <a:solidFill>
                  <a:schemeClr val="tx1"/>
                </a:solidFill>
              </a:rPr>
              <a:t> Schlüter, </a:t>
            </a:r>
            <a:fld id="{AE2BDC32-4077-4AB1-98E2-4DA23D62F244}" type="datetime4">
              <a:rPr lang="de-DE" smtClean="0">
                <a:solidFill>
                  <a:schemeClr val="tx1"/>
                </a:solidFill>
              </a:rPr>
              <a:t>20. November 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 dirty="0" smtClean="0">
                <a:solidFill>
                  <a:srgbClr val="990000"/>
                </a:solidFill>
              </a:rPr>
              <a:t>/14</a:t>
            </a:r>
            <a:endParaRPr 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 smtClean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Timo Schlüter, </a:t>
            </a:r>
            <a:r>
              <a:rPr lang="de-DE" dirty="0" smtClean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 smtClean="0"/>
              <a:t>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5914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32808" y="2550898"/>
            <a:ext cx="78022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smtClean="0"/>
              <a:t>Abschlusspräsentation</a:t>
            </a:r>
          </a:p>
          <a:p>
            <a:pPr algn="ctr"/>
            <a:r>
              <a:rPr lang="de-DE" sz="4500" dirty="0" smtClean="0"/>
              <a:t>Projekte der </a:t>
            </a:r>
            <a:r>
              <a:rPr lang="de-DE" sz="4500" dirty="0" smtClean="0"/>
              <a:t>Wirtschaftsinformatik</a:t>
            </a:r>
          </a:p>
          <a:p>
            <a:pPr algn="ctr"/>
            <a:endParaRPr lang="de-DE" sz="4500" dirty="0" smtClean="0"/>
          </a:p>
          <a:p>
            <a:pPr algn="ctr"/>
            <a:r>
              <a:rPr lang="de-DE" sz="3000" dirty="0" smtClean="0"/>
              <a:t>Alina </a:t>
            </a:r>
            <a:r>
              <a:rPr lang="de-DE" sz="3000" dirty="0" err="1" smtClean="0"/>
              <a:t>Fankhänel</a:t>
            </a:r>
            <a:r>
              <a:rPr lang="de-DE" sz="3000" dirty="0" smtClean="0"/>
              <a:t>, Nicola </a:t>
            </a:r>
            <a:r>
              <a:rPr lang="de-DE" sz="3000" dirty="0" err="1" smtClean="0"/>
              <a:t>Kloke</a:t>
            </a:r>
            <a:r>
              <a:rPr lang="de-DE" sz="3000" dirty="0" smtClean="0"/>
              <a:t> </a:t>
            </a:r>
            <a:r>
              <a:rPr lang="de-DE" sz="3000" dirty="0" smtClean="0"/>
              <a:t>und Timo </a:t>
            </a:r>
            <a:r>
              <a:rPr lang="de-DE" sz="3000" dirty="0" smtClean="0"/>
              <a:t>Schlüter</a:t>
            </a:r>
            <a:endParaRPr lang="de-DE" sz="3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71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07" y="264118"/>
            <a:ext cx="4496539" cy="1648906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Live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7" y="1472910"/>
            <a:ext cx="6831572" cy="41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Erfüllung</a:t>
            </a:r>
            <a:r>
              <a:rPr lang="en-US" dirty="0" smtClean="0">
                <a:solidFill>
                  <a:schemeClr val="tx1"/>
                </a:solidFill>
              </a:rPr>
              <a:t> der </a:t>
            </a:r>
            <a:r>
              <a:rPr lang="en-US" dirty="0" err="1" smtClean="0">
                <a:solidFill>
                  <a:schemeClr val="tx1"/>
                </a:solidFill>
              </a:rPr>
              <a:t>Kriterien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653216" y="1592532"/>
            <a:ext cx="1049300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Muss-Kriterien alle erfüllt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Erfüllte Kann-Kriterien: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Kunden werden automatisch gesperrt 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de-DE" sz="2000" dirty="0"/>
              <a:t>Kennwortrichtlinien festlegen und prüfen Verwaltung der Kundenbestellungen aus Administratorsicht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Anlage von Admin-Konten über eine Oberfläche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Einbinden von zusätzlichen Festival-Artikeln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04598" y="29271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Soll-</a:t>
            </a:r>
            <a:r>
              <a:rPr lang="en-US" dirty="0" err="1" smtClean="0">
                <a:solidFill>
                  <a:schemeClr val="tx1"/>
                </a:solidFill>
              </a:rPr>
              <a:t>Ist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Vergleich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91825"/>
              </p:ext>
            </p:extLst>
          </p:nvPr>
        </p:nvGraphicFramePr>
        <p:xfrm>
          <a:off x="1606359" y="1474816"/>
          <a:ext cx="6535709" cy="407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6276"/>
                <a:gridCol w="795546"/>
                <a:gridCol w="731351"/>
                <a:gridCol w="96253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Phase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Soll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800" dirty="0" smtClean="0"/>
                        <a:t>Ist</a:t>
                      </a:r>
                      <a:r>
                        <a:rPr lang="de-DE" sz="1800" baseline="0" dirty="0" smtClean="0"/>
                        <a:t> 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Saldo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Projektinitialisierung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Konzeption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22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22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537986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Design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53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54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de-DE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Realisierung 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195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rgbClr val="FF0000"/>
                          </a:solidFill>
                        </a:rPr>
                        <a:t>+19</a:t>
                      </a:r>
                      <a:endParaRPr lang="de-DE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Test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33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25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rgbClr val="00B050"/>
                          </a:solidFill>
                        </a:rPr>
                        <a:t>-8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Projektleitung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28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22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rgbClr val="00B050"/>
                          </a:solidFill>
                        </a:rPr>
                        <a:t>-6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i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b="1" i="0" dirty="0" smtClean="0"/>
                        <a:t>Gesamt bis Präsentation</a:t>
                      </a:r>
                      <a:endParaRPr lang="de-DE" sz="2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315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327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rgbClr val="FF0000"/>
                          </a:solidFill>
                        </a:rPr>
                        <a:t>+12</a:t>
                      </a:r>
                      <a:endParaRPr lang="de-DE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Dokumentation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45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Gesamt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 smtClean="0"/>
                        <a:t>360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Quellen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Interne </a:t>
            </a:r>
            <a:r>
              <a:rPr lang="en-US" sz="2000" dirty="0" err="1" smtClean="0"/>
              <a:t>Bilderquellen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</a:t>
            </a:r>
            <a:r>
              <a:rPr lang="en-US" sz="2000" dirty="0" smtClean="0"/>
              <a:t>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56513" y="3085822"/>
            <a:ext cx="9723665" cy="1191987"/>
          </a:xfrm>
        </p:spPr>
        <p:txBody>
          <a:bodyPr/>
          <a:lstStyle/>
          <a:p>
            <a:pPr algn="ctr"/>
            <a:r>
              <a:rPr lang="de-DE" sz="6000" b="1" dirty="0" smtClean="0">
                <a:solidFill>
                  <a:schemeClr val="tx1"/>
                </a:solidFill>
              </a:rPr>
              <a:t>Vielen Dank für Ihre Aufmerksamkeit!</a:t>
            </a:r>
            <a:endParaRPr lang="de-DE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Technisches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Konzept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GB" dirty="0" err="1" smtClean="0">
                <a:solidFill>
                  <a:schemeClr val="tx1"/>
                </a:solidFill>
              </a:rPr>
              <a:t>Allgemein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Programmierung</a:t>
            </a:r>
            <a:r>
              <a:rPr lang="en-US" sz="2400" dirty="0" smtClean="0"/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Programmiersprachen</a:t>
            </a:r>
            <a:r>
              <a:rPr lang="en-US" sz="2400" dirty="0" smtClean="0"/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Entwicklungsumgebung</a:t>
            </a:r>
            <a:r>
              <a:rPr lang="en-US" sz="2400" dirty="0" smtClean="0"/>
              <a:t>: Eclipse </a:t>
            </a:r>
            <a:r>
              <a:rPr lang="en-US" sz="2400" dirty="0" smtClean="0"/>
              <a:t>Neon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Zusätzliche</a:t>
            </a:r>
            <a:r>
              <a:rPr lang="en-US" sz="2400" dirty="0" smtClean="0"/>
              <a:t> </a:t>
            </a:r>
            <a:r>
              <a:rPr lang="en-US" sz="2400" dirty="0" smtClean="0"/>
              <a:t>Software: </a:t>
            </a:r>
            <a:r>
              <a:rPr lang="en-US" sz="2400" dirty="0" smtClean="0"/>
              <a:t>XAMMP (MySQL, Tomcat),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Dokumentation</a:t>
            </a:r>
            <a:r>
              <a:rPr lang="en-US" sz="2400" dirty="0" smtClean="0"/>
              <a:t>: MS Office, MS Visio, </a:t>
            </a:r>
            <a:r>
              <a:rPr lang="en-US" sz="2400" dirty="0" err="1" smtClean="0"/>
              <a:t>StarUML</a:t>
            </a:r>
            <a:r>
              <a:rPr lang="en-US" sz="2400" dirty="0"/>
              <a:t> </a:t>
            </a:r>
            <a:r>
              <a:rPr lang="en-US" sz="2400" dirty="0" smtClean="0"/>
              <a:t>und </a:t>
            </a:r>
            <a:r>
              <a:rPr lang="en-US" sz="2400" dirty="0" err="1" smtClean="0"/>
              <a:t>Moqups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Projektmanagement</a:t>
            </a:r>
            <a:r>
              <a:rPr lang="en-US" sz="2400" dirty="0" smtClean="0"/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Technisches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Konzept</a:t>
            </a:r>
            <a:r>
              <a:rPr lang="en-GB" dirty="0" smtClean="0">
                <a:solidFill>
                  <a:schemeClr val="tx1"/>
                </a:solidFill>
              </a:rPr>
              <a:t>: Model-View-Concept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Technisches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Konzept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GB" dirty="0" err="1" smtClean="0">
                <a:solidFill>
                  <a:schemeClr val="tx1"/>
                </a:solidFill>
              </a:rPr>
              <a:t>Datenhaltung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 rot="20500301">
            <a:off x="1474107" y="2804780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dirty="0" err="1" smtClean="0">
                <a:solidFill>
                  <a:srgbClr val="FF0000"/>
                </a:solidFill>
              </a:rPr>
              <a:t>Aktuelles</a:t>
            </a:r>
            <a:r>
              <a:rPr lang="en-GB" sz="8000" b="1" dirty="0" smtClean="0">
                <a:solidFill>
                  <a:srgbClr val="FF0000"/>
                </a:solidFill>
              </a:rPr>
              <a:t> ER-</a:t>
            </a:r>
            <a:r>
              <a:rPr lang="en-GB" sz="8000" b="1" dirty="0" err="1" smtClean="0">
                <a:solidFill>
                  <a:srgbClr val="FF0000"/>
                </a:solidFill>
              </a:rPr>
              <a:t>Diagramm</a:t>
            </a:r>
            <a:endParaRPr lang="en-GB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Projektmanagement</a:t>
            </a:r>
            <a:r>
              <a:rPr lang="en-US" dirty="0" smtClean="0">
                <a:solidFill>
                  <a:schemeClr val="tx1"/>
                </a:solidFill>
              </a:rPr>
              <a:t>: Modell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Muss - Kriterien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Benutzerauthentifizierung, Benutzer mit unterschiedlichen Rechten (Kunden und Admin inkl. Log-In und Log-Out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Passwörter werden als Hash-Wert in der Datenbanktabelle abgelegt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kann den Kunden manuell bei der Bearbeitung der Kundendaten sperren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anzeigen, bearbeiten, löschen der 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Kategorien-, Festival-, Artikel- und Kategoriendaten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(durch den Admin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gibt eine direkte Navigation zur Festivalsuche über die Startseite. </a:t>
            </a:r>
            <a:endParaRPr lang="de-DE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Suche nach Festivals kann über Name, Ort, Kategorie und Datum eingegrenzt werden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Artikel in den Warenkorb legen, Warenkorb anzeigen und bearbeiten </a:t>
            </a:r>
            <a:endParaRPr lang="de-DE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von Bestellungen und anzeigen von vergangenen 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Bestelldaten.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auf Desktop und Android-Smartphone </a:t>
            </a:r>
            <a:r>
              <a:rPr lang="de-DE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Kann - Kriterien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Kennwortrichtlinien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festlegen und 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Kunden werden automatisch gesperrt (z.B. nach 3-mal falsch eingegebenem 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Kennwort)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Automatisierte Möglichkeit um das Passwort 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zurückzusetzen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Prüfung, ob eine zulässige IBAN eingegeben 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wurde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Festivalsuche kann in einem bestimmten Umkreis gesucht 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werden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Anlage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von Admin-Konten über eine Oberfläche </a:t>
            </a:r>
            <a:endParaRPr lang="de-DE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Bewertungen für Artikel abgeben und einsehen können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Bestandsführung der Artikel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der Kundenbestellungen aus </a:t>
            </a: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Administrator-Sicht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Einbinden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von zusätzlichen Festival-Artikeln (Regencapes etc.) </a:t>
            </a:r>
          </a:p>
        </p:txBody>
      </p:sp>
    </p:spTree>
    <p:extLst>
      <p:ext uri="{BB962C8B-B14F-4D97-AF65-F5344CB8AC3E}">
        <p14:creationId xmlns:p14="http://schemas.microsoft.com/office/powerpoint/2010/main" val="27208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607" y="14990"/>
            <a:ext cx="9723665" cy="119198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Projektplan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06340"/>
              </p:ext>
            </p:extLst>
          </p:nvPr>
        </p:nvGraphicFramePr>
        <p:xfrm>
          <a:off x="1528998" y="1496830"/>
          <a:ext cx="4392117" cy="407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7756"/>
                <a:gridCol w="97436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Soll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Projektinitialisierung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Konzeption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</a:tr>
              <a:tr h="537986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Design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Realisierung 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Test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Projektleitung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b="1" dirty="0" smtClean="0">
                          <a:solidFill>
                            <a:schemeClr val="tx1"/>
                          </a:solidFill>
                        </a:rPr>
                        <a:t>Gesamt bis Präsentation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Dokumentation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Gesamt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360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Breitbild</PresentationFormat>
  <Paragraphs>158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Muss - Kriterien</vt:lpstr>
      <vt:lpstr>Kann - Kriterien</vt:lpstr>
      <vt:lpstr>Projektplan</vt:lpstr>
      <vt:lpstr>Live Demo</vt:lpstr>
      <vt:lpstr>Erfüllung der Kriterien</vt:lpstr>
      <vt:lpstr>PowerPoint-Präsentation</vt:lpstr>
      <vt:lpstr>Quellen</vt:lpstr>
      <vt:lpstr>Vielen Dank für Ihre Aufmerksamkeit!</vt:lpstr>
    </vt:vector>
  </TitlesOfParts>
  <Company>Bertelsmann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Nicola Kl</cp:lastModifiedBy>
  <cp:revision>93</cp:revision>
  <dcterms:created xsi:type="dcterms:W3CDTF">2015-01-31T14:06:12Z</dcterms:created>
  <dcterms:modified xsi:type="dcterms:W3CDTF">2016-11-20T15:29:44Z</dcterms:modified>
</cp:coreProperties>
</file>