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0" r:id="rId2"/>
  </p:sldMasterIdLst>
  <p:notesMasterIdLst>
    <p:notesMasterId r:id="rId16"/>
  </p:notesMasterIdLst>
  <p:sldIdLst>
    <p:sldId id="256" r:id="rId3"/>
    <p:sldId id="257" r:id="rId4"/>
    <p:sldId id="262" r:id="rId5"/>
    <p:sldId id="267" r:id="rId6"/>
    <p:sldId id="268" r:id="rId7"/>
    <p:sldId id="266" r:id="rId8"/>
    <p:sldId id="277" r:id="rId9"/>
    <p:sldId id="278" r:id="rId10"/>
    <p:sldId id="276" r:id="rId11"/>
    <p:sldId id="260" r:id="rId12"/>
    <p:sldId id="275" r:id="rId13"/>
    <p:sldId id="270" r:id="rId14"/>
    <p:sldId id="27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99D7EE"/>
    <a:srgbClr val="0068A9"/>
    <a:srgbClr val="00186D"/>
    <a:srgbClr val="0079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84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48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990926-4545-4652-9821-B3E9335821D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84CA82-0B3E-46ED-B10A-555218B09A96}">
      <dgm:prSet phldrT="[Text]"/>
      <dgm:spPr>
        <a:solidFill>
          <a:srgbClr val="990000"/>
        </a:solidFill>
        <a:ln>
          <a:solidFill>
            <a:srgbClr val="990000"/>
          </a:solidFill>
        </a:ln>
      </dgm:spPr>
      <dgm:t>
        <a:bodyPr/>
        <a:lstStyle/>
        <a:p>
          <a:r>
            <a:rPr lang="en-US" dirty="0" err="1"/>
            <a:t>Funktionen</a:t>
          </a:r>
          <a:endParaRPr lang="en-US" dirty="0"/>
        </a:p>
      </dgm:t>
    </dgm:pt>
    <dgm:pt modelId="{3CA9BB84-6C6F-4637-8AD7-B02EC97BD74E}" type="parTrans" cxnId="{FC1663BC-FF22-458D-9E76-D65FA6148EC8}">
      <dgm:prSet/>
      <dgm:spPr/>
      <dgm:t>
        <a:bodyPr/>
        <a:lstStyle/>
        <a:p>
          <a:endParaRPr lang="en-US"/>
        </a:p>
      </dgm:t>
    </dgm:pt>
    <dgm:pt modelId="{490B8DCC-3527-42A8-ABAD-B6AB501332A7}" type="sibTrans" cxnId="{FC1663BC-FF22-458D-9E76-D65FA6148EC8}">
      <dgm:prSet/>
      <dgm:spPr/>
      <dgm:t>
        <a:bodyPr/>
        <a:lstStyle/>
        <a:p>
          <a:endParaRPr lang="en-US"/>
        </a:p>
      </dgm:t>
    </dgm:pt>
    <dgm:pt modelId="{288190EE-4D49-4FC2-AF52-678B03F85511}">
      <dgm:prSet phldrT="[Text]"/>
      <dgm:spPr>
        <a:solidFill>
          <a:srgbClr val="990000"/>
        </a:solidFill>
        <a:ln>
          <a:solidFill>
            <a:srgbClr val="990000"/>
          </a:solidFill>
        </a:ln>
      </dgm:spPr>
      <dgm:t>
        <a:bodyPr/>
        <a:lstStyle/>
        <a:p>
          <a:r>
            <a:rPr lang="en-US" dirty="0" err="1"/>
            <a:t>Fazit</a:t>
          </a:r>
          <a:endParaRPr lang="en-US" dirty="0"/>
        </a:p>
      </dgm:t>
    </dgm:pt>
    <dgm:pt modelId="{CAB7B814-BA28-4ADE-9F95-5C7BC06D7A71}" type="parTrans" cxnId="{C7D4C0AD-4B56-4455-8925-BFEB683E5139}">
      <dgm:prSet/>
      <dgm:spPr/>
      <dgm:t>
        <a:bodyPr/>
        <a:lstStyle/>
        <a:p>
          <a:endParaRPr lang="en-US"/>
        </a:p>
      </dgm:t>
    </dgm:pt>
    <dgm:pt modelId="{953F5B51-A90D-426A-84BE-96DF1E5D1054}" type="sibTrans" cxnId="{C7D4C0AD-4B56-4455-8925-BFEB683E5139}">
      <dgm:prSet/>
      <dgm:spPr/>
      <dgm:t>
        <a:bodyPr/>
        <a:lstStyle/>
        <a:p>
          <a:endParaRPr lang="en-US"/>
        </a:p>
      </dgm:t>
    </dgm:pt>
    <dgm:pt modelId="{1EF54ED1-D960-47E6-B715-96AC945ADAD8}">
      <dgm:prSet phldrT="[Text]"/>
      <dgm:spPr>
        <a:solidFill>
          <a:srgbClr val="990000"/>
        </a:solidFill>
        <a:ln>
          <a:solidFill>
            <a:srgbClr val="990000"/>
          </a:solidFill>
        </a:ln>
      </dgm:spPr>
      <dgm:t>
        <a:bodyPr/>
        <a:lstStyle/>
        <a:p>
          <a:r>
            <a:rPr lang="en-US" dirty="0" err="1"/>
            <a:t>Technisches</a:t>
          </a:r>
          <a:r>
            <a:rPr lang="en-US" dirty="0"/>
            <a:t> </a:t>
          </a:r>
          <a:r>
            <a:rPr lang="en-US" dirty="0" err="1"/>
            <a:t>Konzept</a:t>
          </a:r>
          <a:endParaRPr lang="en-US" dirty="0"/>
        </a:p>
      </dgm:t>
    </dgm:pt>
    <dgm:pt modelId="{BAB11ED4-FC73-4350-9C7E-011A462433CD}" type="parTrans" cxnId="{C2709C39-5775-4047-A25C-F5E5BEA2EC51}">
      <dgm:prSet/>
      <dgm:spPr/>
      <dgm:t>
        <a:bodyPr/>
        <a:lstStyle/>
        <a:p>
          <a:endParaRPr lang="en-GB"/>
        </a:p>
      </dgm:t>
    </dgm:pt>
    <dgm:pt modelId="{28C7844A-3E93-4137-BE1F-8E5378BFF4C7}" type="sibTrans" cxnId="{C2709C39-5775-4047-A25C-F5E5BEA2EC51}">
      <dgm:prSet/>
      <dgm:spPr>
        <a:ln>
          <a:solidFill>
            <a:srgbClr val="990000"/>
          </a:solidFill>
        </a:ln>
      </dgm:spPr>
      <dgm:t>
        <a:bodyPr/>
        <a:lstStyle/>
        <a:p>
          <a:endParaRPr lang="en-GB"/>
        </a:p>
      </dgm:t>
    </dgm:pt>
    <dgm:pt modelId="{6190FCA0-BBB1-4B98-A589-2A8622BC17F3}">
      <dgm:prSet phldrT="[Text]"/>
      <dgm:spPr>
        <a:solidFill>
          <a:srgbClr val="990000"/>
        </a:solidFill>
        <a:ln>
          <a:solidFill>
            <a:srgbClr val="990000"/>
          </a:solidFill>
        </a:ln>
      </dgm:spPr>
      <dgm:t>
        <a:bodyPr/>
        <a:lstStyle/>
        <a:p>
          <a:r>
            <a:rPr lang="en-US" dirty="0" err="1"/>
            <a:t>Projektmanagement</a:t>
          </a:r>
          <a:endParaRPr lang="en-US" dirty="0"/>
        </a:p>
      </dgm:t>
    </dgm:pt>
    <dgm:pt modelId="{A513600C-93FB-4B5C-9000-7B8C91F0620E}" type="parTrans" cxnId="{192A5021-093C-4760-A495-9FAD01BE43FF}">
      <dgm:prSet/>
      <dgm:spPr/>
      <dgm:t>
        <a:bodyPr/>
        <a:lstStyle/>
        <a:p>
          <a:endParaRPr lang="de-DE"/>
        </a:p>
      </dgm:t>
    </dgm:pt>
    <dgm:pt modelId="{A617540E-1015-4818-8B63-46C3D464A828}" type="sibTrans" cxnId="{192A5021-093C-4760-A495-9FAD01BE43FF}">
      <dgm:prSet/>
      <dgm:spPr/>
      <dgm:t>
        <a:bodyPr/>
        <a:lstStyle/>
        <a:p>
          <a:endParaRPr lang="de-DE"/>
        </a:p>
      </dgm:t>
    </dgm:pt>
    <dgm:pt modelId="{9550E736-1EA7-4B06-A059-CC1D16FEDD6C}">
      <dgm:prSet phldrT="[Text]"/>
      <dgm:spPr>
        <a:solidFill>
          <a:srgbClr val="990000"/>
        </a:solidFill>
        <a:ln>
          <a:solidFill>
            <a:srgbClr val="990000"/>
          </a:solidFill>
        </a:ln>
      </dgm:spPr>
      <dgm:t>
        <a:bodyPr/>
        <a:lstStyle/>
        <a:p>
          <a:r>
            <a:rPr lang="en-US" dirty="0"/>
            <a:t>Live Demo</a:t>
          </a:r>
        </a:p>
      </dgm:t>
    </dgm:pt>
    <dgm:pt modelId="{9DA9135E-E109-4510-99E7-6F6DDF01FBD7}" type="parTrans" cxnId="{6C2C2684-8AE9-460E-A694-482254BAF70C}">
      <dgm:prSet/>
      <dgm:spPr/>
      <dgm:t>
        <a:bodyPr/>
        <a:lstStyle/>
        <a:p>
          <a:endParaRPr lang="de-DE"/>
        </a:p>
      </dgm:t>
    </dgm:pt>
    <dgm:pt modelId="{A1A385E3-1F5E-44A2-889A-5853AE90FB86}" type="sibTrans" cxnId="{6C2C2684-8AE9-460E-A694-482254BAF70C}">
      <dgm:prSet/>
      <dgm:spPr/>
      <dgm:t>
        <a:bodyPr/>
        <a:lstStyle/>
        <a:p>
          <a:endParaRPr lang="de-DE"/>
        </a:p>
      </dgm:t>
    </dgm:pt>
    <dgm:pt modelId="{2F3E624A-D57F-49A3-B04B-5E89170CD435}" type="pres">
      <dgm:prSet presAssocID="{F4990926-4545-4652-9821-B3E9335821DD}" presName="Name0" presStyleCnt="0">
        <dgm:presLayoutVars>
          <dgm:chMax val="7"/>
          <dgm:chPref val="7"/>
          <dgm:dir/>
        </dgm:presLayoutVars>
      </dgm:prSet>
      <dgm:spPr/>
    </dgm:pt>
    <dgm:pt modelId="{9055AC92-AB81-4ACA-8ABC-50B3F863DFB3}" type="pres">
      <dgm:prSet presAssocID="{F4990926-4545-4652-9821-B3E9335821DD}" presName="Name1" presStyleCnt="0"/>
      <dgm:spPr/>
    </dgm:pt>
    <dgm:pt modelId="{6D9361B1-505F-4730-A3A7-211B6450437A}" type="pres">
      <dgm:prSet presAssocID="{F4990926-4545-4652-9821-B3E9335821DD}" presName="cycle" presStyleCnt="0"/>
      <dgm:spPr/>
    </dgm:pt>
    <dgm:pt modelId="{DB61B9BE-96ED-4E4D-B67B-67AA82922CE5}" type="pres">
      <dgm:prSet presAssocID="{F4990926-4545-4652-9821-B3E9335821DD}" presName="srcNode" presStyleLbl="node1" presStyleIdx="0" presStyleCnt="5"/>
      <dgm:spPr/>
    </dgm:pt>
    <dgm:pt modelId="{08338200-011D-419C-8D6C-DB93198330EB}" type="pres">
      <dgm:prSet presAssocID="{F4990926-4545-4652-9821-B3E9335821DD}" presName="conn" presStyleLbl="parChTrans1D2" presStyleIdx="0" presStyleCnt="1"/>
      <dgm:spPr/>
    </dgm:pt>
    <dgm:pt modelId="{CBAC0F48-23E1-455F-8346-82F50862B0AF}" type="pres">
      <dgm:prSet presAssocID="{F4990926-4545-4652-9821-B3E9335821DD}" presName="extraNode" presStyleLbl="node1" presStyleIdx="0" presStyleCnt="5"/>
      <dgm:spPr/>
    </dgm:pt>
    <dgm:pt modelId="{3451FCF9-9441-4ED9-AD0F-B2F659348211}" type="pres">
      <dgm:prSet presAssocID="{F4990926-4545-4652-9821-B3E9335821DD}" presName="dstNode" presStyleLbl="node1" presStyleIdx="0" presStyleCnt="5"/>
      <dgm:spPr/>
    </dgm:pt>
    <dgm:pt modelId="{1270E5EF-E671-4474-88BC-042E639AC05F}" type="pres">
      <dgm:prSet presAssocID="{1EF54ED1-D960-47E6-B715-96AC945ADAD8}" presName="text_1" presStyleLbl="node1" presStyleIdx="0" presStyleCnt="5">
        <dgm:presLayoutVars>
          <dgm:bulletEnabled val="1"/>
        </dgm:presLayoutVars>
      </dgm:prSet>
      <dgm:spPr/>
    </dgm:pt>
    <dgm:pt modelId="{8977C4FF-AE82-4B71-8DF1-382BD931CA11}" type="pres">
      <dgm:prSet presAssocID="{1EF54ED1-D960-47E6-B715-96AC945ADAD8}" presName="accent_1" presStyleCnt="0"/>
      <dgm:spPr/>
    </dgm:pt>
    <dgm:pt modelId="{F55F62A0-09A4-4F9A-8750-C594FE3EB702}" type="pres">
      <dgm:prSet presAssocID="{1EF54ED1-D960-47E6-B715-96AC945ADAD8}" presName="accentRepeatNode" presStyleLbl="solidFgAcc1" presStyleIdx="0" presStyleCnt="5"/>
      <dgm:spPr>
        <a:solidFill>
          <a:schemeClr val="lt1">
            <a:hueOff val="0"/>
            <a:satOff val="0"/>
            <a:lumOff val="0"/>
          </a:schemeClr>
        </a:solidFill>
        <a:ln>
          <a:solidFill>
            <a:srgbClr val="990000"/>
          </a:solidFill>
        </a:ln>
      </dgm:spPr>
    </dgm:pt>
    <dgm:pt modelId="{B3942B6B-74BD-4E80-8DEE-0DFEAB6ED8ED}" type="pres">
      <dgm:prSet presAssocID="{6190FCA0-BBB1-4B98-A589-2A8622BC17F3}" presName="text_2" presStyleLbl="node1" presStyleIdx="1" presStyleCnt="5">
        <dgm:presLayoutVars>
          <dgm:bulletEnabled val="1"/>
        </dgm:presLayoutVars>
      </dgm:prSet>
      <dgm:spPr/>
    </dgm:pt>
    <dgm:pt modelId="{721F9818-AB47-4949-920A-B4609767E8E5}" type="pres">
      <dgm:prSet presAssocID="{6190FCA0-BBB1-4B98-A589-2A8622BC17F3}" presName="accent_2" presStyleCnt="0"/>
      <dgm:spPr/>
    </dgm:pt>
    <dgm:pt modelId="{3D02E8AD-3AE8-4507-ADDD-98E715E32797}" type="pres">
      <dgm:prSet presAssocID="{6190FCA0-BBB1-4B98-A589-2A8622BC17F3}" presName="accentRepeatNode" presStyleLbl="solidFgAcc1" presStyleIdx="1" presStyleCnt="5"/>
      <dgm:spPr>
        <a:ln>
          <a:solidFill>
            <a:srgbClr val="990000"/>
          </a:solidFill>
        </a:ln>
      </dgm:spPr>
    </dgm:pt>
    <dgm:pt modelId="{89906392-974E-4299-A4FF-B570A1175F16}" type="pres">
      <dgm:prSet presAssocID="{3A84CA82-0B3E-46ED-B10A-555218B09A96}" presName="text_3" presStyleLbl="node1" presStyleIdx="2" presStyleCnt="5">
        <dgm:presLayoutVars>
          <dgm:bulletEnabled val="1"/>
        </dgm:presLayoutVars>
      </dgm:prSet>
      <dgm:spPr/>
    </dgm:pt>
    <dgm:pt modelId="{395DD5B9-EEDD-4C7E-B5B6-6F89B90B1A49}" type="pres">
      <dgm:prSet presAssocID="{3A84CA82-0B3E-46ED-B10A-555218B09A96}" presName="accent_3" presStyleCnt="0"/>
      <dgm:spPr/>
    </dgm:pt>
    <dgm:pt modelId="{4ABF1DA8-A670-410F-9BF1-BD6AC56C9106}" type="pres">
      <dgm:prSet presAssocID="{3A84CA82-0B3E-46ED-B10A-555218B09A96}" presName="accentRepeatNode" presStyleLbl="solidFgAcc1" presStyleIdx="2" presStyleCnt="5"/>
      <dgm:spPr>
        <a:ln>
          <a:solidFill>
            <a:srgbClr val="990000"/>
          </a:solidFill>
        </a:ln>
      </dgm:spPr>
    </dgm:pt>
    <dgm:pt modelId="{6AD977A6-66BC-4167-A29D-96F0AF8FBEA7}" type="pres">
      <dgm:prSet presAssocID="{9550E736-1EA7-4B06-A059-CC1D16FEDD6C}" presName="text_4" presStyleLbl="node1" presStyleIdx="3" presStyleCnt="5">
        <dgm:presLayoutVars>
          <dgm:bulletEnabled val="1"/>
        </dgm:presLayoutVars>
      </dgm:prSet>
      <dgm:spPr/>
    </dgm:pt>
    <dgm:pt modelId="{B9F7EEB7-50FF-424A-8515-4BA2ECE84741}" type="pres">
      <dgm:prSet presAssocID="{9550E736-1EA7-4B06-A059-CC1D16FEDD6C}" presName="accent_4" presStyleCnt="0"/>
      <dgm:spPr/>
    </dgm:pt>
    <dgm:pt modelId="{9F2C8A85-B8D9-4165-8F98-CF40AE5908B8}" type="pres">
      <dgm:prSet presAssocID="{9550E736-1EA7-4B06-A059-CC1D16FEDD6C}" presName="accentRepeatNode" presStyleLbl="solidFgAcc1" presStyleIdx="3" presStyleCnt="5"/>
      <dgm:spPr>
        <a:ln>
          <a:solidFill>
            <a:srgbClr val="990000"/>
          </a:solidFill>
        </a:ln>
      </dgm:spPr>
    </dgm:pt>
    <dgm:pt modelId="{E0DDF579-4168-429F-A041-526B06B4E9F3}" type="pres">
      <dgm:prSet presAssocID="{288190EE-4D49-4FC2-AF52-678B03F85511}" presName="text_5" presStyleLbl="node1" presStyleIdx="4" presStyleCnt="5">
        <dgm:presLayoutVars>
          <dgm:bulletEnabled val="1"/>
        </dgm:presLayoutVars>
      </dgm:prSet>
      <dgm:spPr/>
    </dgm:pt>
    <dgm:pt modelId="{22DA48AD-EFB4-4775-A96C-5ED29A0BCA90}" type="pres">
      <dgm:prSet presAssocID="{288190EE-4D49-4FC2-AF52-678B03F85511}" presName="accent_5" presStyleCnt="0"/>
      <dgm:spPr/>
    </dgm:pt>
    <dgm:pt modelId="{A074501F-EF3F-4D9F-9851-CD30D2F28089}" type="pres">
      <dgm:prSet presAssocID="{288190EE-4D49-4FC2-AF52-678B03F85511}" presName="accentRepeatNode" presStyleLbl="solidFgAcc1" presStyleIdx="4" presStyleCnt="5"/>
      <dgm:spPr>
        <a:ln>
          <a:solidFill>
            <a:srgbClr val="990000"/>
          </a:solidFill>
        </a:ln>
      </dgm:spPr>
    </dgm:pt>
  </dgm:ptLst>
  <dgm:cxnLst>
    <dgm:cxn modelId="{6C2C2684-8AE9-460E-A694-482254BAF70C}" srcId="{F4990926-4545-4652-9821-B3E9335821DD}" destId="{9550E736-1EA7-4B06-A059-CC1D16FEDD6C}" srcOrd="3" destOrd="0" parTransId="{9DA9135E-E109-4510-99E7-6F6DDF01FBD7}" sibTransId="{A1A385E3-1F5E-44A2-889A-5853AE90FB86}"/>
    <dgm:cxn modelId="{192A5021-093C-4760-A495-9FAD01BE43FF}" srcId="{F4990926-4545-4652-9821-B3E9335821DD}" destId="{6190FCA0-BBB1-4B98-A589-2A8622BC17F3}" srcOrd="1" destOrd="0" parTransId="{A513600C-93FB-4B5C-9000-7B8C91F0620E}" sibTransId="{A617540E-1015-4818-8B63-46C3D464A828}"/>
    <dgm:cxn modelId="{F4C75284-AB86-44FD-AB93-FB22D2050EC8}" type="presOf" srcId="{1EF54ED1-D960-47E6-B715-96AC945ADAD8}" destId="{1270E5EF-E671-4474-88BC-042E639AC05F}" srcOrd="0" destOrd="0" presId="urn:microsoft.com/office/officeart/2008/layout/VerticalCurvedList"/>
    <dgm:cxn modelId="{C2709C39-5775-4047-A25C-F5E5BEA2EC51}" srcId="{F4990926-4545-4652-9821-B3E9335821DD}" destId="{1EF54ED1-D960-47E6-B715-96AC945ADAD8}" srcOrd="0" destOrd="0" parTransId="{BAB11ED4-FC73-4350-9C7E-011A462433CD}" sibTransId="{28C7844A-3E93-4137-BE1F-8E5378BFF4C7}"/>
    <dgm:cxn modelId="{F86F2D69-33B6-432D-A427-8BDF5350F8A1}" type="presOf" srcId="{F4990926-4545-4652-9821-B3E9335821DD}" destId="{2F3E624A-D57F-49A3-B04B-5E89170CD435}" srcOrd="0" destOrd="0" presId="urn:microsoft.com/office/officeart/2008/layout/VerticalCurvedList"/>
    <dgm:cxn modelId="{E2FCE853-6871-4A1F-8980-4EAEBC3455EE}" type="presOf" srcId="{28C7844A-3E93-4137-BE1F-8E5378BFF4C7}" destId="{08338200-011D-419C-8D6C-DB93198330EB}" srcOrd="0" destOrd="0" presId="urn:microsoft.com/office/officeart/2008/layout/VerticalCurvedList"/>
    <dgm:cxn modelId="{C873C0DB-2967-4B11-AF63-C8A725BA7AFB}" type="presOf" srcId="{9550E736-1EA7-4B06-A059-CC1D16FEDD6C}" destId="{6AD977A6-66BC-4167-A29D-96F0AF8FBEA7}" srcOrd="0" destOrd="0" presId="urn:microsoft.com/office/officeart/2008/layout/VerticalCurvedList"/>
    <dgm:cxn modelId="{2B98B584-316B-4872-B1F7-5A2F3E8E3D5B}" type="presOf" srcId="{3A84CA82-0B3E-46ED-B10A-555218B09A96}" destId="{89906392-974E-4299-A4FF-B570A1175F16}" srcOrd="0" destOrd="0" presId="urn:microsoft.com/office/officeart/2008/layout/VerticalCurvedList"/>
    <dgm:cxn modelId="{C7D4C0AD-4B56-4455-8925-BFEB683E5139}" srcId="{F4990926-4545-4652-9821-B3E9335821DD}" destId="{288190EE-4D49-4FC2-AF52-678B03F85511}" srcOrd="4" destOrd="0" parTransId="{CAB7B814-BA28-4ADE-9F95-5C7BC06D7A71}" sibTransId="{953F5B51-A90D-426A-84BE-96DF1E5D1054}"/>
    <dgm:cxn modelId="{470279EB-CA7F-4CCE-A479-4A66BC262800}" type="presOf" srcId="{6190FCA0-BBB1-4B98-A589-2A8622BC17F3}" destId="{B3942B6B-74BD-4E80-8DEE-0DFEAB6ED8ED}" srcOrd="0" destOrd="0" presId="urn:microsoft.com/office/officeart/2008/layout/VerticalCurvedList"/>
    <dgm:cxn modelId="{A6797D8F-51D7-4BCF-8F7F-691C427A2DB9}" type="presOf" srcId="{288190EE-4D49-4FC2-AF52-678B03F85511}" destId="{E0DDF579-4168-429F-A041-526B06B4E9F3}" srcOrd="0" destOrd="0" presId="urn:microsoft.com/office/officeart/2008/layout/VerticalCurvedList"/>
    <dgm:cxn modelId="{FC1663BC-FF22-458D-9E76-D65FA6148EC8}" srcId="{F4990926-4545-4652-9821-B3E9335821DD}" destId="{3A84CA82-0B3E-46ED-B10A-555218B09A96}" srcOrd="2" destOrd="0" parTransId="{3CA9BB84-6C6F-4637-8AD7-B02EC97BD74E}" sibTransId="{490B8DCC-3527-42A8-ABAD-B6AB501332A7}"/>
    <dgm:cxn modelId="{580778BB-5A61-405E-84C1-F2EB95860646}" type="presParOf" srcId="{2F3E624A-D57F-49A3-B04B-5E89170CD435}" destId="{9055AC92-AB81-4ACA-8ABC-50B3F863DFB3}" srcOrd="0" destOrd="0" presId="urn:microsoft.com/office/officeart/2008/layout/VerticalCurvedList"/>
    <dgm:cxn modelId="{C2B09E5C-C221-4312-9A15-157ABB0341F2}" type="presParOf" srcId="{9055AC92-AB81-4ACA-8ABC-50B3F863DFB3}" destId="{6D9361B1-505F-4730-A3A7-211B6450437A}" srcOrd="0" destOrd="0" presId="urn:microsoft.com/office/officeart/2008/layout/VerticalCurvedList"/>
    <dgm:cxn modelId="{095DBFC8-370D-4DAB-B6AD-70BF2DEE2572}" type="presParOf" srcId="{6D9361B1-505F-4730-A3A7-211B6450437A}" destId="{DB61B9BE-96ED-4E4D-B67B-67AA82922CE5}" srcOrd="0" destOrd="0" presId="urn:microsoft.com/office/officeart/2008/layout/VerticalCurvedList"/>
    <dgm:cxn modelId="{BAEFED91-65DC-40A6-BF85-FA8E553F3CBD}" type="presParOf" srcId="{6D9361B1-505F-4730-A3A7-211B6450437A}" destId="{08338200-011D-419C-8D6C-DB93198330EB}" srcOrd="1" destOrd="0" presId="urn:microsoft.com/office/officeart/2008/layout/VerticalCurvedList"/>
    <dgm:cxn modelId="{1F522C3F-7622-4AF1-AD2F-4D762FFA4146}" type="presParOf" srcId="{6D9361B1-505F-4730-A3A7-211B6450437A}" destId="{CBAC0F48-23E1-455F-8346-82F50862B0AF}" srcOrd="2" destOrd="0" presId="urn:microsoft.com/office/officeart/2008/layout/VerticalCurvedList"/>
    <dgm:cxn modelId="{92B27805-97C0-4F1B-8D64-E34CD76CA5E7}" type="presParOf" srcId="{6D9361B1-505F-4730-A3A7-211B6450437A}" destId="{3451FCF9-9441-4ED9-AD0F-B2F659348211}" srcOrd="3" destOrd="0" presId="urn:microsoft.com/office/officeart/2008/layout/VerticalCurvedList"/>
    <dgm:cxn modelId="{850E3B66-7A9C-4C00-8956-2FCD783C6A4E}" type="presParOf" srcId="{9055AC92-AB81-4ACA-8ABC-50B3F863DFB3}" destId="{1270E5EF-E671-4474-88BC-042E639AC05F}" srcOrd="1" destOrd="0" presId="urn:microsoft.com/office/officeart/2008/layout/VerticalCurvedList"/>
    <dgm:cxn modelId="{5907C75D-B4D3-454D-AC96-1EA86022C393}" type="presParOf" srcId="{9055AC92-AB81-4ACA-8ABC-50B3F863DFB3}" destId="{8977C4FF-AE82-4B71-8DF1-382BD931CA11}" srcOrd="2" destOrd="0" presId="urn:microsoft.com/office/officeart/2008/layout/VerticalCurvedList"/>
    <dgm:cxn modelId="{AA801EEB-AC4B-4D1A-AACC-736986A28DFA}" type="presParOf" srcId="{8977C4FF-AE82-4B71-8DF1-382BD931CA11}" destId="{F55F62A0-09A4-4F9A-8750-C594FE3EB702}" srcOrd="0" destOrd="0" presId="urn:microsoft.com/office/officeart/2008/layout/VerticalCurvedList"/>
    <dgm:cxn modelId="{BE42B7C2-2AEE-4DAF-93C8-F35FF6F808AC}" type="presParOf" srcId="{9055AC92-AB81-4ACA-8ABC-50B3F863DFB3}" destId="{B3942B6B-74BD-4E80-8DEE-0DFEAB6ED8ED}" srcOrd="3" destOrd="0" presId="urn:microsoft.com/office/officeart/2008/layout/VerticalCurvedList"/>
    <dgm:cxn modelId="{B787655B-6FA7-4CD2-A03A-102D3BCD02FC}" type="presParOf" srcId="{9055AC92-AB81-4ACA-8ABC-50B3F863DFB3}" destId="{721F9818-AB47-4949-920A-B4609767E8E5}" srcOrd="4" destOrd="0" presId="urn:microsoft.com/office/officeart/2008/layout/VerticalCurvedList"/>
    <dgm:cxn modelId="{DC8F0412-3A6F-4113-9DD2-89C742B4F6C2}" type="presParOf" srcId="{721F9818-AB47-4949-920A-B4609767E8E5}" destId="{3D02E8AD-3AE8-4507-ADDD-98E715E32797}" srcOrd="0" destOrd="0" presId="urn:microsoft.com/office/officeart/2008/layout/VerticalCurvedList"/>
    <dgm:cxn modelId="{9D4E48BB-F892-432F-A27A-456F735D0293}" type="presParOf" srcId="{9055AC92-AB81-4ACA-8ABC-50B3F863DFB3}" destId="{89906392-974E-4299-A4FF-B570A1175F16}" srcOrd="5" destOrd="0" presId="urn:microsoft.com/office/officeart/2008/layout/VerticalCurvedList"/>
    <dgm:cxn modelId="{F66266CB-6F28-42E1-89FF-62D8CAD34040}" type="presParOf" srcId="{9055AC92-AB81-4ACA-8ABC-50B3F863DFB3}" destId="{395DD5B9-EEDD-4C7E-B5B6-6F89B90B1A49}" srcOrd="6" destOrd="0" presId="urn:microsoft.com/office/officeart/2008/layout/VerticalCurvedList"/>
    <dgm:cxn modelId="{8C35FCBA-772B-441A-BA52-7AAA6A98BBC9}" type="presParOf" srcId="{395DD5B9-EEDD-4C7E-B5B6-6F89B90B1A49}" destId="{4ABF1DA8-A670-410F-9BF1-BD6AC56C9106}" srcOrd="0" destOrd="0" presId="urn:microsoft.com/office/officeart/2008/layout/VerticalCurvedList"/>
    <dgm:cxn modelId="{CA47E5A1-2A87-440E-B823-CA6F36AF15F6}" type="presParOf" srcId="{9055AC92-AB81-4ACA-8ABC-50B3F863DFB3}" destId="{6AD977A6-66BC-4167-A29D-96F0AF8FBEA7}" srcOrd="7" destOrd="0" presId="urn:microsoft.com/office/officeart/2008/layout/VerticalCurvedList"/>
    <dgm:cxn modelId="{A7A6EC89-E153-4FCD-9653-7D7886FB4F29}" type="presParOf" srcId="{9055AC92-AB81-4ACA-8ABC-50B3F863DFB3}" destId="{B9F7EEB7-50FF-424A-8515-4BA2ECE84741}" srcOrd="8" destOrd="0" presId="urn:microsoft.com/office/officeart/2008/layout/VerticalCurvedList"/>
    <dgm:cxn modelId="{EC873AE0-3458-42BB-A4E9-2C35A112DEF3}" type="presParOf" srcId="{B9F7EEB7-50FF-424A-8515-4BA2ECE84741}" destId="{9F2C8A85-B8D9-4165-8F98-CF40AE5908B8}" srcOrd="0" destOrd="0" presId="urn:microsoft.com/office/officeart/2008/layout/VerticalCurvedList"/>
    <dgm:cxn modelId="{B89BAA91-EE1D-4DAE-B852-B248675861A8}" type="presParOf" srcId="{9055AC92-AB81-4ACA-8ABC-50B3F863DFB3}" destId="{E0DDF579-4168-429F-A041-526B06B4E9F3}" srcOrd="9" destOrd="0" presId="urn:microsoft.com/office/officeart/2008/layout/VerticalCurvedList"/>
    <dgm:cxn modelId="{E2C01657-64E4-4BEC-B795-8C9AB325F914}" type="presParOf" srcId="{9055AC92-AB81-4ACA-8ABC-50B3F863DFB3}" destId="{22DA48AD-EFB4-4775-A96C-5ED29A0BCA90}" srcOrd="10" destOrd="0" presId="urn:microsoft.com/office/officeart/2008/layout/VerticalCurvedList"/>
    <dgm:cxn modelId="{F771ABB3-C727-46BA-99EF-2EAF397FC8DE}" type="presParOf" srcId="{22DA48AD-EFB4-4775-A96C-5ED29A0BCA90}" destId="{A074501F-EF3F-4D9F-9851-CD30D2F2808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38200-011D-419C-8D6C-DB93198330EB}">
      <dsp:nvSpPr>
        <dsp:cNvPr id="0" name=""/>
        <dsp:cNvSpPr/>
      </dsp:nvSpPr>
      <dsp:spPr>
        <a:xfrm>
          <a:off x="-5440655" y="-833071"/>
          <a:ext cx="6478183" cy="6478183"/>
        </a:xfrm>
        <a:prstGeom prst="blockArc">
          <a:avLst>
            <a:gd name="adj1" fmla="val 18900000"/>
            <a:gd name="adj2" fmla="val 2700000"/>
            <a:gd name="adj3" fmla="val 333"/>
          </a:avLst>
        </a:prstGeom>
        <a:noFill/>
        <a:ln w="12700" cap="flat" cmpd="sng" algn="ctr">
          <a:solidFill>
            <a:srgbClr val="99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70E5EF-E671-4474-88BC-042E639AC05F}">
      <dsp:nvSpPr>
        <dsp:cNvPr id="0" name=""/>
        <dsp:cNvSpPr/>
      </dsp:nvSpPr>
      <dsp:spPr>
        <a:xfrm>
          <a:off x="453661" y="300656"/>
          <a:ext cx="7607337" cy="601697"/>
        </a:xfrm>
        <a:prstGeom prst="rect">
          <a:avLst/>
        </a:prstGeom>
        <a:solidFill>
          <a:srgbClr val="990000"/>
        </a:solidFill>
        <a:ln w="12700" cap="flat" cmpd="sng" algn="ctr">
          <a:solidFill>
            <a:srgbClr val="99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597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Technisches</a:t>
          </a:r>
          <a:r>
            <a:rPr lang="en-US" sz="3100" kern="1200" dirty="0"/>
            <a:t> </a:t>
          </a:r>
          <a:r>
            <a:rPr lang="en-US" sz="3100" kern="1200" dirty="0" err="1"/>
            <a:t>Konzept</a:t>
          </a:r>
          <a:endParaRPr lang="en-US" sz="3100" kern="1200" dirty="0"/>
        </a:p>
      </dsp:txBody>
      <dsp:txXfrm>
        <a:off x="453661" y="300656"/>
        <a:ext cx="7607337" cy="601697"/>
      </dsp:txXfrm>
    </dsp:sp>
    <dsp:sp modelId="{F55F62A0-09A4-4F9A-8750-C594FE3EB702}">
      <dsp:nvSpPr>
        <dsp:cNvPr id="0" name=""/>
        <dsp:cNvSpPr/>
      </dsp:nvSpPr>
      <dsp:spPr>
        <a:xfrm>
          <a:off x="77600" y="225444"/>
          <a:ext cx="752122" cy="752122"/>
        </a:xfrm>
        <a:prstGeom prst="ellipse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solidFill>
            <a:srgbClr val="99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942B6B-74BD-4E80-8DEE-0DFEAB6ED8ED}">
      <dsp:nvSpPr>
        <dsp:cNvPr id="0" name=""/>
        <dsp:cNvSpPr/>
      </dsp:nvSpPr>
      <dsp:spPr>
        <a:xfrm>
          <a:off x="884820" y="1202914"/>
          <a:ext cx="7176178" cy="601697"/>
        </a:xfrm>
        <a:prstGeom prst="rect">
          <a:avLst/>
        </a:prstGeom>
        <a:solidFill>
          <a:srgbClr val="990000"/>
        </a:solidFill>
        <a:ln w="12700" cap="flat" cmpd="sng" algn="ctr">
          <a:solidFill>
            <a:srgbClr val="99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597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Projektmanagement</a:t>
          </a:r>
          <a:endParaRPr lang="en-US" sz="3100" kern="1200" dirty="0"/>
        </a:p>
      </dsp:txBody>
      <dsp:txXfrm>
        <a:off x="884820" y="1202914"/>
        <a:ext cx="7176178" cy="601697"/>
      </dsp:txXfrm>
    </dsp:sp>
    <dsp:sp modelId="{3D02E8AD-3AE8-4507-ADDD-98E715E32797}">
      <dsp:nvSpPr>
        <dsp:cNvPr id="0" name=""/>
        <dsp:cNvSpPr/>
      </dsp:nvSpPr>
      <dsp:spPr>
        <a:xfrm>
          <a:off x="508759" y="1127701"/>
          <a:ext cx="752122" cy="7521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99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906392-974E-4299-A4FF-B570A1175F16}">
      <dsp:nvSpPr>
        <dsp:cNvPr id="0" name=""/>
        <dsp:cNvSpPr/>
      </dsp:nvSpPr>
      <dsp:spPr>
        <a:xfrm>
          <a:off x="1017151" y="2105171"/>
          <a:ext cx="7043847" cy="601697"/>
        </a:xfrm>
        <a:prstGeom prst="rect">
          <a:avLst/>
        </a:prstGeom>
        <a:solidFill>
          <a:srgbClr val="990000"/>
        </a:solidFill>
        <a:ln w="12700" cap="flat" cmpd="sng" algn="ctr">
          <a:solidFill>
            <a:srgbClr val="99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597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Funktionen</a:t>
          </a:r>
          <a:endParaRPr lang="en-US" sz="3100" kern="1200" dirty="0"/>
        </a:p>
      </dsp:txBody>
      <dsp:txXfrm>
        <a:off x="1017151" y="2105171"/>
        <a:ext cx="7043847" cy="601697"/>
      </dsp:txXfrm>
    </dsp:sp>
    <dsp:sp modelId="{4ABF1DA8-A670-410F-9BF1-BD6AC56C9106}">
      <dsp:nvSpPr>
        <dsp:cNvPr id="0" name=""/>
        <dsp:cNvSpPr/>
      </dsp:nvSpPr>
      <dsp:spPr>
        <a:xfrm>
          <a:off x="641090" y="2029959"/>
          <a:ext cx="752122" cy="7521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99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D977A6-66BC-4167-A29D-96F0AF8FBEA7}">
      <dsp:nvSpPr>
        <dsp:cNvPr id="0" name=""/>
        <dsp:cNvSpPr/>
      </dsp:nvSpPr>
      <dsp:spPr>
        <a:xfrm>
          <a:off x="884820" y="3007429"/>
          <a:ext cx="7176178" cy="601697"/>
        </a:xfrm>
        <a:prstGeom prst="rect">
          <a:avLst/>
        </a:prstGeom>
        <a:solidFill>
          <a:srgbClr val="990000"/>
        </a:solidFill>
        <a:ln w="12700" cap="flat" cmpd="sng" algn="ctr">
          <a:solidFill>
            <a:srgbClr val="99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597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Live Demo</a:t>
          </a:r>
        </a:p>
      </dsp:txBody>
      <dsp:txXfrm>
        <a:off x="884820" y="3007429"/>
        <a:ext cx="7176178" cy="601697"/>
      </dsp:txXfrm>
    </dsp:sp>
    <dsp:sp modelId="{9F2C8A85-B8D9-4165-8F98-CF40AE5908B8}">
      <dsp:nvSpPr>
        <dsp:cNvPr id="0" name=""/>
        <dsp:cNvSpPr/>
      </dsp:nvSpPr>
      <dsp:spPr>
        <a:xfrm>
          <a:off x="508759" y="2932217"/>
          <a:ext cx="752122" cy="7521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99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DDF579-4168-429F-A041-526B06B4E9F3}">
      <dsp:nvSpPr>
        <dsp:cNvPr id="0" name=""/>
        <dsp:cNvSpPr/>
      </dsp:nvSpPr>
      <dsp:spPr>
        <a:xfrm>
          <a:off x="453661" y="3909687"/>
          <a:ext cx="7607337" cy="601697"/>
        </a:xfrm>
        <a:prstGeom prst="rect">
          <a:avLst/>
        </a:prstGeom>
        <a:solidFill>
          <a:srgbClr val="990000"/>
        </a:solidFill>
        <a:ln w="12700" cap="flat" cmpd="sng" algn="ctr">
          <a:solidFill>
            <a:srgbClr val="99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597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Fazit</a:t>
          </a:r>
          <a:endParaRPr lang="en-US" sz="3100" kern="1200" dirty="0"/>
        </a:p>
      </dsp:txBody>
      <dsp:txXfrm>
        <a:off x="453661" y="3909687"/>
        <a:ext cx="7607337" cy="601697"/>
      </dsp:txXfrm>
    </dsp:sp>
    <dsp:sp modelId="{A074501F-EF3F-4D9F-9851-CD30D2F28089}">
      <dsp:nvSpPr>
        <dsp:cNvPr id="0" name=""/>
        <dsp:cNvSpPr/>
      </dsp:nvSpPr>
      <dsp:spPr>
        <a:xfrm>
          <a:off x="77600" y="3834474"/>
          <a:ext cx="752122" cy="7521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99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1BBFF-9D77-47D6-97C5-45941DD9B00F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F9E5C-4A49-46DF-B893-F8FCD7792B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83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179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4106" y="32656"/>
            <a:ext cx="9723665" cy="1191987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>
                <a:solidFill>
                  <a:srgbClr val="990000"/>
                </a:solidFill>
              </a:defRPr>
            </a:lvl1pPr>
          </a:lstStyle>
          <a:p>
            <a:r>
              <a:rPr lang="de-DE" dirty="0"/>
              <a:t>Titel</a:t>
            </a:r>
            <a:endParaRPr lang="en-US" dirty="0"/>
          </a:p>
        </p:txBody>
      </p:sp>
      <p:sp>
        <p:nvSpPr>
          <p:cNvPr id="3" name="Textfeld 2"/>
          <p:cNvSpPr txBox="1"/>
          <p:nvPr userDrawn="1"/>
        </p:nvSpPr>
        <p:spPr>
          <a:xfrm>
            <a:off x="73478" y="6392636"/>
            <a:ext cx="706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Alina </a:t>
            </a:r>
            <a:r>
              <a:rPr lang="en-US" dirty="0" err="1">
                <a:solidFill>
                  <a:schemeClr val="tx1"/>
                </a:solidFill>
              </a:rPr>
              <a:t>Fankhänel</a:t>
            </a:r>
            <a:r>
              <a:rPr lang="en-US" dirty="0">
                <a:solidFill>
                  <a:schemeClr val="tx1"/>
                </a:solidFill>
              </a:rPr>
              <a:t>, Nicola </a:t>
            </a:r>
            <a:r>
              <a:rPr lang="en-US" dirty="0" err="1">
                <a:solidFill>
                  <a:schemeClr val="tx1"/>
                </a:solidFill>
              </a:rPr>
              <a:t>Kloke</a:t>
            </a:r>
            <a:r>
              <a:rPr lang="en-US" dirty="0">
                <a:solidFill>
                  <a:schemeClr val="tx1"/>
                </a:solidFill>
              </a:rPr>
              <a:t> und </a:t>
            </a:r>
            <a:r>
              <a:rPr lang="en-US" dirty="0" err="1">
                <a:solidFill>
                  <a:schemeClr val="tx1"/>
                </a:solidFill>
              </a:rPr>
              <a:t>Timo</a:t>
            </a:r>
            <a:r>
              <a:rPr lang="en-US" dirty="0">
                <a:solidFill>
                  <a:schemeClr val="tx1"/>
                </a:solidFill>
              </a:rPr>
              <a:t> Schlüter, </a:t>
            </a:r>
            <a:fld id="{AE2BDC32-4077-4AB1-98E2-4DA23D62F244}" type="datetime4">
              <a:rPr lang="de-DE" smtClean="0">
                <a:solidFill>
                  <a:schemeClr val="tx1"/>
                </a:solidFill>
              </a:rPr>
              <a:t>21. November 2016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feld 4"/>
          <p:cNvSpPr txBox="1"/>
          <p:nvPr userDrawn="1"/>
        </p:nvSpPr>
        <p:spPr>
          <a:xfrm>
            <a:off x="11141613" y="6392636"/>
            <a:ext cx="97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6BF27FE-47D4-486E-819D-E181D00A9E16}" type="slidenum">
              <a:rPr lang="en-US" smtClean="0">
                <a:solidFill>
                  <a:srgbClr val="990000"/>
                </a:solidFill>
              </a:rPr>
              <a:t>‹Nr.›</a:t>
            </a:fld>
            <a:r>
              <a:rPr lang="en-US">
                <a:solidFill>
                  <a:srgbClr val="990000"/>
                </a:solidFill>
              </a:rPr>
              <a:t>/13</a:t>
            </a:r>
            <a:endParaRPr lang="en-US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380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4106" y="32656"/>
            <a:ext cx="9723665" cy="1191987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de-DE" dirty="0"/>
              <a:t>Titel</a:t>
            </a:r>
            <a:endParaRPr lang="en-US" dirty="0"/>
          </a:p>
        </p:txBody>
      </p:sp>
      <p:sp>
        <p:nvSpPr>
          <p:cNvPr id="3" name="Textfeld 2"/>
          <p:cNvSpPr txBox="1"/>
          <p:nvPr userDrawn="1"/>
        </p:nvSpPr>
        <p:spPr>
          <a:xfrm>
            <a:off x="73478" y="6392636"/>
            <a:ext cx="428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Timo Schlüter, </a:t>
            </a:r>
            <a:r>
              <a:rPr lang="de-DE" dirty="0"/>
              <a:t>31.01.2015</a:t>
            </a:r>
            <a:endParaRPr lang="en-US" dirty="0"/>
          </a:p>
        </p:txBody>
      </p:sp>
      <p:sp>
        <p:nvSpPr>
          <p:cNvPr id="5" name="Textfeld 4"/>
          <p:cNvSpPr txBox="1"/>
          <p:nvPr userDrawn="1"/>
        </p:nvSpPr>
        <p:spPr>
          <a:xfrm>
            <a:off x="11234061" y="6392636"/>
            <a:ext cx="88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6BF27FE-47D4-486E-819D-E181D00A9E16}" type="slidenum">
              <a:rPr lang="en-US" smtClean="0"/>
              <a:t>‹Nr.›</a:t>
            </a:fld>
            <a:r>
              <a:rPr lang="en-US" dirty="0"/>
              <a:t>/5</a:t>
            </a:r>
          </a:p>
        </p:txBody>
      </p:sp>
    </p:spTree>
    <p:extLst>
      <p:ext uri="{BB962C8B-B14F-4D97-AF65-F5344CB8AC3E}">
        <p14:creationId xmlns:p14="http://schemas.microsoft.com/office/powerpoint/2010/main" val="111498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0283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65914" y="0"/>
            <a:ext cx="12192000" cy="685800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/>
          <p:cNvSpPr/>
          <p:nvPr userDrawn="1"/>
        </p:nvSpPr>
        <p:spPr>
          <a:xfrm>
            <a:off x="0" y="1227911"/>
            <a:ext cx="12192000" cy="163285"/>
          </a:xfrm>
          <a:prstGeom prst="rect">
            <a:avLst/>
          </a:prstGeom>
          <a:solidFill>
            <a:srgbClr val="99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/>
          <p:cNvSpPr/>
          <p:nvPr userDrawn="1"/>
        </p:nvSpPr>
        <p:spPr>
          <a:xfrm>
            <a:off x="0" y="6104165"/>
            <a:ext cx="12192000" cy="163285"/>
          </a:xfrm>
          <a:prstGeom prst="rect">
            <a:avLst/>
          </a:prstGeom>
          <a:solidFill>
            <a:srgbClr val="99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214" y="98964"/>
            <a:ext cx="2867786" cy="1051633"/>
          </a:xfrm>
          <a:prstGeom prst="rect">
            <a:avLst/>
          </a:prstGeom>
          <a:effectLst>
            <a:outerShdw blurRad="50800" dist="38100" dir="24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4722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2132808" y="2550898"/>
            <a:ext cx="780226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Abschlusspräsentation</a:t>
            </a:r>
          </a:p>
          <a:p>
            <a:pPr algn="ctr"/>
            <a:r>
              <a:rPr lang="de-DE" sz="4500" dirty="0"/>
              <a:t>Projekte der Wirtschaftsinformatik</a:t>
            </a:r>
          </a:p>
          <a:p>
            <a:pPr algn="ctr"/>
            <a:endParaRPr lang="de-DE" sz="4500" dirty="0"/>
          </a:p>
          <a:p>
            <a:pPr algn="ctr"/>
            <a:r>
              <a:rPr lang="de-DE" sz="3000" dirty="0"/>
              <a:t>Alina </a:t>
            </a:r>
            <a:r>
              <a:rPr lang="de-DE" sz="3000" dirty="0" err="1"/>
              <a:t>Fankhänel</a:t>
            </a:r>
            <a:r>
              <a:rPr lang="de-DE" sz="3000" dirty="0"/>
              <a:t>, Nicola </a:t>
            </a:r>
            <a:r>
              <a:rPr lang="de-DE" sz="3000" dirty="0" err="1"/>
              <a:t>Kloke</a:t>
            </a:r>
            <a:r>
              <a:rPr lang="de-DE" sz="3000" dirty="0"/>
              <a:t> und Timo Schlüter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17714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607" y="264118"/>
            <a:ext cx="4496539" cy="1648906"/>
          </a:xfrm>
          <a:prstGeom prst="rect">
            <a:avLst/>
          </a:prstGeom>
          <a:effectLst>
            <a:outerShdw blurRad="50800" dist="38100" dir="24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097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Live Demo</a:t>
            </a:r>
          </a:p>
        </p:txBody>
      </p:sp>
      <p:sp>
        <p:nvSpPr>
          <p:cNvPr id="8" name="Rechteck 7"/>
          <p:cNvSpPr/>
          <p:nvPr/>
        </p:nvSpPr>
        <p:spPr>
          <a:xfrm>
            <a:off x="0" y="5710766"/>
            <a:ext cx="2429142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Technisches</a:t>
            </a:r>
            <a:r>
              <a:rPr lang="en-US" dirty="0"/>
              <a:t> </a:t>
            </a:r>
            <a:r>
              <a:rPr lang="en-US" dirty="0" err="1"/>
              <a:t>Konzept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2429475" y="5710766"/>
            <a:ext cx="2444739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Projektmanagement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4881119" y="5710766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Funktionen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9753834" y="5710766"/>
            <a:ext cx="2438166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Fazit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7317477" y="5578962"/>
            <a:ext cx="2438167" cy="436604"/>
          </a:xfrm>
          <a:prstGeom prst="rect">
            <a:avLst/>
          </a:prstGeom>
          <a:solidFill>
            <a:srgbClr val="C0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Demo</a:t>
            </a: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585" y="1446406"/>
            <a:ext cx="6831572" cy="410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54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5710766"/>
            <a:ext cx="2429142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Technisches</a:t>
            </a:r>
            <a:r>
              <a:rPr lang="en-US" dirty="0"/>
              <a:t> </a:t>
            </a:r>
            <a:r>
              <a:rPr lang="en-US" dirty="0" err="1"/>
              <a:t>Konzept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2429475" y="5710766"/>
            <a:ext cx="2444739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Projektmanagement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4881119" y="5710766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Funktionen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7319286" y="5710766"/>
            <a:ext cx="2438166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Demo</a:t>
            </a:r>
          </a:p>
        </p:txBody>
      </p:sp>
      <p:sp>
        <p:nvSpPr>
          <p:cNvPr id="13" name="Rechteck 12"/>
          <p:cNvSpPr/>
          <p:nvPr/>
        </p:nvSpPr>
        <p:spPr>
          <a:xfrm>
            <a:off x="9757452" y="5578962"/>
            <a:ext cx="2438167" cy="436604"/>
          </a:xfrm>
          <a:prstGeom prst="rect">
            <a:avLst/>
          </a:prstGeom>
          <a:solidFill>
            <a:srgbClr val="C0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Fazit</a:t>
            </a:r>
            <a:endParaRPr lang="en-US" dirty="0"/>
          </a:p>
        </p:txBody>
      </p:sp>
      <p:sp>
        <p:nvSpPr>
          <p:cNvPr id="17" name="Titel 1"/>
          <p:cNvSpPr txBox="1">
            <a:spLocks/>
          </p:cNvSpPr>
          <p:nvPr/>
        </p:nvSpPr>
        <p:spPr>
          <a:xfrm>
            <a:off x="204598" y="29271"/>
            <a:ext cx="9723665" cy="1191987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Soll-</a:t>
            </a:r>
            <a:r>
              <a:rPr lang="en-US" dirty="0" err="1">
                <a:solidFill>
                  <a:schemeClr val="tx1"/>
                </a:solidFill>
              </a:rPr>
              <a:t>Ist</a:t>
            </a: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dirty="0" err="1">
                <a:solidFill>
                  <a:schemeClr val="tx1"/>
                </a:solidFill>
              </a:rPr>
              <a:t>Vergleich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631815"/>
              </p:ext>
            </p:extLst>
          </p:nvPr>
        </p:nvGraphicFramePr>
        <p:xfrm>
          <a:off x="2227145" y="1586082"/>
          <a:ext cx="6535709" cy="3992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46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25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014">
                <a:tc>
                  <a:txBody>
                    <a:bodyPr/>
                    <a:lstStyle/>
                    <a:p>
                      <a:r>
                        <a:rPr lang="de-DE" sz="1600" dirty="0"/>
                        <a:t>Phase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/>
                        <a:t>Soll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/>
                        <a:t>Ist</a:t>
                      </a:r>
                      <a:r>
                        <a:rPr lang="de-DE" sz="1600" baseline="0" dirty="0"/>
                        <a:t> 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Saldo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848">
                <a:tc>
                  <a:txBody>
                    <a:bodyPr/>
                    <a:lstStyle/>
                    <a:p>
                      <a:r>
                        <a:rPr lang="de-DE" sz="1800" dirty="0"/>
                        <a:t>Projektinitialisierung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848">
                <a:tc>
                  <a:txBody>
                    <a:bodyPr/>
                    <a:lstStyle/>
                    <a:p>
                      <a:r>
                        <a:rPr lang="de-DE" sz="1800" dirty="0"/>
                        <a:t>Konzeption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848">
                <a:tc>
                  <a:txBody>
                    <a:bodyPr/>
                    <a:lstStyle/>
                    <a:p>
                      <a:r>
                        <a:rPr lang="de-DE" sz="1800" dirty="0"/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848">
                <a:tc>
                  <a:txBody>
                    <a:bodyPr/>
                    <a:lstStyle/>
                    <a:p>
                      <a:r>
                        <a:rPr lang="de-DE" sz="1800" dirty="0"/>
                        <a:t>Realisierung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>
                          <a:solidFill>
                            <a:srgbClr val="FF0000"/>
                          </a:solidFill>
                        </a:rPr>
                        <a:t>+14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848">
                <a:tc>
                  <a:txBody>
                    <a:bodyPr/>
                    <a:lstStyle/>
                    <a:p>
                      <a:r>
                        <a:rPr lang="de-DE" sz="1800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25,5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>
                          <a:solidFill>
                            <a:srgbClr val="00B050"/>
                          </a:solidFill>
                        </a:rPr>
                        <a:t>-7,5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848">
                <a:tc>
                  <a:txBody>
                    <a:bodyPr/>
                    <a:lstStyle/>
                    <a:p>
                      <a:r>
                        <a:rPr lang="de-DE" sz="1800" dirty="0"/>
                        <a:t>Projektleitung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>
                          <a:solidFill>
                            <a:srgbClr val="00B050"/>
                          </a:solidFill>
                        </a:rPr>
                        <a:t>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848">
                <a:tc>
                  <a:txBody>
                    <a:bodyPr/>
                    <a:lstStyle/>
                    <a:p>
                      <a:r>
                        <a:rPr lang="de-DE" sz="1800" dirty="0"/>
                        <a:t>Präsentation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>
                          <a:solidFill>
                            <a:srgbClr val="00B050"/>
                          </a:solidFill>
                        </a:rPr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736946"/>
                  </a:ext>
                </a:extLst>
              </a:tr>
              <a:tr h="257848">
                <a:tc>
                  <a:txBody>
                    <a:bodyPr/>
                    <a:lstStyle/>
                    <a:p>
                      <a:r>
                        <a:rPr lang="de-DE" sz="1800" b="1" i="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de-DE" sz="1800" b="1" i="0" dirty="0"/>
                        <a:t>Gesamt bis Präsentation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332,5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>
                          <a:solidFill>
                            <a:srgbClr val="FF0000"/>
                          </a:solidFill>
                        </a:rPr>
                        <a:t>+4,5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7848">
                <a:tc>
                  <a:txBody>
                    <a:bodyPr/>
                    <a:lstStyle/>
                    <a:p>
                      <a:r>
                        <a:rPr lang="de-DE" sz="1800" dirty="0"/>
                        <a:t>Dokumentation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7848">
                <a:tc>
                  <a:txBody>
                    <a:bodyPr/>
                    <a:lstStyle/>
                    <a:p>
                      <a:r>
                        <a:rPr lang="de-DE" sz="1800" b="1" dirty="0"/>
                        <a:t>Gesamt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b="1" dirty="0"/>
                        <a:t>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061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Quellen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70703" y="1606378"/>
            <a:ext cx="112528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Interne </a:t>
            </a:r>
            <a:r>
              <a:rPr lang="en-US" sz="2000" dirty="0" err="1"/>
              <a:t>Bilderquellen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http://www.thinkstockphotos.de/image/stock-illustration-simple-business-people-steady-growth/519385349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http://comps.canstockphoto.com/can-stock-photo_csp16420993.jpg</a:t>
            </a:r>
          </a:p>
        </p:txBody>
      </p:sp>
      <p:sp>
        <p:nvSpPr>
          <p:cNvPr id="9" name="Rechteck 8"/>
          <p:cNvSpPr/>
          <p:nvPr/>
        </p:nvSpPr>
        <p:spPr>
          <a:xfrm>
            <a:off x="0" y="5710766"/>
            <a:ext cx="2429142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Technisches</a:t>
            </a:r>
            <a:r>
              <a:rPr lang="en-US" dirty="0"/>
              <a:t> </a:t>
            </a:r>
            <a:r>
              <a:rPr lang="en-US" dirty="0" err="1"/>
              <a:t>Konzept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2429475" y="5710766"/>
            <a:ext cx="2444739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Projektmanagement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4881119" y="5710766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Funktionen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7319286" y="5710766"/>
            <a:ext cx="2438166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Demo</a:t>
            </a:r>
          </a:p>
        </p:txBody>
      </p:sp>
      <p:sp>
        <p:nvSpPr>
          <p:cNvPr id="13" name="Rechteck 12"/>
          <p:cNvSpPr/>
          <p:nvPr/>
        </p:nvSpPr>
        <p:spPr>
          <a:xfrm>
            <a:off x="9757452" y="5578962"/>
            <a:ext cx="2438167" cy="436604"/>
          </a:xfrm>
          <a:prstGeom prst="rect">
            <a:avLst/>
          </a:prstGeom>
          <a:solidFill>
            <a:srgbClr val="C0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Fazit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99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56513" y="3085822"/>
            <a:ext cx="9723665" cy="1191987"/>
          </a:xfrm>
        </p:spPr>
        <p:txBody>
          <a:bodyPr/>
          <a:lstStyle/>
          <a:p>
            <a:pPr algn="ctr"/>
            <a:r>
              <a:rPr lang="de-DE" sz="6000" b="1" dirty="0">
                <a:solidFill>
                  <a:schemeClr val="tx1"/>
                </a:solidFill>
              </a:rPr>
              <a:t>Vielen Dank für Ihre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397505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1189459956"/>
              </p:ext>
            </p:extLst>
          </p:nvPr>
        </p:nvGraphicFramePr>
        <p:xfrm>
          <a:off x="623332" y="1326292"/>
          <a:ext cx="8128000" cy="4812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Grafik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190" y="1336430"/>
            <a:ext cx="3651477" cy="476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4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338200-011D-419C-8D6C-DB93198330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08338200-011D-419C-8D6C-DB93198330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55F62A0-09A4-4F9A-8750-C594FE3EB7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F55F62A0-09A4-4F9A-8750-C594FE3EB7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270E5EF-E671-4474-88BC-042E639AC0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graphicEl>
                                              <a:dgm id="{1270E5EF-E671-4474-88BC-042E639AC0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D02E8AD-3AE8-4507-ADDD-98E715E327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3D02E8AD-3AE8-4507-ADDD-98E715E327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3942B6B-74BD-4E80-8DEE-0DFEAB6ED8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graphicEl>
                                              <a:dgm id="{B3942B6B-74BD-4E80-8DEE-0DFEAB6ED8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ABF1DA8-A670-410F-9BF1-BD6AC56C91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graphicEl>
                                              <a:dgm id="{4ABF1DA8-A670-410F-9BF1-BD6AC56C91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9906392-974E-4299-A4FF-B570A1175F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graphicEl>
                                              <a:dgm id="{89906392-974E-4299-A4FF-B570A1175F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F2C8A85-B8D9-4165-8F98-CF40AE5908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graphicEl>
                                              <a:dgm id="{9F2C8A85-B8D9-4165-8F98-CF40AE5908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AD977A6-66BC-4167-A29D-96F0AF8FBE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6AD977A6-66BC-4167-A29D-96F0AF8FBE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074501F-EF3F-4D9F-9851-CD30D2F280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dgm id="{A074501F-EF3F-4D9F-9851-CD30D2F280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0DDF579-4168-429F-A041-526B06B4E9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graphicEl>
                                              <a:dgm id="{E0DDF579-4168-429F-A041-526B06B4E9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Technisches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Konzept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dirty="0" err="1">
                <a:solidFill>
                  <a:schemeClr val="tx1"/>
                </a:solidFill>
              </a:rPr>
              <a:t>Allgemein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70703" y="1606378"/>
            <a:ext cx="1125288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Programmierung</a:t>
            </a:r>
            <a:r>
              <a:rPr lang="en-US" sz="2400" dirty="0"/>
              <a:t>: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Programmiersprachen</a:t>
            </a:r>
            <a:r>
              <a:rPr lang="en-US" sz="2400" dirty="0"/>
              <a:t>: Java, Java Script, HTML 5, CSS, MySQL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Entwicklungsumgebung</a:t>
            </a:r>
            <a:r>
              <a:rPr lang="en-US" sz="2400" dirty="0"/>
              <a:t>: Eclipse Neon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Zusätzliche</a:t>
            </a:r>
            <a:r>
              <a:rPr lang="en-US" sz="2400" dirty="0"/>
              <a:t> Software: XAMMP (MySQL, Tomcat), GitHub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Dokumentation</a:t>
            </a:r>
            <a:r>
              <a:rPr lang="en-US" sz="2400" dirty="0"/>
              <a:t>: MS Office, MS Visio, </a:t>
            </a:r>
            <a:r>
              <a:rPr lang="en-US" sz="2400" dirty="0" err="1"/>
              <a:t>StarUML</a:t>
            </a:r>
            <a:r>
              <a:rPr lang="en-US" sz="2400" dirty="0"/>
              <a:t> und </a:t>
            </a:r>
            <a:r>
              <a:rPr lang="en-US" sz="2400" dirty="0" err="1"/>
              <a:t>Moqups</a:t>
            </a:r>
            <a:endParaRPr lang="en-US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Projektmanagement</a:t>
            </a:r>
            <a:r>
              <a:rPr lang="en-US" sz="2400" dirty="0"/>
              <a:t>: MS Project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990000"/>
              </a:solidFill>
            </a:endParaRPr>
          </a:p>
          <a:p>
            <a:pPr marL="2628900" lvl="5" indent="-342900">
              <a:buFont typeface="Symbol" panose="05050102010706020507" pitchFamily="18" charset="2"/>
              <a:buChar char="-"/>
            </a:pPr>
            <a:endParaRPr lang="en-US" sz="2400" dirty="0">
              <a:solidFill>
                <a:srgbClr val="990000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2426189" y="5708708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Projektmanagement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4867642" y="5708708"/>
            <a:ext cx="2444739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Funktionen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0" y="5576904"/>
            <a:ext cx="2422903" cy="436604"/>
          </a:xfrm>
          <a:prstGeom prst="rect">
            <a:avLst/>
          </a:prstGeom>
          <a:solidFill>
            <a:srgbClr val="C0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Technisches</a:t>
            </a:r>
            <a:r>
              <a:rPr lang="en-US" dirty="0"/>
              <a:t> </a:t>
            </a:r>
            <a:r>
              <a:rPr lang="en-US" dirty="0" err="1"/>
              <a:t>Konzept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7315667" y="5708708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Demo</a:t>
            </a:r>
          </a:p>
        </p:txBody>
      </p:sp>
      <p:sp>
        <p:nvSpPr>
          <p:cNvPr id="8" name="Rechteck 7"/>
          <p:cNvSpPr/>
          <p:nvPr/>
        </p:nvSpPr>
        <p:spPr>
          <a:xfrm>
            <a:off x="9753834" y="5708708"/>
            <a:ext cx="2438166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Fazit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47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Technisches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Konzept</a:t>
            </a:r>
            <a:r>
              <a:rPr lang="en-GB" dirty="0">
                <a:solidFill>
                  <a:schemeClr val="tx1"/>
                </a:solidFill>
              </a:rPr>
              <a:t>: Model-View-Concept</a:t>
            </a:r>
          </a:p>
        </p:txBody>
      </p:sp>
      <p:sp>
        <p:nvSpPr>
          <p:cNvPr id="4" name="Rechteck 3"/>
          <p:cNvSpPr/>
          <p:nvPr/>
        </p:nvSpPr>
        <p:spPr>
          <a:xfrm>
            <a:off x="2426189" y="5708708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Projektmanagement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4867642" y="5708708"/>
            <a:ext cx="2444739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Funktionen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0" y="5576904"/>
            <a:ext cx="2422903" cy="436604"/>
          </a:xfrm>
          <a:prstGeom prst="rect">
            <a:avLst/>
          </a:prstGeom>
          <a:solidFill>
            <a:srgbClr val="C0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Technisches</a:t>
            </a:r>
            <a:r>
              <a:rPr lang="en-US" dirty="0"/>
              <a:t> </a:t>
            </a:r>
            <a:r>
              <a:rPr lang="en-US" dirty="0" err="1"/>
              <a:t>Konzept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7315667" y="5708708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Demo</a:t>
            </a:r>
          </a:p>
        </p:txBody>
      </p:sp>
      <p:sp>
        <p:nvSpPr>
          <p:cNvPr id="8" name="Rechteck 7"/>
          <p:cNvSpPr/>
          <p:nvPr/>
        </p:nvSpPr>
        <p:spPr>
          <a:xfrm>
            <a:off x="9753834" y="5708708"/>
            <a:ext cx="2438166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Fazit</a:t>
            </a:r>
            <a:endParaRPr lang="en-US" dirty="0"/>
          </a:p>
        </p:txBody>
      </p:sp>
      <p:pic>
        <p:nvPicPr>
          <p:cNvPr id="9" name="Grafik 8" descr="F:\Documents\FHDW\pfbw113a_WS14-15_Projekte der Wirtschaftsinformatik\7e7a7815ff9aad1df2de3275.jpg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612" y="2302192"/>
            <a:ext cx="5692775" cy="22536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8647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Technisches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Konzept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dirty="0" err="1">
                <a:solidFill>
                  <a:schemeClr val="tx1"/>
                </a:solidFill>
              </a:rPr>
              <a:t>Datenhaltung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2426189" y="5708708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Projektmanagement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4867642" y="5708708"/>
            <a:ext cx="2444739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Funktionen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0" y="5576904"/>
            <a:ext cx="2422903" cy="436604"/>
          </a:xfrm>
          <a:prstGeom prst="rect">
            <a:avLst/>
          </a:prstGeom>
          <a:solidFill>
            <a:srgbClr val="C0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Technisches</a:t>
            </a:r>
            <a:r>
              <a:rPr lang="en-US" dirty="0"/>
              <a:t> </a:t>
            </a:r>
            <a:r>
              <a:rPr lang="en-US" dirty="0" err="1"/>
              <a:t>Konzept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7315667" y="5708708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Demo</a:t>
            </a:r>
          </a:p>
        </p:txBody>
      </p:sp>
      <p:sp>
        <p:nvSpPr>
          <p:cNvPr id="8" name="Rechteck 7"/>
          <p:cNvSpPr/>
          <p:nvPr/>
        </p:nvSpPr>
        <p:spPr>
          <a:xfrm>
            <a:off x="9753834" y="5708708"/>
            <a:ext cx="2438166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Fazit</a:t>
            </a:r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134" y="1496971"/>
            <a:ext cx="7532358" cy="421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898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Projektmanagement</a:t>
            </a:r>
            <a:r>
              <a:rPr lang="en-US" dirty="0">
                <a:solidFill>
                  <a:schemeClr val="tx1"/>
                </a:solidFill>
              </a:rPr>
              <a:t>: Modell</a:t>
            </a:r>
          </a:p>
        </p:txBody>
      </p:sp>
      <p:sp>
        <p:nvSpPr>
          <p:cNvPr id="10" name="Rechteck 9"/>
          <p:cNvSpPr/>
          <p:nvPr/>
        </p:nvSpPr>
        <p:spPr>
          <a:xfrm>
            <a:off x="0" y="5710036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Technisches</a:t>
            </a:r>
            <a:r>
              <a:rPr lang="en-US" dirty="0"/>
              <a:t> </a:t>
            </a:r>
            <a:r>
              <a:rPr lang="en-US" dirty="0" err="1"/>
              <a:t>Konzept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4867642" y="5708708"/>
            <a:ext cx="2444739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Funktionen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2441453" y="5576904"/>
            <a:ext cx="2422903" cy="436604"/>
          </a:xfrm>
          <a:prstGeom prst="rect">
            <a:avLst/>
          </a:prstGeom>
          <a:solidFill>
            <a:srgbClr val="C0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Projektmanagement</a:t>
            </a:r>
            <a:endParaRPr lang="en-US" dirty="0"/>
          </a:p>
        </p:txBody>
      </p:sp>
      <p:sp>
        <p:nvSpPr>
          <p:cNvPr id="13" name="Rechteck 12"/>
          <p:cNvSpPr/>
          <p:nvPr/>
        </p:nvSpPr>
        <p:spPr>
          <a:xfrm>
            <a:off x="7315667" y="5708708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Demo</a:t>
            </a:r>
          </a:p>
        </p:txBody>
      </p:sp>
      <p:sp>
        <p:nvSpPr>
          <p:cNvPr id="14" name="Rechteck 13"/>
          <p:cNvSpPr/>
          <p:nvPr/>
        </p:nvSpPr>
        <p:spPr>
          <a:xfrm>
            <a:off x="9753834" y="5708708"/>
            <a:ext cx="2438166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Fazit</a:t>
            </a:r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9851571" y="4572000"/>
            <a:ext cx="778329" cy="180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Grafik 14"/>
          <p:cNvPicPr/>
          <p:nvPr/>
        </p:nvPicPr>
        <p:blipFill>
          <a:blip r:embed="rId2"/>
          <a:stretch>
            <a:fillRect/>
          </a:stretch>
        </p:blipFill>
        <p:spPr>
          <a:xfrm>
            <a:off x="1016000" y="1699492"/>
            <a:ext cx="10372436" cy="34266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9111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 dir="in"/>
      </p:transition>
    </mc:Choice>
    <mc:Fallback xmlns="">
      <p:transition spd="slow">
        <p:zoom dir="in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Muss - Kriterien</a:t>
            </a:r>
          </a:p>
        </p:txBody>
      </p:sp>
      <p:sp>
        <p:nvSpPr>
          <p:cNvPr id="8" name="Rechteck 7"/>
          <p:cNvSpPr/>
          <p:nvPr/>
        </p:nvSpPr>
        <p:spPr>
          <a:xfrm>
            <a:off x="898635" y="1592532"/>
            <a:ext cx="10247586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Benutzerauthentifizierung, Benutzer mit unterschiedlichen Rechten (Kunden und Admin inkl. Log-In und Log-Out)</a:t>
            </a:r>
            <a:r>
              <a:rPr lang="de-DE" sz="2000" dirty="0">
                <a:latin typeface="Wingdings 2" panose="05020102010507070707" pitchFamily="18" charset="2"/>
                <a:ea typeface="Times New Roman" panose="02020603050405020304" pitchFamily="18" charset="0"/>
                <a:cs typeface="Arial" panose="020B0604020202020204" pitchFamily="34" charset="0"/>
              </a:rPr>
              <a:t> P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Die Passwörter werden als Hash-Wert in der Datenbanktabelle abgelegt.</a:t>
            </a:r>
            <a:r>
              <a:rPr lang="de-DE" sz="2000" dirty="0">
                <a:latin typeface="Wingdings 2" panose="05020102010507070707" pitchFamily="18" charset="2"/>
                <a:ea typeface="Times New Roman" panose="02020603050405020304" pitchFamily="18" charset="0"/>
                <a:cs typeface="Arial" panose="020B0604020202020204" pitchFamily="34" charset="0"/>
              </a:rPr>
              <a:t> P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Der Admin kann den Kunden manuell bei der Bearbeitung der Kundendaten sperren</a:t>
            </a:r>
            <a:r>
              <a:rPr lang="de-DE" sz="2000" dirty="0">
                <a:latin typeface="Wingdings 2" panose="05020102010507070707" pitchFamily="18" charset="2"/>
                <a:ea typeface="Times New Roman" panose="02020603050405020304" pitchFamily="18" charset="0"/>
                <a:cs typeface="Arial" panose="020B0604020202020204" pitchFamily="34" charset="0"/>
              </a:rPr>
              <a:t> P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Erfassen, anzeigen, bearbeiten, löschen der Kategorien-, Festival-, Artikel- und</a:t>
            </a:r>
            <a:r>
              <a:rPr lang="de-DE" sz="2000" dirty="0">
                <a:latin typeface="Wingdings 2" panose="05020102010507070707" pitchFamily="18" charset="2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Kategoriendaten (durch den Admin)</a:t>
            </a:r>
            <a:r>
              <a:rPr lang="de-DE" sz="2000" dirty="0">
                <a:latin typeface="Wingdings 2" panose="05020102010507070707" pitchFamily="18" charset="2"/>
                <a:ea typeface="Times New Roman" panose="02020603050405020304" pitchFamily="18" charset="0"/>
                <a:cs typeface="Arial" panose="020B0604020202020204" pitchFamily="34" charset="0"/>
              </a:rPr>
              <a:t> P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 gibt eine direkte Navigation zur Festivalsuche über die Startseite.</a:t>
            </a:r>
            <a:r>
              <a:rPr lang="de-DE" sz="2000" dirty="0">
                <a:latin typeface="Wingdings 2" panose="05020102010507070707" pitchFamily="18" charset="2"/>
                <a:ea typeface="Times New Roman" panose="02020603050405020304" pitchFamily="18" charset="0"/>
                <a:cs typeface="Arial" panose="020B0604020202020204" pitchFamily="34" charset="0"/>
              </a:rPr>
              <a:t> P</a:t>
            </a: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Die Suche nach Festivals kann über Name, Ort, Kategorie und Datum eingegrenzt werden.</a:t>
            </a:r>
            <a:r>
              <a:rPr lang="de-DE" sz="2000" dirty="0">
                <a:latin typeface="Wingdings 2" panose="05020102010507070707" pitchFamily="18" charset="2"/>
                <a:ea typeface="Times New Roman" panose="02020603050405020304" pitchFamily="18" charset="0"/>
                <a:cs typeface="Arial" panose="020B0604020202020204" pitchFamily="34" charset="0"/>
              </a:rPr>
              <a:t> P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Artikel in den Warenkorb legen, Warenkorb anzeigen und bearbeiten </a:t>
            </a:r>
            <a:r>
              <a:rPr lang="de-DE" sz="2000" dirty="0">
                <a:latin typeface="Wingdings 2" panose="05020102010507070707" pitchFamily="18" charset="2"/>
                <a:ea typeface="Times New Roman" panose="02020603050405020304" pitchFamily="18" charset="0"/>
                <a:cs typeface="Arial" panose="020B0604020202020204" pitchFamily="34" charset="0"/>
              </a:rPr>
              <a:t>P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Erfassen von Bestellungen und anzeigen von vergangenen Bestelldaten. </a:t>
            </a:r>
            <a:r>
              <a:rPr lang="de-DE" sz="2000" dirty="0">
                <a:latin typeface="Wingdings 2" panose="05020102010507070707" pitchFamily="18" charset="2"/>
                <a:ea typeface="Times New Roman" panose="02020603050405020304" pitchFamily="18" charset="0"/>
                <a:cs typeface="Arial" panose="020B0604020202020204" pitchFamily="34" charset="0"/>
              </a:rPr>
              <a:t>P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Responsive</a:t>
            </a: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Design auf Desktop und Android-Smartphone </a:t>
            </a:r>
            <a:r>
              <a:rPr lang="de-DE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de-DE" sz="2000" dirty="0">
                <a:latin typeface="Wingdings 2" panose="05020102010507070707" pitchFamily="18" charset="2"/>
                <a:ea typeface="Times New Roman" panose="02020603050405020304" pitchFamily="18" charset="0"/>
                <a:cs typeface="Arial" panose="020B0604020202020204" pitchFamily="34" charset="0"/>
              </a:rPr>
              <a:t> P</a:t>
            </a:r>
            <a:endParaRPr lang="de-DE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13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Kann - Kriterien</a:t>
            </a:r>
          </a:p>
        </p:txBody>
      </p:sp>
      <p:sp>
        <p:nvSpPr>
          <p:cNvPr id="8" name="Rechteck 7"/>
          <p:cNvSpPr/>
          <p:nvPr/>
        </p:nvSpPr>
        <p:spPr>
          <a:xfrm>
            <a:off x="898635" y="1592532"/>
            <a:ext cx="10247586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Kennwortrichtlinien festlegen und prüfen</a:t>
            </a:r>
            <a:r>
              <a:rPr lang="de-DE" sz="2000" dirty="0">
                <a:latin typeface="Wingdings 2" panose="05020102010507070707" pitchFamily="18" charset="2"/>
                <a:ea typeface="Times New Roman" panose="02020603050405020304" pitchFamily="18" charset="0"/>
                <a:cs typeface="Arial" panose="020B0604020202020204" pitchFamily="34" charset="0"/>
              </a:rPr>
              <a:t> P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Kunden werden automatisch gesperrt (z.B. nach 3-mal falsch eingegebenem Kennwort)</a:t>
            </a:r>
            <a:r>
              <a:rPr lang="de-DE" dirty="0"/>
              <a:t> </a:t>
            </a:r>
            <a:r>
              <a:rPr lang="de-DE" dirty="0">
                <a:latin typeface="Wingdings 2" panose="05020102010507070707" pitchFamily="18" charset="2"/>
                <a:ea typeface="Times New Roman" panose="02020603050405020304" pitchFamily="18" charset="0"/>
                <a:cs typeface="Arial" panose="020B0604020202020204" pitchFamily="34" charset="0"/>
              </a:rPr>
              <a:t>P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Automatisierte Möglichkeit um das Passwort zurückzusetzen</a:t>
            </a:r>
          </a:p>
          <a:p>
            <a:pPr marL="34290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Prüfung, ob eine zulässige IBAN eingegeben wurde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Bei der Festivalsuche kann in einem bestimmten Umkreis gesucht werden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Anlage von Admin-Konten über eine Oberfläche </a:t>
            </a:r>
            <a:r>
              <a:rPr lang="de-DE" sz="2000" dirty="0">
                <a:latin typeface="Wingdings 2" panose="05020102010507070707" pitchFamily="18" charset="2"/>
                <a:ea typeface="Times New Roman" panose="02020603050405020304" pitchFamily="18" charset="0"/>
                <a:cs typeface="Arial" panose="020B0604020202020204" pitchFamily="34" charset="0"/>
              </a:rPr>
              <a:t>P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Bewertungen für Artikel abgeben und einsehen können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Bestandsführung der Artikel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Verwaltung der Kundenbestellungen aus Administrator-Sicht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Einbinden von zusätzlichen Festival-Artikeln (Regencapes etc.) </a:t>
            </a:r>
            <a:r>
              <a:rPr lang="de-DE" sz="2000" dirty="0">
                <a:latin typeface="Wingdings 2" panose="05020102010507070707" pitchFamily="18" charset="2"/>
                <a:ea typeface="Times New Roman" panose="02020603050405020304" pitchFamily="18" charset="0"/>
                <a:cs typeface="Arial" panose="020B0604020202020204" pitchFamily="34" charset="0"/>
              </a:rPr>
              <a:t>P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86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7607" y="14990"/>
            <a:ext cx="9723665" cy="1191987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Projektplan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0" y="5710036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Technisches</a:t>
            </a:r>
            <a:r>
              <a:rPr lang="en-US" dirty="0"/>
              <a:t> </a:t>
            </a:r>
            <a:r>
              <a:rPr lang="en-US" dirty="0" err="1"/>
              <a:t>Konzept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4867642" y="5708708"/>
            <a:ext cx="2444739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Funktionen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2441453" y="5576904"/>
            <a:ext cx="2422903" cy="436604"/>
          </a:xfrm>
          <a:prstGeom prst="rect">
            <a:avLst/>
          </a:prstGeom>
          <a:solidFill>
            <a:srgbClr val="C0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Projektmanagement</a:t>
            </a:r>
            <a:endParaRPr lang="en-US" dirty="0"/>
          </a:p>
        </p:txBody>
      </p:sp>
      <p:sp>
        <p:nvSpPr>
          <p:cNvPr id="13" name="Rechteck 12"/>
          <p:cNvSpPr/>
          <p:nvPr/>
        </p:nvSpPr>
        <p:spPr>
          <a:xfrm>
            <a:off x="7315667" y="5708708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Demo</a:t>
            </a:r>
          </a:p>
        </p:txBody>
      </p:sp>
      <p:sp>
        <p:nvSpPr>
          <p:cNvPr id="14" name="Rechteck 13"/>
          <p:cNvSpPr/>
          <p:nvPr/>
        </p:nvSpPr>
        <p:spPr>
          <a:xfrm>
            <a:off x="9753834" y="5708708"/>
            <a:ext cx="2438166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Fazit</a:t>
            </a:r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9851571" y="4572000"/>
            <a:ext cx="778329" cy="180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39249"/>
              </p:ext>
            </p:extLst>
          </p:nvPr>
        </p:nvGraphicFramePr>
        <p:xfrm>
          <a:off x="3584303" y="1443822"/>
          <a:ext cx="4392117" cy="40787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17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4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Soll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Projektinitialisierung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Konzeption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986">
                <a:tc>
                  <a:txBody>
                    <a:bodyPr/>
                    <a:lstStyle/>
                    <a:p>
                      <a:r>
                        <a:rPr lang="de-DE" sz="2000" dirty="0"/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Realisierung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Projektleitung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de-DE" sz="2000" b="1" dirty="0">
                          <a:solidFill>
                            <a:schemeClr val="tx1"/>
                          </a:solidFill>
                        </a:rPr>
                        <a:t>Gesamt bis Präsentation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315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Dokumentation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1" dirty="0"/>
                        <a:t>Gesamt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/>
                        <a:t>360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88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 dir="in"/>
      </p:transition>
    </mc:Choice>
    <mc:Fallback xmlns="">
      <p:transition spd="slow">
        <p:zoom dir="in"/>
      </p:transition>
    </mc:Fallback>
  </mc:AlternateContent>
</p:sld>
</file>

<file path=ppt/theme/theme1.xml><?xml version="1.0" encoding="utf-8"?>
<a:theme xmlns:a="http://schemas.openxmlformats.org/drawingml/2006/main" name="Tite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olie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425</Words>
  <Application>Microsoft Office PowerPoint</Application>
  <PresentationFormat>Breitbild</PresentationFormat>
  <Paragraphs>150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Symbol</vt:lpstr>
      <vt:lpstr>Times New Roman</vt:lpstr>
      <vt:lpstr>Wingdings</vt:lpstr>
      <vt:lpstr>Wingdings 2</vt:lpstr>
      <vt:lpstr>Titel</vt:lpstr>
      <vt:lpstr>Folie</vt:lpstr>
      <vt:lpstr>PowerPoint-Präsentation</vt:lpstr>
      <vt:lpstr>Agenda</vt:lpstr>
      <vt:lpstr>Technisches Konzept: Allgemein</vt:lpstr>
      <vt:lpstr>Technisches Konzept: Model-View-Concept</vt:lpstr>
      <vt:lpstr>Technisches Konzept: Datenhaltung</vt:lpstr>
      <vt:lpstr>Projektmanagement: Modell</vt:lpstr>
      <vt:lpstr>Muss - Kriterien</vt:lpstr>
      <vt:lpstr>Kann - Kriterien</vt:lpstr>
      <vt:lpstr>Projektplan</vt:lpstr>
      <vt:lpstr>Live Demo</vt:lpstr>
      <vt:lpstr>PowerPoint-Präsentation</vt:lpstr>
      <vt:lpstr>Quellen</vt:lpstr>
      <vt:lpstr>Vielen Dank für Ihre Aufmerksamkeit!</vt:lpstr>
    </vt:vector>
  </TitlesOfParts>
  <Company>Bertelsmann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Schlüter, Timo</dc:creator>
  <cp:lastModifiedBy>timo.schlueter95@googlemail.com</cp:lastModifiedBy>
  <cp:revision>100</cp:revision>
  <dcterms:created xsi:type="dcterms:W3CDTF">2015-01-31T14:06:12Z</dcterms:created>
  <dcterms:modified xsi:type="dcterms:W3CDTF">2016-11-21T10:23:07Z</dcterms:modified>
</cp:coreProperties>
</file>