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8" r:id="rId2"/>
    <p:sldId id="775" r:id="rId3"/>
    <p:sldId id="776" r:id="rId4"/>
    <p:sldId id="777" r:id="rId5"/>
    <p:sldId id="778" r:id="rId6"/>
    <p:sldId id="664" r:id="rId7"/>
    <p:sldId id="735" r:id="rId8"/>
    <p:sldId id="736" r:id="rId9"/>
    <p:sldId id="712" r:id="rId10"/>
    <p:sldId id="740" r:id="rId11"/>
    <p:sldId id="739" r:id="rId12"/>
    <p:sldId id="738" r:id="rId13"/>
    <p:sldId id="737" r:id="rId14"/>
    <p:sldId id="745" r:id="rId15"/>
    <p:sldId id="741" r:id="rId16"/>
    <p:sldId id="742" r:id="rId17"/>
    <p:sldId id="743" r:id="rId18"/>
    <p:sldId id="734" r:id="rId19"/>
    <p:sldId id="744" r:id="rId20"/>
    <p:sldId id="746" r:id="rId21"/>
    <p:sldId id="747" r:id="rId22"/>
    <p:sldId id="755" r:id="rId23"/>
    <p:sldId id="748" r:id="rId24"/>
    <p:sldId id="749" r:id="rId25"/>
    <p:sldId id="754" r:id="rId26"/>
    <p:sldId id="753" r:id="rId27"/>
    <p:sldId id="752" r:id="rId28"/>
    <p:sldId id="758" r:id="rId29"/>
    <p:sldId id="759" r:id="rId30"/>
    <p:sldId id="762" r:id="rId31"/>
    <p:sldId id="763" r:id="rId32"/>
    <p:sldId id="764" r:id="rId33"/>
    <p:sldId id="769" r:id="rId34"/>
    <p:sldId id="765" r:id="rId35"/>
    <p:sldId id="766" r:id="rId36"/>
    <p:sldId id="767" r:id="rId37"/>
    <p:sldId id="768" r:id="rId38"/>
    <p:sldId id="760" r:id="rId39"/>
    <p:sldId id="779" r:id="rId40"/>
    <p:sldId id="770" r:id="rId41"/>
    <p:sldId id="771" r:id="rId42"/>
    <p:sldId id="772" r:id="rId43"/>
    <p:sldId id="773" r:id="rId44"/>
    <p:sldId id="78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92026" autoAdjust="0"/>
  </p:normalViewPr>
  <p:slideViewPr>
    <p:cSldViewPr>
      <p:cViewPr varScale="1">
        <p:scale>
          <a:sx n="73" d="100"/>
          <a:sy n="73" d="100"/>
        </p:scale>
        <p:origin x="9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Review on Last week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NoSQL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MongoDb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/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E498-4C12-871E-2E82-49E05397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MongoDB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E283-90DF-BB86-9069-3839C69C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ffectLst/>
                <a:latin typeface="Arial" panose="020B0604020202020204" pitchFamily="34" charset="0"/>
              </a:rPr>
              <a:t>What is MongoDB?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MongoDB is a document-oriented database and differs from a relational one.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It scales up easier compared to a relational database.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MongoDB is a powerful, flexible, and scalable general-purpose</a:t>
            </a:r>
            <a:br>
              <a:rPr lang="en-US" sz="2000"/>
            </a:br>
            <a:r>
              <a:rPr lang="en-US" sz="2000">
                <a:effectLst/>
                <a:latin typeface="Arial" panose="020B0604020202020204" pitchFamily="34" charset="0"/>
              </a:rPr>
              <a:t>database.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It provides the following features: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Indexing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Aggregations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File Storage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Special collection types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92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EEB-5649-0E0A-7CDC-F2FF1795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MongoDB Ease of Use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BC00-96B1-F691-57E6-1B9669EC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ffectLst/>
                <a:latin typeface="Arial" panose="020B0604020202020204" pitchFamily="34" charset="0"/>
              </a:rPr>
              <a:t>The concept of a row is replaced with a document which is more flexible.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By using documents and arrays, complex hierarchical relationships can be represented with a single record.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MongoDB is schemaless.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There is not predefined schema.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The type and size of document’s keys and values can be variable.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Add or remove fields is easier.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Different models can be chosen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408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906C-D10D-15D4-2B6E-F6BAB4EE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MongoDB Easy Scaling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A995-E768-B83C-7145-6F27307E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ffectLst/>
                <a:latin typeface="Arial" panose="020B0604020202020204" pitchFamily="34" charset="0"/>
              </a:rPr>
              <a:t>As data grows at an incredible pace, the databases need to scale up.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To scale: 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Large machines can be used to scale up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    Expensive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    There is physical limit, more powerful machine may not exist.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Partitioning data across more machines can help scale out</a:t>
            </a:r>
          </a:p>
          <a:p>
            <a:r>
              <a:rPr lang="en-US" sz="1600">
                <a:effectLst/>
                <a:latin typeface="Arial" panose="020B0604020202020204" pitchFamily="34" charset="0"/>
              </a:rPr>
              <a:t>         More storage space by adding servers and computers to your cluster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        Cheaper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          But difficult to manage thousands of machines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MongoDB as a document-oriented model scales out easier by splitting data across multiple servers.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8070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B3FC-11A3-6CCA-809D-A3386A70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</a:t>
            </a:r>
            <a:r>
              <a:rPr lang="en-CA">
                <a:effectLst/>
                <a:latin typeface="Arial" panose="020B0604020202020204" pitchFamily="34" charset="0"/>
              </a:rPr>
              <a:t>Basic Concepts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4A6E-2B86-A29A-EFEA-A9D6C44F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Arial" panose="020B0604020202020204" pitchFamily="34" charset="0"/>
              </a:rPr>
              <a:t>Document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    A document is the basic unit of data</a:t>
            </a:r>
            <a:endParaRPr lang="en-CA" sz="2400">
              <a:latin typeface="Arial" panose="020B0604020202020204" pitchFamily="34" charset="0"/>
            </a:endParaRPr>
          </a:p>
          <a:p>
            <a:r>
              <a:rPr lang="en-US" sz="2400">
                <a:effectLst/>
                <a:latin typeface="Arial" panose="020B0604020202020204" pitchFamily="34" charset="0"/>
              </a:rPr>
              <a:t>    A document is equivalent to a row in a relational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    database</a:t>
            </a:r>
          </a:p>
          <a:p>
            <a:r>
              <a:rPr lang="en-CA" sz="2400">
                <a:effectLst/>
                <a:latin typeface="Arial" panose="020B0604020202020204" pitchFamily="34" charset="0"/>
              </a:rPr>
              <a:t>Collection</a:t>
            </a:r>
            <a:endParaRPr lang="en-US" sz="2400">
              <a:latin typeface="Arial" panose="020B0604020202020204" pitchFamily="34" charset="0"/>
            </a:endParaRPr>
          </a:p>
          <a:p>
            <a:r>
              <a:rPr lang="en-US" sz="2400">
                <a:effectLst/>
                <a:latin typeface="Arial" panose="020B0604020202020204" pitchFamily="34" charset="0"/>
              </a:rPr>
              <a:t>    a collection can be considered as a table but with a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    dynamic schema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One MongoDB instance can host multiple tables.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7059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6858-326B-98E0-78E1-96A06BA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3176-8433-F038-CCA7-0A759C76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Every document has a special key (Id)</a:t>
            </a:r>
          </a:p>
          <a:p>
            <a:r>
              <a:rPr lang="en-US" sz="1800"/>
              <a:t>   The key of a document is unique within a collection</a:t>
            </a:r>
          </a:p>
          <a:p>
            <a:r>
              <a:rPr lang="en-US" sz="1800"/>
              <a:t>   Example:</a:t>
            </a:r>
            <a:br>
              <a:rPr lang="en-US" sz="1800"/>
            </a:br>
            <a:r>
              <a:rPr lang="en-US" sz="1800"/>
              <a:t>        {"greeting" : "Hello, world!"}</a:t>
            </a:r>
          </a:p>
          <a:p>
            <a:r>
              <a:rPr lang="en-US" sz="1800"/>
              <a:t>   Key: “greeting”</a:t>
            </a:r>
          </a:p>
          <a:p>
            <a:r>
              <a:rPr lang="en-US" sz="1800"/>
              <a:t>   Value: “hello, world!”</a:t>
            </a:r>
          </a:p>
          <a:p>
            <a:r>
              <a:rPr lang="en-US" sz="1800"/>
              <a:t>A document can contain multiple key/value pairs:</a:t>
            </a:r>
          </a:p>
          <a:p>
            <a:r>
              <a:rPr lang="en-US" sz="1800"/>
              <a:t>        {"greeting" : "Hello, world!", "foo" : 3}</a:t>
            </a:r>
          </a:p>
          <a:p>
            <a:r>
              <a:rPr lang="en-US" sz="1800"/>
              <a:t>   Key: “greeting” and value: “hello, world!”</a:t>
            </a:r>
          </a:p>
          <a:p>
            <a:r>
              <a:rPr lang="en-US" sz="1800"/>
              <a:t>   Key: “foo” and value: 3</a:t>
            </a:r>
          </a:p>
          <a:p>
            <a:r>
              <a:rPr lang="en-US" sz="1800"/>
              <a:t>   As you see the type of these two values are different. One is integer and the other one is string.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9756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E498-4C12-871E-2E82-49E05397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Document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E283-90DF-BB86-9069-3839C69C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>
                <a:effectLst/>
                <a:latin typeface="Arial" panose="020B0604020202020204" pitchFamily="34" charset="0"/>
              </a:rPr>
              <a:t>Document Key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The type of a key is string (UTF-8 characters).</a:t>
            </a:r>
          </a:p>
          <a:p>
            <a:r>
              <a:rPr lang="en-US" sz="1800">
                <a:latin typeface="Arial" panose="020B0604020202020204" pitchFamily="34" charset="0"/>
              </a:rPr>
              <a:t>   T</a:t>
            </a:r>
            <a:r>
              <a:rPr lang="en-US" sz="1800">
                <a:effectLst/>
                <a:latin typeface="Arial" panose="020B0604020202020204" pitchFamily="34" charset="0"/>
              </a:rPr>
              <a:t>he key cannot be the null terminator ‘\0’.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Do not include $ in a key.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MongoDB is type-sensitive and case-sensitive:</a:t>
            </a:r>
          </a:p>
          <a:p>
            <a:r>
              <a:rPr lang="en-US" sz="1800">
                <a:effectLst/>
                <a:latin typeface="Courier New" panose="02070309020205020404" pitchFamily="49" charset="0"/>
              </a:rPr>
              <a:t>   {"foo" : 3}</a:t>
            </a:r>
          </a:p>
          <a:p>
            <a:r>
              <a:rPr lang="en-US" sz="1800">
                <a:effectLst/>
                <a:latin typeface="Courier New" panose="02070309020205020404" pitchFamily="49" charset="0"/>
              </a:rPr>
              <a:t>   {"foo" : "3"}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The above documents are distinct.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The following documents are distinct as well</a:t>
            </a:r>
          </a:p>
          <a:p>
            <a:r>
              <a:rPr lang="en-US" sz="1800">
                <a:effectLst/>
                <a:latin typeface="Courier New" panose="02070309020205020404" pitchFamily="49" charset="0"/>
              </a:rPr>
              <a:t>   {"foo" : 3}</a:t>
            </a:r>
          </a:p>
          <a:p>
            <a:r>
              <a:rPr lang="en-US" sz="1800">
                <a:effectLst/>
                <a:latin typeface="Courier New" panose="02070309020205020404" pitchFamily="49" charset="0"/>
              </a:rPr>
              <a:t>   {"Foo" : 3}</a:t>
            </a:r>
          </a:p>
          <a:p>
            <a:r>
              <a:rPr lang="en-US" sz="1800">
                <a:latin typeface="Courier New" panose="02070309020205020404" pitchFamily="49" charset="0"/>
              </a:rPr>
              <a:t>In Oracle the column empid and Empid are the same</a:t>
            </a:r>
          </a:p>
          <a:p>
            <a:r>
              <a:rPr lang="en-US" sz="1800">
                <a:latin typeface="Courier New" panose="02070309020205020404" pitchFamily="49" charset="0"/>
              </a:rPr>
              <a:t>The columns are not case-sensitive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21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EEB-5649-0E0A-7CDC-F2FF1795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BC00-96B1-F691-57E6-1B9669EC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Duplicate Keys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A document cannot contain duplicate keys:</a:t>
            </a:r>
            <a:endParaRPr lang="en-CA">
              <a:latin typeface="Arial" panose="020B0604020202020204" pitchFamily="34" charset="0"/>
            </a:endParaRPr>
          </a:p>
          <a:p>
            <a:r>
              <a:rPr lang="en-US" sz="1600">
                <a:effectLst/>
                <a:latin typeface="Courier New" panose="02070309020205020404" pitchFamily="49" charset="0"/>
              </a:rPr>
              <a:t>{"greeting" : "Hello, world!", "greeting</a:t>
            </a:r>
            <a:r>
              <a:rPr lang="en-US" sz="1600">
                <a:effectLst/>
                <a:latin typeface="Arial" panose="020B0604020202020204" pitchFamily="34" charset="0"/>
              </a:rPr>
              <a:t>" : "Hello, MongoDB!“}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The above document is not a legal document because it has duplicate keys.</a:t>
            </a:r>
          </a:p>
          <a:p>
            <a:r>
              <a:rPr lang="en-US" sz="2400">
                <a:latin typeface="Arial" panose="020B0604020202020204" pitchFamily="34" charset="0"/>
              </a:rPr>
              <a:t>Will cause an error</a:t>
            </a:r>
            <a:endParaRPr lang="en-US" sz="2400">
              <a:effectLst/>
              <a:latin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</a:rPr>
              <a:t>This is similar to having a unique primary key in a table in a relational database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22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906C-D10D-15D4-2B6E-F6BAB4EE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Collections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A995-E768-B83C-7145-6F27307E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r>
              <a:rPr lang="en-US" sz="2000">
                <a:effectLst/>
                <a:latin typeface="Arial" panose="020B0604020202020204" pitchFamily="34" charset="0"/>
              </a:rPr>
              <a:t>A collection is a group of documents.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A collection in MongoDB can be considered as a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table in a relational database.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The collection has a dynamic schema.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   </a:t>
            </a:r>
            <a:r>
              <a:rPr lang="en-US" sz="2000">
                <a:effectLst/>
                <a:latin typeface="Arial" panose="020B0604020202020204" pitchFamily="34" charset="0"/>
              </a:rPr>
              <a:t>Documents within a collection can have different schemas.</a:t>
            </a:r>
          </a:p>
          <a:p>
            <a:r>
              <a:rPr lang="en-US" sz="2400">
                <a:effectLst/>
                <a:latin typeface="Courier New" panose="02070309020205020404" pitchFamily="49" charset="0"/>
              </a:rPr>
              <a:t>   </a:t>
            </a:r>
            <a:r>
              <a:rPr lang="en-US" sz="2000">
                <a:effectLst/>
                <a:latin typeface="Courier New" panose="02070309020205020404" pitchFamily="49" charset="0"/>
              </a:rPr>
              <a:t>{"greeting" : "Hello, world!"}</a:t>
            </a:r>
          </a:p>
          <a:p>
            <a:r>
              <a:rPr lang="en-US" sz="2000">
                <a:effectLst/>
                <a:latin typeface="Courier New" panose="02070309020205020404" pitchFamily="49" charset="0"/>
              </a:rPr>
              <a:t>    {"foo" : 5}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   </a:t>
            </a:r>
            <a:r>
              <a:rPr lang="en-US" sz="2000">
                <a:effectLst/>
                <a:latin typeface="Arial" panose="020B0604020202020204" pitchFamily="34" charset="0"/>
              </a:rPr>
              <a:t>The values have different types.</a:t>
            </a:r>
          </a:p>
          <a:p>
            <a:r>
              <a:rPr lang="en-US" sz="2000">
                <a:latin typeface="Arial" panose="020B0604020202020204" pitchFamily="34" charset="0"/>
              </a:rPr>
              <a:t>   Two different documents inside the same collection</a:t>
            </a:r>
            <a:endParaRPr lang="en-US" sz="2000">
              <a:effectLst/>
              <a:latin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</a:rPr>
              <a:t> A document can be in any collection</a:t>
            </a:r>
            <a:r>
              <a:rPr lang="en-US" sz="240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000">
                <a:latin typeface="Arial" panose="020B0604020202020204" pitchFamily="34" charset="0"/>
              </a:rPr>
              <a:t>Can’t do the same thing with rows, columns tables in a relational database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7074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0F76-423D-DDF8-47A3-7D8D3DD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F611E-8A7B-6447-539B-765099F4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371600"/>
            <a:ext cx="8015286" cy="4724400"/>
          </a:xfrm>
        </p:spPr>
      </p:pic>
    </p:spTree>
    <p:extLst>
      <p:ext uri="{BB962C8B-B14F-4D97-AF65-F5344CB8AC3E}">
        <p14:creationId xmlns:p14="http://schemas.microsoft.com/office/powerpoint/2010/main" val="91670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B3FC-11A3-6CCA-809D-A3386A70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4A6E-2B86-A29A-EFEA-A9D6C44F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Collection Name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A collection is identified by its name.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   The name cannot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     Be an empty string “ “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     contain the null terminator character ‘\0’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     start with a reserved prefix such as system.</a:t>
            </a:r>
          </a:p>
          <a:p>
            <a:r>
              <a:rPr lang="en-US" sz="2800">
                <a:effectLst/>
                <a:latin typeface="Arial" panose="020B0604020202020204" pitchFamily="34" charset="0"/>
              </a:rPr>
              <a:t>      Include the reserved character $</a:t>
            </a:r>
          </a:p>
          <a:p>
            <a:r>
              <a:rPr lang="en-US" sz="2800">
                <a:latin typeface="Arial" panose="020B0604020202020204" pitchFamily="34" charset="0"/>
              </a:rPr>
              <a:t>      $ is reserved for functions  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627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How do you assign an error code to a user defined exception?</a:t>
            </a:r>
          </a:p>
          <a:p>
            <a:r>
              <a:rPr lang="en-CA" sz="2000"/>
              <a:t>Pragma </a:t>
            </a:r>
            <a:r>
              <a:rPr lang="en-US" sz="2000"/>
              <a:t>exception_init</a:t>
            </a:r>
            <a:r>
              <a:rPr lang="en-CA" sz="2000"/>
              <a:t>(exname, number)</a:t>
            </a:r>
          </a:p>
          <a:p>
            <a:r>
              <a:rPr lang="en-CA" sz="2000"/>
              <a:t>How do you invoke the user defined exception in your executable area?</a:t>
            </a:r>
          </a:p>
          <a:p>
            <a:r>
              <a:rPr lang="en-CA" sz="2000"/>
              <a:t>Raise exname;</a:t>
            </a:r>
          </a:p>
          <a:p>
            <a:r>
              <a:rPr lang="en-CA" sz="2000"/>
              <a:t>What is a more controlled way you can handle a user defined exception?</a:t>
            </a:r>
          </a:p>
          <a:p>
            <a:r>
              <a:rPr lang="en-US" sz="2000"/>
              <a:t>EXCEPTION</a:t>
            </a:r>
          </a:p>
          <a:p>
            <a:r>
              <a:rPr lang="en-US" sz="2000"/>
              <a:t>WHEN exname</a:t>
            </a:r>
          </a:p>
          <a:p>
            <a:r>
              <a:rPr lang="en-US" sz="2000"/>
              <a:t>THEN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211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8F87-E702-417C-4350-BD7B914D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4B86-908A-E34C-ABF4-AB3222C9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Sub-collections</a:t>
            </a:r>
          </a:p>
          <a:p>
            <a:r>
              <a:rPr lang="en-US"/>
              <a:t>To organize a collection, sub-collections can be used separated by ‘.’ character.</a:t>
            </a:r>
          </a:p>
          <a:p>
            <a:r>
              <a:rPr lang="en-US"/>
              <a:t>Example:</a:t>
            </a:r>
          </a:p>
          <a:p>
            <a:r>
              <a:rPr lang="en-US"/>
              <a:t>Collection blog has two subcollections:</a:t>
            </a:r>
          </a:p>
          <a:p>
            <a:r>
              <a:rPr lang="en-US"/>
              <a:t>   blog.posts</a:t>
            </a:r>
          </a:p>
          <a:p>
            <a:r>
              <a:rPr lang="en-US"/>
              <a:t>   blog.authors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E05D-605E-D7EF-BB43-C1509189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640E-B8BB-1083-9A88-F76A80CF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Why Collections</a:t>
            </a:r>
          </a:p>
          <a:p>
            <a:r>
              <a:rPr lang="en-US" sz="2400"/>
              <a:t>Advantages</a:t>
            </a:r>
          </a:p>
          <a:p>
            <a:r>
              <a:rPr lang="en-US" sz="2400"/>
              <a:t>  To make sure a query returns documents of a certain type.</a:t>
            </a:r>
          </a:p>
          <a:p>
            <a:r>
              <a:rPr lang="en-US" sz="2400"/>
              <a:t>     We may have documents for</a:t>
            </a:r>
          </a:p>
          <a:p>
            <a:r>
              <a:rPr lang="en-US" sz="2400"/>
              <a:t>        Blog posts</a:t>
            </a:r>
          </a:p>
          <a:p>
            <a:r>
              <a:rPr lang="en-US" sz="2400"/>
              <a:t>        Author data</a:t>
            </a:r>
          </a:p>
          <a:p>
            <a:r>
              <a:rPr lang="en-US" sz="2400"/>
              <a:t>  Efficiency</a:t>
            </a:r>
          </a:p>
          <a:p>
            <a:r>
              <a:rPr lang="en-US" sz="2400"/>
              <a:t>  Data Locality</a:t>
            </a:r>
          </a:p>
          <a:p>
            <a:r>
              <a:rPr lang="en-US" sz="2400"/>
              <a:t>  Indexing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1925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AA3C-E724-D3F3-3B6B-8A25A332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Database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C6A3-E8EA-B011-60E7-65C5096C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Arial" panose="020B0604020202020204" pitchFamily="34" charset="0"/>
              </a:rPr>
              <a:t>In MongoDB, a database is a group of collections.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A single instance MongoDB can host several databases.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Each database stores a separate file.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A database stores data related to a single application.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Each database is identified by name.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The name cannot include: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  Space character “ “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  Special characters: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   /, \, ., ", *, &lt;, &gt;, :, |, ?, $, (a single space), or \0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Names are case-sensitive.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Names cannot be more than 64 bytes.</a:t>
            </a:r>
          </a:p>
          <a:p>
            <a:r>
              <a:rPr lang="en-US" sz="1800">
                <a:effectLst/>
                <a:latin typeface="Arial" panose="020B0604020202020204" pitchFamily="34" charset="0"/>
              </a:rPr>
              <a:t>   A qualified collection name (namespace)</a:t>
            </a:r>
          </a:p>
          <a:p>
            <a:r>
              <a:rPr lang="en-US" sz="1800">
                <a:latin typeface="Arial" panose="020B0604020202020204" pitchFamily="34" charset="0"/>
              </a:rPr>
              <a:t>      </a:t>
            </a:r>
            <a:r>
              <a:rPr lang="en-US" sz="1800">
                <a:effectLst/>
                <a:latin typeface="Arial" panose="020B0604020202020204" pitchFamily="34" charset="0"/>
              </a:rPr>
              <a:t>database.collection.subcollection: cms.blog.posts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3400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2234-5674-24E3-A1E3-7FD6BF79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B48C-2A5F-8648-9044-70DBBE88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>
                <a:effectLst/>
                <a:latin typeface="Arial" panose="020B0604020202020204" pitchFamily="34" charset="0"/>
              </a:rPr>
              <a:t>Reserved Database Names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Admin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This database is the root database.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Users added to the admin database have all permissions to all</a:t>
            </a:r>
          </a:p>
          <a:p>
            <a:r>
              <a:rPr lang="en-US" sz="2000">
                <a:latin typeface="Arial" panose="020B0604020202020204" pitchFamily="34" charset="0"/>
              </a:rPr>
              <a:t>   </a:t>
            </a:r>
            <a:r>
              <a:rPr lang="en-US" sz="2000">
                <a:effectLst/>
                <a:latin typeface="Arial" panose="020B0604020202020204" pitchFamily="34" charset="0"/>
              </a:rPr>
              <a:t>databases.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Only admin users are authorized to run certain server 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 commands.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Local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This database stores any local connections on a single server.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Config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   A config server stores the clusters’ metadata.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63303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2646-09B9-01BD-520F-D0518C0E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Drop Collections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0CE9-A206-0CA3-A2A7-5F77AC38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ffectLst/>
                <a:latin typeface="Arial" panose="020B0604020202020204" pitchFamily="34" charset="0"/>
              </a:rPr>
              <a:t>If a collection is dropped, all documents in the collection will be removed.</a:t>
            </a:r>
          </a:p>
          <a:p>
            <a:r>
              <a:rPr lang="en-CA" sz="2000">
                <a:effectLst/>
                <a:latin typeface="Arial" panose="020B0604020202020204" pitchFamily="34" charset="0"/>
              </a:rPr>
              <a:t>Example: insert multiple documents into tester collection</a:t>
            </a:r>
            <a:endParaRPr lang="en-US" sz="2000">
              <a:latin typeface="Arial" panose="020B0604020202020204" pitchFamily="34" charset="0"/>
            </a:endParaRPr>
          </a:p>
          <a:p>
            <a:r>
              <a:rPr lang="nn-NO" sz="2000">
                <a:effectLst/>
                <a:latin typeface="Courier New" panose="02070309020205020404" pitchFamily="49" charset="0"/>
              </a:rPr>
              <a:t>&gt; for (var i = 0; i &lt; 1000000; i++) {</a:t>
            </a:r>
            <a:br>
              <a:rPr lang="nn-NO" sz="2000"/>
            </a:br>
            <a:r>
              <a:rPr lang="nn-NO" sz="2000">
                <a:effectLst/>
                <a:latin typeface="Courier New" panose="02070309020205020404" pitchFamily="49" charset="0"/>
              </a:rPr>
              <a:t>... db.tester.insert({"foo": "bar", "baz": i, "z": 10 - i})</a:t>
            </a:r>
            <a:br>
              <a:rPr lang="nn-NO" sz="2000"/>
            </a:br>
            <a:r>
              <a:rPr lang="nn-NO" sz="2000">
                <a:effectLst/>
                <a:latin typeface="Courier New" panose="02070309020205020404" pitchFamily="49" charset="0"/>
              </a:rPr>
              <a:t>... }</a:t>
            </a:r>
          </a:p>
          <a:p>
            <a:r>
              <a:rPr lang="en-CA" sz="2000">
                <a:effectLst/>
                <a:latin typeface="Courier New" panose="02070309020205020404" pitchFamily="49" charset="0"/>
              </a:rPr>
              <a:t>&gt; db.tester.drop();</a:t>
            </a:r>
            <a:endParaRPr lang="nn-NO" sz="2000">
              <a:latin typeface="Courier New" panose="02070309020205020404" pitchFamily="49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</a:rPr>
              <a:t>This command deletes the db.tester collection.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835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83E5-79D2-9087-5A8D-0723DE9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ffectLst/>
                <a:latin typeface="Arial" panose="020B0604020202020204" pitchFamily="34" charset="0"/>
              </a:rPr>
              <a:t>MongoDB Shell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F557-8782-8231-344F-F7DD644F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ffectLst/>
                <a:latin typeface="Arial" panose="020B0604020202020204" pitchFamily="34" charset="0"/>
              </a:rPr>
              <a:t>MongoDB shell is a full-featured JavaScript interpreter.</a:t>
            </a:r>
            <a:br>
              <a:rPr lang="en-US" sz="2000"/>
            </a:br>
            <a:r>
              <a:rPr lang="en-US" sz="2000">
                <a:effectLst/>
                <a:latin typeface="Arial" panose="020B0604020202020204" pitchFamily="34" charset="0"/>
              </a:rPr>
              <a:t>• You can run JavaScript programs in the shell. </a:t>
            </a:r>
          </a:p>
          <a:p>
            <a:r>
              <a:rPr lang="en-US" sz="2000">
                <a:effectLst/>
                <a:latin typeface="Courier New" panose="02070309020205020404" pitchFamily="49" charset="0"/>
              </a:rPr>
              <a:t>&gt; x = 200</a:t>
            </a:r>
          </a:p>
          <a:p>
            <a:r>
              <a:rPr lang="en-US" sz="2000">
                <a:effectLst/>
                <a:latin typeface="Courier New" panose="02070309020205020404" pitchFamily="49" charset="0"/>
              </a:rPr>
              <a:t>   200</a:t>
            </a:r>
          </a:p>
          <a:p>
            <a:r>
              <a:rPr lang="en-US" sz="2000">
                <a:effectLst/>
                <a:latin typeface="Courier New" panose="02070309020205020404" pitchFamily="49" charset="0"/>
              </a:rPr>
              <a:t>&gt; x / 5;</a:t>
            </a:r>
          </a:p>
          <a:p>
            <a:r>
              <a:rPr lang="en-US" sz="2000">
                <a:latin typeface="Courier New" panose="02070309020205020404" pitchFamily="49" charset="0"/>
              </a:rPr>
              <a:t>   </a:t>
            </a:r>
            <a:r>
              <a:rPr lang="en-US" sz="2000">
                <a:effectLst/>
                <a:latin typeface="Courier New" panose="02070309020205020404" pitchFamily="49" charset="0"/>
              </a:rPr>
              <a:t>40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We can use the standard JavaScript libraries:</a:t>
            </a:r>
          </a:p>
          <a:p>
            <a:r>
              <a:rPr lang="en-US" sz="2000">
                <a:latin typeface="Arial" panose="020B0604020202020204" pitchFamily="34" charset="0"/>
              </a:rPr>
              <a:t>   </a:t>
            </a:r>
            <a:r>
              <a:rPr lang="en-US" sz="2000">
                <a:effectLst/>
                <a:latin typeface="Courier New" panose="02070309020205020404" pitchFamily="49" charset="0"/>
              </a:rPr>
              <a:t>&gt; "Hello, World!".replace("World", "MongoDB");</a:t>
            </a:r>
            <a:br>
              <a:rPr lang="en-US" sz="2000"/>
            </a:br>
            <a:r>
              <a:rPr lang="en-US" sz="2000">
                <a:effectLst/>
                <a:latin typeface="Courier New" panose="02070309020205020404" pitchFamily="49" charset="0"/>
              </a:rPr>
              <a:t>Hello, MongoDB!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We can define JavaScript functions: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7736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D8E-D5D0-BD17-95FE-D67E9B0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function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9847-4022-1658-1BAC-A7D676F8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ourier New" panose="02070309020205020404" pitchFamily="49" charset="0"/>
              </a:rPr>
              <a:t>&gt; function factorial (n) {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... if (n &lt;= 1) return 1;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... return n * factorial(n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- 1);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... }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&gt; factorial(5);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120</a:t>
            </a:r>
            <a:br>
              <a:rPr lang="en-CA" sz="2400"/>
            </a:br>
            <a:r>
              <a:rPr lang="en-CA" sz="2400">
                <a:effectLst/>
                <a:latin typeface="Courier New" panose="02070309020205020404" pitchFamily="49" charset="0"/>
              </a:rPr>
              <a:t>lo, MongoDB!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2389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BB9-7453-B9CD-127C-E248121E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1A84-F877-680C-B34F-BBB8E4C9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Create &amp; Drop Database </a:t>
            </a:r>
          </a:p>
          <a:p>
            <a:r>
              <a:rPr lang="en-CA"/>
              <a:t>Create &amp; Remove Document </a:t>
            </a:r>
          </a:p>
          <a:p>
            <a:r>
              <a:rPr lang="en-CA"/>
              <a:t>Query </a:t>
            </a:r>
          </a:p>
        </p:txBody>
      </p:sp>
    </p:spTree>
    <p:extLst>
      <p:ext uri="{BB962C8B-B14F-4D97-AF65-F5344CB8AC3E}">
        <p14:creationId xmlns:p14="http://schemas.microsoft.com/office/powerpoint/2010/main" val="388368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4000"/>
              <a:t>Create a Database</a:t>
            </a:r>
            <a:endParaRPr lang="en-US" sz="2800"/>
          </a:p>
          <a:p>
            <a:r>
              <a:rPr lang="en-US" sz="2800"/>
              <a:t>MongoDB creates a database (if it does not exist) when you insert the first document into your database.</a:t>
            </a:r>
          </a:p>
          <a:p>
            <a:r>
              <a:rPr lang="en-US" sz="2800"/>
              <a:t> &gt; Use myNewDb </a:t>
            </a:r>
          </a:p>
          <a:p>
            <a:r>
              <a:rPr lang="en-US" sz="2800"/>
              <a:t>&gt; db.newCollection.insertOne(“field” : “value”) </a:t>
            </a:r>
          </a:p>
          <a:p>
            <a:r>
              <a:rPr lang="en-US" sz="2800"/>
              <a:t>Both myNewDb and newCollection will be created. 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7559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Drop a Database</a:t>
            </a:r>
          </a:p>
          <a:p>
            <a:r>
              <a:rPr lang="en-US"/>
              <a:t>db.dropDatabase() </a:t>
            </a:r>
          </a:p>
          <a:p>
            <a:r>
              <a:rPr lang="en-US"/>
              <a:t>removes the current database and all data inside the database.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4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Where can user defined functions appear? – udf()</a:t>
            </a:r>
          </a:p>
          <a:p>
            <a:r>
              <a:rPr lang="en-CA"/>
              <a:t>In the column list, where, order by and group by clauses of a Select statement</a:t>
            </a:r>
          </a:p>
          <a:p>
            <a:r>
              <a:rPr lang="en-CA"/>
              <a:t>In the Where clause of an Update statement</a:t>
            </a:r>
          </a:p>
          <a:p>
            <a:r>
              <a:rPr lang="en-CA"/>
              <a:t>In the Values clause of an Insert statement</a:t>
            </a:r>
          </a:p>
        </p:txBody>
      </p:sp>
    </p:spTree>
    <p:extLst>
      <p:ext uri="{BB962C8B-B14F-4D97-AF65-F5344CB8AC3E}">
        <p14:creationId xmlns:p14="http://schemas.microsoft.com/office/powerpoint/2010/main" val="34410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r>
              <a:rPr lang="en-CA" sz="2000"/>
              <a:t>Create &amp; Remove a Document</a:t>
            </a:r>
          </a:p>
          <a:p>
            <a:r>
              <a:rPr lang="en-CA" sz="2000"/>
              <a:t>Insert</a:t>
            </a:r>
          </a:p>
          <a:p>
            <a:r>
              <a:rPr lang="en-US" sz="2000"/>
              <a:t>This function adds a document to a collection.</a:t>
            </a:r>
            <a:endParaRPr lang="en-CA" sz="2000"/>
          </a:p>
          <a:p>
            <a:r>
              <a:rPr lang="en-US" sz="2000"/>
              <a:t>Assume we want to create the following document:</a:t>
            </a:r>
          </a:p>
          <a:p>
            <a:r>
              <a:rPr lang="en-US" sz="1600"/>
              <a:t>{"title" : "My Blog Post",</a:t>
            </a:r>
          </a:p>
          <a:p>
            <a:r>
              <a:rPr lang="en-US" sz="1600"/>
              <a:t> ... "content" : "Here's my blog post.", </a:t>
            </a:r>
          </a:p>
          <a:p>
            <a:r>
              <a:rPr lang="en-US" sz="1600"/>
              <a:t>... "date" : new Date()}</a:t>
            </a:r>
          </a:p>
          <a:p>
            <a:r>
              <a:rPr lang="en-US" sz="2000"/>
              <a:t>The insert function is used to save this document to the blog collection. </a:t>
            </a:r>
          </a:p>
          <a:p>
            <a:r>
              <a:rPr lang="en-US" sz="1600"/>
              <a:t>   db.blog.insert({"title" : "My Blog Post", </a:t>
            </a:r>
          </a:p>
          <a:p>
            <a:r>
              <a:rPr lang="en-US" sz="1600"/>
              <a:t>      ... "content" : "Here's my blog post.", 	</a:t>
            </a:r>
          </a:p>
          <a:p>
            <a:r>
              <a:rPr lang="en-US" sz="1600"/>
              <a:t>      ... "date" : new Date()}) </a:t>
            </a:r>
          </a:p>
          <a:p>
            <a:r>
              <a:rPr lang="en-US" sz="1800"/>
              <a:t>The above code adds an "_id" key to the document and stores it in MongoDB.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6396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Variables</a:t>
            </a:r>
          </a:p>
          <a:p>
            <a:r>
              <a:rPr lang="en-US"/>
              <a:t>A document can be stored to a variable:</a:t>
            </a:r>
            <a:endParaRPr lang="en-CA"/>
          </a:p>
          <a:p>
            <a:r>
              <a:rPr lang="en-US" sz="2000"/>
              <a:t>&gt; post = {"title" : "My Blog Post", </a:t>
            </a:r>
          </a:p>
          <a:p>
            <a:r>
              <a:rPr lang="en-US" sz="2000"/>
              <a:t>... "content" : "Here's my blog post.", </a:t>
            </a:r>
          </a:p>
          <a:p>
            <a:r>
              <a:rPr lang="en-US" sz="2000"/>
              <a:t>... "date" : new Date()} </a:t>
            </a:r>
          </a:p>
          <a:p>
            <a:r>
              <a:rPr lang="en-US" sz="2000"/>
              <a:t>{ "title" : "My Blog Post", </a:t>
            </a:r>
          </a:p>
          <a:p>
            <a:r>
              <a:rPr lang="en-US" sz="2000"/>
              <a:t>"content" : "Here's my blog post.",	</a:t>
            </a:r>
          </a:p>
          <a:p>
            <a:r>
              <a:rPr lang="en-US" sz="2000"/>
              <a:t> "date" : ISODate("2012-08-24T21:12:09.982Z") }</a:t>
            </a:r>
          </a:p>
          <a:p>
            <a:r>
              <a:rPr lang="en-US" sz="2000"/>
              <a:t>The document can be inserted to the blog collection by using the post variable:</a:t>
            </a:r>
          </a:p>
          <a:p>
            <a:r>
              <a:rPr lang="en-CA" sz="2000"/>
              <a:t>&gt; db.blog.insert(post) </a:t>
            </a:r>
          </a:p>
        </p:txBody>
      </p:sp>
    </p:spTree>
    <p:extLst>
      <p:ext uri="{BB962C8B-B14F-4D97-AF65-F5344CB8AC3E}">
        <p14:creationId xmlns:p14="http://schemas.microsoft.com/office/powerpoint/2010/main" val="7636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BULK INSERT</a:t>
            </a:r>
          </a:p>
          <a:p>
            <a:r>
              <a:rPr lang="en-US" sz="2000"/>
              <a:t>The batch insert can be used to insert multiple documents into a collection by passing an array of documents.</a:t>
            </a:r>
            <a:endParaRPr lang="en-CA" sz="2000"/>
          </a:p>
          <a:p>
            <a:r>
              <a:rPr lang="en-US" sz="2000"/>
              <a:t>Example 1: </a:t>
            </a:r>
          </a:p>
          <a:p>
            <a:r>
              <a:rPr lang="en-US" sz="2000"/>
              <a:t>&gt; db.foo.insert([{"_id" : 0}, {"_id" : 1}, {"_id" : 2}]) </a:t>
            </a:r>
          </a:p>
          <a:p>
            <a:r>
              <a:rPr lang="en-US" sz="2000"/>
              <a:t>&gt; db.foo.find() </a:t>
            </a:r>
          </a:p>
          <a:p>
            <a:r>
              <a:rPr lang="en-US" sz="2000"/>
              <a:t>{ "_id" : 0 } </a:t>
            </a:r>
          </a:p>
          <a:p>
            <a:r>
              <a:rPr lang="en-US" sz="2000"/>
              <a:t>{ "_id" : 1 } </a:t>
            </a:r>
          </a:p>
          <a:p>
            <a:r>
              <a:rPr lang="en-US" sz="2000"/>
              <a:t>{ "_id" : 2 } </a:t>
            </a:r>
          </a:p>
          <a:p>
            <a:r>
              <a:rPr lang="en-US" sz="2000"/>
              <a:t>We will use      db.collectionName.insertMany([ </a:t>
            </a:r>
          </a:p>
        </p:txBody>
      </p:sp>
    </p:spTree>
    <p:extLst>
      <p:ext uri="{BB962C8B-B14F-4D97-AF65-F5344CB8AC3E}">
        <p14:creationId xmlns:p14="http://schemas.microsoft.com/office/powerpoint/2010/main" val="8993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BULK INSERT</a:t>
            </a:r>
          </a:p>
          <a:p>
            <a:r>
              <a:rPr lang="en-US" sz="2000"/>
              <a:t>Example 2: </a:t>
            </a:r>
          </a:p>
          <a:p>
            <a:r>
              <a:rPr lang="en-US" sz="2000"/>
              <a:t>&gt; db.foo.insert([{"_id" : 0}, {"_id" : 1}, {"_id" : 1}, {"_id" : 2}]) </a:t>
            </a:r>
          </a:p>
          <a:p>
            <a:r>
              <a:rPr lang="en-US" sz="2000"/>
              <a:t>In this example, the first two documents will be inserted. </a:t>
            </a:r>
          </a:p>
          <a:p>
            <a:r>
              <a:rPr lang="en-US" sz="2000"/>
              <a:t>The insertion of the last two fails because you cannot insert two documents with the same “_id”. </a:t>
            </a:r>
          </a:p>
          <a:p>
            <a:r>
              <a:rPr lang="en-US" sz="2000"/>
              <a:t>To ignore errors and insert the rest of the batch the continueOnError option can be used to insert documents after the failure.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8846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InsertOne</a:t>
            </a:r>
          </a:p>
          <a:p>
            <a:r>
              <a:rPr lang="en-US"/>
              <a:t>The function insertOne adds one document to a collection. </a:t>
            </a:r>
            <a:endParaRPr lang="en-CA"/>
          </a:p>
          <a:p>
            <a:r>
              <a:rPr lang="en-US" sz="2000"/>
              <a:t>db.blog.insertOne({"title" : "My Blog Post",</a:t>
            </a:r>
          </a:p>
          <a:p>
            <a:r>
              <a:rPr lang="en-US" sz="2000"/>
              <a:t> ... "content" : "Here's my blog post.", </a:t>
            </a:r>
          </a:p>
          <a:p>
            <a:r>
              <a:rPr lang="en-US" sz="2000"/>
              <a:t> ... "date" : new Date()}) 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905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insertMany</a:t>
            </a:r>
          </a:p>
          <a:p>
            <a:r>
              <a:rPr lang="en-US" sz="2000"/>
              <a:t>To insert multiple documents, the insertMany function can be used. The function receives an array of documents. </a:t>
            </a:r>
          </a:p>
          <a:p>
            <a:r>
              <a:rPr lang="en-US" sz="2000"/>
              <a:t>&gt; db.blog.insertMany([ </a:t>
            </a:r>
          </a:p>
          <a:p>
            <a:r>
              <a:rPr lang="en-US" sz="2000"/>
              <a:t> … {"title" : "My Blog Post", "content" : "Here's my blog post."}, </a:t>
            </a:r>
          </a:p>
          <a:p>
            <a:r>
              <a:rPr lang="en-US" sz="2000"/>
              <a:t>… {"title" : "New Post", "content" : "Here's the new blog post."}, </a:t>
            </a:r>
          </a:p>
          <a:p>
            <a:r>
              <a:rPr lang="en-US" sz="2000"/>
              <a:t>… {"title" : "Public Post", "content" : "Here's the public post."}, </a:t>
            </a:r>
          </a:p>
          <a:p>
            <a:r>
              <a:rPr lang="en-US" sz="2000"/>
              <a:t>]</a:t>
            </a:r>
            <a:r>
              <a:rPr lang="en-CA" sz="200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41653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Insert Validation</a:t>
            </a:r>
          </a:p>
          <a:p>
            <a:r>
              <a:rPr lang="en-US" sz="2400"/>
              <a:t>In an insert operation MongoDB</a:t>
            </a:r>
          </a:p>
          <a:p>
            <a:r>
              <a:rPr lang="en-US" sz="2400"/>
              <a:t>Checks the document’s basic structure </a:t>
            </a:r>
          </a:p>
          <a:p>
            <a:r>
              <a:rPr lang="en-US" sz="2400"/>
              <a:t>The size (must be less than 16 MB) </a:t>
            </a:r>
          </a:p>
          <a:p>
            <a:r>
              <a:rPr lang="en-US" sz="2400"/>
              <a:t>Adds an “_id” field if one does not exists </a:t>
            </a:r>
          </a:p>
          <a:p>
            <a:r>
              <a:rPr lang="en-US" sz="2400"/>
              <a:t>Invalid data can be easily inserted. </a:t>
            </a:r>
          </a:p>
          <a:p>
            <a:r>
              <a:rPr lang="en-US" sz="2400"/>
              <a:t>In insert operation, if the given collection does not exist, It will be created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3397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00F8-113B-4A94-EA8E-DEB400C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8681-D5D3-A9F9-02CE-28D741B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Remove</a:t>
            </a:r>
          </a:p>
          <a:p>
            <a:r>
              <a:rPr lang="en-US"/>
              <a:t>The remove function deletes documents.</a:t>
            </a:r>
            <a:endParaRPr lang="en-CA"/>
          </a:p>
          <a:p>
            <a:r>
              <a:rPr lang="en-US" sz="2000"/>
              <a:t>Example 1: &gt; db.foo.remove() </a:t>
            </a:r>
          </a:p>
          <a:p>
            <a:r>
              <a:rPr lang="en-US" sz="2000"/>
              <a:t>The above command removes all documents from the blog collection.</a:t>
            </a:r>
          </a:p>
          <a:p>
            <a:r>
              <a:rPr lang="en-US" sz="2000"/>
              <a:t>Example 2: &gt; db.mailing.list.remove({"opt-out" : true}) </a:t>
            </a:r>
          </a:p>
          <a:p>
            <a:r>
              <a:rPr lang="en-US" sz="2000"/>
              <a:t>This command removes all documents from mailing.list collection if their value of “opt-out” is true. </a:t>
            </a:r>
          </a:p>
          <a:p>
            <a:r>
              <a:rPr lang="en-US" sz="2000"/>
              <a:t>The deleted data cannot be recovered after it is removed. </a:t>
            </a:r>
          </a:p>
          <a:p>
            <a:r>
              <a:rPr lang="en-US" sz="2000"/>
              <a:t>We will use  </a:t>
            </a:r>
            <a:r>
              <a:rPr lang="en-CA" sz="2400"/>
              <a:t>db.collectionName.deleteMany({});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628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Querying a Document</a:t>
            </a:r>
          </a:p>
          <a:p>
            <a:r>
              <a:rPr lang="en-US"/>
              <a:t>ad-hoc queries using find or findOne</a:t>
            </a:r>
            <a:endParaRPr lang="en-CA"/>
          </a:p>
          <a:p>
            <a:r>
              <a:rPr lang="en-US"/>
              <a:t>Query for </a:t>
            </a:r>
          </a:p>
          <a:p>
            <a:r>
              <a:rPr lang="en-US" sz="2800"/>
              <a:t>   Range selection </a:t>
            </a:r>
          </a:p>
          <a:p>
            <a:r>
              <a:rPr lang="en-US" sz="2800"/>
              <a:t>   Set inclusion </a:t>
            </a:r>
          </a:p>
          <a:p>
            <a:r>
              <a:rPr lang="en-US" sz="2800"/>
              <a:t>   Inequalities </a:t>
            </a:r>
          </a:p>
          <a:p>
            <a:r>
              <a:rPr lang="en-US"/>
              <a:t>Cursors </a:t>
            </a:r>
            <a:r>
              <a:rPr lang="en-CA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3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8479-1279-4F65-A95D-3EF57502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InsertMany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61BE763D-35F9-9EE2-4B48-A4FA0055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69" y="1600200"/>
            <a:ext cx="5842862" cy="4419600"/>
          </a:xfrm>
        </p:spPr>
      </p:pic>
    </p:spTree>
    <p:extLst>
      <p:ext uri="{BB962C8B-B14F-4D97-AF65-F5344CB8AC3E}">
        <p14:creationId xmlns:p14="http://schemas.microsoft.com/office/powerpoint/2010/main" val="35550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925E-A5E3-9A82-D5D7-670361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551A-554F-675A-9ECD-95E66F48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is a Trigger?</a:t>
            </a:r>
          </a:p>
          <a:p>
            <a:r>
              <a:rPr lang="en-CA"/>
              <a:t>Actions that take place before or after an event</a:t>
            </a:r>
          </a:p>
          <a:p>
            <a:r>
              <a:rPr lang="en-CA"/>
              <a:t>Update, Insert, Delete, or Read</a:t>
            </a:r>
          </a:p>
          <a:p>
            <a:r>
              <a:rPr lang="en-CA"/>
              <a:t>Can be used to enforce complex  business rules</a:t>
            </a:r>
          </a:p>
          <a:p>
            <a:r>
              <a:rPr lang="en-CA"/>
              <a:t>Used to audit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30982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Find </a:t>
            </a:r>
          </a:p>
          <a:p>
            <a:r>
              <a:rPr lang="en-US" sz="2000"/>
              <a:t>The find function is called to query and see documents in a collection. It returns a subset of documents. </a:t>
            </a:r>
          </a:p>
          <a:p>
            <a:r>
              <a:rPr lang="en-US" sz="2000"/>
              <a:t>To see documents in blog collection: </a:t>
            </a:r>
          </a:p>
          <a:p>
            <a:r>
              <a:rPr lang="en-US" sz="2000"/>
              <a:t>   db.blog.find()         Or </a:t>
            </a:r>
          </a:p>
          <a:p>
            <a:r>
              <a:rPr lang="en-US" sz="2000"/>
              <a:t>   Db.blog.find({}) </a:t>
            </a:r>
          </a:p>
          <a:p>
            <a:r>
              <a:rPr lang="en-US" sz="2000"/>
              <a:t>The following is the result of calling find function since we have only one document in the blog collection:</a:t>
            </a:r>
          </a:p>
          <a:p>
            <a:r>
              <a:rPr lang="en-US" sz="2000"/>
              <a:t>{ "_id" : ObjectId("5037ee4a1084eb3ffeef7228"), </a:t>
            </a:r>
          </a:p>
          <a:p>
            <a:r>
              <a:rPr lang="en-US" sz="2000"/>
              <a:t>"title" : "My Blog Post", </a:t>
            </a:r>
          </a:p>
          <a:p>
            <a:r>
              <a:rPr lang="en-US" sz="2000"/>
              <a:t>"content" : "Here's my blog post.", </a:t>
            </a:r>
          </a:p>
          <a:p>
            <a:r>
              <a:rPr lang="en-US" sz="2000"/>
              <a:t>"date" : ISODate("2012-08-24T21:12:09.982Z") }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6354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FindOne</a:t>
            </a:r>
          </a:p>
          <a:p>
            <a:r>
              <a:rPr lang="en-US" sz="2000"/>
              <a:t>The findOne is used to read and see one document from a collection.</a:t>
            </a:r>
            <a:endParaRPr lang="en-CA" sz="2000"/>
          </a:p>
          <a:p>
            <a:r>
              <a:rPr lang="en-CA" sz="2000"/>
              <a:t>Example: </a:t>
            </a:r>
          </a:p>
          <a:p>
            <a:r>
              <a:rPr lang="en-CA" sz="2000"/>
              <a:t>db.blog.findOne() </a:t>
            </a:r>
          </a:p>
          <a:p>
            <a:r>
              <a:rPr lang="en-US" sz="2000"/>
              <a:t>{ </a:t>
            </a:r>
          </a:p>
          <a:p>
            <a:r>
              <a:rPr lang="en-US" sz="2000"/>
              <a:t>"_id" : ObjectId("5037ee4a1084eb3ffeef7228"), </a:t>
            </a:r>
          </a:p>
          <a:p>
            <a:r>
              <a:rPr lang="en-US" sz="2000"/>
              <a:t>"title" : "My Blog Post", </a:t>
            </a:r>
          </a:p>
          <a:p>
            <a:r>
              <a:rPr lang="en-US" sz="2000"/>
              <a:t>"content" : "Here's my blog post.", </a:t>
            </a:r>
          </a:p>
          <a:p>
            <a:r>
              <a:rPr lang="en-US" sz="2000"/>
              <a:t>"date" : ISODate("2012-08-24T21:12:09.982Z") </a:t>
            </a:r>
          </a:p>
          <a:p>
            <a:r>
              <a:rPr lang="en-US" sz="2000"/>
              <a:t>}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4166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MongoDB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724400"/>
          </a:xfrm>
        </p:spPr>
        <p:txBody>
          <a:bodyPr/>
          <a:lstStyle/>
          <a:p>
            <a:r>
              <a:rPr lang="en-US" sz="2400"/>
              <a:t>Query with Key/Value Pairs</a:t>
            </a:r>
          </a:p>
          <a:p>
            <a:r>
              <a:rPr lang="en-US" sz="1800"/>
              <a:t>We can add key/value pairs to restrict the search. </a:t>
            </a:r>
          </a:p>
          <a:p>
            <a:r>
              <a:rPr lang="en-US" sz="1800"/>
              <a:t>Members match members </a:t>
            </a:r>
          </a:p>
          <a:p>
            <a:r>
              <a:rPr lang="en-US" sz="1800"/>
              <a:t>Booleans match Booleans </a:t>
            </a:r>
          </a:p>
          <a:p>
            <a:r>
              <a:rPr lang="en-US" sz="1800"/>
              <a:t>Strings match strings </a:t>
            </a:r>
          </a:p>
          <a:p>
            <a:r>
              <a:rPr lang="en-US" sz="1800"/>
              <a:t>Find all documents where the value of age is 20:  </a:t>
            </a:r>
          </a:p>
          <a:p>
            <a:r>
              <a:rPr lang="en-US" sz="1800"/>
              <a:t>&gt; db.users.find({"age" : 20}) </a:t>
            </a:r>
          </a:p>
          <a:p>
            <a:r>
              <a:rPr lang="en-US" sz="1800"/>
              <a:t>search for documents where the username is “joe” </a:t>
            </a:r>
          </a:p>
          <a:p>
            <a:r>
              <a:rPr lang="en-US" sz="1800"/>
              <a:t>&gt; db.users.find({"username" : "joe"}) • </a:t>
            </a:r>
          </a:p>
          <a:p>
            <a:r>
              <a:rPr lang="en-US" sz="1800"/>
              <a:t>To find documents with multiple conditons, more key/value pairs can be added. We want to find users where their age is 20 and the username is “joe”: </a:t>
            </a:r>
          </a:p>
          <a:p>
            <a:r>
              <a:rPr lang="en-US" sz="1800"/>
              <a:t>&gt; db.users.find({"username" : "joe", "age" : 20}) </a:t>
            </a:r>
          </a:p>
          <a:p>
            <a:r>
              <a:rPr lang="en-US" sz="1800"/>
              <a:t>To find items which are out of stock: &gt; db.stock.find({"in_stock" : 0}) 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03371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F3-F322-676F-E1AD-B8150CF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63F-BF8A-2DF8-1A6B-7FCEA988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Lab 7 is an open ended lab. Get started with MongoDB, create a collection and documents of your choice.</a:t>
            </a:r>
          </a:p>
          <a:p>
            <a:r>
              <a:rPr lang="en-CA"/>
              <a:t>The labs will be done on your pc’s or laptops and will require some installation</a:t>
            </a:r>
          </a:p>
          <a:p>
            <a:r>
              <a:rPr lang="en-CA"/>
              <a:t>The labs will be demonstrated online since the schools machines are not set up for this new approach</a:t>
            </a:r>
          </a:p>
        </p:txBody>
      </p:sp>
    </p:spTree>
    <p:extLst>
      <p:ext uri="{BB962C8B-B14F-4D97-AF65-F5344CB8AC3E}">
        <p14:creationId xmlns:p14="http://schemas.microsoft.com/office/powerpoint/2010/main" val="39917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6CFF-CDB9-9F4A-9025-273E0DB7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CF4C2-357F-DB30-F466-6C7B38F97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04975"/>
            <a:ext cx="7924800" cy="4210050"/>
          </a:xfrm>
        </p:spPr>
      </p:pic>
    </p:spTree>
    <p:extLst>
      <p:ext uri="{BB962C8B-B14F-4D97-AF65-F5344CB8AC3E}">
        <p14:creationId xmlns:p14="http://schemas.microsoft.com/office/powerpoint/2010/main" val="38430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FCF-1599-1EC2-DE19-2CD257A3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Relational Database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ED28-9823-DFDD-FE14-B74A09D7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NoSQL</a:t>
            </a:r>
          </a:p>
          <a:p>
            <a:r>
              <a:rPr lang="en-CA"/>
              <a:t>NewSQL</a:t>
            </a:r>
          </a:p>
          <a:p>
            <a:r>
              <a:rPr lang="en-CA"/>
              <a:t>Multi Model</a:t>
            </a:r>
          </a:p>
        </p:txBody>
      </p:sp>
    </p:spTree>
    <p:extLst>
      <p:ext uri="{BB962C8B-B14F-4D97-AF65-F5344CB8AC3E}">
        <p14:creationId xmlns:p14="http://schemas.microsoft.com/office/powerpoint/2010/main" val="23036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1C6E-4954-B0FC-05D7-B0654FC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Wikipedia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FCAA-2A57-3A75-5199-63C8941A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NoSQL – “Not only SQL” – A NoSQL database provides a mechanism for storage and retrieval of data that is modeled in means other than the tabular relations used in relational databases.</a:t>
            </a:r>
            <a:r>
              <a:rPr lang="en-CA" sz="1800"/>
              <a:t>   </a:t>
            </a:r>
          </a:p>
          <a:p>
            <a:r>
              <a:rPr lang="en-US" sz="2000"/>
              <a:t>NewSQL - is a class of relational database management systems that seek to provide the scalability of NoSQL systems for online transaction processing workloads while maintaining the ACID guarantees of a traditional database system</a:t>
            </a:r>
          </a:p>
          <a:p>
            <a:r>
              <a:rPr lang="en-US" sz="2000"/>
              <a:t>Multi-model - Most database management systems are organized around a single data model that determines how data can be organized, stored, and manipulated. In contrast, a multi-model database is designed to support multiple data models against a single, integrated backend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525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3224-995B-FFA8-A8B6-592391CA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A0C1-FB68-165E-DB2F-5B2790624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14" y="1600200"/>
            <a:ext cx="6450371" cy="4419600"/>
          </a:xfrm>
        </p:spPr>
      </p:pic>
    </p:spTree>
    <p:extLst>
      <p:ext uri="{BB962C8B-B14F-4D97-AF65-F5344CB8AC3E}">
        <p14:creationId xmlns:p14="http://schemas.microsoft.com/office/powerpoint/2010/main" val="23151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705D-5599-F6B5-91F9-7B67745F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A4DB0-63E5-A5B6-F8CB-5D95061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ffectLst/>
                <a:latin typeface="Arial" panose="020B0604020202020204" pitchFamily="34" charset="0"/>
              </a:rPr>
              <a:t>A class of database management systems that depart from traditional RDBMSs</a:t>
            </a:r>
          </a:p>
          <a:p>
            <a:r>
              <a:rPr lang="en-US" sz="2400">
                <a:effectLst/>
                <a:latin typeface="Arial" panose="020B0604020202020204" pitchFamily="34" charset="0"/>
              </a:rPr>
              <a:t>Does not use SQL as the primary query language</a:t>
            </a:r>
            <a:endParaRPr lang="en-US" sz="2400">
              <a:latin typeface="Arial" panose="020B0604020202020204" pitchFamily="34" charset="0"/>
            </a:endParaRPr>
          </a:p>
          <a:p>
            <a:r>
              <a:rPr lang="en-US" sz="2400">
                <a:effectLst/>
                <a:latin typeface="Arial" panose="020B0604020202020204" pitchFamily="34" charset="0"/>
              </a:rPr>
              <a:t>Is “schema-less”</a:t>
            </a:r>
          </a:p>
          <a:p>
            <a:r>
              <a:rPr lang="en-US" sz="2400">
                <a:latin typeface="Arial" panose="020B0604020202020204" pitchFamily="34" charset="0"/>
              </a:rPr>
              <a:t>    </a:t>
            </a:r>
            <a:r>
              <a:rPr lang="en-US" sz="2400">
                <a:effectLst/>
                <a:latin typeface="Arial" panose="020B0604020202020204" pitchFamily="34" charset="0"/>
              </a:rPr>
              <a:t>No rigid schema enforced by the DBMS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Programmer-friendly for adding fields to a document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Might not guarantee full </a:t>
            </a:r>
            <a:r>
              <a:rPr lang="en-US" sz="2000">
                <a:effectLst/>
                <a:latin typeface="Courier New" panose="02070309020205020404" pitchFamily="49" charset="0"/>
              </a:rPr>
              <a:t>ACID </a:t>
            </a:r>
            <a:r>
              <a:rPr lang="en-US" sz="2000">
                <a:effectLst/>
                <a:latin typeface="Arial" panose="020B0604020202020204" pitchFamily="34" charset="0"/>
              </a:rPr>
              <a:t>behavior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Often has a distributed, fault-tolerant, elastic architecture</a:t>
            </a:r>
          </a:p>
          <a:p>
            <a:r>
              <a:rPr lang="en-US" sz="2000">
                <a:effectLst/>
                <a:latin typeface="Arial" panose="020B0604020202020204" pitchFamily="34" charset="0"/>
              </a:rPr>
              <a:t>Highly optimized for retrieve and append operations over great quantities of data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29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240-0FC2-0F78-8698-19714D62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ACID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13E0-1061-0502-9D1B-F632EE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Atomicity</a:t>
            </a:r>
            <a:r>
              <a:rPr lang="en-US" sz="2400"/>
              <a:t> - all operations in a transaction succeed or are all rolled back</a:t>
            </a:r>
          </a:p>
          <a:p>
            <a:r>
              <a:rPr lang="en-US" sz="2400" b="1"/>
              <a:t>Consistency</a:t>
            </a:r>
            <a:r>
              <a:rPr lang="en-US" sz="2400"/>
              <a:t> - after transactions are complete, the database remains consistent</a:t>
            </a:r>
          </a:p>
          <a:p>
            <a:r>
              <a:rPr lang="en-US" sz="2400" b="1"/>
              <a:t>Isolation</a:t>
            </a:r>
            <a:r>
              <a:rPr lang="en-US" sz="2400"/>
              <a:t> - transactions are executed without interfering with other transactions</a:t>
            </a:r>
          </a:p>
          <a:p>
            <a:r>
              <a:rPr lang="en-US" sz="2400" b="1"/>
              <a:t>Durability</a:t>
            </a:r>
            <a:r>
              <a:rPr lang="en-US" sz="2400"/>
              <a:t> - after transactions are completed, changes will be permanent</a:t>
            </a:r>
          </a:p>
          <a:p>
            <a:endParaRPr lang="en-US" sz="2400"/>
          </a:p>
          <a:p>
            <a:endParaRPr lang="en-US" sz="2400"/>
          </a:p>
          <a:p>
            <a:endParaRPr lang="en-US"/>
          </a:p>
          <a:p>
            <a:endParaRPr lang="en-US" sz="3200"/>
          </a:p>
          <a:p>
            <a:endParaRPr lang="en-US" sz="3200"/>
          </a:p>
          <a:p>
            <a:endParaRPr lang="en-CA" sz="32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79644</TotalTime>
  <Words>2690</Words>
  <Application>Microsoft Office PowerPoint</Application>
  <PresentationFormat>On-screen Show (4:3)</PresentationFormat>
  <Paragraphs>336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Courier New</vt:lpstr>
      <vt:lpstr>Times New Roman</vt:lpstr>
      <vt:lpstr>Wingdings</vt:lpstr>
      <vt:lpstr>Radial</vt:lpstr>
      <vt:lpstr>Topics</vt:lpstr>
      <vt:lpstr>Review</vt:lpstr>
      <vt:lpstr>Review</vt:lpstr>
      <vt:lpstr>Review</vt:lpstr>
      <vt:lpstr>Relational Database Alternatives</vt:lpstr>
      <vt:lpstr>Wikipedia Definitions</vt:lpstr>
      <vt:lpstr>PowerPoint Presentation</vt:lpstr>
      <vt:lpstr>NoSQL</vt:lpstr>
      <vt:lpstr>ACID Transactions</vt:lpstr>
      <vt:lpstr>MongoDB</vt:lpstr>
      <vt:lpstr>MongoDB Ease of Use</vt:lpstr>
      <vt:lpstr>MongoDB Easy Scaling</vt:lpstr>
      <vt:lpstr>MongoDB Basic Concepts</vt:lpstr>
      <vt:lpstr>Documents</vt:lpstr>
      <vt:lpstr>Document Key</vt:lpstr>
      <vt:lpstr>Documents</vt:lpstr>
      <vt:lpstr>Collections</vt:lpstr>
      <vt:lpstr>PowerPoint Presentation</vt:lpstr>
      <vt:lpstr>PowerPoint Presentation</vt:lpstr>
      <vt:lpstr>PowerPoint Presentation</vt:lpstr>
      <vt:lpstr>PowerPoint Presentation</vt:lpstr>
      <vt:lpstr>Database</vt:lpstr>
      <vt:lpstr>PowerPoint Presentation</vt:lpstr>
      <vt:lpstr>Drop Collections</vt:lpstr>
      <vt:lpstr>MongoDB Shell</vt:lpstr>
      <vt:lpstr>JavaScript function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MongoDB Demonstration</vt:lpstr>
      <vt:lpstr>InsertMany</vt:lpstr>
      <vt:lpstr>MongoDB Demonstration</vt:lpstr>
      <vt:lpstr>MongoDB Demonstration</vt:lpstr>
      <vt:lpstr>MongoDB Demonstration</vt:lpstr>
      <vt:lpstr>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</dc:title>
  <dc:creator>Russell.Pangborn@senecac.on.ca</dc:creator>
  <cp:lastModifiedBy>Russell Pangborn</cp:lastModifiedBy>
  <cp:revision>120</cp:revision>
  <cp:lastPrinted>2022-10-03T11:46:39Z</cp:lastPrinted>
  <dcterms:created xsi:type="dcterms:W3CDTF">2002-08-28T01:39:57Z</dcterms:created>
  <dcterms:modified xsi:type="dcterms:W3CDTF">2023-03-14T16:09:04Z</dcterms:modified>
</cp:coreProperties>
</file>