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258" r:id="rId2"/>
    <p:sldId id="775" r:id="rId3"/>
    <p:sldId id="776" r:id="rId4"/>
    <p:sldId id="797" r:id="rId5"/>
    <p:sldId id="777" r:id="rId6"/>
    <p:sldId id="798" r:id="rId7"/>
    <p:sldId id="762" r:id="rId8"/>
    <p:sldId id="781" r:id="rId9"/>
    <p:sldId id="763" r:id="rId10"/>
    <p:sldId id="764" r:id="rId11"/>
    <p:sldId id="769" r:id="rId12"/>
    <p:sldId id="765" r:id="rId13"/>
    <p:sldId id="766" r:id="rId14"/>
    <p:sldId id="767" r:id="rId15"/>
    <p:sldId id="768" r:id="rId16"/>
    <p:sldId id="760" r:id="rId17"/>
    <p:sldId id="782" r:id="rId18"/>
    <p:sldId id="770" r:id="rId19"/>
    <p:sldId id="771" r:id="rId20"/>
    <p:sldId id="787" r:id="rId21"/>
    <p:sldId id="788" r:id="rId22"/>
    <p:sldId id="789" r:id="rId23"/>
    <p:sldId id="790" r:id="rId24"/>
    <p:sldId id="783" r:id="rId25"/>
    <p:sldId id="784" r:id="rId26"/>
    <p:sldId id="785" r:id="rId27"/>
    <p:sldId id="793" r:id="rId28"/>
    <p:sldId id="786" r:id="rId29"/>
    <p:sldId id="791" r:id="rId30"/>
    <p:sldId id="794" r:id="rId31"/>
    <p:sldId id="795" r:id="rId32"/>
    <p:sldId id="792" r:id="rId33"/>
    <p:sldId id="796" r:id="rId34"/>
    <p:sldId id="773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11" autoAdjust="0"/>
    <p:restoredTop sz="92026" autoAdjust="0"/>
  </p:normalViewPr>
  <p:slideViewPr>
    <p:cSldViewPr>
      <p:cViewPr varScale="1">
        <p:scale>
          <a:sx n="73" d="100"/>
          <a:sy n="73" d="100"/>
        </p:scale>
        <p:origin x="9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Pangborn" userId="926e7a0a90445740" providerId="LiveId" clId="{501ABE0A-F12D-4DB2-8D9E-1360782D32C7}"/>
    <pc:docChg chg="addSld delSld modSld">
      <pc:chgData name="Russell Pangborn" userId="926e7a0a90445740" providerId="LiveId" clId="{501ABE0A-F12D-4DB2-8D9E-1360782D32C7}" dt="2023-03-22T20:29:41.064" v="24" actId="2696"/>
      <pc:docMkLst>
        <pc:docMk/>
      </pc:docMkLst>
      <pc:sldChg chg="modSp modAnim">
        <pc:chgData name="Russell Pangborn" userId="926e7a0a90445740" providerId="LiveId" clId="{501ABE0A-F12D-4DB2-8D9E-1360782D32C7}" dt="2023-03-22T20:29:05.569" v="23" actId="255"/>
        <pc:sldMkLst>
          <pc:docMk/>
          <pc:sldMk cId="2682565270" sldId="787"/>
        </pc:sldMkLst>
        <pc:spChg chg="mod">
          <ac:chgData name="Russell Pangborn" userId="926e7a0a90445740" providerId="LiveId" clId="{501ABE0A-F12D-4DB2-8D9E-1360782D32C7}" dt="2023-03-22T20:29:05.569" v="23" actId="255"/>
          <ac:spMkLst>
            <pc:docMk/>
            <pc:sldMk cId="2682565270" sldId="787"/>
            <ac:spMk id="3" creationId="{3D25EDD4-7C84-EC08-B6F5-8649FB5EC230}"/>
          </ac:spMkLst>
        </pc:spChg>
      </pc:sldChg>
      <pc:sldChg chg="new del">
        <pc:chgData name="Russell Pangborn" userId="926e7a0a90445740" providerId="LiveId" clId="{501ABE0A-F12D-4DB2-8D9E-1360782D32C7}" dt="2023-03-22T20:29:41.064" v="24" actId="2696"/>
        <pc:sldMkLst>
          <pc:docMk/>
          <pc:sldMk cId="616382246" sldId="7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E7D0B59-E383-45F1-BE2E-5450678D0B38}" type="datetimeFigureOut">
              <a:rPr lang="en-US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E1C8901-C533-4EC0-AE6A-978FE03FB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86F659F-9140-4031-B786-12DEEC25BC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67314 w 4917"/>
                <a:gd name="T3" fmla="*/ 0 h 1000"/>
                <a:gd name="T4" fmla="*/ 74952 w 4917"/>
                <a:gd name="T5" fmla="*/ 1552 h 1000"/>
                <a:gd name="T6" fmla="*/ 67330 w 4917"/>
                <a:gd name="T7" fmla="*/ 3101 h 1000"/>
                <a:gd name="T8" fmla="*/ 0 w 4917"/>
                <a:gd name="T9" fmla="*/ 310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78E475-FDCB-4435-A56F-BF8FC6110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99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10045-B241-4151-BDEA-29AFB0809C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27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D6682-DBE9-454D-93A6-C9C6C628F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17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186C8-C3A6-4547-B3A2-99C3FD924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3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E0F4F-C73A-4D1E-BC49-EBA6BDA00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2E79B-965A-4AB0-B135-9B25718F1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4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23E06-9FE6-40B1-BC06-899A274218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15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8AE39-7B0C-4B34-BA14-00C8924C43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35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D6B20-5C38-4574-9FE6-432EF12DD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93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5AAB5-5406-4AE6-AD16-96E450DA5F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09F87-AD4A-468B-8B02-F816C54AC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1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5506 w 7000"/>
                <a:gd name="T3" fmla="*/ 0 h 1000"/>
                <a:gd name="T4" fmla="*/ 5930 w 7000"/>
                <a:gd name="T5" fmla="*/ 61 h 1000"/>
                <a:gd name="T6" fmla="*/ 5507 w 7000"/>
                <a:gd name="T7" fmla="*/ 121 h 1000"/>
                <a:gd name="T8" fmla="*/ 0 w 7000"/>
                <a:gd name="T9" fmla="*/ 12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09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14CF623-28E7-4314-ADB9-7504973867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574571-67A1-4DA1-885A-78985EE8D514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419600"/>
          </a:xfrm>
        </p:spPr>
        <p:txBody>
          <a:bodyPr/>
          <a:lstStyle/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/>
              <a:t>MongoDb Review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/>
              <a:t>More on Searching for Documents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/>
              <a:t>Replacing Documents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/>
              <a:t>Updating Documents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endParaRPr lang="en-US" altLang="en-US"/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US" altLang="en-US"/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US" altLang="en-US"/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00F8-113B-4A94-EA8E-DEB400C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8681-D5D3-A9F9-02CE-28D741B3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Comparison Operators</a:t>
            </a:r>
          </a:p>
          <a:p>
            <a:r>
              <a:rPr lang="en-CA"/>
              <a:t> </a:t>
            </a:r>
          </a:p>
          <a:p>
            <a:endParaRPr lang="en-CA" sz="2400"/>
          </a:p>
          <a:p>
            <a:endParaRPr lang="en-CA" sz="2400"/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CA" sz="2400"/>
          </a:p>
          <a:p>
            <a:r>
              <a:rPr lang="en-CA" sz="2400"/>
              <a:t>The $ne operator can be used with any type</a:t>
            </a:r>
            <a:endParaRPr lang="en-US" sz="2400"/>
          </a:p>
          <a:p>
            <a:endParaRPr lang="en-CA" sz="20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99DEB-ED2D-D7E6-0E53-23B24D637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72952"/>
              </p:ext>
            </p:extLst>
          </p:nvPr>
        </p:nvGraphicFramePr>
        <p:xfrm>
          <a:off x="602064" y="2252980"/>
          <a:ext cx="601980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23298994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55880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aseline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9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/>
                        <a:t>“$lt”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7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/>
                        <a:t>“$lte”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3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/>
                        <a:t>“$gt”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7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aseline="0"/>
                        <a:t>“$gte”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62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/>
                        <a:t>“$ne”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/>
                        <a:t>&lt;&gt;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666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3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00F8-113B-4A94-EA8E-DEB400C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8681-D5D3-A9F9-02CE-28D741B3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/>
              <a:t>Query Conditionals </a:t>
            </a:r>
          </a:p>
          <a:p>
            <a:r>
              <a:rPr lang="en-CA" sz="2400"/>
              <a:t>The comparison operators can be combined to create range queries.</a:t>
            </a:r>
          </a:p>
          <a:p>
            <a:r>
              <a:rPr lang="en-CA" sz="2000"/>
              <a:t>The following query look for users who are between the ages 18 and 30. </a:t>
            </a:r>
          </a:p>
          <a:p>
            <a:r>
              <a:rPr lang="en-CA" sz="2400"/>
              <a:t>   db.users.find({"age" : {"$gte" : 18, "$lte" : 30}}) </a:t>
            </a:r>
          </a:p>
          <a:p>
            <a:r>
              <a:rPr lang="en-CA" sz="2000"/>
              <a:t>Find people who registered before January 1, 2020: </a:t>
            </a:r>
          </a:p>
          <a:p>
            <a:r>
              <a:rPr lang="en-CA" sz="2400"/>
              <a:t>   start = new Date("01/01/2020") </a:t>
            </a:r>
          </a:p>
          <a:p>
            <a:r>
              <a:rPr lang="en-CA" sz="2400"/>
              <a:t>   db.users.find({"registered" : {"$lt" : start}}) </a:t>
            </a:r>
          </a:p>
          <a:p>
            <a:r>
              <a:rPr lang="en-CA" sz="2000"/>
              <a:t>Find all users whose username is not “joe”: </a:t>
            </a:r>
          </a:p>
          <a:p>
            <a:r>
              <a:rPr lang="en-CA" sz="2400"/>
              <a:t>   db.users.find({"username" : {"$ne" : "joe"}}</a:t>
            </a:r>
          </a:p>
        </p:txBody>
      </p:sp>
    </p:spTree>
    <p:extLst>
      <p:ext uri="{BB962C8B-B14F-4D97-AF65-F5344CB8AC3E}">
        <p14:creationId xmlns:p14="http://schemas.microsoft.com/office/powerpoint/2010/main" val="288466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00F8-113B-4A94-EA8E-DEB400C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8681-D5D3-A9F9-02CE-28D741B3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OR Queries </a:t>
            </a:r>
          </a:p>
          <a:p>
            <a:r>
              <a:rPr lang="en-US" sz="2400"/>
              <a:t>There are two ways to do an OR query in MongoDB. </a:t>
            </a:r>
            <a:endParaRPr lang="en-CA" sz="2400"/>
          </a:p>
          <a:p>
            <a:r>
              <a:rPr lang="en-US" sz="2000"/>
              <a:t>   To query documents based on a single key. </a:t>
            </a:r>
          </a:p>
          <a:p>
            <a:r>
              <a:rPr lang="en-US" sz="2000"/>
              <a:t>      “$in” </a:t>
            </a:r>
          </a:p>
          <a:p>
            <a:r>
              <a:rPr lang="en-US" sz="2000"/>
              <a:t>   To check different criteria or different keys. (To combine conditions) </a:t>
            </a:r>
          </a:p>
          <a:p>
            <a:r>
              <a:rPr lang="en-US" sz="2000"/>
              <a:t>      “$or” </a:t>
            </a:r>
          </a:p>
        </p:txBody>
      </p:sp>
    </p:spTree>
    <p:extLst>
      <p:ext uri="{BB962C8B-B14F-4D97-AF65-F5344CB8AC3E}">
        <p14:creationId xmlns:p14="http://schemas.microsoft.com/office/powerpoint/2010/main" val="429057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00F8-113B-4A94-EA8E-DEB400C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8681-D5D3-A9F9-02CE-28D741B3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“$in” Operators</a:t>
            </a:r>
          </a:p>
          <a:p>
            <a:r>
              <a:rPr lang="en-US" sz="1800"/>
              <a:t>The “$in” operators is used to search a variety of values for a single key. </a:t>
            </a:r>
          </a:p>
          <a:p>
            <a:r>
              <a:rPr lang="en-US" sz="1800"/>
              <a:t>To match more than one value for a single key, use an array of values with the “$in” operator. </a:t>
            </a:r>
          </a:p>
          <a:p>
            <a:r>
              <a:rPr lang="en-US" sz="2000"/>
              <a:t>   db.raffle.find({"ticket_no" : {"$in" : [725, 542, 390]}}) </a:t>
            </a:r>
          </a:p>
          <a:p>
            <a:r>
              <a:rPr lang="en-US" sz="1800"/>
              <a:t>   The value of the “ticket_no” key is compared to three values.</a:t>
            </a:r>
          </a:p>
          <a:p>
            <a:r>
              <a:rPr lang="en-US" sz="1800"/>
              <a:t>"$in" is very flexible and allows you to specify criteria of different types as well as values. </a:t>
            </a:r>
          </a:p>
          <a:p>
            <a:r>
              <a:rPr lang="en-US" sz="2000"/>
              <a:t>   db.users.find({"user_id" : {"$in" : [12345, "joe"]}) </a:t>
            </a:r>
          </a:p>
          <a:p>
            <a:r>
              <a:rPr lang="en-US" sz="2000"/>
              <a:t>The following statements are equivalent: </a:t>
            </a:r>
          </a:p>
          <a:p>
            <a:r>
              <a:rPr lang="en-US" sz="1800"/>
              <a:t>   {ticket_no : {$in : [725]}} </a:t>
            </a:r>
          </a:p>
          <a:p>
            <a:r>
              <a:rPr lang="en-US" sz="1800"/>
              <a:t>   {ticket_no : 725} 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416534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00F8-113B-4A94-EA8E-DEB400C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8681-D5D3-A9F9-02CE-28D741B3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600"/>
              <a:t>“$nin” Operator</a:t>
            </a:r>
          </a:p>
          <a:p>
            <a:r>
              <a:rPr lang="en-US" sz="2400"/>
              <a:t>The “$nin” operator returns documents that don’t match any of the criteria in the array. </a:t>
            </a:r>
          </a:p>
          <a:p>
            <a:r>
              <a:rPr lang="en-US" sz="2400"/>
              <a:t>   db.raffle.find({"ticket_no" : {"$nin" : [725, 542, 390]}})</a:t>
            </a:r>
          </a:p>
          <a:p>
            <a:r>
              <a:rPr lang="en-US" sz="2400"/>
              <a:t>The above query returns people who do not have any tickets with the given numbers.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33972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00F8-113B-4A94-EA8E-DEB400C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8681-D5D3-A9F9-02CE-28D741B3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“$or”/”$and” Operator</a:t>
            </a:r>
          </a:p>
          <a:p>
            <a:r>
              <a:rPr lang="en-CA" sz="2000"/>
              <a:t>The “$or” operator is used to check an array of possible criteria. The query returns the document if either condition is true. </a:t>
            </a:r>
          </a:p>
          <a:p>
            <a:r>
              <a:rPr lang="en-CA" sz="2000"/>
              <a:t>db.raffle.find({"$or" : [{"ticket_no" : 725}, {"winner" : true}]})</a:t>
            </a:r>
          </a:p>
          <a:p>
            <a:r>
              <a:rPr lang="en-CA" sz="2000"/>
              <a:t> </a:t>
            </a:r>
          </a:p>
          <a:p>
            <a:r>
              <a:rPr lang="en-CA" sz="2000"/>
              <a:t>db.raffle.find({"$or" : [{"ticket_no" : {"$in" : [725, 542, 390]}},</a:t>
            </a:r>
          </a:p>
          <a:p>
            <a:r>
              <a:rPr lang="en-CA" sz="2000"/>
              <a:t>                                  {"winner" : true}]})  </a:t>
            </a:r>
          </a:p>
          <a:p>
            <a:endParaRPr lang="en-CA" sz="2000"/>
          </a:p>
          <a:p>
            <a:r>
              <a:rPr lang="en-CA" sz="2000"/>
              <a:t>See the following example of “$and”: </a:t>
            </a:r>
          </a:p>
          <a:p>
            <a:r>
              <a:rPr lang="en-CA" sz="2000"/>
              <a:t>db.users.find({"$and" : [{"x" : {"$gt" : 1}}, {"x" : {“$lt” : 4}}]}) </a:t>
            </a:r>
          </a:p>
        </p:txBody>
      </p:sp>
    </p:spTree>
    <p:extLst>
      <p:ext uri="{BB962C8B-B14F-4D97-AF65-F5344CB8AC3E}">
        <p14:creationId xmlns:p14="http://schemas.microsoft.com/office/powerpoint/2010/main" val="206284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DAF3-F322-676F-E1AD-B8150CF3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763F-BF8A-2DF8-1A6B-7FCEA988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“$not” Operator</a:t>
            </a:r>
          </a:p>
          <a:p>
            <a:r>
              <a:rPr lang="en-US" sz="2000"/>
              <a:t>The “$not” operator can be applied on top of any condition.</a:t>
            </a:r>
          </a:p>
          <a:p>
            <a:r>
              <a:rPr lang="en-US" sz="2000"/>
              <a:t>db.inventory.find( { price: { $not: { $gt: 1.99 } } } )</a:t>
            </a:r>
          </a:p>
          <a:p>
            <a:r>
              <a:rPr lang="en-US" sz="2000"/>
              <a:t>This query will select all documents in the inventory collection where:</a:t>
            </a:r>
          </a:p>
          <a:p>
            <a:r>
              <a:rPr lang="en-US" sz="2000"/>
              <a:t>the price field value is less than or equal to 1.99 or</a:t>
            </a:r>
          </a:p>
          <a:p>
            <a:r>
              <a:rPr lang="en-US" sz="2000"/>
              <a:t>the price field does not exist</a:t>
            </a:r>
          </a:p>
          <a:p>
            <a:r>
              <a:rPr lang="en-US" sz="2000"/>
              <a:t>{ $not: { $gt: 1.99 } } is different from the $lte operator. </a:t>
            </a:r>
          </a:p>
          <a:p>
            <a:r>
              <a:rPr lang="en-US" sz="2000"/>
              <a:t>{ $lte: 1.99 } returns only the documents where price field exists and its value is less than or equal to 1.99</a:t>
            </a:r>
            <a:r>
              <a:rPr lang="en-US" sz="2400"/>
              <a:t>. 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57533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DAF3-F322-676F-E1AD-B8150CF3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763F-BF8A-2DF8-1A6B-7FCEA988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The $not operator only affects other operators and cannot check fields and documents independently. So, use the $not operator for logical disjunctions and the $ne operator to test the contents of fields directly.</a:t>
            </a:r>
          </a:p>
          <a:p>
            <a:pPr marL="0" indent="0">
              <a:buNone/>
            </a:pPr>
            <a:r>
              <a:rPr lang="en-US" sz="2400"/>
              <a:t>$mod</a:t>
            </a:r>
          </a:p>
          <a:p>
            <a:r>
              <a:rPr lang="en-US" sz="2400"/>
              <a:t>db.users.find({"id_num" : {"$mod" : [5, 1]}}) </a:t>
            </a:r>
          </a:p>
          <a:p>
            <a:r>
              <a:rPr lang="en-US" sz="2400"/>
              <a:t>This query returns documents if the key “id_num” is 1, 6, 11, or etc. </a:t>
            </a:r>
          </a:p>
          <a:p>
            <a:r>
              <a:rPr lang="en-US" sz="2400"/>
              <a:t>"$mod" operator checks if the value of key “id_num” divided by the first value have a remainder of the second value. 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55689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DAF3-F322-676F-E1AD-B8150CF3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763F-BF8A-2DF8-1A6B-7FCEA988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Null</a:t>
            </a:r>
          </a:p>
          <a:p>
            <a:r>
              <a:rPr lang="en-CA" sz="1500"/>
              <a:t>Null means the value of a key is unknown. </a:t>
            </a:r>
          </a:p>
          <a:p>
            <a:r>
              <a:rPr lang="en-CA" sz="1500"/>
              <a:t>Assume the following documents: </a:t>
            </a:r>
          </a:p>
          <a:p>
            <a:r>
              <a:rPr lang="en-CA" sz="1500"/>
              <a:t>db.c.find() </a:t>
            </a:r>
          </a:p>
          <a:p>
            <a:r>
              <a:rPr lang="en-CA" sz="1500"/>
              <a:t>   { "_id" : ObjectId("4ba0f0dfd22aa494fd523621"), "y" : null } </a:t>
            </a:r>
          </a:p>
          <a:p>
            <a:r>
              <a:rPr lang="en-CA" sz="1500"/>
              <a:t>   { "_id" : ObjectId("4ba0f0dfd22aa494fd523622"), "y" : 1 } </a:t>
            </a:r>
          </a:p>
          <a:p>
            <a:r>
              <a:rPr lang="en-CA" sz="1500"/>
              <a:t>   { "_id" : ObjectId("4ba0f148d22aa494fd523623"), "y" : 2 } </a:t>
            </a:r>
          </a:p>
          <a:p>
            <a:r>
              <a:rPr lang="en-CA" sz="1500"/>
              <a:t>To find documents with the NULL value for the “y” key:  </a:t>
            </a:r>
          </a:p>
          <a:p>
            <a:pPr lvl="1"/>
            <a:r>
              <a:rPr lang="en-CA" sz="1100"/>
              <a:t> db.c.find({"y" : null}) </a:t>
            </a:r>
          </a:p>
          <a:p>
            <a:r>
              <a:rPr lang="en-CA" sz="1500"/>
              <a:t>   { "_id" : ObjectId("4ba0f0dfd22aa494fd523621"), "y" : null } </a:t>
            </a:r>
          </a:p>
          <a:p>
            <a:r>
              <a:rPr lang="en-CA" sz="1500"/>
              <a:t>To find all documents that a specific key does not exist among their keys.</a:t>
            </a:r>
          </a:p>
          <a:p>
            <a:r>
              <a:rPr lang="en-CA" sz="1500"/>
              <a:t>db.c.find({"z" : null}) </a:t>
            </a:r>
          </a:p>
          <a:p>
            <a:r>
              <a:rPr lang="en-CA" sz="1500"/>
              <a:t>   { "_id" : ObjectId("4ba0f0dfd22aa494fd523621"), "y" : null } </a:t>
            </a:r>
          </a:p>
          <a:p>
            <a:r>
              <a:rPr lang="en-CA" sz="1500"/>
              <a:t>   { "_id" : ObjectId("4ba0f0dfd22aa494fd523622"), "y" : 1 } </a:t>
            </a:r>
          </a:p>
          <a:p>
            <a:r>
              <a:rPr lang="en-CA" sz="1500"/>
              <a:t>   { "_id" : ObjectId("4ba0f148d22aa494fd523623"), "y" : 2 </a:t>
            </a:r>
          </a:p>
        </p:txBody>
      </p:sp>
    </p:spTree>
    <p:extLst>
      <p:ext uri="{BB962C8B-B14F-4D97-AF65-F5344CB8AC3E}">
        <p14:creationId xmlns:p14="http://schemas.microsoft.com/office/powerpoint/2010/main" val="26354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DAF3-F322-676F-E1AD-B8150CF3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763F-BF8A-2DF8-1A6B-7FCEA988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“$exists” Operator</a:t>
            </a:r>
          </a:p>
          <a:p>
            <a:r>
              <a:rPr lang="en-US" sz="2000"/>
              <a:t>We want or find documents that have the “z” key but its value is null. We want to exclude any documents that does not contain the “z” key.  </a:t>
            </a:r>
          </a:p>
          <a:p>
            <a:r>
              <a:rPr lang="en-US" sz="2000"/>
              <a:t>db.c.find({"z" : {"$in" : [null], "$exists" : true}}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41666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925E-A5E3-9A82-D5D7-67036176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551A-554F-675A-9ECD-95E66F48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/>
              <a:t>What is NoSQL stand for</a:t>
            </a:r>
          </a:p>
          <a:p>
            <a:r>
              <a:rPr lang="en-CA" sz="2000"/>
              <a:t>Not only SQL </a:t>
            </a:r>
          </a:p>
          <a:p>
            <a:r>
              <a:rPr lang="en-CA" sz="2000"/>
              <a:t>MongoDB uses a NoSQL database approach, how would you compare it to what you have been doing with Oracle and DB2</a:t>
            </a:r>
          </a:p>
          <a:p>
            <a:r>
              <a:rPr lang="en-CA" sz="2000"/>
              <a:t>   MongoDB is not a relational database management system</a:t>
            </a:r>
          </a:p>
          <a:p>
            <a:r>
              <a:rPr lang="en-CA" sz="2000"/>
              <a:t>   MongoDB is document orientated</a:t>
            </a:r>
          </a:p>
          <a:p>
            <a:r>
              <a:rPr lang="en-CA" sz="2000"/>
              <a:t>How is data stored with MongoDB</a:t>
            </a:r>
          </a:p>
          <a:p>
            <a:r>
              <a:rPr lang="en-CA" sz="2000"/>
              <a:t>   Data is stored with Key value pairs</a:t>
            </a:r>
          </a:p>
          <a:p>
            <a:r>
              <a:rPr lang="en-CA" sz="2000"/>
              <a:t>What are the strengths with MongoDB</a:t>
            </a:r>
          </a:p>
          <a:p>
            <a:r>
              <a:rPr lang="en-CA" sz="2000"/>
              <a:t>    It does not have a predefined schema</a:t>
            </a:r>
          </a:p>
          <a:p>
            <a:r>
              <a:rPr lang="en-CA" sz="2000"/>
              <a:t>   Scales well</a:t>
            </a:r>
          </a:p>
          <a:p>
            <a:r>
              <a:rPr lang="en-CA" sz="2000"/>
              <a:t>   Does not require complicated joins over several tables </a:t>
            </a:r>
          </a:p>
          <a:p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332113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4290-8EAA-EDCC-DE4C-3D10FE6D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EDD4-7C84-EC08-B6F5-8649FB5E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“$all” Operator</a:t>
            </a:r>
            <a:endParaRPr lang="en-CA" sz="1800"/>
          </a:p>
          <a:p>
            <a:r>
              <a:rPr lang="en-CA" sz="1800"/>
              <a:t>db.food.insert({"_id" : 1, "fruit" : ["apple", "banana", "peach"]}) </a:t>
            </a:r>
          </a:p>
          <a:p>
            <a:r>
              <a:rPr lang="en-CA" sz="1800"/>
              <a:t>db.food.insert({"_id" : 2, "fruit" : ["apple", "kumquat", "orange"]}) </a:t>
            </a:r>
          </a:p>
          <a:p>
            <a:r>
              <a:rPr lang="en-CA" sz="1800"/>
              <a:t>db.food.insert({"_id" : 3, "fruit" : ["cherry", "banana", "apple"]}) </a:t>
            </a:r>
          </a:p>
          <a:p>
            <a:r>
              <a:rPr lang="en-CA" sz="1600"/>
              <a:t>Let’s say we want or find all documents with both apple and banana elements. </a:t>
            </a:r>
          </a:p>
          <a:p>
            <a:r>
              <a:rPr lang="en-CA" sz="1800"/>
              <a:t>db.food.find({fruit : {$all : ["apple", "banana"]}}) </a:t>
            </a:r>
          </a:p>
          <a:p>
            <a:r>
              <a:rPr lang="en-CA" sz="1600"/>
              <a:t>{"_id" : 1, "fruit" : ["apple", "banana", "peach"]} </a:t>
            </a:r>
          </a:p>
          <a:p>
            <a:r>
              <a:rPr lang="en-CA" sz="1600"/>
              <a:t>{"_id" : 3, "fruit" : ["cherry", "banana", "apple"]} </a:t>
            </a:r>
          </a:p>
          <a:p>
            <a:r>
              <a:rPr lang="en-CA" sz="1800"/>
              <a:t>To check key/values pairs with the exact match does not return the above result. It looks for documents with only values apple and banana. </a:t>
            </a:r>
          </a:p>
          <a:p>
            <a:r>
              <a:rPr lang="en-CA" sz="1800"/>
              <a:t>db.food.find({"fruit" : ["apple", "banana"]}) </a:t>
            </a:r>
          </a:p>
          <a:p>
            <a:r>
              <a:rPr lang="en-CA" sz="1800"/>
              <a:t>The following query does not return any documents: </a:t>
            </a:r>
          </a:p>
          <a:p>
            <a:r>
              <a:rPr lang="en-CA" sz="1800"/>
              <a:t>db.food.find({"fruit" : ["banana", "apple", "peach"]}) </a:t>
            </a:r>
          </a:p>
          <a:p>
            <a:r>
              <a:rPr lang="en-CA" sz="1800"/>
              <a:t>Returns one document</a:t>
            </a:r>
          </a:p>
        </p:txBody>
      </p:sp>
    </p:spTree>
    <p:extLst>
      <p:ext uri="{BB962C8B-B14F-4D97-AF65-F5344CB8AC3E}">
        <p14:creationId xmlns:p14="http://schemas.microsoft.com/office/powerpoint/2010/main" val="268256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4290-8EAA-EDCC-DE4C-3D10FE6D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EDD4-7C84-EC08-B6F5-8649FB5E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“$size” Operator</a:t>
            </a:r>
          </a:p>
          <a:p>
            <a:r>
              <a:rPr lang="en-US"/>
              <a:t>To query arrays for a given size, the “$size” operator is used.</a:t>
            </a:r>
          </a:p>
          <a:p>
            <a:r>
              <a:rPr lang="en-US"/>
              <a:t> db.food.find({"fruit" : {"$size" : 3}}) </a:t>
            </a:r>
          </a:p>
          <a:p>
            <a:r>
              <a:rPr lang="en-US"/>
              <a:t>You cannot combine the "$size" operator with other $ conditional operators.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29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4290-8EAA-EDCC-DE4C-3D10FE6D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EDD4-7C84-EC08-B6F5-8649FB5E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Querying Embedded Documents</a:t>
            </a:r>
          </a:p>
          <a:p>
            <a:r>
              <a:rPr lang="en-US" sz="2000"/>
              <a:t>There are two ways of querying for an embedded document:</a:t>
            </a:r>
          </a:p>
          <a:p>
            <a:r>
              <a:rPr lang="en-US" sz="2000"/>
              <a:t>   querying for the whole document or </a:t>
            </a:r>
          </a:p>
          <a:p>
            <a:r>
              <a:rPr lang="en-US" sz="2000"/>
              <a:t>   querying for its individual key/value pairs.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092590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4290-8EAA-EDCC-DE4C-3D10FE6D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EDD4-7C84-EC08-B6F5-8649FB5E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Query the Whole Document</a:t>
            </a:r>
          </a:p>
          <a:p>
            <a:r>
              <a:rPr lang="en-CA" sz="2000"/>
              <a:t>To query the whole document, consider the following document: </a:t>
            </a:r>
          </a:p>
          <a:p>
            <a:r>
              <a:rPr lang="en-CA" sz="1600"/>
              <a:t>{ </a:t>
            </a:r>
          </a:p>
          <a:p>
            <a:r>
              <a:rPr lang="en-CA" sz="1600"/>
              <a:t>"name" : { </a:t>
            </a:r>
          </a:p>
          <a:p>
            <a:r>
              <a:rPr lang="en-CA" sz="1600"/>
              <a:t>"first" : "Joe", </a:t>
            </a:r>
          </a:p>
          <a:p>
            <a:r>
              <a:rPr lang="en-CA" sz="1600"/>
              <a:t>"last" : "Schmoe" </a:t>
            </a:r>
          </a:p>
          <a:p>
            <a:r>
              <a:rPr lang="en-CA" sz="1600"/>
              <a:t>}, </a:t>
            </a:r>
          </a:p>
          <a:p>
            <a:r>
              <a:rPr lang="en-CA" sz="1600"/>
              <a:t>"age" : 45 </a:t>
            </a:r>
          </a:p>
          <a:p>
            <a:r>
              <a:rPr lang="en-CA" sz="1600"/>
              <a:t>} </a:t>
            </a:r>
          </a:p>
          <a:p>
            <a:r>
              <a:rPr lang="en-CA" sz="2000"/>
              <a:t>We can search for someone named Joe Schmoe: </a:t>
            </a:r>
          </a:p>
          <a:p>
            <a:r>
              <a:rPr lang="en-CA" sz="2000"/>
              <a:t>db.people.find({"name" : {"first" : "Joe", "last" : "Schmoe"}}) </a:t>
            </a:r>
          </a:p>
          <a:p>
            <a:r>
              <a:rPr lang="en-CA" sz="2000"/>
              <a:t>To query an embedded documents for a specific key or keys: </a:t>
            </a:r>
          </a:p>
          <a:p>
            <a:r>
              <a:rPr lang="en-CA" sz="2000"/>
              <a:t>db.people.find({"name.first" : "Joe", "name.last" : "Schmoe"}) </a:t>
            </a:r>
          </a:p>
        </p:txBody>
      </p:sp>
    </p:spTree>
    <p:extLst>
      <p:ext uri="{BB962C8B-B14F-4D97-AF65-F5344CB8AC3E}">
        <p14:creationId xmlns:p14="http://schemas.microsoft.com/office/powerpoint/2010/main" val="749244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4290-8EAA-EDCC-DE4C-3D10FE6D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EDD4-7C84-EC08-B6F5-8649FB5E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Query Specific Keys</a:t>
            </a:r>
          </a:p>
          <a:p>
            <a:r>
              <a:rPr lang="en-US" sz="1800"/>
              <a:t>Consider the following document: { "comments" : [ </a:t>
            </a:r>
          </a:p>
          <a:p>
            <a:r>
              <a:rPr lang="en-US" sz="1800"/>
              <a:t>{ </a:t>
            </a:r>
          </a:p>
          <a:p>
            <a:r>
              <a:rPr lang="en-US" sz="1800"/>
              <a:t>"author" : "joe", </a:t>
            </a:r>
          </a:p>
          <a:p>
            <a:r>
              <a:rPr lang="en-US" sz="1800"/>
              <a:t>"score" : 3, </a:t>
            </a:r>
          </a:p>
          <a:p>
            <a:r>
              <a:rPr lang="en-US" sz="1800"/>
              <a:t>"comment" : "nice post" </a:t>
            </a:r>
          </a:p>
          <a:p>
            <a:r>
              <a:rPr lang="en-US" sz="1800"/>
              <a:t>}, </a:t>
            </a:r>
          </a:p>
          <a:p>
            <a:r>
              <a:rPr lang="en-US" sz="1800"/>
              <a:t>{ "author" : "mary", </a:t>
            </a:r>
          </a:p>
          <a:p>
            <a:r>
              <a:rPr lang="en-US" sz="1800"/>
              <a:t>"score" : 6, </a:t>
            </a:r>
          </a:p>
          <a:p>
            <a:r>
              <a:rPr lang="en-US" sz="1800"/>
              <a:t>"comment" : "terrible post" } ] }</a:t>
            </a:r>
          </a:p>
          <a:p>
            <a:r>
              <a:rPr lang="en-US" sz="1600"/>
              <a:t>The below query is not correct. Embedded document matches have to match the whole document. </a:t>
            </a:r>
          </a:p>
          <a:p>
            <a:r>
              <a:rPr lang="en-US" sz="1600"/>
              <a:t>db.blog.find({"comments" : {"author" : "joe", "score" : {"$gte" : 5}}}) 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16714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4290-8EAA-EDCC-DE4C-3D10FE6D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EDD4-7C84-EC08-B6F5-8649FB5E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"$elemMatch“</a:t>
            </a:r>
          </a:p>
          <a:p>
            <a:r>
              <a:rPr lang="en-US"/>
              <a:t>When you have more than one key to match in an embedded document, use the "$elemMatch" operator to “group” the criteria.</a:t>
            </a:r>
          </a:p>
          <a:p>
            <a:r>
              <a:rPr lang="en-US" sz="2000"/>
              <a:t>db.blog.find({"comments" : {"$elemMatch" : {"author" : "joe", "score" : {"$gte" : 5}}}})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00467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4290-8EAA-EDCC-DE4C-3D10FE6D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EDD4-7C84-EC08-B6F5-8649FB5E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Document Replacement </a:t>
            </a:r>
          </a:p>
          <a:p>
            <a:r>
              <a:rPr lang="en-CA" sz="2000"/>
              <a:t>To replace a document with a new one, the replaceOne function is used. </a:t>
            </a:r>
          </a:p>
          <a:p>
            <a:r>
              <a:rPr lang="en-CA" sz="2000"/>
              <a:t>db.collection.replaceOne() </a:t>
            </a:r>
          </a:p>
          <a:p>
            <a:r>
              <a:rPr lang="en-US" sz="2000"/>
              <a:t>Replaces at most a single document that match a specified filter even though multiple documents may match the specified filter.</a:t>
            </a:r>
            <a:endParaRPr lang="en-CA" sz="2000"/>
          </a:p>
          <a:p>
            <a:r>
              <a:rPr lang="en-CA" sz="2000"/>
              <a:t>Assume the following user document: { "name" : "joe", } </a:t>
            </a:r>
          </a:p>
          <a:p>
            <a:r>
              <a:rPr lang="en-CA" sz="2000"/>
              <a:t>Let’s replace this document with the new one </a:t>
            </a:r>
          </a:p>
          <a:p>
            <a:r>
              <a:rPr lang="en-CA" sz="2000"/>
              <a:t>db.people.replaceOne( { "name" : "joe"}, { "name" : "joe", "friends" : 32, "enemies" : 2} ) </a:t>
            </a:r>
          </a:p>
        </p:txBody>
      </p:sp>
    </p:spTree>
    <p:extLst>
      <p:ext uri="{BB962C8B-B14F-4D97-AF65-F5344CB8AC3E}">
        <p14:creationId xmlns:p14="http://schemas.microsoft.com/office/powerpoint/2010/main" val="293510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4290-8EAA-EDCC-DE4C-3D10FE6D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EDD4-7C84-EC08-B6F5-8649FB5E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7924800" cy="4419600"/>
          </a:xfrm>
        </p:spPr>
        <p:txBody>
          <a:bodyPr/>
          <a:lstStyle/>
          <a:p>
            <a:r>
              <a:rPr lang="en-CA" sz="1600"/>
              <a:t>db.members.insertMany( [</a:t>
            </a:r>
          </a:p>
          <a:p>
            <a:r>
              <a:rPr lang="en-CA" sz="1600"/>
              <a:t>   { "_id" : 1, "member" : "Taylor", "status" : "pending", "points" : 1},</a:t>
            </a:r>
          </a:p>
          <a:p>
            <a:r>
              <a:rPr lang="en-CA" sz="1600"/>
              <a:t>   { "_id" : 2, "member" : "Alexis", "status" : "enrolled", "points" : 59},</a:t>
            </a:r>
          </a:p>
          <a:p>
            <a:r>
              <a:rPr lang="en-CA" sz="1600"/>
              <a:t>   { "_id" : 3, "member" : "Elizabeth", "status" : "enrolled", "points" : 34}</a:t>
            </a:r>
          </a:p>
          <a:p>
            <a:r>
              <a:rPr lang="en-CA" sz="1600"/>
              <a:t>] )</a:t>
            </a:r>
          </a:p>
          <a:p>
            <a:r>
              <a:rPr lang="en-CA" sz="1400"/>
              <a:t>db.runCommand(</a:t>
            </a:r>
          </a:p>
          <a:p>
            <a:r>
              <a:rPr lang="en-CA" sz="1400"/>
              <a:t> {</a:t>
            </a:r>
          </a:p>
          <a:p>
            <a:r>
              <a:rPr lang="en-CA" sz="1400"/>
              <a:t>    update: "members",</a:t>
            </a:r>
          </a:p>
          <a:p>
            <a:r>
              <a:rPr lang="en-CA" sz="1400"/>
              <a:t>    updates: [</a:t>
            </a:r>
          </a:p>
          <a:p>
            <a:r>
              <a:rPr lang="en-CA" sz="1400"/>
              <a:t>     {</a:t>
            </a:r>
          </a:p>
          <a:p>
            <a:r>
              <a:rPr lang="en-CA" sz="1400"/>
              <a:t>         q: {},</a:t>
            </a:r>
          </a:p>
          <a:p>
            <a:r>
              <a:rPr lang="en-CA" sz="1400"/>
              <a:t>         u: { $inc: { points: 1 } },</a:t>
            </a:r>
          </a:p>
          <a:p>
            <a:r>
              <a:rPr lang="en-CA" sz="1400"/>
              <a:t>         multi: true</a:t>
            </a:r>
          </a:p>
          <a:p>
            <a:r>
              <a:rPr lang="en-CA" sz="1400"/>
              <a:t>     }</a:t>
            </a:r>
          </a:p>
          <a:p>
            <a:r>
              <a:rPr lang="en-CA" sz="1400"/>
              <a:t>    ]</a:t>
            </a:r>
          </a:p>
          <a:p>
            <a:r>
              <a:rPr lang="en-CA" sz="1400"/>
              <a:t> }</a:t>
            </a:r>
          </a:p>
          <a:p>
            <a:r>
              <a:rPr lang="en-CA" sz="14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9010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4290-8EAA-EDCC-DE4C-3D10FE6D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EDD4-7C84-EC08-B6F5-8649FB5E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Update Documents</a:t>
            </a:r>
          </a:p>
          <a:p>
            <a:r>
              <a:rPr lang="en-US" sz="2000"/>
              <a:t>The update function is used to update the value of a key in a document. </a:t>
            </a:r>
          </a:p>
          <a:p>
            <a:r>
              <a:rPr lang="en-US" sz="2000"/>
              <a:t>update() takes two parameters: </a:t>
            </a:r>
          </a:p>
          <a:p>
            <a:r>
              <a:rPr lang="en-US" sz="2000"/>
              <a:t>   A query document </a:t>
            </a:r>
          </a:p>
          <a:p>
            <a:r>
              <a:rPr lang="en-US" sz="2000"/>
              <a:t>      Locates document to update </a:t>
            </a:r>
          </a:p>
          <a:p>
            <a:r>
              <a:rPr lang="en-US" sz="2000"/>
              <a:t>   Modifier document </a:t>
            </a:r>
          </a:p>
          <a:p>
            <a:r>
              <a:rPr lang="en-US" sz="2000"/>
              <a:t>      Describes changes to make </a:t>
            </a:r>
          </a:p>
          <a:p>
            <a:r>
              <a:rPr lang="en-US" sz="2000"/>
              <a:t>The update operation is atomic: </a:t>
            </a:r>
          </a:p>
          <a:p>
            <a:r>
              <a:rPr lang="en-US" sz="2000"/>
              <a:t>   If there are two update requests coming to the server, the one reaches the server first will be executed and when it is done the second one will be applied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97087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2A52-E85F-92DC-935E-8D640B03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62D9D-A817-3BA1-A483-B4CB72970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/>
              <a:t>db.members.update({_id : 1}, {$inc: {"points":10}});</a:t>
            </a:r>
          </a:p>
          <a:p>
            <a:r>
              <a:rPr lang="en-US" sz="1800"/>
              <a:t>DeprecationWarning: Collection.update() is deprecated. Use updateOne, updateMany, or bulkWrite.</a:t>
            </a:r>
          </a:p>
          <a:p>
            <a:r>
              <a:rPr lang="en-CA" sz="2400"/>
              <a:t>The warning means this will be removed in a future version of MongoDB and is replaced by …</a:t>
            </a:r>
          </a:p>
          <a:p>
            <a:r>
              <a:rPr lang="en-CA" sz="2400"/>
              <a:t>“$set” (Add a Field)</a:t>
            </a:r>
          </a:p>
          <a:p>
            <a:endParaRPr lang="en-CA" sz="2400"/>
          </a:p>
          <a:p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142476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925E-A5E3-9A82-D5D7-67036176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551A-554F-675A-9ECD-95E66F48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/>
              <a:t>If you were comparing MongoDB and a realational database, how would you describe a document?</a:t>
            </a:r>
          </a:p>
          <a:p>
            <a:r>
              <a:rPr lang="en-CA" sz="2800"/>
              <a:t>Similar to a row in a RDBMS</a:t>
            </a:r>
          </a:p>
          <a:p>
            <a:r>
              <a:rPr lang="en-CA" sz="2800"/>
              <a:t>What would you compare a RDBMS table to?</a:t>
            </a:r>
          </a:p>
          <a:p>
            <a:r>
              <a:rPr lang="en-CA" sz="2800"/>
              <a:t>With MongoDB that would be a collection</a:t>
            </a:r>
          </a:p>
          <a:p>
            <a:r>
              <a:rPr lang="en-CA" sz="2800"/>
              <a:t>With MongoDB, a group of collections would be</a:t>
            </a:r>
          </a:p>
          <a:p>
            <a:r>
              <a:rPr lang="en-CA" sz="2800"/>
              <a:t>A Database</a:t>
            </a:r>
          </a:p>
        </p:txBody>
      </p:sp>
    </p:spTree>
    <p:extLst>
      <p:ext uri="{BB962C8B-B14F-4D97-AF65-F5344CB8AC3E}">
        <p14:creationId xmlns:p14="http://schemas.microsoft.com/office/powerpoint/2010/main" val="344108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2A52-E85F-92DC-935E-8D640B03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62D9D-A817-3BA1-A483-B4CB72970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/>
              <a:t>“$set” (Add a Field)</a:t>
            </a:r>
          </a:p>
          <a:p>
            <a:r>
              <a:rPr lang="en-CA" sz="2400"/>
              <a:t>db.members.updateOne(</a:t>
            </a:r>
          </a:p>
          <a:p>
            <a:r>
              <a:rPr lang="en-CA" sz="2400"/>
              <a:t>   {_id : 2}, </a:t>
            </a:r>
          </a:p>
          <a:p>
            <a:r>
              <a:rPr lang="en-CA" sz="2400"/>
              <a:t>   {$set: {"location": "Toronto"}});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"acknowledged": true,</a:t>
            </a:r>
          </a:p>
          <a:p>
            <a:r>
              <a:rPr lang="en-US" sz="2000"/>
              <a:t>  "insertedId": null,</a:t>
            </a:r>
          </a:p>
          <a:p>
            <a:r>
              <a:rPr lang="en-US" sz="2000"/>
              <a:t>  "matchedCount": 1,</a:t>
            </a:r>
          </a:p>
          <a:p>
            <a:r>
              <a:rPr lang="en-US" sz="2000"/>
              <a:t>  "modifiedCount": 1,</a:t>
            </a:r>
          </a:p>
          <a:p>
            <a:r>
              <a:rPr lang="en-US" sz="2000"/>
              <a:t>  "upsertedCount": 0</a:t>
            </a:r>
          </a:p>
          <a:p>
            <a:r>
              <a:rPr lang="en-US" sz="2000"/>
              <a:t>}</a:t>
            </a:r>
            <a:endParaRPr lang="en-CA" sz="2000"/>
          </a:p>
          <a:p>
            <a:endParaRPr lang="en-CA" sz="2400"/>
          </a:p>
          <a:p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6234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3D26-3E1B-5C3B-1D85-2FC06C98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5B0C-043A-5DAB-3AC9-C60BF3EE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“$set” (Modify a Field)</a:t>
            </a:r>
          </a:p>
          <a:p>
            <a:r>
              <a:rPr lang="en-US" sz="2000"/>
              <a:t>The “$set” operator sets the value of a field if the field exists. </a:t>
            </a:r>
          </a:p>
          <a:p>
            <a:r>
              <a:rPr lang="en-US" sz="2000"/>
              <a:t> Let’s say we want to change the value of “favorite book”: </a:t>
            </a:r>
          </a:p>
          <a:p>
            <a:r>
              <a:rPr lang="en-US" sz="2000"/>
              <a:t>db.users.update({"name" : "joe"}, </a:t>
            </a:r>
          </a:p>
          <a:p>
            <a:r>
              <a:rPr lang="en-US" sz="2000"/>
              <a:t>   {"$set" : {"favorite book" : "Green Eggs and Ham"}}) </a:t>
            </a:r>
          </a:p>
          <a:p>
            <a:r>
              <a:rPr lang="en-US" sz="2000"/>
              <a:t>Using the “$set” operator, we can change the value of “favorite book” to an array. The user has different favorite books: </a:t>
            </a:r>
          </a:p>
          <a:p>
            <a:r>
              <a:rPr lang="en-US" sz="2000"/>
              <a:t> db.users.update({"name" : "joe"}, </a:t>
            </a:r>
          </a:p>
          <a:p>
            <a:r>
              <a:rPr lang="en-US" sz="2000"/>
              <a:t>    {"$set" : {"favorite book" :</a:t>
            </a:r>
          </a:p>
          <a:p>
            <a:r>
              <a:rPr lang="en-US" sz="2000"/>
              <a:t>       ["Cat's Cradle", "Foundation Trilogy", "Ender's Game"]}}) 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759097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3D26-3E1B-5C3B-1D85-2FC06C98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5B0C-043A-5DAB-3AC9-C60BF3EE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/>
              <a:t>“$unset” Operator</a:t>
            </a:r>
          </a:p>
          <a:p>
            <a:r>
              <a:rPr lang="en-US" sz="2000"/>
              <a:t>used to remove a key from a document</a:t>
            </a:r>
            <a:r>
              <a:rPr lang="en-US"/>
              <a:t>.</a:t>
            </a:r>
          </a:p>
          <a:p>
            <a:r>
              <a:rPr lang="en-CA" sz="2000"/>
              <a:t>Suppose the user does not have any favorite books and we want to remove the “favorite book” key. </a:t>
            </a:r>
          </a:p>
          <a:p>
            <a:r>
              <a:rPr lang="en-CA" sz="2000"/>
              <a:t>db.users.update({"name" : "joe"}, </a:t>
            </a:r>
          </a:p>
          <a:p>
            <a:r>
              <a:rPr lang="en-CA" sz="2000"/>
              <a:t>... {"$unset" : {"favorite book" : 1}}) </a:t>
            </a:r>
          </a:p>
          <a:p>
            <a:r>
              <a:rPr lang="en-CA" sz="2000"/>
              <a:t>The document now is                    db.users.findOne() </a:t>
            </a:r>
          </a:p>
          <a:p>
            <a:r>
              <a:rPr lang="en-CA" sz="1600"/>
              <a:t>{    “ _id" : ObjectId("4b253b067525f35f94b60a31"), </a:t>
            </a:r>
          </a:p>
          <a:p>
            <a:r>
              <a:rPr lang="en-CA" sz="1600"/>
              <a:t>      "name" : "joe", </a:t>
            </a:r>
          </a:p>
          <a:p>
            <a:r>
              <a:rPr lang="en-CA" sz="1600"/>
              <a:t>       "age" : 30, </a:t>
            </a:r>
          </a:p>
          <a:p>
            <a:r>
              <a:rPr lang="en-CA" sz="1600"/>
              <a:t>      "sex" : "male", </a:t>
            </a:r>
          </a:p>
          <a:p>
            <a:r>
              <a:rPr lang="en-CA" sz="1600"/>
              <a:t>      "location" : "Wisconsin" } </a:t>
            </a:r>
          </a:p>
        </p:txBody>
      </p:sp>
    </p:spTree>
    <p:extLst>
      <p:ext uri="{BB962C8B-B14F-4D97-AF65-F5344CB8AC3E}">
        <p14:creationId xmlns:p14="http://schemas.microsoft.com/office/powerpoint/2010/main" val="13926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3D26-3E1B-5C3B-1D85-2FC06C98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5B0C-043A-5DAB-3AC9-C60BF3EE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/>
              <a:t>“$set” (Embedded Documents)</a:t>
            </a:r>
          </a:p>
          <a:p>
            <a:r>
              <a:rPr lang="en-US" sz="1400"/>
              <a:t>"_id": 8,</a:t>
            </a:r>
          </a:p>
          <a:p>
            <a:r>
              <a:rPr lang="en-US" sz="1400"/>
              <a:t>    "title": "In Pieces",</a:t>
            </a:r>
          </a:p>
          <a:p>
            <a:r>
              <a:rPr lang="en-US" sz="1400"/>
              <a:t>    "author": {</a:t>
            </a:r>
          </a:p>
          <a:p>
            <a:r>
              <a:rPr lang="en-US" sz="1400"/>
              <a:t>      "first": "Sally",</a:t>
            </a:r>
          </a:p>
          <a:p>
            <a:r>
              <a:rPr lang="en-US" sz="1400"/>
              <a:t>      "last": "Field"</a:t>
            </a:r>
          </a:p>
          <a:p>
            <a:r>
              <a:rPr lang="en-US" sz="1400"/>
              <a:t>    },</a:t>
            </a:r>
          </a:p>
          <a:p>
            <a:r>
              <a:rPr lang="en-US" sz="1400"/>
              <a:t>    "duration": 641,</a:t>
            </a:r>
          </a:p>
          <a:p>
            <a:r>
              <a:rPr lang="en-US" sz="1800"/>
              <a:t>db.audioBooks.updateOne({_id : 8}, {$set: {"author.first": "Toronto"}});</a:t>
            </a:r>
          </a:p>
          <a:p>
            <a:r>
              <a:rPr lang="en-US" sz="1800"/>
              <a:t>{</a:t>
            </a:r>
          </a:p>
          <a:p>
            <a:r>
              <a:rPr lang="en-US" sz="1400"/>
              <a:t>  "acknowledged": true,</a:t>
            </a:r>
          </a:p>
          <a:p>
            <a:r>
              <a:rPr lang="en-US" sz="1400"/>
              <a:t>  "insertedId": null,</a:t>
            </a:r>
          </a:p>
          <a:p>
            <a:r>
              <a:rPr lang="en-US" sz="1400"/>
              <a:t>  "matchedCount": 1,</a:t>
            </a:r>
          </a:p>
          <a:p>
            <a:r>
              <a:rPr lang="en-US" sz="1400"/>
              <a:t>  "modifiedCount": 1,</a:t>
            </a:r>
          </a:p>
          <a:p>
            <a:r>
              <a:rPr lang="en-US" sz="1400"/>
              <a:t>  "upsertedCount": 0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endParaRPr lang="en-US" sz="2400"/>
          </a:p>
          <a:p>
            <a:endParaRPr lang="en-US" sz="1400"/>
          </a:p>
          <a:p>
            <a:endParaRPr lang="en-CA" sz="14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51802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DAF3-F322-676F-E1AD-B8150CF3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763F-BF8A-2DF8-1A6B-7FCEA988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Lab 8 has been been posted</a:t>
            </a:r>
          </a:p>
        </p:txBody>
      </p:sp>
    </p:spTree>
    <p:extLst>
      <p:ext uri="{BB962C8B-B14F-4D97-AF65-F5344CB8AC3E}">
        <p14:creationId xmlns:p14="http://schemas.microsoft.com/office/powerpoint/2010/main" val="39917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925E-A5E3-9A82-D5D7-67036176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551A-554F-675A-9ECD-95E66F48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/>
              <a:t>What are MongDB’s three reserved database names?</a:t>
            </a:r>
          </a:p>
          <a:p>
            <a:r>
              <a:rPr lang="en-CA" sz="2000"/>
              <a:t>   Admin</a:t>
            </a:r>
          </a:p>
          <a:p>
            <a:r>
              <a:rPr lang="en-US" sz="2000"/>
              <a:t>      This database is the root database. </a:t>
            </a:r>
          </a:p>
          <a:p>
            <a:r>
              <a:rPr lang="en-US" sz="2000"/>
              <a:t>      Users added to the admin database have all permissions to all databases. </a:t>
            </a:r>
          </a:p>
          <a:p>
            <a:r>
              <a:rPr lang="en-US" sz="2000"/>
              <a:t>      Only admin users are authorized to run certain server commands. </a:t>
            </a:r>
            <a:endParaRPr lang="en-CA" sz="2000"/>
          </a:p>
          <a:p>
            <a:r>
              <a:rPr lang="en-CA" sz="2000"/>
              <a:t>   Local</a:t>
            </a:r>
          </a:p>
          <a:p>
            <a:r>
              <a:rPr lang="en-CA" sz="2000"/>
              <a:t>      </a:t>
            </a:r>
            <a:r>
              <a:rPr lang="en-US" sz="2000"/>
              <a:t>This database stores any local connections on a single server.</a:t>
            </a:r>
            <a:endParaRPr lang="en-CA" sz="2000"/>
          </a:p>
          <a:p>
            <a:r>
              <a:rPr lang="en-CA" sz="2000"/>
              <a:t>   Config</a:t>
            </a:r>
          </a:p>
          <a:p>
            <a:r>
              <a:rPr lang="en-CA" sz="2000"/>
              <a:t>      </a:t>
            </a:r>
            <a:r>
              <a:rPr lang="en-US" sz="2000"/>
              <a:t>A config server stores the clusters’ metadata. 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56351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925E-A5E3-9A82-D5D7-67036176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551A-554F-675A-9ECD-95E66F48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How can you create a database?</a:t>
            </a:r>
          </a:p>
          <a:p>
            <a:r>
              <a:rPr lang="en-US" sz="2800"/>
              <a:t>db.newCollection.insertOne(“field” : “value”)</a:t>
            </a:r>
          </a:p>
          <a:p>
            <a:r>
              <a:rPr lang="en-US" sz="2800"/>
              <a:t>The database is created when you insert your first document in the database</a:t>
            </a:r>
          </a:p>
          <a:p>
            <a:r>
              <a:rPr lang="en-US" sz="2800"/>
              <a:t>How do you remove a database and all of the data inside the database</a:t>
            </a:r>
          </a:p>
          <a:p>
            <a:r>
              <a:rPr lang="en-US" sz="2800"/>
              <a:t>db.dropDatabase()</a:t>
            </a:r>
          </a:p>
          <a:p>
            <a:endParaRPr lang="en-US" sz="2800"/>
          </a:p>
          <a:p>
            <a:pPr marL="0" indent="0">
              <a:buNone/>
            </a:pP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309824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925E-A5E3-9A82-D5D7-67036176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551A-554F-675A-9ECD-95E66F48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/>
              <a:t>What command allows you to put multiple documents into a collection</a:t>
            </a:r>
          </a:p>
          <a:p>
            <a:r>
              <a:rPr lang="en-CA" sz="2000"/>
              <a:t>   insertMany</a:t>
            </a:r>
          </a:p>
          <a:p>
            <a:r>
              <a:rPr lang="en-CA" sz="2000"/>
              <a:t>What are the opposite commands to insertOne and insertMany?</a:t>
            </a:r>
          </a:p>
          <a:p>
            <a:r>
              <a:rPr lang="en-CA" sz="2000"/>
              <a:t>  deleteOne and deleteMany</a:t>
            </a:r>
            <a:endParaRPr lang="en-CA"/>
          </a:p>
          <a:p>
            <a:r>
              <a:rPr lang="en-CA" sz="2000"/>
              <a:t>How do you locate all the documents in a collection?</a:t>
            </a:r>
          </a:p>
          <a:p>
            <a:r>
              <a:rPr lang="en-US" sz="2000"/>
              <a:t>db.collectionName.find({});</a:t>
            </a:r>
          </a:p>
          <a:p>
            <a:r>
              <a:rPr lang="en-US" sz="2000"/>
              <a:t>If a key (in_stock) has a value of 0, then that item is out of stock. How can you locate all the documents with out of stock items in a collection named cars?</a:t>
            </a:r>
          </a:p>
          <a:p>
            <a:r>
              <a:rPr lang="en-US" sz="2000"/>
              <a:t>db.cars.find({"in_stock" : 0})</a:t>
            </a:r>
          </a:p>
          <a:p>
            <a:endParaRPr lang="en-US" sz="20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64402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00F8-113B-4A94-EA8E-DEB400C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8681-D5D3-A9F9-02CE-28D741B3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72000"/>
          </a:xfrm>
        </p:spPr>
        <p:txBody>
          <a:bodyPr/>
          <a:lstStyle/>
          <a:p>
            <a:r>
              <a:rPr lang="en-CA" sz="2000"/>
              <a:t>Limit the Keys/Values</a:t>
            </a:r>
          </a:p>
          <a:p>
            <a:r>
              <a:rPr lang="en-US" sz="1800"/>
              <a:t>If you do not want to see all the key/value pairs in a document, you can pass the second argument to the function find or findOne.</a:t>
            </a:r>
          </a:p>
          <a:p>
            <a:r>
              <a:rPr lang="en-US" sz="1800"/>
              <a:t>Let’s assume that you want to see the username and email of the documents returned by the find function:</a:t>
            </a:r>
          </a:p>
          <a:p>
            <a:r>
              <a:rPr lang="en-CA" sz="2000"/>
              <a:t>db.users.find({}, {"username" : 1, "email" : 1}) </a:t>
            </a:r>
          </a:p>
          <a:p>
            <a:r>
              <a:rPr lang="en-US" sz="2000"/>
              <a:t>This query returns the username and email for all documents in the collection users. </a:t>
            </a:r>
          </a:p>
          <a:p>
            <a:r>
              <a:rPr lang="en-CA" sz="2000"/>
              <a:t>{</a:t>
            </a:r>
          </a:p>
          <a:p>
            <a:r>
              <a:rPr lang="en-CA" sz="2000"/>
              <a:t> "_id" : ObjectId("4ba0f0dfd22aa494fd523620"), </a:t>
            </a:r>
          </a:p>
          <a:p>
            <a:r>
              <a:rPr lang="en-CA" sz="2000"/>
              <a:t>"username" : "joe", </a:t>
            </a:r>
          </a:p>
          <a:p>
            <a:r>
              <a:rPr lang="en-CA" sz="2000"/>
              <a:t>"email" : "joe@example.com" </a:t>
            </a:r>
          </a:p>
          <a:p>
            <a:r>
              <a:rPr lang="en-CA" sz="200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3963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00F8-113B-4A94-EA8E-DEB400C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8681-D5D3-A9F9-02CE-28D741B3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72000"/>
          </a:xfrm>
        </p:spPr>
        <p:txBody>
          <a:bodyPr/>
          <a:lstStyle/>
          <a:p>
            <a:r>
              <a:rPr lang="en-CA" sz="2000"/>
              <a:t>Exclude Key/Values</a:t>
            </a:r>
          </a:p>
          <a:p>
            <a:r>
              <a:rPr lang="en-US" sz="1800"/>
              <a:t>The find function by default returns the “_id” key for the returning documents.</a:t>
            </a:r>
          </a:p>
          <a:p>
            <a:r>
              <a:rPr lang="en-US" sz="1600"/>
              <a:t>To exclude the “_id” key or any key/value pairs in the returning result, we use the second parameter: </a:t>
            </a:r>
          </a:p>
          <a:p>
            <a:r>
              <a:rPr lang="en-US" sz="1800"/>
              <a:t>   db.users.find({}, {"fatal_weakness" : 0}) </a:t>
            </a:r>
          </a:p>
          <a:p>
            <a:r>
              <a:rPr lang="en-US" sz="1800"/>
              <a:t>   The above command does not return the “fatal_weakness” key for all documents in the users collection. </a:t>
            </a:r>
          </a:p>
          <a:p>
            <a:r>
              <a:rPr lang="en-US" sz="2000"/>
              <a:t>   The following command prevents “_id” from being returned and just returns the username key. </a:t>
            </a:r>
          </a:p>
          <a:p>
            <a:r>
              <a:rPr lang="en-CA" sz="2000"/>
              <a:t>   db.users.find({}, {"username" : 1, "_id" : 0})</a:t>
            </a:r>
            <a:endParaRPr lang="en-US" sz="2000"/>
          </a:p>
          <a:p>
            <a:r>
              <a:rPr lang="en-CA" sz="2000"/>
              <a:t>   {</a:t>
            </a:r>
          </a:p>
          <a:p>
            <a:r>
              <a:rPr lang="en-CA" sz="2000"/>
              <a:t>    "username" : "joe",</a:t>
            </a:r>
          </a:p>
          <a:p>
            <a:r>
              <a:rPr lang="en-CA" sz="2000"/>
              <a:t>   } </a:t>
            </a:r>
          </a:p>
        </p:txBody>
      </p:sp>
    </p:spTree>
    <p:extLst>
      <p:ext uri="{BB962C8B-B14F-4D97-AF65-F5344CB8AC3E}">
        <p14:creationId xmlns:p14="http://schemas.microsoft.com/office/powerpoint/2010/main" val="70239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00F8-113B-4A94-EA8E-DEB400C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8681-D5D3-A9F9-02CE-28D741B3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Query Criteria</a:t>
            </a:r>
          </a:p>
          <a:p>
            <a:r>
              <a:rPr lang="en-US"/>
              <a:t>Queries can contain more complex criteria such as</a:t>
            </a:r>
          </a:p>
          <a:p>
            <a:r>
              <a:rPr lang="en-CA" sz="2000"/>
              <a:t>    </a:t>
            </a:r>
            <a:r>
              <a:rPr lang="en-CA" sz="2800"/>
              <a:t>ranges, </a:t>
            </a:r>
          </a:p>
          <a:p>
            <a:r>
              <a:rPr lang="en-CA" sz="2800"/>
              <a:t>   OR clauses, </a:t>
            </a:r>
          </a:p>
          <a:p>
            <a:r>
              <a:rPr lang="en-CA" sz="2800"/>
              <a:t>   and negation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636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89938</TotalTime>
  <Words>3055</Words>
  <Application>Microsoft Office PowerPoint</Application>
  <PresentationFormat>On-screen Show (4:3)</PresentationFormat>
  <Paragraphs>333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 Black</vt:lpstr>
      <vt:lpstr>Times New Roman</vt:lpstr>
      <vt:lpstr>Wingdings</vt:lpstr>
      <vt:lpstr>Radial</vt:lpstr>
      <vt:lpstr>Topics</vt:lpstr>
      <vt:lpstr>Review</vt:lpstr>
      <vt:lpstr>Review</vt:lpstr>
      <vt:lpstr>Review</vt:lpstr>
      <vt:lpstr>Review</vt:lpstr>
      <vt:lpstr>Review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SYS466</dc:title>
  <dc:creator>Russell.Pangborn@senecac.on.ca</dc:creator>
  <cp:lastModifiedBy>Russell Pangborn</cp:lastModifiedBy>
  <cp:revision>121</cp:revision>
  <cp:lastPrinted>2022-10-03T11:46:39Z</cp:lastPrinted>
  <dcterms:created xsi:type="dcterms:W3CDTF">2002-08-28T01:39:57Z</dcterms:created>
  <dcterms:modified xsi:type="dcterms:W3CDTF">2023-03-24T15:37:14Z</dcterms:modified>
</cp:coreProperties>
</file>