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8"/>
  </p:notesMasterIdLst>
  <p:handoutMasterIdLst>
    <p:handoutMasterId r:id="rId49"/>
  </p:handoutMasterIdLst>
  <p:sldIdLst>
    <p:sldId id="258" r:id="rId2"/>
    <p:sldId id="478" r:id="rId3"/>
    <p:sldId id="389" r:id="rId4"/>
    <p:sldId id="385" r:id="rId5"/>
    <p:sldId id="388" r:id="rId6"/>
    <p:sldId id="390" r:id="rId7"/>
    <p:sldId id="437" r:id="rId8"/>
    <p:sldId id="438" r:id="rId9"/>
    <p:sldId id="439" r:id="rId10"/>
    <p:sldId id="450" r:id="rId11"/>
    <p:sldId id="452" r:id="rId12"/>
    <p:sldId id="453" r:id="rId13"/>
    <p:sldId id="441" r:id="rId14"/>
    <p:sldId id="440" r:id="rId15"/>
    <p:sldId id="442" r:id="rId16"/>
    <p:sldId id="464" r:id="rId17"/>
    <p:sldId id="443" r:id="rId18"/>
    <p:sldId id="446" r:id="rId19"/>
    <p:sldId id="392" r:id="rId20"/>
    <p:sldId id="444" r:id="rId21"/>
    <p:sldId id="445" r:id="rId22"/>
    <p:sldId id="447" r:id="rId23"/>
    <p:sldId id="448" r:id="rId24"/>
    <p:sldId id="449" r:id="rId25"/>
    <p:sldId id="451" r:id="rId26"/>
    <p:sldId id="454" r:id="rId27"/>
    <p:sldId id="455" r:id="rId28"/>
    <p:sldId id="457" r:id="rId29"/>
    <p:sldId id="458" r:id="rId30"/>
    <p:sldId id="459" r:id="rId31"/>
    <p:sldId id="460" r:id="rId32"/>
    <p:sldId id="461" r:id="rId33"/>
    <p:sldId id="463" r:id="rId34"/>
    <p:sldId id="465" r:id="rId35"/>
    <p:sldId id="466" r:id="rId36"/>
    <p:sldId id="468" r:id="rId37"/>
    <p:sldId id="469" r:id="rId38"/>
    <p:sldId id="470" r:id="rId39"/>
    <p:sldId id="474" r:id="rId40"/>
    <p:sldId id="471" r:id="rId41"/>
    <p:sldId id="475" r:id="rId42"/>
    <p:sldId id="472" r:id="rId43"/>
    <p:sldId id="476" r:id="rId44"/>
    <p:sldId id="473" r:id="rId45"/>
    <p:sldId id="477" r:id="rId46"/>
    <p:sldId id="436"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F83D7-B7CE-47ED-9F5C-3BC96A22FFE8}" v="2" dt="2023-01-26T03:50:51.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11" autoAdjust="0"/>
    <p:restoredTop sz="94660"/>
  </p:normalViewPr>
  <p:slideViewPr>
    <p:cSldViewPr>
      <p:cViewPr varScale="1">
        <p:scale>
          <a:sx n="75" d="100"/>
          <a:sy n="75" d="100"/>
        </p:scale>
        <p:origin x="926" y="5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72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E7D0B59-E383-45F1-BE2E-5450678D0B38}" type="datetimeFigureOut">
              <a:rPr lang="en-US"/>
              <a:pPr>
                <a:defRPr/>
              </a:pPr>
              <a:t>1/25/2023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9E1C8901-C533-4EC0-AE6A-978FE03FBA4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en-US"/>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286F659F-9140-4031-B786-12DEEC25BC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67314 w 4917"/>
                <a:gd name="T3" fmla="*/ 0 h 1000"/>
                <a:gd name="T4" fmla="*/ 74952 w 4917"/>
                <a:gd name="T5" fmla="*/ 1552 h 1000"/>
                <a:gd name="T6" fmla="*/ 67330 w 4917"/>
                <a:gd name="T7" fmla="*/ 3101 h 1000"/>
                <a:gd name="T8" fmla="*/ 0 w 4917"/>
                <a:gd name="T9" fmla="*/ 3101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927" name="Rectangle 7"/>
          <p:cNvSpPr>
            <a:spLocks noGrp="1" noChangeArrowheads="1"/>
          </p:cNvSpPr>
          <p:nvPr>
            <p:ph type="ctrTitle"/>
          </p:nvPr>
        </p:nvSpPr>
        <p:spPr>
          <a:xfrm>
            <a:off x="228600" y="1427163"/>
            <a:ext cx="8077200" cy="1609725"/>
          </a:xfrm>
        </p:spPr>
        <p:txBody>
          <a:bodyPr/>
          <a:lstStyle>
            <a:lvl1pPr>
              <a:defRPr sz="4600"/>
            </a:lvl1pPr>
          </a:lstStyle>
          <a:p>
            <a:pPr lvl="0"/>
            <a:r>
              <a:rPr lang="en-US" altLang="en-US" noProof="0"/>
              <a:t>Click to edit Master title style</a:t>
            </a:r>
          </a:p>
        </p:txBody>
      </p:sp>
      <p:sp>
        <p:nvSpPr>
          <p:cNvPr id="819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pPr lvl="0"/>
            <a:r>
              <a:rPr lang="en-US" altLang="en-US" noProof="0"/>
              <a:t>Click to edit Master subtitle style</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endParaRPr lang="en-US" altLang="en-US"/>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ltLang="en-US"/>
          </a:p>
        </p:txBody>
      </p:sp>
      <p:sp>
        <p:nvSpPr>
          <p:cNvPr id="11" name="Rectangle 11"/>
          <p:cNvSpPr>
            <a:spLocks noGrp="1" noChangeArrowheads="1"/>
          </p:cNvSpPr>
          <p:nvPr>
            <p:ph type="sldNum" sz="quarter" idx="12"/>
          </p:nvPr>
        </p:nvSpPr>
        <p:spPr>
          <a:xfrm>
            <a:off x="6553200" y="6248400"/>
            <a:ext cx="2133600" cy="471488"/>
          </a:xfrm>
        </p:spPr>
        <p:txBody>
          <a:bodyPr/>
          <a:lstStyle>
            <a:lvl1pPr>
              <a:defRPr smtClean="0"/>
            </a:lvl1pPr>
          </a:lstStyle>
          <a:p>
            <a:pPr>
              <a:defRPr/>
            </a:pPr>
            <a:fld id="{0B78E475-FDCB-4435-A56F-BF8FC61104EE}" type="slidenum">
              <a:rPr lang="en-US" altLang="en-US"/>
              <a:pPr>
                <a:defRPr/>
              </a:pPr>
              <a:t>‹#›</a:t>
            </a:fld>
            <a:endParaRPr lang="en-US" altLang="en-US"/>
          </a:p>
        </p:txBody>
      </p:sp>
    </p:spTree>
    <p:extLst>
      <p:ext uri="{BB962C8B-B14F-4D97-AF65-F5344CB8AC3E}">
        <p14:creationId xmlns:p14="http://schemas.microsoft.com/office/powerpoint/2010/main" val="337599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C3010045-B241-4151-BDEA-29AFB0809C31}" type="slidenum">
              <a:rPr lang="en-US" altLang="en-US"/>
              <a:pPr>
                <a:defRPr/>
              </a:pPr>
              <a:t>‹#›</a:t>
            </a:fld>
            <a:endParaRPr lang="en-US" altLang="en-US"/>
          </a:p>
        </p:txBody>
      </p:sp>
    </p:spTree>
    <p:extLst>
      <p:ext uri="{BB962C8B-B14F-4D97-AF65-F5344CB8AC3E}">
        <p14:creationId xmlns:p14="http://schemas.microsoft.com/office/powerpoint/2010/main" val="353827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6BBD6682-DBE9-454D-93A6-C9C6C628F64E}" type="slidenum">
              <a:rPr lang="en-US" altLang="en-US"/>
              <a:pPr>
                <a:defRPr/>
              </a:pPr>
              <a:t>‹#›</a:t>
            </a:fld>
            <a:endParaRPr lang="en-US" altLang="en-US"/>
          </a:p>
        </p:txBody>
      </p:sp>
    </p:spTree>
    <p:extLst>
      <p:ext uri="{BB962C8B-B14F-4D97-AF65-F5344CB8AC3E}">
        <p14:creationId xmlns:p14="http://schemas.microsoft.com/office/powerpoint/2010/main" val="334817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8D2186C8-C3A6-4547-B3A2-99C3FD924343}" type="slidenum">
              <a:rPr lang="en-US" altLang="en-US"/>
              <a:pPr>
                <a:defRPr/>
              </a:pPr>
              <a:t>‹#›</a:t>
            </a:fld>
            <a:endParaRPr lang="en-US" altLang="en-US"/>
          </a:p>
        </p:txBody>
      </p:sp>
    </p:spTree>
    <p:extLst>
      <p:ext uri="{BB962C8B-B14F-4D97-AF65-F5344CB8AC3E}">
        <p14:creationId xmlns:p14="http://schemas.microsoft.com/office/powerpoint/2010/main" val="294237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pPr>
              <a:defRPr/>
            </a:pPr>
            <a:fld id="{DCDE0F4F-C73A-4D1E-BC49-EBA6BDA003E2}" type="slidenum">
              <a:rPr lang="en-US" altLang="en-US"/>
              <a:pPr>
                <a:defRPr/>
              </a:pPr>
              <a:t>‹#›</a:t>
            </a:fld>
            <a:endParaRPr lang="en-US" altLang="en-US"/>
          </a:p>
        </p:txBody>
      </p:sp>
    </p:spTree>
    <p:extLst>
      <p:ext uri="{BB962C8B-B14F-4D97-AF65-F5344CB8AC3E}">
        <p14:creationId xmlns:p14="http://schemas.microsoft.com/office/powerpoint/2010/main" val="2016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A032E79B-965A-4AB0-B135-9B25718F10CC}" type="slidenum">
              <a:rPr lang="en-US" altLang="en-US"/>
              <a:pPr>
                <a:defRPr/>
              </a:pPr>
              <a:t>‹#›</a:t>
            </a:fld>
            <a:endParaRPr lang="en-US" altLang="en-US"/>
          </a:p>
        </p:txBody>
      </p:sp>
    </p:spTree>
    <p:extLst>
      <p:ext uri="{BB962C8B-B14F-4D97-AF65-F5344CB8AC3E}">
        <p14:creationId xmlns:p14="http://schemas.microsoft.com/office/powerpoint/2010/main" val="386449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0"/>
          <p:cNvSpPr>
            <a:spLocks noGrp="1" noChangeArrowheads="1"/>
          </p:cNvSpPr>
          <p:nvPr>
            <p:ph type="sldNum" sz="quarter" idx="12"/>
          </p:nvPr>
        </p:nvSpPr>
        <p:spPr>
          <a:ln/>
        </p:spPr>
        <p:txBody>
          <a:bodyPr/>
          <a:lstStyle>
            <a:lvl1pPr>
              <a:defRPr/>
            </a:lvl1pPr>
          </a:lstStyle>
          <a:p>
            <a:pPr>
              <a:defRPr/>
            </a:pPr>
            <a:fld id="{6F123E06-9FE6-40B1-BC06-899A2742189A}" type="slidenum">
              <a:rPr lang="en-US" altLang="en-US"/>
              <a:pPr>
                <a:defRPr/>
              </a:pPr>
              <a:t>‹#›</a:t>
            </a:fld>
            <a:endParaRPr lang="en-US" altLang="en-US"/>
          </a:p>
        </p:txBody>
      </p:sp>
    </p:spTree>
    <p:extLst>
      <p:ext uri="{BB962C8B-B14F-4D97-AF65-F5344CB8AC3E}">
        <p14:creationId xmlns:p14="http://schemas.microsoft.com/office/powerpoint/2010/main" val="312115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0"/>
          <p:cNvSpPr>
            <a:spLocks noGrp="1" noChangeArrowheads="1"/>
          </p:cNvSpPr>
          <p:nvPr>
            <p:ph type="sldNum" sz="quarter" idx="12"/>
          </p:nvPr>
        </p:nvSpPr>
        <p:spPr>
          <a:ln/>
        </p:spPr>
        <p:txBody>
          <a:bodyPr/>
          <a:lstStyle>
            <a:lvl1pPr>
              <a:defRPr/>
            </a:lvl1pPr>
          </a:lstStyle>
          <a:p>
            <a:pPr>
              <a:defRPr/>
            </a:pPr>
            <a:fld id="{BD58AE39-7B0C-4B34-BA14-00C8924C4323}" type="slidenum">
              <a:rPr lang="en-US" altLang="en-US"/>
              <a:pPr>
                <a:defRPr/>
              </a:pPr>
              <a:t>‹#›</a:t>
            </a:fld>
            <a:endParaRPr lang="en-US" altLang="en-US"/>
          </a:p>
        </p:txBody>
      </p:sp>
    </p:spTree>
    <p:extLst>
      <p:ext uri="{BB962C8B-B14F-4D97-AF65-F5344CB8AC3E}">
        <p14:creationId xmlns:p14="http://schemas.microsoft.com/office/powerpoint/2010/main" val="343235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0"/>
          <p:cNvSpPr>
            <a:spLocks noGrp="1" noChangeArrowheads="1"/>
          </p:cNvSpPr>
          <p:nvPr>
            <p:ph type="sldNum" sz="quarter" idx="12"/>
          </p:nvPr>
        </p:nvSpPr>
        <p:spPr>
          <a:ln/>
        </p:spPr>
        <p:txBody>
          <a:bodyPr/>
          <a:lstStyle>
            <a:lvl1pPr>
              <a:defRPr/>
            </a:lvl1pPr>
          </a:lstStyle>
          <a:p>
            <a:pPr>
              <a:defRPr/>
            </a:pPr>
            <a:fld id="{0B5D6B20-5C38-4574-9FE6-432EF12DDDEA}" type="slidenum">
              <a:rPr lang="en-US" altLang="en-US"/>
              <a:pPr>
                <a:defRPr/>
              </a:pPr>
              <a:t>‹#›</a:t>
            </a:fld>
            <a:endParaRPr lang="en-US" altLang="en-US"/>
          </a:p>
        </p:txBody>
      </p:sp>
    </p:spTree>
    <p:extLst>
      <p:ext uri="{BB962C8B-B14F-4D97-AF65-F5344CB8AC3E}">
        <p14:creationId xmlns:p14="http://schemas.microsoft.com/office/powerpoint/2010/main" val="194993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0DE5AAB5-5406-4AE6-AD16-96E450DA5F3F}" type="slidenum">
              <a:rPr lang="en-US" altLang="en-US"/>
              <a:pPr>
                <a:defRPr/>
              </a:pPr>
              <a:t>‹#›</a:t>
            </a:fld>
            <a:endParaRPr lang="en-US" altLang="en-US"/>
          </a:p>
        </p:txBody>
      </p:sp>
    </p:spTree>
    <p:extLst>
      <p:ext uri="{BB962C8B-B14F-4D97-AF65-F5344CB8AC3E}">
        <p14:creationId xmlns:p14="http://schemas.microsoft.com/office/powerpoint/2010/main" val="1547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pPr>
              <a:defRPr/>
            </a:pPr>
            <a:fld id="{25309F87-AD4A-468B-8B02-F816C54AC06F}" type="slidenum">
              <a:rPr lang="en-US" altLang="en-US"/>
              <a:pPr>
                <a:defRPr/>
              </a:pPr>
              <a:t>‹#›</a:t>
            </a:fld>
            <a:endParaRPr lang="en-US" altLang="en-US"/>
          </a:p>
        </p:txBody>
      </p:sp>
    </p:spTree>
    <p:extLst>
      <p:ext uri="{BB962C8B-B14F-4D97-AF65-F5344CB8AC3E}">
        <p14:creationId xmlns:p14="http://schemas.microsoft.com/office/powerpoint/2010/main" val="330217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032"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AutoShape 4"/>
            <p:cNvSpPr>
              <a:spLocks noChangeArrowheads="1"/>
            </p:cNvSpPr>
            <p:nvPr/>
          </p:nvSpPr>
          <p:spPr bwMode="blackWhite">
            <a:xfrm>
              <a:off x="0" y="96"/>
              <a:ext cx="5376" cy="768"/>
            </a:xfrm>
            <a:custGeom>
              <a:avLst/>
              <a:gdLst>
                <a:gd name="T0" fmla="*/ 0 w 7000"/>
                <a:gd name="T1" fmla="*/ 0 h 1000"/>
                <a:gd name="T2" fmla="*/ 5506 w 7000"/>
                <a:gd name="T3" fmla="*/ 0 h 1000"/>
                <a:gd name="T4" fmla="*/ 5930 w 7000"/>
                <a:gd name="T5" fmla="*/ 61 h 1000"/>
                <a:gd name="T6" fmla="*/ 5507 w 7000"/>
                <a:gd name="T7" fmla="*/ 121 h 1000"/>
                <a:gd name="T8" fmla="*/ 0 w 7000"/>
                <a:gd name="T9" fmla="*/ 121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 name="Rectangle 6"/>
          <p:cNvSpPr>
            <a:spLocks noGrp="1" noChangeArrowheads="1"/>
          </p:cNvSpPr>
          <p:nvPr>
            <p:ph type="title"/>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904" name="Rectangle 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80905" name="Rectangle 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en-US"/>
          </a:p>
        </p:txBody>
      </p:sp>
      <p:sp>
        <p:nvSpPr>
          <p:cNvPr id="80906" name="Rectangle 10"/>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714CF623-28E7-4314-ADB9-75049738672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4"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spcBef>
                <a:spcPct val="0"/>
              </a:spcBef>
              <a:buClrTx/>
              <a:buSzTx/>
              <a:buFontTx/>
              <a:buNone/>
            </a:pPr>
            <a:fld id="{C9574571-67A1-4DA1-885A-78985EE8D514}" type="slidenum">
              <a:rPr lang="en-US" altLang="en-US" sz="1200">
                <a:latin typeface="Arial Black" panose="020B0A04020102020204" pitchFamily="34" charset="0"/>
              </a:rPr>
              <a:pPr>
                <a:spcBef>
                  <a:spcPct val="0"/>
                </a:spcBef>
                <a:buClrTx/>
                <a:buSzTx/>
                <a:buFontTx/>
                <a:buNone/>
              </a:pPr>
              <a:t>1</a:t>
            </a:fld>
            <a:endParaRPr lang="en-US" altLang="en-US" sz="1200">
              <a:latin typeface="Arial Black" panose="020B0A04020102020204" pitchFamily="34" charset="0"/>
            </a:endParaRPr>
          </a:p>
        </p:txBody>
      </p:sp>
      <p:sp>
        <p:nvSpPr>
          <p:cNvPr id="5123" name="Rectangle 2"/>
          <p:cNvSpPr>
            <a:spLocks noGrp="1" noChangeArrowheads="1"/>
          </p:cNvSpPr>
          <p:nvPr>
            <p:ph type="title"/>
          </p:nvPr>
        </p:nvSpPr>
        <p:spPr/>
        <p:txBody>
          <a:bodyPr/>
          <a:lstStyle/>
          <a:p>
            <a:pPr eaLnBrk="1" hangingPunct="1"/>
            <a:r>
              <a:rPr lang="en-US" altLang="en-US"/>
              <a:t>Agenda</a:t>
            </a:r>
          </a:p>
        </p:txBody>
      </p:sp>
      <p:sp>
        <p:nvSpPr>
          <p:cNvPr id="309251" name="Rectangle 3"/>
          <p:cNvSpPr>
            <a:spLocks noGrp="1" noChangeArrowheads="1"/>
          </p:cNvSpPr>
          <p:nvPr>
            <p:ph type="body" idx="1"/>
          </p:nvPr>
        </p:nvSpPr>
        <p:spPr>
          <a:xfrm>
            <a:off x="685800" y="1752600"/>
            <a:ext cx="8077200" cy="4114800"/>
          </a:xfrm>
        </p:spPr>
        <p:txBody>
          <a:bodyPr/>
          <a:lstStyle/>
          <a:p>
            <a:pPr marL="514350" indent="-514350" eaLnBrk="1" hangingPunct="1">
              <a:spcBef>
                <a:spcPct val="0"/>
              </a:spcBef>
              <a:buFont typeface="Wingdings" panose="05000000000000000000" pitchFamily="2" charset="2"/>
              <a:buAutoNum type="arabicPeriod"/>
              <a:defRPr/>
            </a:pPr>
            <a:r>
              <a:rPr lang="en-US" altLang="en-US" sz="2000"/>
              <a:t>Review</a:t>
            </a:r>
            <a:endParaRPr lang="en-US" altLang="en-US" sz="2000" dirty="0"/>
          </a:p>
          <a:p>
            <a:pPr marL="514350" indent="-514350" eaLnBrk="1" hangingPunct="1">
              <a:spcBef>
                <a:spcPct val="0"/>
              </a:spcBef>
              <a:buFont typeface="Wingdings" panose="05000000000000000000" pitchFamily="2" charset="2"/>
              <a:buAutoNum type="arabicPeriod"/>
              <a:defRPr/>
            </a:pPr>
            <a:r>
              <a:rPr lang="en-US" altLang="en-US" sz="2000"/>
              <a:t>Multi Row Functions</a:t>
            </a:r>
          </a:p>
          <a:p>
            <a:pPr marL="514350" indent="-514350" eaLnBrk="1" hangingPunct="1">
              <a:spcBef>
                <a:spcPct val="0"/>
              </a:spcBef>
              <a:buFont typeface="Wingdings" panose="05000000000000000000" pitchFamily="2" charset="2"/>
              <a:buAutoNum type="arabicPeriod"/>
              <a:defRPr/>
            </a:pPr>
            <a:r>
              <a:rPr lang="en-US" sz="2000"/>
              <a:t>aggregating data using group functions</a:t>
            </a:r>
          </a:p>
          <a:p>
            <a:pPr marL="514350" indent="-514350" eaLnBrk="1" hangingPunct="1">
              <a:spcBef>
                <a:spcPct val="0"/>
              </a:spcBef>
              <a:buFont typeface="Wingdings" panose="05000000000000000000" pitchFamily="2" charset="2"/>
              <a:buAutoNum type="arabicPeriod"/>
              <a:defRPr/>
            </a:pPr>
            <a:r>
              <a:rPr lang="en-US" sz="2000"/>
              <a:t>Leveraging the GROUP BY ….. HAVING clauses to create and filter groups</a:t>
            </a:r>
          </a:p>
          <a:p>
            <a:pPr marL="514350" indent="-514350" eaLnBrk="1" hangingPunct="1">
              <a:spcBef>
                <a:spcPct val="0"/>
              </a:spcBef>
              <a:buFont typeface="Wingdings" panose="05000000000000000000" pitchFamily="2" charset="2"/>
              <a:buAutoNum type="arabicPeriod"/>
              <a:defRPr/>
            </a:pPr>
            <a:r>
              <a:rPr lang="en-US" sz="2000"/>
              <a:t>obtaining summary information (such as averages) for groups of rows.</a:t>
            </a:r>
          </a:p>
          <a:p>
            <a:pPr marL="514350" indent="-514350" eaLnBrk="1" hangingPunct="1">
              <a:spcBef>
                <a:spcPct val="0"/>
              </a:spcBef>
              <a:buFont typeface="Wingdings" panose="05000000000000000000" pitchFamily="2" charset="2"/>
              <a:buAutoNum type="arabicPeriod"/>
              <a:defRPr/>
            </a:pPr>
            <a:r>
              <a:rPr lang="en-US" sz="2000"/>
              <a:t>how to group rows in a table into smaller sets and - how to specify search criteria for groups of rows.</a:t>
            </a:r>
          </a:p>
          <a:p>
            <a:pPr marL="514350" indent="-514350" eaLnBrk="1" hangingPunct="1">
              <a:spcBef>
                <a:spcPct val="0"/>
              </a:spcBef>
              <a:buFont typeface="Wingdings" panose="05000000000000000000" pitchFamily="2" charset="2"/>
              <a:buAutoNum type="arabicPeriod"/>
              <a:defRPr/>
            </a:pPr>
            <a:r>
              <a:rPr lang="en-CA" sz="2000"/>
              <a:t>Group Functions and Grouping Rows</a:t>
            </a:r>
          </a:p>
          <a:p>
            <a:pPr marL="514350" indent="-514350" eaLnBrk="1" hangingPunct="1">
              <a:spcBef>
                <a:spcPct val="0"/>
              </a:spcBef>
              <a:buFont typeface="Wingdings" panose="05000000000000000000" pitchFamily="2" charset="2"/>
              <a:buAutoNum type="arabicPeriod"/>
              <a:defRPr/>
            </a:pPr>
            <a:r>
              <a:rPr lang="en-CA" sz="2000"/>
              <a:t>Nesting Group Functions </a:t>
            </a:r>
            <a:endParaRPr lang="en-US" altLang="en-US" sz="2000" dirty="0"/>
          </a:p>
          <a:p>
            <a:pPr marL="0" indent="0" eaLnBrk="1" hangingPunct="1">
              <a:spcBef>
                <a:spcPct val="0"/>
              </a:spcBef>
              <a:buNone/>
              <a:defRPr/>
            </a:pPr>
            <a:endParaRPr lang="en-US" altLang="en-US" sz="2800" dirty="0"/>
          </a:p>
          <a:p>
            <a:pPr eaLnBrk="1" hangingPunct="1">
              <a:spcBef>
                <a:spcPct val="0"/>
              </a:spcBef>
              <a:buFont typeface="Wingdings" panose="05000000000000000000" pitchFamily="2" charset="2"/>
              <a:buNone/>
              <a:defRPr/>
            </a:pPr>
            <a:endParaRPr lang="en-US" altLang="en-US" sz="2800" dirty="0"/>
          </a:p>
          <a:p>
            <a:pPr eaLnBrk="1" hangingPunct="1">
              <a:lnSpc>
                <a:spcPct val="90000"/>
              </a:lnSpc>
              <a:defRPr/>
            </a:pP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additive="base">
                                        <p:cTn id="7" dur="500" fill="hold"/>
                                        <p:tgtEl>
                                          <p:spTgt spid="309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9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9251">
                                            <p:txEl>
                                              <p:pRg st="1" end="1"/>
                                            </p:txEl>
                                          </p:spTgt>
                                        </p:tgtEl>
                                        <p:attrNameLst>
                                          <p:attrName>style.visibility</p:attrName>
                                        </p:attrNameLst>
                                      </p:cBhvr>
                                      <p:to>
                                        <p:strVal val="visible"/>
                                      </p:to>
                                    </p:set>
                                    <p:anim calcmode="lin" valueType="num">
                                      <p:cBhvr additive="base">
                                        <p:cTn id="13" dur="500" fill="hold"/>
                                        <p:tgtEl>
                                          <p:spTgt spid="309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9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9251">
                                            <p:txEl>
                                              <p:pRg st="2" end="2"/>
                                            </p:txEl>
                                          </p:spTgt>
                                        </p:tgtEl>
                                        <p:attrNameLst>
                                          <p:attrName>style.visibility</p:attrName>
                                        </p:attrNameLst>
                                      </p:cBhvr>
                                      <p:to>
                                        <p:strVal val="visible"/>
                                      </p:to>
                                    </p:set>
                                    <p:anim calcmode="lin" valueType="num">
                                      <p:cBhvr additive="base">
                                        <p:cTn id="19" dur="500" fill="hold"/>
                                        <p:tgtEl>
                                          <p:spTgt spid="309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9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9251">
                                            <p:txEl>
                                              <p:pRg st="3" end="3"/>
                                            </p:txEl>
                                          </p:spTgt>
                                        </p:tgtEl>
                                        <p:attrNameLst>
                                          <p:attrName>style.visibility</p:attrName>
                                        </p:attrNameLst>
                                      </p:cBhvr>
                                      <p:to>
                                        <p:strVal val="visible"/>
                                      </p:to>
                                    </p:set>
                                    <p:anim calcmode="lin" valueType="num">
                                      <p:cBhvr additive="base">
                                        <p:cTn id="25" dur="500" fill="hold"/>
                                        <p:tgtEl>
                                          <p:spTgt spid="309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9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9251">
                                            <p:txEl>
                                              <p:pRg st="4" end="4"/>
                                            </p:txEl>
                                          </p:spTgt>
                                        </p:tgtEl>
                                        <p:attrNameLst>
                                          <p:attrName>style.visibility</p:attrName>
                                        </p:attrNameLst>
                                      </p:cBhvr>
                                      <p:to>
                                        <p:strVal val="visible"/>
                                      </p:to>
                                    </p:set>
                                    <p:anim calcmode="lin" valueType="num">
                                      <p:cBhvr additive="base">
                                        <p:cTn id="31" dur="500" fill="hold"/>
                                        <p:tgtEl>
                                          <p:spTgt spid="3092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9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9251">
                                            <p:txEl>
                                              <p:pRg st="5" end="5"/>
                                            </p:txEl>
                                          </p:spTgt>
                                        </p:tgtEl>
                                        <p:attrNameLst>
                                          <p:attrName>style.visibility</p:attrName>
                                        </p:attrNameLst>
                                      </p:cBhvr>
                                      <p:to>
                                        <p:strVal val="visible"/>
                                      </p:to>
                                    </p:set>
                                    <p:anim calcmode="lin" valueType="num">
                                      <p:cBhvr additive="base">
                                        <p:cTn id="37" dur="500" fill="hold"/>
                                        <p:tgtEl>
                                          <p:spTgt spid="3092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9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9251">
                                            <p:txEl>
                                              <p:pRg st="6" end="6"/>
                                            </p:txEl>
                                          </p:spTgt>
                                        </p:tgtEl>
                                        <p:attrNameLst>
                                          <p:attrName>style.visibility</p:attrName>
                                        </p:attrNameLst>
                                      </p:cBhvr>
                                      <p:to>
                                        <p:strVal val="visible"/>
                                      </p:to>
                                    </p:set>
                                    <p:anim calcmode="lin" valueType="num">
                                      <p:cBhvr additive="base">
                                        <p:cTn id="43" dur="500" fill="hold"/>
                                        <p:tgtEl>
                                          <p:spTgt spid="3092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92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9251">
                                            <p:txEl>
                                              <p:pRg st="7" end="7"/>
                                            </p:txEl>
                                          </p:spTgt>
                                        </p:tgtEl>
                                        <p:attrNameLst>
                                          <p:attrName>style.visibility</p:attrName>
                                        </p:attrNameLst>
                                      </p:cBhvr>
                                      <p:to>
                                        <p:strVal val="visible"/>
                                      </p:to>
                                    </p:set>
                                    <p:anim calcmode="lin" valueType="num">
                                      <p:cBhvr additive="base">
                                        <p:cTn id="49" dur="500" fill="hold"/>
                                        <p:tgtEl>
                                          <p:spTgt spid="3092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92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3F19-A890-B00B-E99D-4A860D20D2FB}"/>
              </a:ext>
            </a:extLst>
          </p:cNvPr>
          <p:cNvSpPr>
            <a:spLocks noGrp="1"/>
          </p:cNvSpPr>
          <p:nvPr>
            <p:ph type="title"/>
          </p:nvPr>
        </p:nvSpPr>
        <p:spPr/>
        <p:txBody>
          <a:bodyPr/>
          <a:lstStyle/>
          <a:p>
            <a:r>
              <a:rPr lang="en-US" sz="3600"/>
              <a:t>Group Functions – Groups of Data</a:t>
            </a:r>
            <a:endParaRPr lang="en-CA" sz="3600"/>
          </a:p>
        </p:txBody>
      </p:sp>
      <p:sp>
        <p:nvSpPr>
          <p:cNvPr id="3" name="Content Placeholder 2">
            <a:extLst>
              <a:ext uri="{FF2B5EF4-FFF2-40B4-BE49-F238E27FC236}">
                <a16:creationId xmlns:a16="http://schemas.microsoft.com/office/drawing/2014/main" id="{781980E7-E85C-5D0A-F985-6F00433130AC}"/>
              </a:ext>
            </a:extLst>
          </p:cNvPr>
          <p:cNvSpPr>
            <a:spLocks noGrp="1"/>
          </p:cNvSpPr>
          <p:nvPr>
            <p:ph idx="1"/>
          </p:nvPr>
        </p:nvSpPr>
        <p:spPr/>
        <p:txBody>
          <a:bodyPr/>
          <a:lstStyle/>
          <a:p>
            <a:r>
              <a:rPr lang="en-US" sz="2800"/>
              <a:t>All group functions have treated the table so far as one large group </a:t>
            </a:r>
          </a:p>
          <a:p>
            <a:r>
              <a:rPr lang="en-US" sz="2800"/>
              <a:t>Sometimes the information needs to be divided into smaller groups</a:t>
            </a:r>
            <a:endParaRPr lang="en-CA" sz="2800"/>
          </a:p>
          <a:p>
            <a:r>
              <a:rPr lang="en-CA" sz="2800"/>
              <a:t>Example: Average by department </a:t>
            </a:r>
          </a:p>
          <a:p>
            <a:endParaRPr lang="en-CA" sz="2800"/>
          </a:p>
          <a:p>
            <a:endParaRPr lang="en-CA" sz="2800"/>
          </a:p>
          <a:p>
            <a:r>
              <a:rPr lang="en-CA" sz="1600">
                <a:solidFill>
                  <a:srgbClr val="FF0000"/>
                </a:solidFill>
              </a:rPr>
              <a:t>This will FAIL !!</a:t>
            </a:r>
          </a:p>
          <a:p>
            <a:endParaRPr lang="en-CA" sz="2800">
              <a:solidFill>
                <a:srgbClr val="FF0000"/>
              </a:solidFill>
            </a:endParaRPr>
          </a:p>
          <a:p>
            <a:endParaRPr lang="en-CA" sz="2800"/>
          </a:p>
        </p:txBody>
      </p:sp>
      <p:pic>
        <p:nvPicPr>
          <p:cNvPr id="5" name="Picture 4">
            <a:extLst>
              <a:ext uri="{FF2B5EF4-FFF2-40B4-BE49-F238E27FC236}">
                <a16:creationId xmlns:a16="http://schemas.microsoft.com/office/drawing/2014/main" id="{541D17B7-ACEE-8869-06EE-00F74AF4917A}"/>
              </a:ext>
            </a:extLst>
          </p:cNvPr>
          <p:cNvPicPr>
            <a:picLocks noChangeAspect="1"/>
          </p:cNvPicPr>
          <p:nvPr/>
        </p:nvPicPr>
        <p:blipFill>
          <a:blip r:embed="rId2"/>
          <a:stretch>
            <a:fillRect/>
          </a:stretch>
        </p:blipFill>
        <p:spPr>
          <a:xfrm>
            <a:off x="1231106" y="4114800"/>
            <a:ext cx="2971800" cy="552450"/>
          </a:xfrm>
          <a:prstGeom prst="rect">
            <a:avLst/>
          </a:prstGeom>
        </p:spPr>
      </p:pic>
      <p:pic>
        <p:nvPicPr>
          <p:cNvPr id="7" name="Picture 6">
            <a:extLst>
              <a:ext uri="{FF2B5EF4-FFF2-40B4-BE49-F238E27FC236}">
                <a16:creationId xmlns:a16="http://schemas.microsoft.com/office/drawing/2014/main" id="{6AD8FC5E-E427-1D3C-D060-9C8242A48510}"/>
              </a:ext>
            </a:extLst>
          </p:cNvPr>
          <p:cNvPicPr>
            <a:picLocks noChangeAspect="1"/>
          </p:cNvPicPr>
          <p:nvPr/>
        </p:nvPicPr>
        <p:blipFill>
          <a:blip r:embed="rId3"/>
          <a:stretch>
            <a:fillRect/>
          </a:stretch>
        </p:blipFill>
        <p:spPr>
          <a:xfrm>
            <a:off x="914400" y="5486400"/>
            <a:ext cx="6315075" cy="276225"/>
          </a:xfrm>
          <a:prstGeom prst="rect">
            <a:avLst/>
          </a:prstGeom>
        </p:spPr>
      </p:pic>
    </p:spTree>
    <p:extLst>
      <p:ext uri="{BB962C8B-B14F-4D97-AF65-F5344CB8AC3E}">
        <p14:creationId xmlns:p14="http://schemas.microsoft.com/office/powerpoint/2010/main" val="231057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3F19-A890-B00B-E99D-4A860D20D2FB}"/>
              </a:ext>
            </a:extLst>
          </p:cNvPr>
          <p:cNvSpPr>
            <a:spLocks noGrp="1"/>
          </p:cNvSpPr>
          <p:nvPr>
            <p:ph type="title"/>
          </p:nvPr>
        </p:nvSpPr>
        <p:spPr/>
        <p:txBody>
          <a:bodyPr/>
          <a:lstStyle/>
          <a:p>
            <a:r>
              <a:rPr lang="en-US" sz="3600"/>
              <a:t>Group Functions – Groups of Data</a:t>
            </a:r>
            <a:endParaRPr lang="en-CA" sz="3600"/>
          </a:p>
        </p:txBody>
      </p:sp>
      <p:sp>
        <p:nvSpPr>
          <p:cNvPr id="3" name="Content Placeholder 2">
            <a:extLst>
              <a:ext uri="{FF2B5EF4-FFF2-40B4-BE49-F238E27FC236}">
                <a16:creationId xmlns:a16="http://schemas.microsoft.com/office/drawing/2014/main" id="{781980E7-E85C-5D0A-F985-6F00433130AC}"/>
              </a:ext>
            </a:extLst>
          </p:cNvPr>
          <p:cNvSpPr>
            <a:spLocks noGrp="1"/>
          </p:cNvSpPr>
          <p:nvPr>
            <p:ph idx="1"/>
          </p:nvPr>
        </p:nvSpPr>
        <p:spPr/>
        <p:txBody>
          <a:bodyPr/>
          <a:lstStyle/>
          <a:p>
            <a:endParaRPr lang="en-US" sz="2800"/>
          </a:p>
          <a:p>
            <a:r>
              <a:rPr lang="en-US" sz="2800"/>
              <a:t>The use of the department id results in a row of output for each row in the employee table </a:t>
            </a:r>
          </a:p>
          <a:p>
            <a:r>
              <a:rPr lang="en-US" sz="2800"/>
              <a:t>The AVG(SALARY) wants a single result for the entire table. </a:t>
            </a:r>
          </a:p>
          <a:p>
            <a:r>
              <a:rPr lang="en-US" sz="2800"/>
              <a:t>There is no sensible way to display that.</a:t>
            </a:r>
            <a:endParaRPr lang="en-CA" sz="2800"/>
          </a:p>
          <a:p>
            <a:endParaRPr lang="en-CA" sz="2800"/>
          </a:p>
          <a:p>
            <a:endParaRPr lang="en-CA" sz="2800">
              <a:solidFill>
                <a:srgbClr val="FF0000"/>
              </a:solidFill>
            </a:endParaRPr>
          </a:p>
          <a:p>
            <a:endParaRPr lang="en-CA" sz="2800"/>
          </a:p>
        </p:txBody>
      </p:sp>
      <p:pic>
        <p:nvPicPr>
          <p:cNvPr id="4" name="Picture 3">
            <a:extLst>
              <a:ext uri="{FF2B5EF4-FFF2-40B4-BE49-F238E27FC236}">
                <a16:creationId xmlns:a16="http://schemas.microsoft.com/office/drawing/2014/main" id="{B374162E-C2AE-C398-B9E2-7E3906D82C74}"/>
              </a:ext>
            </a:extLst>
          </p:cNvPr>
          <p:cNvPicPr>
            <a:picLocks noChangeAspect="1"/>
          </p:cNvPicPr>
          <p:nvPr/>
        </p:nvPicPr>
        <p:blipFill>
          <a:blip r:embed="rId2"/>
          <a:stretch>
            <a:fillRect/>
          </a:stretch>
        </p:blipFill>
        <p:spPr>
          <a:xfrm>
            <a:off x="990600" y="1610360"/>
            <a:ext cx="2971800" cy="552450"/>
          </a:xfrm>
          <a:prstGeom prst="rect">
            <a:avLst/>
          </a:prstGeom>
        </p:spPr>
      </p:pic>
    </p:spTree>
    <p:extLst>
      <p:ext uri="{BB962C8B-B14F-4D97-AF65-F5344CB8AC3E}">
        <p14:creationId xmlns:p14="http://schemas.microsoft.com/office/powerpoint/2010/main" val="122395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3F19-A890-B00B-E99D-4A860D20D2FB}"/>
              </a:ext>
            </a:extLst>
          </p:cNvPr>
          <p:cNvSpPr>
            <a:spLocks noGrp="1"/>
          </p:cNvSpPr>
          <p:nvPr>
            <p:ph type="title"/>
          </p:nvPr>
        </p:nvSpPr>
        <p:spPr/>
        <p:txBody>
          <a:bodyPr/>
          <a:lstStyle/>
          <a:p>
            <a:r>
              <a:rPr lang="en-US" sz="3600"/>
              <a:t>Group Functions – Groups of Data</a:t>
            </a:r>
            <a:endParaRPr lang="en-CA" sz="3600"/>
          </a:p>
        </p:txBody>
      </p:sp>
      <p:sp>
        <p:nvSpPr>
          <p:cNvPr id="3" name="Content Placeholder 2">
            <a:extLst>
              <a:ext uri="{FF2B5EF4-FFF2-40B4-BE49-F238E27FC236}">
                <a16:creationId xmlns:a16="http://schemas.microsoft.com/office/drawing/2014/main" id="{781980E7-E85C-5D0A-F985-6F00433130AC}"/>
              </a:ext>
            </a:extLst>
          </p:cNvPr>
          <p:cNvSpPr>
            <a:spLocks noGrp="1"/>
          </p:cNvSpPr>
          <p:nvPr>
            <p:ph idx="1"/>
          </p:nvPr>
        </p:nvSpPr>
        <p:spPr/>
        <p:txBody>
          <a:bodyPr/>
          <a:lstStyle/>
          <a:p>
            <a:r>
              <a:rPr lang="en-US" sz="2800"/>
              <a:t>Introduce the GROUP BY clause to resolve</a:t>
            </a:r>
          </a:p>
          <a:p>
            <a:endParaRPr lang="en-US" sz="2800"/>
          </a:p>
          <a:p>
            <a:endParaRPr lang="en-CA" sz="2800"/>
          </a:p>
          <a:p>
            <a:endParaRPr lang="en-CA" sz="2800">
              <a:solidFill>
                <a:srgbClr val="FF0000"/>
              </a:solidFill>
            </a:endParaRPr>
          </a:p>
          <a:p>
            <a:endParaRPr lang="en-CA" sz="2800"/>
          </a:p>
        </p:txBody>
      </p:sp>
    </p:spTree>
    <p:extLst>
      <p:ext uri="{BB962C8B-B14F-4D97-AF65-F5344CB8AC3E}">
        <p14:creationId xmlns:p14="http://schemas.microsoft.com/office/powerpoint/2010/main" val="161040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Examples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CA" sz="2000"/>
              <a:t>For STAFF, how do you get this result:</a:t>
            </a:r>
          </a:p>
          <a:p>
            <a:pPr marL="0" indent="0">
              <a:buNone/>
            </a:pPr>
            <a:endParaRPr lang="en-CA" sz="2000"/>
          </a:p>
        </p:txBody>
      </p:sp>
      <p:pic>
        <p:nvPicPr>
          <p:cNvPr id="5" name="Picture 4">
            <a:extLst>
              <a:ext uri="{FF2B5EF4-FFF2-40B4-BE49-F238E27FC236}">
                <a16:creationId xmlns:a16="http://schemas.microsoft.com/office/drawing/2014/main" id="{BBB86FF0-0451-9F59-8B0B-DD7196019A0E}"/>
              </a:ext>
            </a:extLst>
          </p:cNvPr>
          <p:cNvPicPr>
            <a:picLocks noChangeAspect="1"/>
          </p:cNvPicPr>
          <p:nvPr/>
        </p:nvPicPr>
        <p:blipFill>
          <a:blip r:embed="rId2"/>
          <a:stretch>
            <a:fillRect/>
          </a:stretch>
        </p:blipFill>
        <p:spPr>
          <a:xfrm>
            <a:off x="635000" y="2133600"/>
            <a:ext cx="7924800" cy="1838227"/>
          </a:xfrm>
          <a:prstGeom prst="rect">
            <a:avLst/>
          </a:prstGeom>
        </p:spPr>
      </p:pic>
      <p:pic>
        <p:nvPicPr>
          <p:cNvPr id="7" name="Picture 6">
            <a:extLst>
              <a:ext uri="{FF2B5EF4-FFF2-40B4-BE49-F238E27FC236}">
                <a16:creationId xmlns:a16="http://schemas.microsoft.com/office/drawing/2014/main" id="{A4355B3C-4999-913A-E3AB-6B79CE64AAFB}"/>
              </a:ext>
            </a:extLst>
          </p:cNvPr>
          <p:cNvPicPr>
            <a:picLocks noChangeAspect="1"/>
          </p:cNvPicPr>
          <p:nvPr/>
        </p:nvPicPr>
        <p:blipFill>
          <a:blip r:embed="rId3"/>
          <a:stretch>
            <a:fillRect/>
          </a:stretch>
        </p:blipFill>
        <p:spPr>
          <a:xfrm>
            <a:off x="983456" y="4133264"/>
            <a:ext cx="6438900" cy="1933575"/>
          </a:xfrm>
          <a:prstGeom prst="rect">
            <a:avLst/>
          </a:prstGeom>
        </p:spPr>
      </p:pic>
    </p:spTree>
    <p:extLst>
      <p:ext uri="{BB962C8B-B14F-4D97-AF65-F5344CB8AC3E}">
        <p14:creationId xmlns:p14="http://schemas.microsoft.com/office/powerpoint/2010/main" val="26034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Examples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a:xfrm>
            <a:off x="609600" y="1447801"/>
            <a:ext cx="7924800" cy="4891880"/>
          </a:xfrm>
        </p:spPr>
        <p:txBody>
          <a:bodyPr/>
          <a:lstStyle/>
          <a:p>
            <a:r>
              <a:rPr lang="en-CA" sz="2000"/>
              <a:t>Fof STAFF, how do you get this result:</a:t>
            </a:r>
          </a:p>
          <a:p>
            <a:endParaRPr lang="en-CA" sz="2000"/>
          </a:p>
          <a:p>
            <a:endParaRPr lang="en-CA" sz="2000"/>
          </a:p>
          <a:p>
            <a:endParaRPr lang="en-CA" sz="2000"/>
          </a:p>
          <a:p>
            <a:r>
              <a:rPr lang="en-CA" sz="2000"/>
              <a:t>How do you just report on Clerks?</a:t>
            </a:r>
          </a:p>
          <a:p>
            <a:endParaRPr lang="en-CA" sz="2000"/>
          </a:p>
          <a:p>
            <a:pPr marL="0" indent="0">
              <a:buNone/>
            </a:pPr>
            <a:endParaRPr lang="en-CA" sz="2000"/>
          </a:p>
        </p:txBody>
      </p:sp>
      <p:pic>
        <p:nvPicPr>
          <p:cNvPr id="6" name="Picture 5">
            <a:extLst>
              <a:ext uri="{FF2B5EF4-FFF2-40B4-BE49-F238E27FC236}">
                <a16:creationId xmlns:a16="http://schemas.microsoft.com/office/drawing/2014/main" id="{98DA5F64-52C4-21A1-9333-63D9C205E6E0}"/>
              </a:ext>
            </a:extLst>
          </p:cNvPr>
          <p:cNvPicPr>
            <a:picLocks noChangeAspect="1"/>
          </p:cNvPicPr>
          <p:nvPr/>
        </p:nvPicPr>
        <p:blipFill>
          <a:blip r:embed="rId2"/>
          <a:stretch>
            <a:fillRect/>
          </a:stretch>
        </p:blipFill>
        <p:spPr>
          <a:xfrm>
            <a:off x="533400" y="1996043"/>
            <a:ext cx="8077200" cy="825500"/>
          </a:xfrm>
          <a:prstGeom prst="rect">
            <a:avLst/>
          </a:prstGeom>
        </p:spPr>
      </p:pic>
      <p:pic>
        <p:nvPicPr>
          <p:cNvPr id="9" name="Picture 8">
            <a:extLst>
              <a:ext uri="{FF2B5EF4-FFF2-40B4-BE49-F238E27FC236}">
                <a16:creationId xmlns:a16="http://schemas.microsoft.com/office/drawing/2014/main" id="{9A7349C9-C4A9-8DAD-A83B-0BBC7F011441}"/>
              </a:ext>
            </a:extLst>
          </p:cNvPr>
          <p:cNvPicPr>
            <a:picLocks noChangeAspect="1"/>
          </p:cNvPicPr>
          <p:nvPr/>
        </p:nvPicPr>
        <p:blipFill>
          <a:blip r:embed="rId3"/>
          <a:stretch>
            <a:fillRect/>
          </a:stretch>
        </p:blipFill>
        <p:spPr>
          <a:xfrm>
            <a:off x="594360" y="3417333"/>
            <a:ext cx="7848600" cy="619125"/>
          </a:xfrm>
          <a:prstGeom prst="rect">
            <a:avLst/>
          </a:prstGeom>
        </p:spPr>
      </p:pic>
      <p:pic>
        <p:nvPicPr>
          <p:cNvPr id="11" name="Picture 10">
            <a:extLst>
              <a:ext uri="{FF2B5EF4-FFF2-40B4-BE49-F238E27FC236}">
                <a16:creationId xmlns:a16="http://schemas.microsoft.com/office/drawing/2014/main" id="{8F7E6A5E-EE6D-8A13-B60D-12B0DD84E031}"/>
              </a:ext>
            </a:extLst>
          </p:cNvPr>
          <p:cNvPicPr>
            <a:picLocks noChangeAspect="1"/>
          </p:cNvPicPr>
          <p:nvPr/>
        </p:nvPicPr>
        <p:blipFill>
          <a:blip r:embed="rId4"/>
          <a:stretch>
            <a:fillRect/>
          </a:stretch>
        </p:blipFill>
        <p:spPr>
          <a:xfrm>
            <a:off x="983456" y="4036458"/>
            <a:ext cx="6438900" cy="2209800"/>
          </a:xfrm>
          <a:prstGeom prst="rect">
            <a:avLst/>
          </a:prstGeom>
        </p:spPr>
      </p:pic>
    </p:spTree>
    <p:extLst>
      <p:ext uri="{BB962C8B-B14F-4D97-AF65-F5344CB8AC3E}">
        <p14:creationId xmlns:p14="http://schemas.microsoft.com/office/powerpoint/2010/main" val="61588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Examples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a:xfrm>
            <a:off x="609600" y="1447801"/>
            <a:ext cx="7924800" cy="4891880"/>
          </a:xfrm>
        </p:spPr>
        <p:txBody>
          <a:bodyPr/>
          <a:lstStyle/>
          <a:p>
            <a:r>
              <a:rPr lang="en-CA" sz="2000"/>
              <a:t>Fof STAFF you are only interested in some of the departments</a:t>
            </a:r>
          </a:p>
          <a:p>
            <a:pPr marL="0" indent="0">
              <a:buNone/>
            </a:pPr>
            <a:endParaRPr lang="en-CA" sz="2000"/>
          </a:p>
        </p:txBody>
      </p:sp>
      <p:pic>
        <p:nvPicPr>
          <p:cNvPr id="5" name="Picture 4">
            <a:extLst>
              <a:ext uri="{FF2B5EF4-FFF2-40B4-BE49-F238E27FC236}">
                <a16:creationId xmlns:a16="http://schemas.microsoft.com/office/drawing/2014/main" id="{ABC85389-E594-5CEE-5AF4-B4D93B109047}"/>
              </a:ext>
            </a:extLst>
          </p:cNvPr>
          <p:cNvPicPr>
            <a:picLocks noChangeAspect="1"/>
          </p:cNvPicPr>
          <p:nvPr/>
        </p:nvPicPr>
        <p:blipFill>
          <a:blip r:embed="rId2"/>
          <a:stretch>
            <a:fillRect/>
          </a:stretch>
        </p:blipFill>
        <p:spPr>
          <a:xfrm>
            <a:off x="647700" y="1905000"/>
            <a:ext cx="7848600" cy="1225485"/>
          </a:xfrm>
          <a:prstGeom prst="rect">
            <a:avLst/>
          </a:prstGeom>
        </p:spPr>
      </p:pic>
      <p:pic>
        <p:nvPicPr>
          <p:cNvPr id="8" name="Picture 7">
            <a:extLst>
              <a:ext uri="{FF2B5EF4-FFF2-40B4-BE49-F238E27FC236}">
                <a16:creationId xmlns:a16="http://schemas.microsoft.com/office/drawing/2014/main" id="{33C74DF7-3A20-6AC7-C2AA-B2AA5523C82E}"/>
              </a:ext>
            </a:extLst>
          </p:cNvPr>
          <p:cNvPicPr>
            <a:picLocks noChangeAspect="1"/>
          </p:cNvPicPr>
          <p:nvPr/>
        </p:nvPicPr>
        <p:blipFill>
          <a:blip r:embed="rId3"/>
          <a:stretch>
            <a:fillRect/>
          </a:stretch>
        </p:blipFill>
        <p:spPr>
          <a:xfrm>
            <a:off x="983456" y="3444240"/>
            <a:ext cx="6438900" cy="2209800"/>
          </a:xfrm>
          <a:prstGeom prst="rect">
            <a:avLst/>
          </a:prstGeom>
        </p:spPr>
      </p:pic>
    </p:spTree>
    <p:extLst>
      <p:ext uri="{BB962C8B-B14F-4D97-AF65-F5344CB8AC3E}">
        <p14:creationId xmlns:p14="http://schemas.microsoft.com/office/powerpoint/2010/main" val="172559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E624-5BA6-8CF0-0491-2AA38E22BBC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55D10F9-6CE2-88A9-B9CF-248122DF6325}"/>
              </a:ext>
            </a:extLst>
          </p:cNvPr>
          <p:cNvSpPr>
            <a:spLocks noGrp="1"/>
          </p:cNvSpPr>
          <p:nvPr>
            <p:ph idx="1"/>
          </p:nvPr>
        </p:nvSpPr>
        <p:spPr/>
        <p:txBody>
          <a:bodyPr/>
          <a:lstStyle/>
          <a:p>
            <a:r>
              <a:rPr lang="en-CA"/>
              <a:t>The Where clause filters out rows that don’t meet a search condition</a:t>
            </a:r>
          </a:p>
          <a:p>
            <a:r>
              <a:rPr lang="en-CA"/>
              <a:t>The Having clause filters out entire groups that don’t meet a search condition</a:t>
            </a:r>
          </a:p>
        </p:txBody>
      </p:sp>
    </p:spTree>
    <p:extLst>
      <p:ext uri="{BB962C8B-B14F-4D97-AF65-F5344CB8AC3E}">
        <p14:creationId xmlns:p14="http://schemas.microsoft.com/office/powerpoint/2010/main" val="354121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Guidelines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US" sz="2000"/>
              <a:t>DISTINCT - Makes the function consider only non-duplicate values</a:t>
            </a:r>
          </a:p>
          <a:p>
            <a:r>
              <a:rPr lang="en-US" sz="2000"/>
              <a:t>ALL - Makes function consider every value  </a:t>
            </a:r>
          </a:p>
          <a:p>
            <a:pPr lvl="1"/>
            <a:r>
              <a:rPr lang="en-US" sz="1600"/>
              <a:t>DEFAULT value is ALL and does not need to be specified</a:t>
            </a:r>
          </a:p>
          <a:p>
            <a:r>
              <a:rPr lang="en-US" sz="2000"/>
              <a:t>The DATA TYPES with the syntax expr argument may be CHAR, VARCHAR2, NUMBER, DATE </a:t>
            </a:r>
          </a:p>
          <a:p>
            <a:r>
              <a:rPr lang="en-US" sz="2000"/>
              <a:t>All group functions ignore null values.</a:t>
            </a:r>
          </a:p>
          <a:p>
            <a:endParaRPr lang="en-US" sz="2000"/>
          </a:p>
          <a:p>
            <a:endParaRPr lang="en-CA" sz="2000"/>
          </a:p>
        </p:txBody>
      </p:sp>
    </p:spTree>
    <p:extLst>
      <p:ext uri="{BB962C8B-B14F-4D97-AF65-F5344CB8AC3E}">
        <p14:creationId xmlns:p14="http://schemas.microsoft.com/office/powerpoint/2010/main" val="1166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Functions ignore null values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pPr marL="0" indent="0">
              <a:buNone/>
            </a:pPr>
            <a:r>
              <a:rPr lang="en-US" sz="2000"/>
              <a:t>.</a:t>
            </a:r>
          </a:p>
          <a:p>
            <a:endParaRPr lang="en-US" sz="2000"/>
          </a:p>
          <a:p>
            <a:endParaRPr lang="en-CA" sz="2000"/>
          </a:p>
        </p:txBody>
      </p:sp>
      <p:pic>
        <p:nvPicPr>
          <p:cNvPr id="6" name="Picture 5">
            <a:extLst>
              <a:ext uri="{FF2B5EF4-FFF2-40B4-BE49-F238E27FC236}">
                <a16:creationId xmlns:a16="http://schemas.microsoft.com/office/drawing/2014/main" id="{4215E6AF-A08C-47D4-9165-DF822000C3D4}"/>
              </a:ext>
            </a:extLst>
          </p:cNvPr>
          <p:cNvPicPr>
            <a:picLocks noChangeAspect="1"/>
          </p:cNvPicPr>
          <p:nvPr/>
        </p:nvPicPr>
        <p:blipFill>
          <a:blip r:embed="rId2"/>
          <a:stretch>
            <a:fillRect/>
          </a:stretch>
        </p:blipFill>
        <p:spPr>
          <a:xfrm>
            <a:off x="735806" y="5298623"/>
            <a:ext cx="3467100" cy="276225"/>
          </a:xfrm>
          <a:prstGeom prst="rect">
            <a:avLst/>
          </a:prstGeom>
        </p:spPr>
      </p:pic>
      <p:pic>
        <p:nvPicPr>
          <p:cNvPr id="11" name="Picture 10">
            <a:extLst>
              <a:ext uri="{FF2B5EF4-FFF2-40B4-BE49-F238E27FC236}">
                <a16:creationId xmlns:a16="http://schemas.microsoft.com/office/drawing/2014/main" id="{593D4F13-9955-D819-3863-BDEDBEEB5B42}"/>
              </a:ext>
            </a:extLst>
          </p:cNvPr>
          <p:cNvPicPr>
            <a:picLocks noChangeAspect="1"/>
          </p:cNvPicPr>
          <p:nvPr/>
        </p:nvPicPr>
        <p:blipFill>
          <a:blip r:embed="rId3"/>
          <a:stretch>
            <a:fillRect/>
          </a:stretch>
        </p:blipFill>
        <p:spPr>
          <a:xfrm>
            <a:off x="1219200" y="5747886"/>
            <a:ext cx="2057400" cy="495300"/>
          </a:xfrm>
          <a:prstGeom prst="rect">
            <a:avLst/>
          </a:prstGeom>
        </p:spPr>
      </p:pic>
      <p:pic>
        <p:nvPicPr>
          <p:cNvPr id="5" name="Picture 4">
            <a:extLst>
              <a:ext uri="{FF2B5EF4-FFF2-40B4-BE49-F238E27FC236}">
                <a16:creationId xmlns:a16="http://schemas.microsoft.com/office/drawing/2014/main" id="{D9B7BF0C-9BED-A327-2155-5CAE60414443}"/>
              </a:ext>
            </a:extLst>
          </p:cNvPr>
          <p:cNvPicPr>
            <a:picLocks noChangeAspect="1"/>
          </p:cNvPicPr>
          <p:nvPr/>
        </p:nvPicPr>
        <p:blipFill>
          <a:blip r:embed="rId4"/>
          <a:stretch>
            <a:fillRect/>
          </a:stretch>
        </p:blipFill>
        <p:spPr>
          <a:xfrm>
            <a:off x="609600" y="2172970"/>
            <a:ext cx="7315200" cy="2971800"/>
          </a:xfrm>
          <a:prstGeom prst="rect">
            <a:avLst/>
          </a:prstGeom>
        </p:spPr>
      </p:pic>
      <p:pic>
        <p:nvPicPr>
          <p:cNvPr id="8" name="Picture 7">
            <a:extLst>
              <a:ext uri="{FF2B5EF4-FFF2-40B4-BE49-F238E27FC236}">
                <a16:creationId xmlns:a16="http://schemas.microsoft.com/office/drawing/2014/main" id="{2DD928D7-EB07-5CDC-AE06-113DCDF7FBEC}"/>
              </a:ext>
            </a:extLst>
          </p:cNvPr>
          <p:cNvPicPr>
            <a:picLocks noChangeAspect="1"/>
          </p:cNvPicPr>
          <p:nvPr/>
        </p:nvPicPr>
        <p:blipFill>
          <a:blip r:embed="rId5"/>
          <a:stretch>
            <a:fillRect/>
          </a:stretch>
        </p:blipFill>
        <p:spPr>
          <a:xfrm>
            <a:off x="735806" y="1466667"/>
            <a:ext cx="2352675" cy="552450"/>
          </a:xfrm>
          <a:prstGeom prst="rect">
            <a:avLst/>
          </a:prstGeom>
        </p:spPr>
      </p:pic>
    </p:spTree>
    <p:extLst>
      <p:ext uri="{BB962C8B-B14F-4D97-AF65-F5344CB8AC3E}">
        <p14:creationId xmlns:p14="http://schemas.microsoft.com/office/powerpoint/2010/main" val="5489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 MIN / MAX</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a:xfrm>
            <a:off x="609600" y="1600200"/>
            <a:ext cx="7924800" cy="4800600"/>
          </a:xfrm>
        </p:spPr>
        <p:txBody>
          <a:bodyPr/>
          <a:lstStyle/>
          <a:p>
            <a:r>
              <a:rPr lang="en-US" sz="2000"/>
              <a:t>You can use MIN and MAX for the following</a:t>
            </a:r>
            <a:r>
              <a:rPr lang="en-CA"/>
              <a:t> </a:t>
            </a:r>
          </a:p>
          <a:p>
            <a:r>
              <a:rPr lang="en-CA" sz="1800"/>
              <a:t>     Numeric</a:t>
            </a:r>
          </a:p>
          <a:p>
            <a:r>
              <a:rPr lang="en-CA" sz="1800"/>
              <a:t>     Character</a:t>
            </a:r>
          </a:p>
          <a:p>
            <a:r>
              <a:rPr lang="en-CA" sz="1800"/>
              <a:t>     Date</a:t>
            </a:r>
          </a:p>
          <a:p>
            <a:r>
              <a:rPr lang="en-US" sz="2400"/>
              <a:t>PROBLEM: Find the most junior (newest) and most senior (longest employed) employee.</a:t>
            </a:r>
            <a:endParaRPr lang="en-CA" sz="2400"/>
          </a:p>
          <a:p>
            <a:r>
              <a:rPr lang="en-CA" sz="2000"/>
              <a:t> </a:t>
            </a:r>
            <a:r>
              <a:rPr lang="en-CA" sz="1800"/>
              <a:t>Is MIN the most years or the least years with the company ?</a:t>
            </a:r>
          </a:p>
          <a:p>
            <a:pPr marL="0" indent="0">
              <a:buNone/>
            </a:pPr>
            <a:endParaRPr lang="en-CA" sz="1800"/>
          </a:p>
          <a:p>
            <a:endParaRPr lang="en-CA" sz="2000"/>
          </a:p>
          <a:p>
            <a:endParaRPr lang="en-CA" sz="2000"/>
          </a:p>
        </p:txBody>
      </p:sp>
      <p:pic>
        <p:nvPicPr>
          <p:cNvPr id="5" name="Picture 4">
            <a:extLst>
              <a:ext uri="{FF2B5EF4-FFF2-40B4-BE49-F238E27FC236}">
                <a16:creationId xmlns:a16="http://schemas.microsoft.com/office/drawing/2014/main" id="{586BB206-FBFB-6A4D-33E4-E54D567D7EF2}"/>
              </a:ext>
            </a:extLst>
          </p:cNvPr>
          <p:cNvPicPr>
            <a:picLocks noChangeAspect="1"/>
          </p:cNvPicPr>
          <p:nvPr/>
        </p:nvPicPr>
        <p:blipFill>
          <a:blip r:embed="rId2"/>
          <a:stretch>
            <a:fillRect/>
          </a:stretch>
        </p:blipFill>
        <p:spPr>
          <a:xfrm>
            <a:off x="1688306" y="4495800"/>
            <a:ext cx="2514600" cy="495300"/>
          </a:xfrm>
          <a:prstGeom prst="rect">
            <a:avLst/>
          </a:prstGeom>
        </p:spPr>
      </p:pic>
      <p:pic>
        <p:nvPicPr>
          <p:cNvPr id="7" name="Picture 6">
            <a:extLst>
              <a:ext uri="{FF2B5EF4-FFF2-40B4-BE49-F238E27FC236}">
                <a16:creationId xmlns:a16="http://schemas.microsoft.com/office/drawing/2014/main" id="{5EB705AB-6392-DCC8-F115-86570421E1B0}"/>
              </a:ext>
            </a:extLst>
          </p:cNvPr>
          <p:cNvPicPr>
            <a:picLocks noChangeAspect="1"/>
          </p:cNvPicPr>
          <p:nvPr/>
        </p:nvPicPr>
        <p:blipFill>
          <a:blip r:embed="rId3"/>
          <a:stretch>
            <a:fillRect/>
          </a:stretch>
        </p:blipFill>
        <p:spPr>
          <a:xfrm>
            <a:off x="1143000" y="5246052"/>
            <a:ext cx="3838575" cy="828675"/>
          </a:xfrm>
          <a:prstGeom prst="rect">
            <a:avLst/>
          </a:prstGeom>
        </p:spPr>
      </p:pic>
    </p:spTree>
    <p:extLst>
      <p:ext uri="{BB962C8B-B14F-4D97-AF65-F5344CB8AC3E}">
        <p14:creationId xmlns:p14="http://schemas.microsoft.com/office/powerpoint/2010/main" val="345407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5D94-7A76-07F0-33C7-2333F87BAB7F}"/>
              </a:ext>
            </a:extLst>
          </p:cNvPr>
          <p:cNvSpPr>
            <a:spLocks noGrp="1"/>
          </p:cNvSpPr>
          <p:nvPr>
            <p:ph type="title"/>
          </p:nvPr>
        </p:nvSpPr>
        <p:spPr/>
        <p:txBody>
          <a:bodyPr/>
          <a:lstStyle/>
          <a:p>
            <a:r>
              <a:rPr lang="en-CA"/>
              <a:t>Referential Integrity</a:t>
            </a:r>
          </a:p>
        </p:txBody>
      </p:sp>
      <p:sp>
        <p:nvSpPr>
          <p:cNvPr id="3" name="Content Placeholder 2">
            <a:extLst>
              <a:ext uri="{FF2B5EF4-FFF2-40B4-BE49-F238E27FC236}">
                <a16:creationId xmlns:a16="http://schemas.microsoft.com/office/drawing/2014/main" id="{D4B64DB6-757F-ED11-3DF2-75439A34E3A8}"/>
              </a:ext>
            </a:extLst>
          </p:cNvPr>
          <p:cNvSpPr>
            <a:spLocks noGrp="1"/>
          </p:cNvSpPr>
          <p:nvPr>
            <p:ph idx="1"/>
          </p:nvPr>
        </p:nvSpPr>
        <p:spPr/>
        <p:txBody>
          <a:bodyPr/>
          <a:lstStyle/>
          <a:p>
            <a:r>
              <a:rPr lang="en-CA"/>
              <a:t>SEASONS</a:t>
            </a:r>
          </a:p>
          <a:p>
            <a:endParaRPr lang="en-CA"/>
          </a:p>
          <a:p>
            <a:r>
              <a:rPr lang="en-CA"/>
              <a:t>COACH</a:t>
            </a:r>
          </a:p>
          <a:p>
            <a:endParaRPr lang="en-CA"/>
          </a:p>
          <a:p>
            <a:r>
              <a:rPr lang="en-CA"/>
              <a:t>Assuming no key fields, can you enforce referential integrity with tables as is?</a:t>
            </a:r>
          </a:p>
          <a:p>
            <a:r>
              <a:rPr lang="en-CA"/>
              <a:t>What are the steps to do this?</a:t>
            </a:r>
          </a:p>
          <a:p>
            <a:endParaRPr lang="en-CA"/>
          </a:p>
          <a:p>
            <a:endParaRPr lang="en-CA"/>
          </a:p>
        </p:txBody>
      </p:sp>
      <p:pic>
        <p:nvPicPr>
          <p:cNvPr id="5" name="Picture 4" descr="A picture containing diagram&#10;&#10;Description automatically generated">
            <a:extLst>
              <a:ext uri="{FF2B5EF4-FFF2-40B4-BE49-F238E27FC236}">
                <a16:creationId xmlns:a16="http://schemas.microsoft.com/office/drawing/2014/main" id="{A63FA807-76F2-C65B-5881-EE2CDFB61663}"/>
              </a:ext>
            </a:extLst>
          </p:cNvPr>
          <p:cNvPicPr>
            <a:picLocks noChangeAspect="1"/>
          </p:cNvPicPr>
          <p:nvPr/>
        </p:nvPicPr>
        <p:blipFill>
          <a:blip r:embed="rId2"/>
          <a:stretch>
            <a:fillRect/>
          </a:stretch>
        </p:blipFill>
        <p:spPr>
          <a:xfrm>
            <a:off x="914400" y="2310768"/>
            <a:ext cx="5943600" cy="488950"/>
          </a:xfrm>
          <a:prstGeom prst="rect">
            <a:avLst/>
          </a:prstGeom>
        </p:spPr>
      </p:pic>
      <p:pic>
        <p:nvPicPr>
          <p:cNvPr id="4" name="Picture 3">
            <a:extLst>
              <a:ext uri="{FF2B5EF4-FFF2-40B4-BE49-F238E27FC236}">
                <a16:creationId xmlns:a16="http://schemas.microsoft.com/office/drawing/2014/main" id="{85EBCFAF-577E-13AF-A246-016AC512100A}"/>
              </a:ext>
            </a:extLst>
          </p:cNvPr>
          <p:cNvPicPr>
            <a:picLocks noChangeAspect="1"/>
          </p:cNvPicPr>
          <p:nvPr/>
        </p:nvPicPr>
        <p:blipFill>
          <a:blip r:embed="rId3"/>
          <a:stretch>
            <a:fillRect/>
          </a:stretch>
        </p:blipFill>
        <p:spPr>
          <a:xfrm>
            <a:off x="909320" y="3429000"/>
            <a:ext cx="5943600" cy="536575"/>
          </a:xfrm>
          <a:prstGeom prst="rect">
            <a:avLst/>
          </a:prstGeom>
        </p:spPr>
      </p:pic>
    </p:spTree>
    <p:extLst>
      <p:ext uri="{BB962C8B-B14F-4D97-AF65-F5344CB8AC3E}">
        <p14:creationId xmlns:p14="http://schemas.microsoft.com/office/powerpoint/2010/main" val="221617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 MIN / MAX</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a:xfrm>
            <a:off x="609600" y="1600200"/>
            <a:ext cx="7924800" cy="4800600"/>
          </a:xfrm>
        </p:spPr>
        <p:txBody>
          <a:bodyPr/>
          <a:lstStyle/>
          <a:p>
            <a:r>
              <a:rPr lang="en-US" sz="2000"/>
              <a:t>PROBLEM: Find the first person alphabetically by last name and find the last employee by last name </a:t>
            </a:r>
          </a:p>
          <a:p>
            <a:r>
              <a:rPr lang="en-CA" sz="1800"/>
              <a:t>Applied to character columns</a:t>
            </a:r>
          </a:p>
          <a:p>
            <a:endParaRPr lang="en-CA" sz="1800"/>
          </a:p>
          <a:p>
            <a:endParaRPr lang="en-CA" sz="1800"/>
          </a:p>
          <a:p>
            <a:endParaRPr lang="en-CA" sz="1800"/>
          </a:p>
          <a:p>
            <a:endParaRPr lang="en-CA" sz="1800"/>
          </a:p>
          <a:p>
            <a:endParaRPr lang="en-CA" sz="1800"/>
          </a:p>
          <a:p>
            <a:endParaRPr lang="en-CA" sz="1800"/>
          </a:p>
          <a:p>
            <a:endParaRPr lang="en-CA" sz="1800"/>
          </a:p>
          <a:p>
            <a:r>
              <a:rPr lang="en-US" sz="1800"/>
              <a:t>Note: You may want to use UPPER or LOWER if you are unsure about the case consistency of the data in the table. You can still use INITCAP to format your result set.</a:t>
            </a:r>
            <a:endParaRPr lang="en-CA" sz="1800"/>
          </a:p>
          <a:p>
            <a:endParaRPr lang="en-CA" sz="1800"/>
          </a:p>
          <a:p>
            <a:endParaRPr lang="en-CA" sz="1800"/>
          </a:p>
          <a:p>
            <a:endParaRPr lang="en-CA" sz="1800"/>
          </a:p>
          <a:p>
            <a:pPr marL="0" indent="0">
              <a:buNone/>
            </a:pPr>
            <a:endParaRPr lang="en-CA" sz="1800"/>
          </a:p>
          <a:p>
            <a:endParaRPr lang="en-CA" sz="2000"/>
          </a:p>
          <a:p>
            <a:endParaRPr lang="en-CA" sz="2000"/>
          </a:p>
        </p:txBody>
      </p:sp>
      <p:pic>
        <p:nvPicPr>
          <p:cNvPr id="6" name="Picture 5">
            <a:extLst>
              <a:ext uri="{FF2B5EF4-FFF2-40B4-BE49-F238E27FC236}">
                <a16:creationId xmlns:a16="http://schemas.microsoft.com/office/drawing/2014/main" id="{6926042F-F2C3-5267-57EC-65E9159F82D1}"/>
              </a:ext>
            </a:extLst>
          </p:cNvPr>
          <p:cNvPicPr>
            <a:picLocks noChangeAspect="1"/>
          </p:cNvPicPr>
          <p:nvPr/>
        </p:nvPicPr>
        <p:blipFill>
          <a:blip r:embed="rId2"/>
          <a:stretch>
            <a:fillRect/>
          </a:stretch>
        </p:blipFill>
        <p:spPr>
          <a:xfrm>
            <a:off x="1066800" y="2908300"/>
            <a:ext cx="3086100" cy="495300"/>
          </a:xfrm>
          <a:prstGeom prst="rect">
            <a:avLst/>
          </a:prstGeom>
        </p:spPr>
      </p:pic>
      <p:pic>
        <p:nvPicPr>
          <p:cNvPr id="9" name="Picture 8">
            <a:extLst>
              <a:ext uri="{FF2B5EF4-FFF2-40B4-BE49-F238E27FC236}">
                <a16:creationId xmlns:a16="http://schemas.microsoft.com/office/drawing/2014/main" id="{E5BD2F4F-9D13-C942-A6AC-98C1994A2BEB}"/>
              </a:ext>
            </a:extLst>
          </p:cNvPr>
          <p:cNvPicPr>
            <a:picLocks noChangeAspect="1"/>
          </p:cNvPicPr>
          <p:nvPr/>
        </p:nvPicPr>
        <p:blipFill>
          <a:blip r:embed="rId3"/>
          <a:stretch>
            <a:fillRect/>
          </a:stretch>
        </p:blipFill>
        <p:spPr>
          <a:xfrm>
            <a:off x="914400" y="3586162"/>
            <a:ext cx="4210050" cy="828675"/>
          </a:xfrm>
          <a:prstGeom prst="rect">
            <a:avLst/>
          </a:prstGeom>
        </p:spPr>
      </p:pic>
    </p:spTree>
    <p:extLst>
      <p:ext uri="{BB962C8B-B14F-4D97-AF65-F5344CB8AC3E}">
        <p14:creationId xmlns:p14="http://schemas.microsoft.com/office/powerpoint/2010/main" val="410513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 COUNT</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a:xfrm>
            <a:off x="609600" y="1600200"/>
            <a:ext cx="7924800" cy="4800600"/>
          </a:xfrm>
        </p:spPr>
        <p:txBody>
          <a:bodyPr/>
          <a:lstStyle/>
          <a:p>
            <a:r>
              <a:rPr lang="en-US" sz="2000"/>
              <a:t>COUNT (*) – returns the number of rows in a table  </a:t>
            </a:r>
          </a:p>
          <a:p>
            <a:r>
              <a:rPr lang="en-US" sz="2000"/>
              <a:t>SELECT COUNT (*) FROM EMPLOYEES </a:t>
            </a:r>
          </a:p>
          <a:p>
            <a:r>
              <a:rPr lang="en-US" sz="2000"/>
              <a:t>Count supplies the number of rows that satisfies the SELECT statement in a table </a:t>
            </a:r>
            <a:endParaRPr lang="en-CA" sz="1800"/>
          </a:p>
          <a:p>
            <a:r>
              <a:rPr lang="en-US" sz="1800"/>
              <a:t>PROBLEM: Find the percentage of employees that receive a commission</a:t>
            </a:r>
          </a:p>
          <a:p>
            <a:endParaRPr lang="en-CA" sz="1800"/>
          </a:p>
          <a:p>
            <a:endParaRPr lang="en-CA" sz="1800"/>
          </a:p>
          <a:p>
            <a:pPr marL="0" indent="0">
              <a:buNone/>
            </a:pPr>
            <a:r>
              <a:rPr lang="en-CA" sz="1800"/>
              <a:t>	</a:t>
            </a:r>
          </a:p>
          <a:p>
            <a:endParaRPr lang="en-CA" sz="1800"/>
          </a:p>
          <a:p>
            <a:endParaRPr lang="en-CA" sz="1800"/>
          </a:p>
          <a:p>
            <a:endParaRPr lang="en-CA" sz="1800"/>
          </a:p>
          <a:p>
            <a:endParaRPr lang="en-CA" sz="1800"/>
          </a:p>
          <a:p>
            <a:pPr marL="0" indent="0">
              <a:buNone/>
            </a:pPr>
            <a:endParaRPr lang="en-CA" sz="1800"/>
          </a:p>
          <a:p>
            <a:endParaRPr lang="en-CA" sz="2000"/>
          </a:p>
          <a:p>
            <a:endParaRPr lang="en-CA" sz="2000"/>
          </a:p>
        </p:txBody>
      </p:sp>
      <p:pic>
        <p:nvPicPr>
          <p:cNvPr id="5" name="Picture 4">
            <a:extLst>
              <a:ext uri="{FF2B5EF4-FFF2-40B4-BE49-F238E27FC236}">
                <a16:creationId xmlns:a16="http://schemas.microsoft.com/office/drawing/2014/main" id="{48AA85F0-3810-40C9-D5DF-924C19F67475}"/>
              </a:ext>
            </a:extLst>
          </p:cNvPr>
          <p:cNvPicPr>
            <a:picLocks noChangeAspect="1"/>
          </p:cNvPicPr>
          <p:nvPr/>
        </p:nvPicPr>
        <p:blipFill>
          <a:blip r:embed="rId2"/>
          <a:stretch>
            <a:fillRect/>
          </a:stretch>
        </p:blipFill>
        <p:spPr>
          <a:xfrm>
            <a:off x="990600" y="4791075"/>
            <a:ext cx="6191250" cy="828675"/>
          </a:xfrm>
          <a:prstGeom prst="rect">
            <a:avLst/>
          </a:prstGeom>
        </p:spPr>
      </p:pic>
      <p:pic>
        <p:nvPicPr>
          <p:cNvPr id="7" name="Picture 6">
            <a:extLst>
              <a:ext uri="{FF2B5EF4-FFF2-40B4-BE49-F238E27FC236}">
                <a16:creationId xmlns:a16="http://schemas.microsoft.com/office/drawing/2014/main" id="{02834B21-FD18-0B8F-EEE9-A326E6B2E35B}"/>
              </a:ext>
            </a:extLst>
          </p:cNvPr>
          <p:cNvPicPr>
            <a:picLocks noChangeAspect="1"/>
          </p:cNvPicPr>
          <p:nvPr/>
        </p:nvPicPr>
        <p:blipFill>
          <a:blip r:embed="rId3"/>
          <a:stretch>
            <a:fillRect/>
          </a:stretch>
        </p:blipFill>
        <p:spPr>
          <a:xfrm>
            <a:off x="640080" y="3838575"/>
            <a:ext cx="7543800" cy="495300"/>
          </a:xfrm>
          <a:prstGeom prst="rect">
            <a:avLst/>
          </a:prstGeom>
        </p:spPr>
      </p:pic>
    </p:spTree>
    <p:extLst>
      <p:ext uri="{BB962C8B-B14F-4D97-AF65-F5344CB8AC3E}">
        <p14:creationId xmlns:p14="http://schemas.microsoft.com/office/powerpoint/2010/main" val="117087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 COUNT</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a:xfrm>
            <a:off x="609600" y="1600200"/>
            <a:ext cx="7924800" cy="4800600"/>
          </a:xfrm>
        </p:spPr>
        <p:txBody>
          <a:bodyPr/>
          <a:lstStyle/>
          <a:p>
            <a:r>
              <a:rPr lang="en-US" sz="2000"/>
              <a:t>PROBLEM: How many countries are there in the LREmployee table ?</a:t>
            </a:r>
          </a:p>
          <a:p>
            <a:endParaRPr lang="en-US" sz="2000"/>
          </a:p>
          <a:p>
            <a:endParaRPr lang="en-CA" sz="1800"/>
          </a:p>
          <a:p>
            <a:endParaRPr lang="en-CA" sz="1800"/>
          </a:p>
          <a:p>
            <a:pPr marL="0" indent="0">
              <a:buNone/>
            </a:pPr>
            <a:r>
              <a:rPr lang="en-CA" sz="1800"/>
              <a:t>	</a:t>
            </a:r>
          </a:p>
          <a:p>
            <a:endParaRPr lang="en-CA" sz="1800"/>
          </a:p>
          <a:p>
            <a:endParaRPr lang="en-CA" sz="1800"/>
          </a:p>
          <a:p>
            <a:endParaRPr lang="en-CA" sz="1800"/>
          </a:p>
          <a:p>
            <a:endParaRPr lang="en-CA" sz="1800"/>
          </a:p>
          <a:p>
            <a:pPr marL="0" indent="0">
              <a:buNone/>
            </a:pPr>
            <a:endParaRPr lang="en-CA" sz="1800"/>
          </a:p>
          <a:p>
            <a:endParaRPr lang="en-CA" sz="2000"/>
          </a:p>
          <a:p>
            <a:endParaRPr lang="en-CA" sz="2000"/>
          </a:p>
        </p:txBody>
      </p:sp>
      <p:pic>
        <p:nvPicPr>
          <p:cNvPr id="6" name="Picture 5">
            <a:extLst>
              <a:ext uri="{FF2B5EF4-FFF2-40B4-BE49-F238E27FC236}">
                <a16:creationId xmlns:a16="http://schemas.microsoft.com/office/drawing/2014/main" id="{8B3DC249-524D-32DD-B722-96710D08FC5D}"/>
              </a:ext>
            </a:extLst>
          </p:cNvPr>
          <p:cNvPicPr>
            <a:picLocks noChangeAspect="1"/>
          </p:cNvPicPr>
          <p:nvPr/>
        </p:nvPicPr>
        <p:blipFill>
          <a:blip r:embed="rId2"/>
          <a:stretch>
            <a:fillRect/>
          </a:stretch>
        </p:blipFill>
        <p:spPr>
          <a:xfrm>
            <a:off x="519112" y="2628515"/>
            <a:ext cx="8015287" cy="1600970"/>
          </a:xfrm>
          <a:prstGeom prst="rect">
            <a:avLst/>
          </a:prstGeom>
        </p:spPr>
      </p:pic>
      <p:pic>
        <p:nvPicPr>
          <p:cNvPr id="9" name="Picture 8">
            <a:extLst>
              <a:ext uri="{FF2B5EF4-FFF2-40B4-BE49-F238E27FC236}">
                <a16:creationId xmlns:a16="http://schemas.microsoft.com/office/drawing/2014/main" id="{00A90F28-ABB1-76BD-22D1-E2BFBB64F7FE}"/>
              </a:ext>
            </a:extLst>
          </p:cNvPr>
          <p:cNvPicPr>
            <a:picLocks noChangeAspect="1"/>
          </p:cNvPicPr>
          <p:nvPr/>
        </p:nvPicPr>
        <p:blipFill>
          <a:blip r:embed="rId3"/>
          <a:stretch>
            <a:fillRect/>
          </a:stretch>
        </p:blipFill>
        <p:spPr>
          <a:xfrm>
            <a:off x="1371600" y="4524182"/>
            <a:ext cx="4457700" cy="1657350"/>
          </a:xfrm>
          <a:prstGeom prst="rect">
            <a:avLst/>
          </a:prstGeom>
        </p:spPr>
      </p:pic>
    </p:spTree>
    <p:extLst>
      <p:ext uri="{BB962C8B-B14F-4D97-AF65-F5344CB8AC3E}">
        <p14:creationId xmlns:p14="http://schemas.microsoft.com/office/powerpoint/2010/main" val="402568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 COUNT</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a:xfrm>
            <a:off x="609600" y="1600200"/>
            <a:ext cx="7924800" cy="4800600"/>
          </a:xfrm>
        </p:spPr>
        <p:txBody>
          <a:bodyPr/>
          <a:lstStyle/>
          <a:p>
            <a:endParaRPr lang="en-US" sz="2000"/>
          </a:p>
          <a:p>
            <a:endParaRPr lang="en-US" sz="2000"/>
          </a:p>
          <a:p>
            <a:endParaRPr lang="en-US" sz="2000"/>
          </a:p>
          <a:p>
            <a:endParaRPr lang="en-US" sz="2000"/>
          </a:p>
          <a:p>
            <a:r>
              <a:rPr lang="en-US" sz="2000"/>
              <a:t>Are there 100 countries in the LREmployee table ?</a:t>
            </a:r>
          </a:p>
          <a:p>
            <a:endParaRPr lang="en-US" sz="2000"/>
          </a:p>
          <a:p>
            <a:endParaRPr lang="en-US" sz="2000"/>
          </a:p>
          <a:p>
            <a:endParaRPr lang="en-US" sz="2000"/>
          </a:p>
          <a:p>
            <a:endParaRPr lang="en-US" sz="2000"/>
          </a:p>
          <a:p>
            <a:endParaRPr lang="en-US" sz="2000"/>
          </a:p>
          <a:p>
            <a:r>
              <a:rPr lang="en-US" sz="2000"/>
              <a:t>It actually was less than 100</a:t>
            </a:r>
          </a:p>
          <a:p>
            <a:endParaRPr lang="en-US" sz="2000"/>
          </a:p>
          <a:p>
            <a:endParaRPr lang="en-CA" sz="1800"/>
          </a:p>
          <a:p>
            <a:endParaRPr lang="en-CA" sz="1800"/>
          </a:p>
          <a:p>
            <a:pPr marL="0" indent="0">
              <a:buNone/>
            </a:pPr>
            <a:r>
              <a:rPr lang="en-CA" sz="1800"/>
              <a:t>	</a:t>
            </a:r>
          </a:p>
          <a:p>
            <a:endParaRPr lang="en-CA" sz="1800"/>
          </a:p>
          <a:p>
            <a:endParaRPr lang="en-CA" sz="1800"/>
          </a:p>
          <a:p>
            <a:endParaRPr lang="en-CA" sz="1800"/>
          </a:p>
          <a:p>
            <a:endParaRPr lang="en-CA" sz="1800"/>
          </a:p>
          <a:p>
            <a:pPr marL="0" indent="0">
              <a:buNone/>
            </a:pPr>
            <a:endParaRPr lang="en-CA" sz="1800"/>
          </a:p>
          <a:p>
            <a:endParaRPr lang="en-CA" sz="2000"/>
          </a:p>
          <a:p>
            <a:endParaRPr lang="en-CA" sz="2000"/>
          </a:p>
        </p:txBody>
      </p:sp>
      <p:pic>
        <p:nvPicPr>
          <p:cNvPr id="5" name="Picture 4">
            <a:extLst>
              <a:ext uri="{FF2B5EF4-FFF2-40B4-BE49-F238E27FC236}">
                <a16:creationId xmlns:a16="http://schemas.microsoft.com/office/drawing/2014/main" id="{DEC2DBCA-1C6D-0A10-C72D-B5EE15DD0D60}"/>
              </a:ext>
            </a:extLst>
          </p:cNvPr>
          <p:cNvPicPr>
            <a:picLocks noChangeAspect="1"/>
          </p:cNvPicPr>
          <p:nvPr/>
        </p:nvPicPr>
        <p:blipFill>
          <a:blip r:embed="rId2"/>
          <a:stretch>
            <a:fillRect/>
          </a:stretch>
        </p:blipFill>
        <p:spPr>
          <a:xfrm>
            <a:off x="1219200" y="1600200"/>
            <a:ext cx="2600325" cy="552450"/>
          </a:xfrm>
          <a:prstGeom prst="rect">
            <a:avLst/>
          </a:prstGeom>
        </p:spPr>
      </p:pic>
      <p:pic>
        <p:nvPicPr>
          <p:cNvPr id="8" name="Picture 7">
            <a:extLst>
              <a:ext uri="{FF2B5EF4-FFF2-40B4-BE49-F238E27FC236}">
                <a16:creationId xmlns:a16="http://schemas.microsoft.com/office/drawing/2014/main" id="{6CBFE634-A68F-DC52-5BAE-8659ED4F0095}"/>
              </a:ext>
            </a:extLst>
          </p:cNvPr>
          <p:cNvPicPr>
            <a:picLocks noChangeAspect="1"/>
          </p:cNvPicPr>
          <p:nvPr/>
        </p:nvPicPr>
        <p:blipFill>
          <a:blip r:embed="rId3"/>
          <a:stretch>
            <a:fillRect/>
          </a:stretch>
        </p:blipFill>
        <p:spPr>
          <a:xfrm>
            <a:off x="1447800" y="2362200"/>
            <a:ext cx="1943100" cy="495300"/>
          </a:xfrm>
          <a:prstGeom prst="rect">
            <a:avLst/>
          </a:prstGeom>
        </p:spPr>
      </p:pic>
      <p:pic>
        <p:nvPicPr>
          <p:cNvPr id="11" name="Picture 10">
            <a:extLst>
              <a:ext uri="{FF2B5EF4-FFF2-40B4-BE49-F238E27FC236}">
                <a16:creationId xmlns:a16="http://schemas.microsoft.com/office/drawing/2014/main" id="{9770D324-777B-5DAF-6AC0-262624D98FAE}"/>
              </a:ext>
            </a:extLst>
          </p:cNvPr>
          <p:cNvPicPr>
            <a:picLocks noChangeAspect="1"/>
          </p:cNvPicPr>
          <p:nvPr/>
        </p:nvPicPr>
        <p:blipFill>
          <a:blip r:embed="rId4"/>
          <a:stretch>
            <a:fillRect/>
          </a:stretch>
        </p:blipFill>
        <p:spPr>
          <a:xfrm>
            <a:off x="1219200" y="3724275"/>
            <a:ext cx="5448300" cy="552450"/>
          </a:xfrm>
          <a:prstGeom prst="rect">
            <a:avLst/>
          </a:prstGeom>
        </p:spPr>
      </p:pic>
      <p:pic>
        <p:nvPicPr>
          <p:cNvPr id="13" name="Picture 12">
            <a:extLst>
              <a:ext uri="{FF2B5EF4-FFF2-40B4-BE49-F238E27FC236}">
                <a16:creationId xmlns:a16="http://schemas.microsoft.com/office/drawing/2014/main" id="{D1D56B76-2F7E-83F9-C62F-D9F23C7B6525}"/>
              </a:ext>
            </a:extLst>
          </p:cNvPr>
          <p:cNvPicPr>
            <a:picLocks noChangeAspect="1"/>
          </p:cNvPicPr>
          <p:nvPr/>
        </p:nvPicPr>
        <p:blipFill>
          <a:blip r:embed="rId5"/>
          <a:stretch>
            <a:fillRect/>
          </a:stretch>
        </p:blipFill>
        <p:spPr>
          <a:xfrm>
            <a:off x="1219200" y="4513580"/>
            <a:ext cx="1600200" cy="495300"/>
          </a:xfrm>
          <a:prstGeom prst="rect">
            <a:avLst/>
          </a:prstGeom>
        </p:spPr>
      </p:pic>
    </p:spTree>
    <p:extLst>
      <p:ext uri="{BB962C8B-B14F-4D97-AF65-F5344CB8AC3E}">
        <p14:creationId xmlns:p14="http://schemas.microsoft.com/office/powerpoint/2010/main" val="27573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 NULLS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a:xfrm>
            <a:off x="609600" y="1600200"/>
            <a:ext cx="7924800" cy="4800600"/>
          </a:xfrm>
        </p:spPr>
        <p:txBody>
          <a:bodyPr/>
          <a:lstStyle/>
          <a:p>
            <a:r>
              <a:rPr lang="en-US" sz="2000"/>
              <a:t>PROBLEM: What is the average commission paid out to employees ?</a:t>
            </a:r>
          </a:p>
          <a:p>
            <a:r>
              <a:rPr lang="en-CA" sz="2000"/>
              <a:t>Two interpretations: </a:t>
            </a:r>
          </a:p>
          <a:p>
            <a:pPr lvl="1"/>
            <a:r>
              <a:rPr lang="en-US" sz="1600"/>
              <a:t>Average commission payment for those employees who receive commission</a:t>
            </a:r>
          </a:p>
          <a:p>
            <a:pPr lvl="1"/>
            <a:r>
              <a:rPr lang="en-US" sz="1600"/>
              <a:t>Average commission payment for all employees, including those who receive no commission.</a:t>
            </a:r>
          </a:p>
          <a:p>
            <a:r>
              <a:rPr lang="en-CA" sz="2000"/>
              <a:t>Two situations: </a:t>
            </a:r>
            <a:endParaRPr lang="en-US" sz="2000"/>
          </a:p>
          <a:p>
            <a:pPr lvl="1"/>
            <a:r>
              <a:rPr lang="en-US" sz="1600"/>
              <a:t>Is the lack of commission represented as 0 in our table ? </a:t>
            </a:r>
          </a:p>
          <a:p>
            <a:pPr lvl="1"/>
            <a:r>
              <a:rPr lang="en-US" sz="1600"/>
              <a:t>Is the lack of commission represented as NULL in our table ?</a:t>
            </a:r>
          </a:p>
          <a:p>
            <a:pPr marL="0" indent="0">
              <a:buNone/>
            </a:pPr>
            <a:endParaRPr lang="en-CA" sz="1800"/>
          </a:p>
          <a:p>
            <a:endParaRPr lang="en-CA" sz="1800"/>
          </a:p>
          <a:p>
            <a:endParaRPr lang="en-CA" sz="1800"/>
          </a:p>
          <a:p>
            <a:endParaRPr lang="en-CA" sz="1800"/>
          </a:p>
          <a:p>
            <a:endParaRPr lang="en-CA" sz="1800"/>
          </a:p>
          <a:p>
            <a:pPr marL="0" indent="0">
              <a:buNone/>
            </a:pPr>
            <a:endParaRPr lang="en-CA" sz="1800"/>
          </a:p>
          <a:p>
            <a:endParaRPr lang="en-CA" sz="2000"/>
          </a:p>
          <a:p>
            <a:endParaRPr lang="en-CA" sz="2000"/>
          </a:p>
        </p:txBody>
      </p:sp>
    </p:spTree>
    <p:extLst>
      <p:ext uri="{BB962C8B-B14F-4D97-AF65-F5344CB8AC3E}">
        <p14:creationId xmlns:p14="http://schemas.microsoft.com/office/powerpoint/2010/main" val="251106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A030-C09C-9C80-B653-B8BD2D427911}"/>
              </a:ext>
            </a:extLst>
          </p:cNvPr>
          <p:cNvSpPr>
            <a:spLocks noGrp="1"/>
          </p:cNvSpPr>
          <p:nvPr>
            <p:ph type="title"/>
          </p:nvPr>
        </p:nvSpPr>
        <p:spPr/>
        <p:txBody>
          <a:bodyPr/>
          <a:lstStyle/>
          <a:p>
            <a:r>
              <a:rPr lang="en-CA"/>
              <a:t>AVG  with NULL values</a:t>
            </a:r>
          </a:p>
        </p:txBody>
      </p:sp>
      <p:sp>
        <p:nvSpPr>
          <p:cNvPr id="3" name="Content Placeholder 2">
            <a:extLst>
              <a:ext uri="{FF2B5EF4-FFF2-40B4-BE49-F238E27FC236}">
                <a16:creationId xmlns:a16="http://schemas.microsoft.com/office/drawing/2014/main" id="{6D0D31F4-DD25-197C-28E7-407B7A4F7696}"/>
              </a:ext>
            </a:extLst>
          </p:cNvPr>
          <p:cNvSpPr>
            <a:spLocks noGrp="1"/>
          </p:cNvSpPr>
          <p:nvPr>
            <p:ph idx="1"/>
          </p:nvPr>
        </p:nvSpPr>
        <p:spPr>
          <a:xfrm>
            <a:off x="609600" y="1371600"/>
            <a:ext cx="7924800" cy="4648200"/>
          </a:xfrm>
        </p:spPr>
        <p:txBody>
          <a:bodyPr/>
          <a:lstStyle/>
          <a:p>
            <a:endParaRPr lang="en-CA" sz="2000"/>
          </a:p>
          <a:p>
            <a:endParaRPr lang="en-CA" sz="2000"/>
          </a:p>
          <a:p>
            <a:endParaRPr lang="en-CA" sz="2000"/>
          </a:p>
          <a:p>
            <a:endParaRPr lang="en-CA" sz="2000"/>
          </a:p>
          <a:p>
            <a:endParaRPr lang="en-CA" sz="2000"/>
          </a:p>
          <a:p>
            <a:endParaRPr lang="en-CA" sz="2000"/>
          </a:p>
          <a:p>
            <a:endParaRPr lang="en-CA" sz="2000"/>
          </a:p>
          <a:p>
            <a:endParaRPr lang="en-CA" sz="2000"/>
          </a:p>
          <a:p>
            <a:endParaRPr lang="en-CA" sz="2000"/>
          </a:p>
          <a:p>
            <a:endParaRPr lang="en-CA" sz="1800"/>
          </a:p>
          <a:p>
            <a:r>
              <a:rPr lang="en-CA" sz="1800"/>
              <a:t>SELECT SUM(COMM) FROM STAFF returns 12319.45</a:t>
            </a:r>
          </a:p>
          <a:p>
            <a:r>
              <a:rPr lang="en-CA" sz="2000"/>
              <a:t>12319.45/35 = 351.98</a:t>
            </a:r>
          </a:p>
          <a:p>
            <a:r>
              <a:rPr lang="en-CA" sz="2000"/>
              <a:t>12319.45/24 = 513.31</a:t>
            </a:r>
          </a:p>
          <a:p>
            <a:endParaRPr lang="en-CA"/>
          </a:p>
        </p:txBody>
      </p:sp>
      <p:pic>
        <p:nvPicPr>
          <p:cNvPr id="5" name="Picture 4">
            <a:extLst>
              <a:ext uri="{FF2B5EF4-FFF2-40B4-BE49-F238E27FC236}">
                <a16:creationId xmlns:a16="http://schemas.microsoft.com/office/drawing/2014/main" id="{7AD7F117-F872-8918-16EC-A89454120E17}"/>
              </a:ext>
            </a:extLst>
          </p:cNvPr>
          <p:cNvPicPr>
            <a:picLocks noChangeAspect="1"/>
          </p:cNvPicPr>
          <p:nvPr/>
        </p:nvPicPr>
        <p:blipFill>
          <a:blip r:embed="rId2"/>
          <a:stretch>
            <a:fillRect/>
          </a:stretch>
        </p:blipFill>
        <p:spPr>
          <a:xfrm>
            <a:off x="609600" y="1494711"/>
            <a:ext cx="2105025" cy="552450"/>
          </a:xfrm>
          <a:prstGeom prst="rect">
            <a:avLst/>
          </a:prstGeom>
        </p:spPr>
      </p:pic>
      <p:pic>
        <p:nvPicPr>
          <p:cNvPr id="7" name="Picture 6">
            <a:extLst>
              <a:ext uri="{FF2B5EF4-FFF2-40B4-BE49-F238E27FC236}">
                <a16:creationId xmlns:a16="http://schemas.microsoft.com/office/drawing/2014/main" id="{0E7E0488-F355-6F25-6DDB-494983A9FBF8}"/>
              </a:ext>
            </a:extLst>
          </p:cNvPr>
          <p:cNvPicPr>
            <a:picLocks noChangeAspect="1"/>
          </p:cNvPicPr>
          <p:nvPr/>
        </p:nvPicPr>
        <p:blipFill>
          <a:blip r:embed="rId3"/>
          <a:stretch>
            <a:fillRect/>
          </a:stretch>
        </p:blipFill>
        <p:spPr>
          <a:xfrm>
            <a:off x="679926" y="1989376"/>
            <a:ext cx="3543300" cy="495300"/>
          </a:xfrm>
          <a:prstGeom prst="rect">
            <a:avLst/>
          </a:prstGeom>
        </p:spPr>
      </p:pic>
      <p:pic>
        <p:nvPicPr>
          <p:cNvPr id="9" name="Picture 8">
            <a:extLst>
              <a:ext uri="{FF2B5EF4-FFF2-40B4-BE49-F238E27FC236}">
                <a16:creationId xmlns:a16="http://schemas.microsoft.com/office/drawing/2014/main" id="{B5F5AE7B-C0E1-12A3-30D1-20675FFD9627}"/>
              </a:ext>
            </a:extLst>
          </p:cNvPr>
          <p:cNvPicPr>
            <a:picLocks noChangeAspect="1"/>
          </p:cNvPicPr>
          <p:nvPr/>
        </p:nvPicPr>
        <p:blipFill>
          <a:blip r:embed="rId4"/>
          <a:stretch>
            <a:fillRect/>
          </a:stretch>
        </p:blipFill>
        <p:spPr>
          <a:xfrm>
            <a:off x="679926" y="2484676"/>
            <a:ext cx="1857375" cy="552450"/>
          </a:xfrm>
          <a:prstGeom prst="rect">
            <a:avLst/>
          </a:prstGeom>
        </p:spPr>
      </p:pic>
      <p:pic>
        <p:nvPicPr>
          <p:cNvPr id="11" name="Picture 10">
            <a:extLst>
              <a:ext uri="{FF2B5EF4-FFF2-40B4-BE49-F238E27FC236}">
                <a16:creationId xmlns:a16="http://schemas.microsoft.com/office/drawing/2014/main" id="{22F00DAC-CC74-1EC6-9517-BA30DDCD0366}"/>
              </a:ext>
            </a:extLst>
          </p:cNvPr>
          <p:cNvPicPr>
            <a:picLocks noChangeAspect="1"/>
          </p:cNvPicPr>
          <p:nvPr/>
        </p:nvPicPr>
        <p:blipFill>
          <a:blip r:embed="rId5"/>
          <a:stretch>
            <a:fillRect/>
          </a:stretch>
        </p:blipFill>
        <p:spPr>
          <a:xfrm>
            <a:off x="679926" y="3062526"/>
            <a:ext cx="1371600" cy="523954"/>
          </a:xfrm>
          <a:prstGeom prst="rect">
            <a:avLst/>
          </a:prstGeom>
        </p:spPr>
      </p:pic>
      <p:pic>
        <p:nvPicPr>
          <p:cNvPr id="13" name="Picture 12">
            <a:extLst>
              <a:ext uri="{FF2B5EF4-FFF2-40B4-BE49-F238E27FC236}">
                <a16:creationId xmlns:a16="http://schemas.microsoft.com/office/drawing/2014/main" id="{B3319BD7-9CCC-250B-B190-3B047524B660}"/>
              </a:ext>
            </a:extLst>
          </p:cNvPr>
          <p:cNvPicPr>
            <a:picLocks noChangeAspect="1"/>
          </p:cNvPicPr>
          <p:nvPr/>
        </p:nvPicPr>
        <p:blipFill>
          <a:blip r:embed="rId6"/>
          <a:stretch>
            <a:fillRect/>
          </a:stretch>
        </p:blipFill>
        <p:spPr>
          <a:xfrm>
            <a:off x="762000" y="3583226"/>
            <a:ext cx="2724150" cy="828675"/>
          </a:xfrm>
          <a:prstGeom prst="rect">
            <a:avLst/>
          </a:prstGeom>
        </p:spPr>
      </p:pic>
      <p:pic>
        <p:nvPicPr>
          <p:cNvPr id="15" name="Picture 14">
            <a:extLst>
              <a:ext uri="{FF2B5EF4-FFF2-40B4-BE49-F238E27FC236}">
                <a16:creationId xmlns:a16="http://schemas.microsoft.com/office/drawing/2014/main" id="{3DEF0C6D-B4AD-408B-7B60-74B00AC1CDB4}"/>
              </a:ext>
            </a:extLst>
          </p:cNvPr>
          <p:cNvPicPr>
            <a:picLocks noChangeAspect="1"/>
          </p:cNvPicPr>
          <p:nvPr/>
        </p:nvPicPr>
        <p:blipFill>
          <a:blip r:embed="rId7"/>
          <a:stretch>
            <a:fillRect/>
          </a:stretch>
        </p:blipFill>
        <p:spPr>
          <a:xfrm>
            <a:off x="705326" y="4474409"/>
            <a:ext cx="1485900" cy="495300"/>
          </a:xfrm>
          <a:prstGeom prst="rect">
            <a:avLst/>
          </a:prstGeom>
        </p:spPr>
      </p:pic>
    </p:spTree>
    <p:extLst>
      <p:ext uri="{BB962C8B-B14F-4D97-AF65-F5344CB8AC3E}">
        <p14:creationId xmlns:p14="http://schemas.microsoft.com/office/powerpoint/2010/main" val="249752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CB77-4E5D-8397-5C05-98DA97DDF81E}"/>
              </a:ext>
            </a:extLst>
          </p:cNvPr>
          <p:cNvSpPr>
            <a:spLocks noGrp="1"/>
          </p:cNvSpPr>
          <p:nvPr>
            <p:ph type="title"/>
          </p:nvPr>
        </p:nvSpPr>
        <p:spPr/>
        <p:txBody>
          <a:bodyPr/>
          <a:lstStyle/>
          <a:p>
            <a:r>
              <a:rPr lang="en-CA"/>
              <a:t>AVG with Group By</a:t>
            </a:r>
          </a:p>
        </p:txBody>
      </p:sp>
      <p:sp>
        <p:nvSpPr>
          <p:cNvPr id="3" name="Content Placeholder 2">
            <a:extLst>
              <a:ext uri="{FF2B5EF4-FFF2-40B4-BE49-F238E27FC236}">
                <a16:creationId xmlns:a16="http://schemas.microsoft.com/office/drawing/2014/main" id="{67E45DDC-72BB-F5BD-FDA4-B001965B5DFC}"/>
              </a:ext>
            </a:extLst>
          </p:cNvPr>
          <p:cNvSpPr>
            <a:spLocks noGrp="1"/>
          </p:cNvSpPr>
          <p:nvPr>
            <p:ph idx="1"/>
          </p:nvPr>
        </p:nvSpPr>
        <p:spPr/>
        <p:txBody>
          <a:bodyPr/>
          <a:lstStyle/>
          <a:p>
            <a:endParaRPr lang="en-CA"/>
          </a:p>
          <a:p>
            <a:endParaRPr lang="en-CA"/>
          </a:p>
          <a:p>
            <a:endParaRPr lang="en-CA"/>
          </a:p>
          <a:p>
            <a:endParaRPr lang="en-CA"/>
          </a:p>
          <a:p>
            <a:endParaRPr lang="en-CA"/>
          </a:p>
          <a:p>
            <a:endParaRPr lang="en-CA"/>
          </a:p>
          <a:p>
            <a:r>
              <a:rPr lang="en-US" sz="2400"/>
              <a:t>To clean up the output, there are a few options including ROUND</a:t>
            </a:r>
            <a:endParaRPr lang="en-CA" sz="2400"/>
          </a:p>
          <a:p>
            <a:endParaRPr lang="en-CA"/>
          </a:p>
          <a:p>
            <a:endParaRPr lang="en-CA"/>
          </a:p>
          <a:p>
            <a:endParaRPr lang="en-CA"/>
          </a:p>
          <a:p>
            <a:endParaRPr lang="en-CA"/>
          </a:p>
          <a:p>
            <a:endParaRPr lang="en-CA"/>
          </a:p>
        </p:txBody>
      </p:sp>
      <p:pic>
        <p:nvPicPr>
          <p:cNvPr id="5" name="Picture 4">
            <a:extLst>
              <a:ext uri="{FF2B5EF4-FFF2-40B4-BE49-F238E27FC236}">
                <a16:creationId xmlns:a16="http://schemas.microsoft.com/office/drawing/2014/main" id="{1780F2C1-5BA7-1D5F-8D99-839596D09B37}"/>
              </a:ext>
            </a:extLst>
          </p:cNvPr>
          <p:cNvPicPr>
            <a:picLocks noChangeAspect="1"/>
          </p:cNvPicPr>
          <p:nvPr/>
        </p:nvPicPr>
        <p:blipFill>
          <a:blip r:embed="rId2"/>
          <a:stretch>
            <a:fillRect/>
          </a:stretch>
        </p:blipFill>
        <p:spPr>
          <a:xfrm>
            <a:off x="635000" y="1595120"/>
            <a:ext cx="2352675" cy="1104900"/>
          </a:xfrm>
          <a:prstGeom prst="rect">
            <a:avLst/>
          </a:prstGeom>
        </p:spPr>
      </p:pic>
      <p:pic>
        <p:nvPicPr>
          <p:cNvPr id="7" name="Picture 6">
            <a:extLst>
              <a:ext uri="{FF2B5EF4-FFF2-40B4-BE49-F238E27FC236}">
                <a16:creationId xmlns:a16="http://schemas.microsoft.com/office/drawing/2014/main" id="{A092DAE9-1D10-AEBD-E239-D3D9C627CE4C}"/>
              </a:ext>
            </a:extLst>
          </p:cNvPr>
          <p:cNvPicPr>
            <a:picLocks noChangeAspect="1"/>
          </p:cNvPicPr>
          <p:nvPr/>
        </p:nvPicPr>
        <p:blipFill>
          <a:blip r:embed="rId3"/>
          <a:stretch>
            <a:fillRect/>
          </a:stretch>
        </p:blipFill>
        <p:spPr>
          <a:xfrm>
            <a:off x="762000" y="2725420"/>
            <a:ext cx="4686300" cy="2228850"/>
          </a:xfrm>
          <a:prstGeom prst="rect">
            <a:avLst/>
          </a:prstGeom>
        </p:spPr>
      </p:pic>
    </p:spTree>
    <p:extLst>
      <p:ext uri="{BB962C8B-B14F-4D97-AF65-F5344CB8AC3E}">
        <p14:creationId xmlns:p14="http://schemas.microsoft.com/office/powerpoint/2010/main" val="13565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CB77-4E5D-8397-5C05-98DA97DDF81E}"/>
              </a:ext>
            </a:extLst>
          </p:cNvPr>
          <p:cNvSpPr>
            <a:spLocks noGrp="1"/>
          </p:cNvSpPr>
          <p:nvPr>
            <p:ph type="title"/>
          </p:nvPr>
        </p:nvSpPr>
        <p:spPr/>
        <p:txBody>
          <a:bodyPr/>
          <a:lstStyle/>
          <a:p>
            <a:r>
              <a:rPr lang="en-CA"/>
              <a:t>AVG with ROUND</a:t>
            </a:r>
          </a:p>
        </p:txBody>
      </p:sp>
      <p:sp>
        <p:nvSpPr>
          <p:cNvPr id="3" name="Content Placeholder 2">
            <a:extLst>
              <a:ext uri="{FF2B5EF4-FFF2-40B4-BE49-F238E27FC236}">
                <a16:creationId xmlns:a16="http://schemas.microsoft.com/office/drawing/2014/main" id="{67E45DDC-72BB-F5BD-FDA4-B001965B5DFC}"/>
              </a:ext>
            </a:extLst>
          </p:cNvPr>
          <p:cNvSpPr>
            <a:spLocks noGrp="1"/>
          </p:cNvSpPr>
          <p:nvPr>
            <p:ph idx="1"/>
          </p:nvPr>
        </p:nvSpPr>
        <p:spPr/>
        <p:txBody>
          <a:bodyPr/>
          <a:lstStyle/>
          <a:p>
            <a:endParaRPr lang="en-CA"/>
          </a:p>
          <a:p>
            <a:endParaRPr lang="en-CA"/>
          </a:p>
          <a:p>
            <a:endParaRPr lang="en-CA"/>
          </a:p>
          <a:p>
            <a:endParaRPr lang="en-CA"/>
          </a:p>
          <a:p>
            <a:endParaRPr lang="en-CA"/>
          </a:p>
          <a:p>
            <a:endParaRPr lang="en-CA"/>
          </a:p>
          <a:p>
            <a:r>
              <a:rPr lang="en-US" sz="2400"/>
              <a:t>To clean up the output, there are a few options including CAST</a:t>
            </a:r>
            <a:endParaRPr lang="en-CA" sz="2400"/>
          </a:p>
          <a:p>
            <a:endParaRPr lang="en-CA"/>
          </a:p>
          <a:p>
            <a:endParaRPr lang="en-CA"/>
          </a:p>
          <a:p>
            <a:endParaRPr lang="en-CA"/>
          </a:p>
          <a:p>
            <a:endParaRPr lang="en-CA"/>
          </a:p>
          <a:p>
            <a:endParaRPr lang="en-CA"/>
          </a:p>
        </p:txBody>
      </p:sp>
      <p:pic>
        <p:nvPicPr>
          <p:cNvPr id="6" name="Picture 5">
            <a:extLst>
              <a:ext uri="{FF2B5EF4-FFF2-40B4-BE49-F238E27FC236}">
                <a16:creationId xmlns:a16="http://schemas.microsoft.com/office/drawing/2014/main" id="{8F06A294-62D4-36FA-AA9B-66A5F847AF19}"/>
              </a:ext>
            </a:extLst>
          </p:cNvPr>
          <p:cNvPicPr>
            <a:picLocks noChangeAspect="1"/>
          </p:cNvPicPr>
          <p:nvPr/>
        </p:nvPicPr>
        <p:blipFill>
          <a:blip r:embed="rId2"/>
          <a:stretch>
            <a:fillRect/>
          </a:stretch>
        </p:blipFill>
        <p:spPr>
          <a:xfrm>
            <a:off x="685800" y="1447800"/>
            <a:ext cx="3343275" cy="1104900"/>
          </a:xfrm>
          <a:prstGeom prst="rect">
            <a:avLst/>
          </a:prstGeom>
        </p:spPr>
      </p:pic>
      <p:pic>
        <p:nvPicPr>
          <p:cNvPr id="9" name="Picture 8">
            <a:extLst>
              <a:ext uri="{FF2B5EF4-FFF2-40B4-BE49-F238E27FC236}">
                <a16:creationId xmlns:a16="http://schemas.microsoft.com/office/drawing/2014/main" id="{869CD592-890F-CA1C-7D6B-8B59AC35A6A8}"/>
              </a:ext>
            </a:extLst>
          </p:cNvPr>
          <p:cNvPicPr>
            <a:picLocks noChangeAspect="1"/>
          </p:cNvPicPr>
          <p:nvPr/>
        </p:nvPicPr>
        <p:blipFill>
          <a:blip r:embed="rId3"/>
          <a:stretch>
            <a:fillRect/>
          </a:stretch>
        </p:blipFill>
        <p:spPr>
          <a:xfrm>
            <a:off x="685800" y="2694940"/>
            <a:ext cx="4572000" cy="2228850"/>
          </a:xfrm>
          <a:prstGeom prst="rect">
            <a:avLst/>
          </a:prstGeom>
        </p:spPr>
      </p:pic>
    </p:spTree>
    <p:extLst>
      <p:ext uri="{BB962C8B-B14F-4D97-AF65-F5344CB8AC3E}">
        <p14:creationId xmlns:p14="http://schemas.microsoft.com/office/powerpoint/2010/main" val="201673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CB77-4E5D-8397-5C05-98DA97DDF81E}"/>
              </a:ext>
            </a:extLst>
          </p:cNvPr>
          <p:cNvSpPr>
            <a:spLocks noGrp="1"/>
          </p:cNvSpPr>
          <p:nvPr>
            <p:ph type="title"/>
          </p:nvPr>
        </p:nvSpPr>
        <p:spPr/>
        <p:txBody>
          <a:bodyPr/>
          <a:lstStyle/>
          <a:p>
            <a:r>
              <a:rPr lang="en-CA"/>
              <a:t>AVG</a:t>
            </a:r>
          </a:p>
        </p:txBody>
      </p:sp>
      <p:sp>
        <p:nvSpPr>
          <p:cNvPr id="3" name="Content Placeholder 2">
            <a:extLst>
              <a:ext uri="{FF2B5EF4-FFF2-40B4-BE49-F238E27FC236}">
                <a16:creationId xmlns:a16="http://schemas.microsoft.com/office/drawing/2014/main" id="{67E45DDC-72BB-F5BD-FDA4-B001965B5DFC}"/>
              </a:ext>
            </a:extLst>
          </p:cNvPr>
          <p:cNvSpPr>
            <a:spLocks noGrp="1"/>
          </p:cNvSpPr>
          <p:nvPr>
            <p:ph idx="1"/>
          </p:nvPr>
        </p:nvSpPr>
        <p:spPr/>
        <p:txBody>
          <a:bodyPr/>
          <a:lstStyle/>
          <a:p>
            <a:endParaRPr lang="en-CA"/>
          </a:p>
          <a:p>
            <a:endParaRPr lang="en-CA"/>
          </a:p>
          <a:p>
            <a:endParaRPr lang="en-CA"/>
          </a:p>
          <a:p>
            <a:endParaRPr lang="en-CA"/>
          </a:p>
          <a:p>
            <a:endParaRPr lang="en-CA"/>
          </a:p>
          <a:p>
            <a:endParaRPr lang="en-CA"/>
          </a:p>
          <a:p>
            <a:r>
              <a:rPr lang="en-US" sz="2400"/>
              <a:t>We included the group by column in the result set, usually a good idea but not always necessary</a:t>
            </a:r>
            <a:endParaRPr lang="en-CA" sz="2400"/>
          </a:p>
          <a:p>
            <a:endParaRPr lang="en-CA"/>
          </a:p>
          <a:p>
            <a:endParaRPr lang="en-CA"/>
          </a:p>
          <a:p>
            <a:endParaRPr lang="en-CA"/>
          </a:p>
          <a:p>
            <a:endParaRPr lang="en-CA"/>
          </a:p>
          <a:p>
            <a:endParaRPr lang="en-CA"/>
          </a:p>
        </p:txBody>
      </p:sp>
      <p:pic>
        <p:nvPicPr>
          <p:cNvPr id="5" name="Picture 4">
            <a:extLst>
              <a:ext uri="{FF2B5EF4-FFF2-40B4-BE49-F238E27FC236}">
                <a16:creationId xmlns:a16="http://schemas.microsoft.com/office/drawing/2014/main" id="{2CE58A57-D9DC-E720-87BF-DAE7E596015E}"/>
              </a:ext>
            </a:extLst>
          </p:cNvPr>
          <p:cNvPicPr>
            <a:picLocks noChangeAspect="1"/>
          </p:cNvPicPr>
          <p:nvPr/>
        </p:nvPicPr>
        <p:blipFill>
          <a:blip r:embed="rId2"/>
          <a:stretch>
            <a:fillRect/>
          </a:stretch>
        </p:blipFill>
        <p:spPr>
          <a:xfrm>
            <a:off x="635000" y="1612900"/>
            <a:ext cx="6810375" cy="1104900"/>
          </a:xfrm>
          <a:prstGeom prst="rect">
            <a:avLst/>
          </a:prstGeom>
        </p:spPr>
      </p:pic>
      <p:pic>
        <p:nvPicPr>
          <p:cNvPr id="8" name="Picture 7">
            <a:extLst>
              <a:ext uri="{FF2B5EF4-FFF2-40B4-BE49-F238E27FC236}">
                <a16:creationId xmlns:a16="http://schemas.microsoft.com/office/drawing/2014/main" id="{688CF74F-41B8-574F-E4AE-0A907EE90F7A}"/>
              </a:ext>
            </a:extLst>
          </p:cNvPr>
          <p:cNvPicPr>
            <a:picLocks noChangeAspect="1"/>
          </p:cNvPicPr>
          <p:nvPr/>
        </p:nvPicPr>
        <p:blipFill>
          <a:blip r:embed="rId3"/>
          <a:stretch>
            <a:fillRect/>
          </a:stretch>
        </p:blipFill>
        <p:spPr>
          <a:xfrm>
            <a:off x="1219200" y="2740660"/>
            <a:ext cx="2400300" cy="2228850"/>
          </a:xfrm>
          <a:prstGeom prst="rect">
            <a:avLst/>
          </a:prstGeom>
        </p:spPr>
      </p:pic>
    </p:spTree>
    <p:extLst>
      <p:ext uri="{BB962C8B-B14F-4D97-AF65-F5344CB8AC3E}">
        <p14:creationId xmlns:p14="http://schemas.microsoft.com/office/powerpoint/2010/main" val="38775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CB77-4E5D-8397-5C05-98DA97DDF81E}"/>
              </a:ext>
            </a:extLst>
          </p:cNvPr>
          <p:cNvSpPr>
            <a:spLocks noGrp="1"/>
          </p:cNvSpPr>
          <p:nvPr>
            <p:ph type="title"/>
          </p:nvPr>
        </p:nvSpPr>
        <p:spPr/>
        <p:txBody>
          <a:bodyPr/>
          <a:lstStyle/>
          <a:p>
            <a:r>
              <a:rPr lang="en-CA"/>
              <a:t>AVG with sorting</a:t>
            </a:r>
          </a:p>
        </p:txBody>
      </p:sp>
      <p:sp>
        <p:nvSpPr>
          <p:cNvPr id="3" name="Content Placeholder 2">
            <a:extLst>
              <a:ext uri="{FF2B5EF4-FFF2-40B4-BE49-F238E27FC236}">
                <a16:creationId xmlns:a16="http://schemas.microsoft.com/office/drawing/2014/main" id="{67E45DDC-72BB-F5BD-FDA4-B001965B5DFC}"/>
              </a:ext>
            </a:extLst>
          </p:cNvPr>
          <p:cNvSpPr>
            <a:spLocks noGrp="1"/>
          </p:cNvSpPr>
          <p:nvPr>
            <p:ph idx="1"/>
          </p:nvPr>
        </p:nvSpPr>
        <p:spPr/>
        <p:txBody>
          <a:bodyPr/>
          <a:lstStyle/>
          <a:p>
            <a:r>
              <a:rPr lang="en-US" sz="2400"/>
              <a:t>How do you get this result?</a:t>
            </a:r>
          </a:p>
          <a:p>
            <a:endParaRPr lang="en-CA" sz="2400"/>
          </a:p>
          <a:p>
            <a:endParaRPr lang="en-CA"/>
          </a:p>
          <a:p>
            <a:endParaRPr lang="en-CA"/>
          </a:p>
          <a:p>
            <a:endParaRPr lang="en-CA"/>
          </a:p>
          <a:p>
            <a:endParaRPr lang="en-CA"/>
          </a:p>
          <a:p>
            <a:endParaRPr lang="en-CA"/>
          </a:p>
        </p:txBody>
      </p:sp>
      <p:pic>
        <p:nvPicPr>
          <p:cNvPr id="6" name="Picture 5">
            <a:extLst>
              <a:ext uri="{FF2B5EF4-FFF2-40B4-BE49-F238E27FC236}">
                <a16:creationId xmlns:a16="http://schemas.microsoft.com/office/drawing/2014/main" id="{C5855D80-E2EF-C89E-8FDF-2F871D3688CB}"/>
              </a:ext>
            </a:extLst>
          </p:cNvPr>
          <p:cNvPicPr>
            <a:picLocks noChangeAspect="1"/>
          </p:cNvPicPr>
          <p:nvPr/>
        </p:nvPicPr>
        <p:blipFill>
          <a:blip r:embed="rId2"/>
          <a:stretch>
            <a:fillRect/>
          </a:stretch>
        </p:blipFill>
        <p:spPr>
          <a:xfrm>
            <a:off x="807720" y="2146617"/>
            <a:ext cx="2628900" cy="2228850"/>
          </a:xfrm>
          <a:prstGeom prst="rect">
            <a:avLst/>
          </a:prstGeom>
        </p:spPr>
      </p:pic>
      <p:pic>
        <p:nvPicPr>
          <p:cNvPr id="9" name="Picture 8">
            <a:extLst>
              <a:ext uri="{FF2B5EF4-FFF2-40B4-BE49-F238E27FC236}">
                <a16:creationId xmlns:a16="http://schemas.microsoft.com/office/drawing/2014/main" id="{F81E8720-4DDB-5EA3-12F8-379368EE1EBD}"/>
              </a:ext>
            </a:extLst>
          </p:cNvPr>
          <p:cNvPicPr>
            <a:picLocks noChangeAspect="1"/>
          </p:cNvPicPr>
          <p:nvPr/>
        </p:nvPicPr>
        <p:blipFill>
          <a:blip r:embed="rId3"/>
          <a:stretch>
            <a:fillRect/>
          </a:stretch>
        </p:blipFill>
        <p:spPr>
          <a:xfrm>
            <a:off x="838200" y="4776787"/>
            <a:ext cx="6810375" cy="1381125"/>
          </a:xfrm>
          <a:prstGeom prst="rect">
            <a:avLst/>
          </a:prstGeom>
        </p:spPr>
      </p:pic>
    </p:spTree>
    <p:extLst>
      <p:ext uri="{BB962C8B-B14F-4D97-AF65-F5344CB8AC3E}">
        <p14:creationId xmlns:p14="http://schemas.microsoft.com/office/powerpoint/2010/main" val="148345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912B-2E33-4507-7D86-80B382144CA7}"/>
              </a:ext>
            </a:extLst>
          </p:cNvPr>
          <p:cNvSpPr>
            <a:spLocks noGrp="1"/>
          </p:cNvSpPr>
          <p:nvPr>
            <p:ph type="title"/>
          </p:nvPr>
        </p:nvSpPr>
        <p:spPr/>
        <p:txBody>
          <a:bodyPr/>
          <a:lstStyle/>
          <a:p>
            <a:r>
              <a:rPr lang="en-CA"/>
              <a:t>SQL Functions</a:t>
            </a:r>
          </a:p>
        </p:txBody>
      </p:sp>
      <p:sp>
        <p:nvSpPr>
          <p:cNvPr id="3" name="Content Placeholder 2">
            <a:extLst>
              <a:ext uri="{FF2B5EF4-FFF2-40B4-BE49-F238E27FC236}">
                <a16:creationId xmlns:a16="http://schemas.microsoft.com/office/drawing/2014/main" id="{03037BCF-C9B8-31FA-B085-A50CDD638EE8}"/>
              </a:ext>
            </a:extLst>
          </p:cNvPr>
          <p:cNvSpPr>
            <a:spLocks noGrp="1"/>
          </p:cNvSpPr>
          <p:nvPr>
            <p:ph idx="1"/>
          </p:nvPr>
        </p:nvSpPr>
        <p:spPr/>
        <p:txBody>
          <a:bodyPr/>
          <a:lstStyle/>
          <a:p>
            <a:r>
              <a:rPr lang="en-US" sz="2400"/>
              <a:t>What is another name for Single-row functions? </a:t>
            </a:r>
          </a:p>
          <a:p>
            <a:r>
              <a:rPr lang="en-US" sz="2800"/>
              <a:t>Scaler functions</a:t>
            </a:r>
          </a:p>
          <a:p>
            <a:r>
              <a:rPr lang="en-US"/>
              <a:t> </a:t>
            </a:r>
            <a:r>
              <a:rPr lang="en-US" sz="2400"/>
              <a:t>What is another name for Multiple-row functions?</a:t>
            </a:r>
          </a:p>
          <a:p>
            <a:r>
              <a:rPr lang="en-US" sz="2800"/>
              <a:t>Aggregate functions</a:t>
            </a:r>
          </a:p>
          <a:p>
            <a:r>
              <a:rPr lang="en-US" sz="2400"/>
              <a:t>What is the difference between the two?</a:t>
            </a:r>
          </a:p>
          <a:p>
            <a:r>
              <a:rPr lang="en-US" sz="2000"/>
              <a:t>A single-row function returns one result for each row. These functions operate on single rows only and return one result for every row acted on.</a:t>
            </a:r>
          </a:p>
          <a:p>
            <a:r>
              <a:rPr lang="en-US" sz="2000"/>
              <a:t>A multiple-row function returns one result per set of rows. Functions can manipulate groups of rows to give one result per group of rows. These functions are also called group functions.</a:t>
            </a:r>
            <a:endParaRPr lang="en-CA" sz="2000"/>
          </a:p>
        </p:txBody>
      </p:sp>
    </p:spTree>
    <p:extLst>
      <p:ext uri="{BB962C8B-B14F-4D97-AF65-F5344CB8AC3E}">
        <p14:creationId xmlns:p14="http://schemas.microsoft.com/office/powerpoint/2010/main" val="402022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CB77-4E5D-8397-5C05-98DA97DDF81E}"/>
              </a:ext>
            </a:extLst>
          </p:cNvPr>
          <p:cNvSpPr>
            <a:spLocks noGrp="1"/>
          </p:cNvSpPr>
          <p:nvPr>
            <p:ph type="title"/>
          </p:nvPr>
        </p:nvSpPr>
        <p:spPr/>
        <p:txBody>
          <a:bodyPr/>
          <a:lstStyle/>
          <a:p>
            <a:r>
              <a:rPr lang="en-CA"/>
              <a:t>AVG – order by average salary</a:t>
            </a:r>
          </a:p>
        </p:txBody>
      </p:sp>
      <p:sp>
        <p:nvSpPr>
          <p:cNvPr id="3" name="Content Placeholder 2">
            <a:extLst>
              <a:ext uri="{FF2B5EF4-FFF2-40B4-BE49-F238E27FC236}">
                <a16:creationId xmlns:a16="http://schemas.microsoft.com/office/drawing/2014/main" id="{67E45DDC-72BB-F5BD-FDA4-B001965B5DFC}"/>
              </a:ext>
            </a:extLst>
          </p:cNvPr>
          <p:cNvSpPr>
            <a:spLocks noGrp="1"/>
          </p:cNvSpPr>
          <p:nvPr>
            <p:ph idx="1"/>
          </p:nvPr>
        </p:nvSpPr>
        <p:spPr/>
        <p:txBody>
          <a:bodyPr/>
          <a:lstStyle/>
          <a:p>
            <a:r>
              <a:rPr lang="en-US" sz="2400"/>
              <a:t>How do you get this result?</a:t>
            </a:r>
          </a:p>
          <a:p>
            <a:endParaRPr lang="en-CA" sz="2400"/>
          </a:p>
          <a:p>
            <a:endParaRPr lang="en-CA"/>
          </a:p>
          <a:p>
            <a:endParaRPr lang="en-CA"/>
          </a:p>
          <a:p>
            <a:endParaRPr lang="en-CA"/>
          </a:p>
          <a:p>
            <a:endParaRPr lang="en-CA"/>
          </a:p>
          <a:p>
            <a:endParaRPr lang="en-CA"/>
          </a:p>
        </p:txBody>
      </p:sp>
      <p:pic>
        <p:nvPicPr>
          <p:cNvPr id="5" name="Picture 4">
            <a:extLst>
              <a:ext uri="{FF2B5EF4-FFF2-40B4-BE49-F238E27FC236}">
                <a16:creationId xmlns:a16="http://schemas.microsoft.com/office/drawing/2014/main" id="{41C97713-72FA-7D59-DB04-C97AE05EA78F}"/>
              </a:ext>
            </a:extLst>
          </p:cNvPr>
          <p:cNvPicPr>
            <a:picLocks noChangeAspect="1"/>
          </p:cNvPicPr>
          <p:nvPr/>
        </p:nvPicPr>
        <p:blipFill>
          <a:blip r:embed="rId2"/>
          <a:stretch>
            <a:fillRect/>
          </a:stretch>
        </p:blipFill>
        <p:spPr>
          <a:xfrm>
            <a:off x="990600" y="2057400"/>
            <a:ext cx="2400300" cy="2228850"/>
          </a:xfrm>
          <a:prstGeom prst="rect">
            <a:avLst/>
          </a:prstGeom>
        </p:spPr>
      </p:pic>
      <p:pic>
        <p:nvPicPr>
          <p:cNvPr id="8" name="Picture 7">
            <a:extLst>
              <a:ext uri="{FF2B5EF4-FFF2-40B4-BE49-F238E27FC236}">
                <a16:creationId xmlns:a16="http://schemas.microsoft.com/office/drawing/2014/main" id="{93FCA606-C711-E08F-E0C2-A16BF018D0DA}"/>
              </a:ext>
            </a:extLst>
          </p:cNvPr>
          <p:cNvPicPr>
            <a:picLocks noChangeAspect="1"/>
          </p:cNvPicPr>
          <p:nvPr/>
        </p:nvPicPr>
        <p:blipFill>
          <a:blip r:embed="rId3"/>
          <a:stretch>
            <a:fillRect/>
          </a:stretch>
        </p:blipFill>
        <p:spPr>
          <a:xfrm>
            <a:off x="797718" y="4567237"/>
            <a:ext cx="6810375" cy="1381125"/>
          </a:xfrm>
          <a:prstGeom prst="rect">
            <a:avLst/>
          </a:prstGeom>
        </p:spPr>
      </p:pic>
    </p:spTree>
    <p:extLst>
      <p:ext uri="{BB962C8B-B14F-4D97-AF65-F5344CB8AC3E}">
        <p14:creationId xmlns:p14="http://schemas.microsoft.com/office/powerpoint/2010/main" val="331642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D307-2F24-1C60-923B-C6637B464899}"/>
              </a:ext>
            </a:extLst>
          </p:cNvPr>
          <p:cNvSpPr>
            <a:spLocks noGrp="1"/>
          </p:cNvSpPr>
          <p:nvPr>
            <p:ph type="title"/>
          </p:nvPr>
        </p:nvSpPr>
        <p:spPr/>
        <p:txBody>
          <a:bodyPr/>
          <a:lstStyle/>
          <a:p>
            <a:r>
              <a:rPr lang="en-US" sz="3600"/>
              <a:t>Group Functions – Groups of Data</a:t>
            </a:r>
            <a:endParaRPr lang="en-CA" sz="3600"/>
          </a:p>
        </p:txBody>
      </p:sp>
      <p:sp>
        <p:nvSpPr>
          <p:cNvPr id="3" name="Content Placeholder 2">
            <a:extLst>
              <a:ext uri="{FF2B5EF4-FFF2-40B4-BE49-F238E27FC236}">
                <a16:creationId xmlns:a16="http://schemas.microsoft.com/office/drawing/2014/main" id="{92A2C052-DF07-2D0A-A277-E185B7AE69FC}"/>
              </a:ext>
            </a:extLst>
          </p:cNvPr>
          <p:cNvSpPr>
            <a:spLocks noGrp="1"/>
          </p:cNvSpPr>
          <p:nvPr>
            <p:ph idx="1"/>
          </p:nvPr>
        </p:nvSpPr>
        <p:spPr/>
        <p:txBody>
          <a:bodyPr/>
          <a:lstStyle/>
          <a:p>
            <a:r>
              <a:rPr lang="en-US" sz="2400"/>
              <a:t>Grouping by more than 1 column</a:t>
            </a:r>
          </a:p>
          <a:p>
            <a:r>
              <a:rPr lang="en-CA" sz="2400"/>
              <a:t>Leverage groups within groups</a:t>
            </a:r>
          </a:p>
          <a:p>
            <a:r>
              <a:rPr lang="en-US" sz="2400"/>
              <a:t>PROBLEM: Display the total salary paid to each job title within each department</a:t>
            </a:r>
          </a:p>
          <a:p>
            <a:endParaRPr lang="en-CA" sz="2400"/>
          </a:p>
        </p:txBody>
      </p:sp>
    </p:spTree>
    <p:extLst>
      <p:ext uri="{BB962C8B-B14F-4D97-AF65-F5344CB8AC3E}">
        <p14:creationId xmlns:p14="http://schemas.microsoft.com/office/powerpoint/2010/main" val="61955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D307-2F24-1C60-923B-C6637B464899}"/>
              </a:ext>
            </a:extLst>
          </p:cNvPr>
          <p:cNvSpPr>
            <a:spLocks noGrp="1"/>
          </p:cNvSpPr>
          <p:nvPr>
            <p:ph type="title"/>
          </p:nvPr>
        </p:nvSpPr>
        <p:spPr/>
        <p:txBody>
          <a:bodyPr/>
          <a:lstStyle/>
          <a:p>
            <a:r>
              <a:rPr lang="en-US" sz="3600"/>
              <a:t>Group Functions – Groups of Data</a:t>
            </a:r>
            <a:endParaRPr lang="en-CA" sz="3600"/>
          </a:p>
        </p:txBody>
      </p:sp>
      <p:sp>
        <p:nvSpPr>
          <p:cNvPr id="3" name="Content Placeholder 2">
            <a:extLst>
              <a:ext uri="{FF2B5EF4-FFF2-40B4-BE49-F238E27FC236}">
                <a16:creationId xmlns:a16="http://schemas.microsoft.com/office/drawing/2014/main" id="{92A2C052-DF07-2D0A-A277-E185B7AE69FC}"/>
              </a:ext>
            </a:extLst>
          </p:cNvPr>
          <p:cNvSpPr>
            <a:spLocks noGrp="1"/>
          </p:cNvSpPr>
          <p:nvPr>
            <p:ph idx="1"/>
          </p:nvPr>
        </p:nvSpPr>
        <p:spPr/>
        <p:txBody>
          <a:bodyPr/>
          <a:lstStyle/>
          <a:p>
            <a:endParaRPr lang="en-US" sz="2400"/>
          </a:p>
          <a:p>
            <a:endParaRPr lang="en-US" sz="2400"/>
          </a:p>
          <a:p>
            <a:endParaRPr lang="en-CA" sz="2400"/>
          </a:p>
        </p:txBody>
      </p:sp>
      <p:pic>
        <p:nvPicPr>
          <p:cNvPr id="5" name="Picture 4">
            <a:extLst>
              <a:ext uri="{FF2B5EF4-FFF2-40B4-BE49-F238E27FC236}">
                <a16:creationId xmlns:a16="http://schemas.microsoft.com/office/drawing/2014/main" id="{3F2A4338-119B-AC88-4AC8-781F501DFA8C}"/>
              </a:ext>
            </a:extLst>
          </p:cNvPr>
          <p:cNvPicPr>
            <a:picLocks noChangeAspect="1"/>
          </p:cNvPicPr>
          <p:nvPr/>
        </p:nvPicPr>
        <p:blipFill>
          <a:blip r:embed="rId2"/>
          <a:stretch>
            <a:fillRect/>
          </a:stretch>
        </p:blipFill>
        <p:spPr>
          <a:xfrm>
            <a:off x="1059656" y="1485900"/>
            <a:ext cx="6286500" cy="4648200"/>
          </a:xfrm>
          <a:prstGeom prst="rect">
            <a:avLst/>
          </a:prstGeom>
        </p:spPr>
      </p:pic>
    </p:spTree>
    <p:extLst>
      <p:ext uri="{BB962C8B-B14F-4D97-AF65-F5344CB8AC3E}">
        <p14:creationId xmlns:p14="http://schemas.microsoft.com/office/powerpoint/2010/main" val="3396875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DF7-EF7C-55BD-2A06-2662E0DCE186}"/>
              </a:ext>
            </a:extLst>
          </p:cNvPr>
          <p:cNvSpPr>
            <a:spLocks noGrp="1"/>
          </p:cNvSpPr>
          <p:nvPr>
            <p:ph type="title"/>
          </p:nvPr>
        </p:nvSpPr>
        <p:spPr>
          <a:xfrm>
            <a:off x="152400" y="218440"/>
            <a:ext cx="8015287" cy="914400"/>
          </a:xfrm>
        </p:spPr>
        <p:txBody>
          <a:bodyPr/>
          <a:lstStyle/>
          <a:p>
            <a:r>
              <a:rPr lang="en-US" sz="3600"/>
              <a:t>Group Functions – Groups of Data</a:t>
            </a:r>
            <a:endParaRPr lang="en-CA" sz="3600"/>
          </a:p>
        </p:txBody>
      </p:sp>
      <p:sp>
        <p:nvSpPr>
          <p:cNvPr id="3" name="Content Placeholder 2">
            <a:extLst>
              <a:ext uri="{FF2B5EF4-FFF2-40B4-BE49-F238E27FC236}">
                <a16:creationId xmlns:a16="http://schemas.microsoft.com/office/drawing/2014/main" id="{557BD18D-FB7A-38F8-9EC1-91086FEA689F}"/>
              </a:ext>
            </a:extLst>
          </p:cNvPr>
          <p:cNvSpPr>
            <a:spLocks noGrp="1"/>
          </p:cNvSpPr>
          <p:nvPr>
            <p:ph idx="1"/>
          </p:nvPr>
        </p:nvSpPr>
        <p:spPr/>
        <p:txBody>
          <a:bodyPr/>
          <a:lstStyle/>
          <a:p>
            <a:endParaRPr lang="en-CA"/>
          </a:p>
          <a:p>
            <a:endParaRPr lang="en-CA"/>
          </a:p>
          <a:p>
            <a:r>
              <a:rPr lang="en-CA" sz="1800"/>
              <a:t>Limit this to where salaries are greater than 200000</a:t>
            </a:r>
          </a:p>
          <a:p>
            <a:endParaRPr lang="en-CA"/>
          </a:p>
        </p:txBody>
      </p:sp>
      <p:pic>
        <p:nvPicPr>
          <p:cNvPr id="5" name="Picture 4">
            <a:extLst>
              <a:ext uri="{FF2B5EF4-FFF2-40B4-BE49-F238E27FC236}">
                <a16:creationId xmlns:a16="http://schemas.microsoft.com/office/drawing/2014/main" id="{FDA80F07-7A4C-47D5-AB0F-7D3B0826BC51}"/>
              </a:ext>
            </a:extLst>
          </p:cNvPr>
          <p:cNvPicPr>
            <a:picLocks noChangeAspect="1"/>
          </p:cNvPicPr>
          <p:nvPr/>
        </p:nvPicPr>
        <p:blipFill>
          <a:blip r:embed="rId2"/>
          <a:stretch>
            <a:fillRect/>
          </a:stretch>
        </p:blipFill>
        <p:spPr>
          <a:xfrm>
            <a:off x="782320" y="1447800"/>
            <a:ext cx="2352675" cy="1295400"/>
          </a:xfrm>
          <a:prstGeom prst="rect">
            <a:avLst/>
          </a:prstGeom>
        </p:spPr>
      </p:pic>
      <p:pic>
        <p:nvPicPr>
          <p:cNvPr id="7" name="Picture 6">
            <a:extLst>
              <a:ext uri="{FF2B5EF4-FFF2-40B4-BE49-F238E27FC236}">
                <a16:creationId xmlns:a16="http://schemas.microsoft.com/office/drawing/2014/main" id="{4F3E55DF-840E-1504-0B87-097FE86E6879}"/>
              </a:ext>
            </a:extLst>
          </p:cNvPr>
          <p:cNvPicPr>
            <a:picLocks noChangeAspect="1"/>
          </p:cNvPicPr>
          <p:nvPr/>
        </p:nvPicPr>
        <p:blipFill>
          <a:blip r:embed="rId3"/>
          <a:stretch>
            <a:fillRect/>
          </a:stretch>
        </p:blipFill>
        <p:spPr>
          <a:xfrm>
            <a:off x="782320" y="3178809"/>
            <a:ext cx="6286500" cy="904241"/>
          </a:xfrm>
          <a:prstGeom prst="rect">
            <a:avLst/>
          </a:prstGeom>
        </p:spPr>
      </p:pic>
      <p:pic>
        <p:nvPicPr>
          <p:cNvPr id="9" name="Picture 8">
            <a:extLst>
              <a:ext uri="{FF2B5EF4-FFF2-40B4-BE49-F238E27FC236}">
                <a16:creationId xmlns:a16="http://schemas.microsoft.com/office/drawing/2014/main" id="{E43D58FC-212B-FD6A-108B-428DC37B82E3}"/>
              </a:ext>
            </a:extLst>
          </p:cNvPr>
          <p:cNvPicPr>
            <a:picLocks noChangeAspect="1"/>
          </p:cNvPicPr>
          <p:nvPr/>
        </p:nvPicPr>
        <p:blipFill>
          <a:blip r:embed="rId4"/>
          <a:stretch>
            <a:fillRect/>
          </a:stretch>
        </p:blipFill>
        <p:spPr>
          <a:xfrm>
            <a:off x="1228725" y="4238625"/>
            <a:ext cx="3343275" cy="1933575"/>
          </a:xfrm>
          <a:prstGeom prst="rect">
            <a:avLst/>
          </a:prstGeom>
        </p:spPr>
      </p:pic>
    </p:spTree>
    <p:extLst>
      <p:ext uri="{BB962C8B-B14F-4D97-AF65-F5344CB8AC3E}">
        <p14:creationId xmlns:p14="http://schemas.microsoft.com/office/powerpoint/2010/main" val="22384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7C3E-F896-5C21-33C7-88B2E358EFBC}"/>
              </a:ext>
            </a:extLst>
          </p:cNvPr>
          <p:cNvSpPr>
            <a:spLocks noGrp="1"/>
          </p:cNvSpPr>
          <p:nvPr>
            <p:ph type="title"/>
          </p:nvPr>
        </p:nvSpPr>
        <p:spPr/>
        <p:txBody>
          <a:bodyPr/>
          <a:lstStyle/>
          <a:p>
            <a:r>
              <a:rPr lang="en-US" sz="3600"/>
              <a:t>Group Functions – Groups of Data</a:t>
            </a:r>
            <a:endParaRPr lang="en-CA" sz="3600"/>
          </a:p>
        </p:txBody>
      </p:sp>
      <p:sp>
        <p:nvSpPr>
          <p:cNvPr id="3" name="Content Placeholder 2">
            <a:extLst>
              <a:ext uri="{FF2B5EF4-FFF2-40B4-BE49-F238E27FC236}">
                <a16:creationId xmlns:a16="http://schemas.microsoft.com/office/drawing/2014/main" id="{A3BF7F47-D08A-DD73-784B-0F63DF875621}"/>
              </a:ext>
            </a:extLst>
          </p:cNvPr>
          <p:cNvSpPr>
            <a:spLocks noGrp="1"/>
          </p:cNvSpPr>
          <p:nvPr>
            <p:ph idx="1"/>
          </p:nvPr>
        </p:nvSpPr>
        <p:spPr/>
        <p:txBody>
          <a:bodyPr/>
          <a:lstStyle/>
          <a:p>
            <a:r>
              <a:rPr lang="en-CA" sz="2800"/>
              <a:t>Can you use a Where and a Group By in the same statement?</a:t>
            </a:r>
          </a:p>
          <a:p>
            <a:r>
              <a:rPr lang="en-CA" sz="2800"/>
              <a:t>What is the average salary for all job types excluding manager?</a:t>
            </a:r>
          </a:p>
        </p:txBody>
      </p:sp>
      <p:pic>
        <p:nvPicPr>
          <p:cNvPr id="5" name="Picture 4">
            <a:extLst>
              <a:ext uri="{FF2B5EF4-FFF2-40B4-BE49-F238E27FC236}">
                <a16:creationId xmlns:a16="http://schemas.microsoft.com/office/drawing/2014/main" id="{1107ABDF-B09C-DDD5-8A04-B48D57561E65}"/>
              </a:ext>
            </a:extLst>
          </p:cNvPr>
          <p:cNvPicPr>
            <a:picLocks noChangeAspect="1"/>
          </p:cNvPicPr>
          <p:nvPr/>
        </p:nvPicPr>
        <p:blipFill>
          <a:blip r:embed="rId2"/>
          <a:stretch>
            <a:fillRect/>
          </a:stretch>
        </p:blipFill>
        <p:spPr>
          <a:xfrm>
            <a:off x="1066800" y="3657600"/>
            <a:ext cx="2847975" cy="1104900"/>
          </a:xfrm>
          <a:prstGeom prst="rect">
            <a:avLst/>
          </a:prstGeom>
        </p:spPr>
      </p:pic>
      <p:pic>
        <p:nvPicPr>
          <p:cNvPr id="7" name="Picture 6">
            <a:extLst>
              <a:ext uri="{FF2B5EF4-FFF2-40B4-BE49-F238E27FC236}">
                <a16:creationId xmlns:a16="http://schemas.microsoft.com/office/drawing/2014/main" id="{90CCB3BC-F5F1-DF9F-23C6-96EBB5A247B9}"/>
              </a:ext>
            </a:extLst>
          </p:cNvPr>
          <p:cNvPicPr>
            <a:picLocks noChangeAspect="1"/>
          </p:cNvPicPr>
          <p:nvPr/>
        </p:nvPicPr>
        <p:blipFill>
          <a:blip r:embed="rId3"/>
          <a:stretch>
            <a:fillRect/>
          </a:stretch>
        </p:blipFill>
        <p:spPr>
          <a:xfrm>
            <a:off x="1066800" y="5019675"/>
            <a:ext cx="4686300" cy="742950"/>
          </a:xfrm>
          <a:prstGeom prst="rect">
            <a:avLst/>
          </a:prstGeom>
        </p:spPr>
      </p:pic>
    </p:spTree>
    <p:extLst>
      <p:ext uri="{BB962C8B-B14F-4D97-AF65-F5344CB8AC3E}">
        <p14:creationId xmlns:p14="http://schemas.microsoft.com/office/powerpoint/2010/main" val="27592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9015-CCF6-3699-EF0E-23CF16C2EF70}"/>
              </a:ext>
            </a:extLst>
          </p:cNvPr>
          <p:cNvSpPr>
            <a:spLocks noGrp="1"/>
          </p:cNvSpPr>
          <p:nvPr>
            <p:ph type="title"/>
          </p:nvPr>
        </p:nvSpPr>
        <p:spPr/>
        <p:txBody>
          <a:bodyPr/>
          <a:lstStyle/>
          <a:p>
            <a:r>
              <a:rPr lang="en-US" sz="3600"/>
              <a:t>Group Functions – Groups of Data</a:t>
            </a:r>
            <a:endParaRPr lang="en-CA" sz="3600"/>
          </a:p>
        </p:txBody>
      </p:sp>
      <p:pic>
        <p:nvPicPr>
          <p:cNvPr id="5" name="Content Placeholder 4">
            <a:extLst>
              <a:ext uri="{FF2B5EF4-FFF2-40B4-BE49-F238E27FC236}">
                <a16:creationId xmlns:a16="http://schemas.microsoft.com/office/drawing/2014/main" id="{CE20561B-42C8-14DC-57CB-9561098EB961}"/>
              </a:ext>
            </a:extLst>
          </p:cNvPr>
          <p:cNvPicPr>
            <a:picLocks noGrp="1" noChangeAspect="1"/>
          </p:cNvPicPr>
          <p:nvPr>
            <p:ph idx="1"/>
          </p:nvPr>
        </p:nvPicPr>
        <p:blipFill>
          <a:blip r:embed="rId2"/>
          <a:stretch>
            <a:fillRect/>
          </a:stretch>
        </p:blipFill>
        <p:spPr>
          <a:xfrm>
            <a:off x="838200" y="1752600"/>
            <a:ext cx="2724150" cy="1104900"/>
          </a:xfrm>
        </p:spPr>
      </p:pic>
      <p:pic>
        <p:nvPicPr>
          <p:cNvPr id="6" name="Picture 5">
            <a:extLst>
              <a:ext uri="{FF2B5EF4-FFF2-40B4-BE49-F238E27FC236}">
                <a16:creationId xmlns:a16="http://schemas.microsoft.com/office/drawing/2014/main" id="{CBC4AFB5-021C-8A92-7BA0-43C312C4F816}"/>
              </a:ext>
            </a:extLst>
          </p:cNvPr>
          <p:cNvPicPr>
            <a:picLocks noChangeAspect="1"/>
          </p:cNvPicPr>
          <p:nvPr/>
        </p:nvPicPr>
        <p:blipFill>
          <a:blip r:embed="rId3"/>
          <a:stretch>
            <a:fillRect/>
          </a:stretch>
        </p:blipFill>
        <p:spPr>
          <a:xfrm>
            <a:off x="685800" y="3057525"/>
            <a:ext cx="4686300" cy="742950"/>
          </a:xfrm>
          <a:prstGeom prst="rect">
            <a:avLst/>
          </a:prstGeom>
        </p:spPr>
      </p:pic>
      <p:pic>
        <p:nvPicPr>
          <p:cNvPr id="8" name="Picture 7">
            <a:extLst>
              <a:ext uri="{FF2B5EF4-FFF2-40B4-BE49-F238E27FC236}">
                <a16:creationId xmlns:a16="http://schemas.microsoft.com/office/drawing/2014/main" id="{1086754E-FE43-C611-3539-97EA6DE1908A}"/>
              </a:ext>
            </a:extLst>
          </p:cNvPr>
          <p:cNvPicPr>
            <a:picLocks noChangeAspect="1"/>
          </p:cNvPicPr>
          <p:nvPr/>
        </p:nvPicPr>
        <p:blipFill>
          <a:blip r:embed="rId4"/>
          <a:stretch>
            <a:fillRect/>
          </a:stretch>
        </p:blipFill>
        <p:spPr>
          <a:xfrm>
            <a:off x="1066800" y="3962400"/>
            <a:ext cx="3219450" cy="1381125"/>
          </a:xfrm>
          <a:prstGeom prst="rect">
            <a:avLst/>
          </a:prstGeom>
        </p:spPr>
      </p:pic>
      <p:pic>
        <p:nvPicPr>
          <p:cNvPr id="10" name="Picture 9">
            <a:extLst>
              <a:ext uri="{FF2B5EF4-FFF2-40B4-BE49-F238E27FC236}">
                <a16:creationId xmlns:a16="http://schemas.microsoft.com/office/drawing/2014/main" id="{2ED134C7-D827-73D4-D7E1-6074930A1A13}"/>
              </a:ext>
            </a:extLst>
          </p:cNvPr>
          <p:cNvPicPr>
            <a:picLocks noChangeAspect="1"/>
          </p:cNvPicPr>
          <p:nvPr/>
        </p:nvPicPr>
        <p:blipFill>
          <a:blip r:embed="rId5"/>
          <a:stretch>
            <a:fillRect/>
          </a:stretch>
        </p:blipFill>
        <p:spPr>
          <a:xfrm>
            <a:off x="1041400" y="5653087"/>
            <a:ext cx="3962400" cy="276225"/>
          </a:xfrm>
          <a:prstGeom prst="rect">
            <a:avLst/>
          </a:prstGeom>
        </p:spPr>
      </p:pic>
    </p:spTree>
    <p:extLst>
      <p:ext uri="{BB962C8B-B14F-4D97-AF65-F5344CB8AC3E}">
        <p14:creationId xmlns:p14="http://schemas.microsoft.com/office/powerpoint/2010/main" val="206947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5569-5FF3-C247-B177-1EA0B6750C21}"/>
              </a:ext>
            </a:extLst>
          </p:cNvPr>
          <p:cNvSpPr>
            <a:spLocks noGrp="1"/>
          </p:cNvSpPr>
          <p:nvPr>
            <p:ph type="title"/>
          </p:nvPr>
        </p:nvSpPr>
        <p:spPr/>
        <p:txBody>
          <a:bodyPr/>
          <a:lstStyle/>
          <a:p>
            <a:r>
              <a:rPr lang="en-US" sz="3600"/>
              <a:t>Group Functions – Groups of Data</a:t>
            </a:r>
            <a:endParaRPr lang="en-CA" sz="3600"/>
          </a:p>
        </p:txBody>
      </p:sp>
      <p:pic>
        <p:nvPicPr>
          <p:cNvPr id="7" name="Picture 6">
            <a:extLst>
              <a:ext uri="{FF2B5EF4-FFF2-40B4-BE49-F238E27FC236}">
                <a16:creationId xmlns:a16="http://schemas.microsoft.com/office/drawing/2014/main" id="{FA4A3FFE-C27A-8670-02B0-291892D0888A}"/>
              </a:ext>
            </a:extLst>
          </p:cNvPr>
          <p:cNvPicPr>
            <a:picLocks noChangeAspect="1"/>
          </p:cNvPicPr>
          <p:nvPr/>
        </p:nvPicPr>
        <p:blipFill>
          <a:blip r:embed="rId2"/>
          <a:stretch>
            <a:fillRect/>
          </a:stretch>
        </p:blipFill>
        <p:spPr>
          <a:xfrm>
            <a:off x="914400" y="3733800"/>
            <a:ext cx="4686300" cy="495300"/>
          </a:xfrm>
          <a:prstGeom prst="rect">
            <a:avLst/>
          </a:prstGeom>
        </p:spPr>
      </p:pic>
      <p:sp>
        <p:nvSpPr>
          <p:cNvPr id="8" name="Content Placeholder 7">
            <a:extLst>
              <a:ext uri="{FF2B5EF4-FFF2-40B4-BE49-F238E27FC236}">
                <a16:creationId xmlns:a16="http://schemas.microsoft.com/office/drawing/2014/main" id="{3C1D6D91-1393-9486-2302-3230703CEC0C}"/>
              </a:ext>
            </a:extLst>
          </p:cNvPr>
          <p:cNvSpPr>
            <a:spLocks noGrp="1"/>
          </p:cNvSpPr>
          <p:nvPr>
            <p:ph idx="1"/>
          </p:nvPr>
        </p:nvSpPr>
        <p:spPr/>
        <p:txBody>
          <a:bodyPr/>
          <a:lstStyle/>
          <a:p>
            <a:pPr marL="0" indent="0">
              <a:buNone/>
            </a:pPr>
            <a:endParaRPr lang="en-CA"/>
          </a:p>
        </p:txBody>
      </p:sp>
      <p:pic>
        <p:nvPicPr>
          <p:cNvPr id="10" name="Picture 9">
            <a:extLst>
              <a:ext uri="{FF2B5EF4-FFF2-40B4-BE49-F238E27FC236}">
                <a16:creationId xmlns:a16="http://schemas.microsoft.com/office/drawing/2014/main" id="{3C49362A-6FD7-3057-D25E-32D74ABF43FE}"/>
              </a:ext>
            </a:extLst>
          </p:cNvPr>
          <p:cNvPicPr>
            <a:picLocks noChangeAspect="1"/>
          </p:cNvPicPr>
          <p:nvPr/>
        </p:nvPicPr>
        <p:blipFill>
          <a:blip r:embed="rId3"/>
          <a:stretch>
            <a:fillRect/>
          </a:stretch>
        </p:blipFill>
        <p:spPr>
          <a:xfrm>
            <a:off x="685800" y="1727835"/>
            <a:ext cx="3219450" cy="1381125"/>
          </a:xfrm>
          <a:prstGeom prst="rect">
            <a:avLst/>
          </a:prstGeom>
        </p:spPr>
      </p:pic>
    </p:spTree>
    <p:extLst>
      <p:ext uri="{BB962C8B-B14F-4D97-AF65-F5344CB8AC3E}">
        <p14:creationId xmlns:p14="http://schemas.microsoft.com/office/powerpoint/2010/main" val="160670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8062-0E95-08B2-C0FE-EBF244E1ED89}"/>
              </a:ext>
            </a:extLst>
          </p:cNvPr>
          <p:cNvSpPr>
            <a:spLocks noGrp="1"/>
          </p:cNvSpPr>
          <p:nvPr>
            <p:ph type="title"/>
          </p:nvPr>
        </p:nvSpPr>
        <p:spPr/>
        <p:txBody>
          <a:bodyPr/>
          <a:lstStyle/>
          <a:p>
            <a:r>
              <a:rPr lang="en-CA"/>
              <a:t>PATIENT3</a:t>
            </a:r>
          </a:p>
        </p:txBody>
      </p:sp>
      <p:pic>
        <p:nvPicPr>
          <p:cNvPr id="5" name="Content Placeholder 4">
            <a:extLst>
              <a:ext uri="{FF2B5EF4-FFF2-40B4-BE49-F238E27FC236}">
                <a16:creationId xmlns:a16="http://schemas.microsoft.com/office/drawing/2014/main" id="{8FE493A4-2562-F6EB-B8C8-34D8BBCE6318}"/>
              </a:ext>
            </a:extLst>
          </p:cNvPr>
          <p:cNvPicPr>
            <a:picLocks noGrp="1" noChangeAspect="1"/>
          </p:cNvPicPr>
          <p:nvPr>
            <p:ph idx="1"/>
          </p:nvPr>
        </p:nvPicPr>
        <p:blipFill>
          <a:blip r:embed="rId2"/>
          <a:stretch>
            <a:fillRect/>
          </a:stretch>
        </p:blipFill>
        <p:spPr>
          <a:xfrm>
            <a:off x="457200" y="1676400"/>
            <a:ext cx="7924800" cy="2755743"/>
          </a:xfrm>
        </p:spPr>
      </p:pic>
      <p:pic>
        <p:nvPicPr>
          <p:cNvPr id="7" name="Picture 6">
            <a:extLst>
              <a:ext uri="{FF2B5EF4-FFF2-40B4-BE49-F238E27FC236}">
                <a16:creationId xmlns:a16="http://schemas.microsoft.com/office/drawing/2014/main" id="{56E5D4B1-B145-AD5C-C912-2E42D0494C4D}"/>
              </a:ext>
            </a:extLst>
          </p:cNvPr>
          <p:cNvPicPr>
            <a:picLocks noChangeAspect="1"/>
          </p:cNvPicPr>
          <p:nvPr/>
        </p:nvPicPr>
        <p:blipFill>
          <a:blip r:embed="rId3"/>
          <a:stretch>
            <a:fillRect/>
          </a:stretch>
        </p:blipFill>
        <p:spPr>
          <a:xfrm>
            <a:off x="914400" y="4827430"/>
            <a:ext cx="6438900" cy="276225"/>
          </a:xfrm>
          <a:prstGeom prst="rect">
            <a:avLst/>
          </a:prstGeom>
        </p:spPr>
      </p:pic>
    </p:spTree>
    <p:extLst>
      <p:ext uri="{BB962C8B-B14F-4D97-AF65-F5344CB8AC3E}">
        <p14:creationId xmlns:p14="http://schemas.microsoft.com/office/powerpoint/2010/main" val="361512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0B2A-7278-12F6-E905-F8D6282D3FC8}"/>
              </a:ext>
            </a:extLst>
          </p:cNvPr>
          <p:cNvSpPr>
            <a:spLocks noGrp="1"/>
          </p:cNvSpPr>
          <p:nvPr>
            <p:ph type="title"/>
          </p:nvPr>
        </p:nvSpPr>
        <p:spPr/>
        <p:txBody>
          <a:bodyPr/>
          <a:lstStyle/>
          <a:p>
            <a:r>
              <a:rPr lang="en-CA"/>
              <a:t>INSURANCE3</a:t>
            </a:r>
          </a:p>
        </p:txBody>
      </p:sp>
      <p:pic>
        <p:nvPicPr>
          <p:cNvPr id="7" name="Content Placeholder 6">
            <a:extLst>
              <a:ext uri="{FF2B5EF4-FFF2-40B4-BE49-F238E27FC236}">
                <a16:creationId xmlns:a16="http://schemas.microsoft.com/office/drawing/2014/main" id="{D465C9A4-5835-4D6A-B322-601E14BA37C5}"/>
              </a:ext>
            </a:extLst>
          </p:cNvPr>
          <p:cNvPicPr>
            <a:picLocks noGrp="1" noChangeAspect="1"/>
          </p:cNvPicPr>
          <p:nvPr>
            <p:ph idx="1"/>
          </p:nvPr>
        </p:nvPicPr>
        <p:blipFill>
          <a:blip r:embed="rId2"/>
          <a:stretch>
            <a:fillRect/>
          </a:stretch>
        </p:blipFill>
        <p:spPr>
          <a:xfrm>
            <a:off x="609600" y="1981200"/>
            <a:ext cx="6629400" cy="1238250"/>
          </a:xfrm>
        </p:spPr>
      </p:pic>
      <p:pic>
        <p:nvPicPr>
          <p:cNvPr id="5" name="Picture 4">
            <a:extLst>
              <a:ext uri="{FF2B5EF4-FFF2-40B4-BE49-F238E27FC236}">
                <a16:creationId xmlns:a16="http://schemas.microsoft.com/office/drawing/2014/main" id="{2CB1A88F-9C44-D339-B06F-A00A93658521}"/>
              </a:ext>
            </a:extLst>
          </p:cNvPr>
          <p:cNvPicPr>
            <a:picLocks noChangeAspect="1"/>
          </p:cNvPicPr>
          <p:nvPr/>
        </p:nvPicPr>
        <p:blipFill>
          <a:blip r:embed="rId3"/>
          <a:stretch>
            <a:fillRect/>
          </a:stretch>
        </p:blipFill>
        <p:spPr>
          <a:xfrm>
            <a:off x="838200" y="4088130"/>
            <a:ext cx="7058025" cy="276225"/>
          </a:xfrm>
          <a:prstGeom prst="rect">
            <a:avLst/>
          </a:prstGeom>
        </p:spPr>
      </p:pic>
    </p:spTree>
    <p:extLst>
      <p:ext uri="{BB962C8B-B14F-4D97-AF65-F5344CB8AC3E}">
        <p14:creationId xmlns:p14="http://schemas.microsoft.com/office/powerpoint/2010/main" val="1120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2304-1C9F-64AF-E0BA-DF9A595F7721}"/>
              </a:ext>
            </a:extLst>
          </p:cNvPr>
          <p:cNvSpPr>
            <a:spLocks noGrp="1"/>
          </p:cNvSpPr>
          <p:nvPr>
            <p:ph type="title"/>
          </p:nvPr>
        </p:nvSpPr>
        <p:spPr/>
        <p:txBody>
          <a:bodyPr/>
          <a:lstStyle/>
          <a:p>
            <a:r>
              <a:rPr lang="en-CA"/>
              <a:t>Problem</a:t>
            </a:r>
          </a:p>
        </p:txBody>
      </p:sp>
      <p:sp>
        <p:nvSpPr>
          <p:cNvPr id="3" name="Content Placeholder 2">
            <a:extLst>
              <a:ext uri="{FF2B5EF4-FFF2-40B4-BE49-F238E27FC236}">
                <a16:creationId xmlns:a16="http://schemas.microsoft.com/office/drawing/2014/main" id="{04319867-CB90-AD9B-148C-8A8E08EE8649}"/>
              </a:ext>
            </a:extLst>
          </p:cNvPr>
          <p:cNvSpPr>
            <a:spLocks noGrp="1"/>
          </p:cNvSpPr>
          <p:nvPr>
            <p:ph idx="1"/>
          </p:nvPr>
        </p:nvSpPr>
        <p:spPr/>
        <p:txBody>
          <a:bodyPr/>
          <a:lstStyle/>
          <a:p>
            <a:r>
              <a:rPr lang="en-CA">
                <a:effectLst/>
                <a:latin typeface="Calibri" panose="020F0502020204030204" pitchFamily="34" charset="0"/>
                <a:ea typeface="Calibri" panose="020F0502020204030204" pitchFamily="34" charset="0"/>
                <a:cs typeface="Times New Roman" panose="02020603050405020304" pitchFamily="18" charset="0"/>
              </a:rPr>
              <a:t>Show each insurance company in insurance number order, how many patients have insurance with that company, what is the highest and lowest patient charges the companies covered and what would be the maximum amount they would ever pay out. </a:t>
            </a:r>
          </a:p>
          <a:p>
            <a:endParaRPr lang="en-CA"/>
          </a:p>
        </p:txBody>
      </p:sp>
    </p:spTree>
    <p:extLst>
      <p:ext uri="{BB962C8B-B14F-4D97-AF65-F5344CB8AC3E}">
        <p14:creationId xmlns:p14="http://schemas.microsoft.com/office/powerpoint/2010/main" val="62662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Single Row Functions Categories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CA"/>
              <a:t>Character Functions </a:t>
            </a:r>
          </a:p>
          <a:p>
            <a:r>
              <a:rPr lang="en-CA"/>
              <a:t>Numeric Functions </a:t>
            </a:r>
          </a:p>
          <a:p>
            <a:r>
              <a:rPr lang="en-CA"/>
              <a:t>Datetime Functions </a:t>
            </a:r>
          </a:p>
          <a:p>
            <a:r>
              <a:rPr lang="en-CA"/>
              <a:t>Conversion Functions </a:t>
            </a:r>
          </a:p>
        </p:txBody>
      </p:sp>
    </p:spTree>
    <p:extLst>
      <p:ext uri="{BB962C8B-B14F-4D97-AF65-F5344CB8AC3E}">
        <p14:creationId xmlns:p14="http://schemas.microsoft.com/office/powerpoint/2010/main" val="118284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0E88-009F-EC84-A784-99D3E1440A71}"/>
              </a:ext>
            </a:extLst>
          </p:cNvPr>
          <p:cNvSpPr>
            <a:spLocks noGrp="1"/>
          </p:cNvSpPr>
          <p:nvPr>
            <p:ph type="title"/>
          </p:nvPr>
        </p:nvSpPr>
        <p:spPr/>
        <p:txBody>
          <a:bodyPr/>
          <a:lstStyle/>
          <a:p>
            <a:r>
              <a:rPr lang="en-CA"/>
              <a:t>Produce this output</a:t>
            </a:r>
          </a:p>
        </p:txBody>
      </p:sp>
      <p:pic>
        <p:nvPicPr>
          <p:cNvPr id="7" name="Content Placeholder 6">
            <a:extLst>
              <a:ext uri="{FF2B5EF4-FFF2-40B4-BE49-F238E27FC236}">
                <a16:creationId xmlns:a16="http://schemas.microsoft.com/office/drawing/2014/main" id="{CD054E7E-2041-D252-1D1B-2D22BAD53AE6}"/>
              </a:ext>
            </a:extLst>
          </p:cNvPr>
          <p:cNvPicPr>
            <a:picLocks noGrp="1" noChangeAspect="1"/>
          </p:cNvPicPr>
          <p:nvPr>
            <p:ph idx="1"/>
          </p:nvPr>
        </p:nvPicPr>
        <p:blipFill>
          <a:blip r:embed="rId2"/>
          <a:stretch>
            <a:fillRect/>
          </a:stretch>
        </p:blipFill>
        <p:spPr>
          <a:xfrm>
            <a:off x="1600200" y="3124200"/>
            <a:ext cx="4953000" cy="2762250"/>
          </a:xfrm>
        </p:spPr>
      </p:pic>
      <p:pic>
        <p:nvPicPr>
          <p:cNvPr id="5" name="Picture 4">
            <a:extLst>
              <a:ext uri="{FF2B5EF4-FFF2-40B4-BE49-F238E27FC236}">
                <a16:creationId xmlns:a16="http://schemas.microsoft.com/office/drawing/2014/main" id="{CAB2C1EA-2F79-4837-1563-D7470FA04F10}"/>
              </a:ext>
            </a:extLst>
          </p:cNvPr>
          <p:cNvPicPr>
            <a:picLocks noChangeAspect="1"/>
          </p:cNvPicPr>
          <p:nvPr/>
        </p:nvPicPr>
        <p:blipFill>
          <a:blip r:embed="rId3"/>
          <a:stretch>
            <a:fillRect/>
          </a:stretch>
        </p:blipFill>
        <p:spPr>
          <a:xfrm>
            <a:off x="381000" y="1676400"/>
            <a:ext cx="8229600" cy="1065161"/>
          </a:xfrm>
          <a:prstGeom prst="rect">
            <a:avLst/>
          </a:prstGeom>
        </p:spPr>
      </p:pic>
    </p:spTree>
    <p:extLst>
      <p:ext uri="{BB962C8B-B14F-4D97-AF65-F5344CB8AC3E}">
        <p14:creationId xmlns:p14="http://schemas.microsoft.com/office/powerpoint/2010/main" val="364800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2304-1C9F-64AF-E0BA-DF9A595F7721}"/>
              </a:ext>
            </a:extLst>
          </p:cNvPr>
          <p:cNvSpPr>
            <a:spLocks noGrp="1"/>
          </p:cNvSpPr>
          <p:nvPr>
            <p:ph type="title"/>
          </p:nvPr>
        </p:nvSpPr>
        <p:spPr/>
        <p:txBody>
          <a:bodyPr/>
          <a:lstStyle/>
          <a:p>
            <a:r>
              <a:rPr lang="en-CA"/>
              <a:t>Problem</a:t>
            </a:r>
          </a:p>
        </p:txBody>
      </p:sp>
      <p:sp>
        <p:nvSpPr>
          <p:cNvPr id="3" name="Content Placeholder 2">
            <a:extLst>
              <a:ext uri="{FF2B5EF4-FFF2-40B4-BE49-F238E27FC236}">
                <a16:creationId xmlns:a16="http://schemas.microsoft.com/office/drawing/2014/main" id="{04319867-CB90-AD9B-148C-8A8E08EE8649}"/>
              </a:ext>
            </a:extLst>
          </p:cNvPr>
          <p:cNvSpPr>
            <a:spLocks noGrp="1"/>
          </p:cNvSpPr>
          <p:nvPr>
            <p:ph idx="1"/>
          </p:nvPr>
        </p:nvSpPr>
        <p:spPr/>
        <p:txBody>
          <a:bodyPr/>
          <a:lstStyle/>
          <a:p>
            <a:r>
              <a:rPr lang="en-CA" sz="2000">
                <a:effectLst/>
                <a:latin typeface="Calibri" panose="020F0502020204030204" pitchFamily="34" charset="0"/>
                <a:ea typeface="Calibri" panose="020F0502020204030204" pitchFamily="34" charset="0"/>
                <a:cs typeface="Times New Roman" panose="02020603050405020304" pitchFamily="18" charset="0"/>
              </a:rPr>
              <a:t>Show each insurance company, how many patients have insurance with that company what is the highest and lowest patient charges the companies covered and what would be the maximum amount they would ever pay out. </a:t>
            </a:r>
          </a:p>
          <a:p>
            <a:r>
              <a:rPr lang="en-CA">
                <a:latin typeface="Calibri" panose="020F0502020204030204" pitchFamily="34" charset="0"/>
                <a:ea typeface="Calibri" panose="020F0502020204030204" pitchFamily="34" charset="0"/>
                <a:cs typeface="Times New Roman" panose="02020603050405020304" pitchFamily="18" charset="0"/>
              </a:rPr>
              <a:t>Remove the maximum payout any company can make and add the average payout they made</a:t>
            </a:r>
            <a:endParaRPr lang="en-CA">
              <a:effectLst/>
              <a:latin typeface="Calibri" panose="020F0502020204030204" pitchFamily="34" charset="0"/>
              <a:ea typeface="Calibri" panose="020F0502020204030204" pitchFamily="34" charset="0"/>
              <a:cs typeface="Times New Roman" panose="02020603050405020304" pitchFamily="18" charset="0"/>
            </a:endParaRPr>
          </a:p>
          <a:p>
            <a:endParaRPr lang="en-CA"/>
          </a:p>
        </p:txBody>
      </p:sp>
    </p:spTree>
    <p:extLst>
      <p:ext uri="{BB962C8B-B14F-4D97-AF65-F5344CB8AC3E}">
        <p14:creationId xmlns:p14="http://schemas.microsoft.com/office/powerpoint/2010/main" val="2624006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0E88-009F-EC84-A784-99D3E1440A71}"/>
              </a:ext>
            </a:extLst>
          </p:cNvPr>
          <p:cNvSpPr>
            <a:spLocks noGrp="1"/>
          </p:cNvSpPr>
          <p:nvPr>
            <p:ph type="title"/>
          </p:nvPr>
        </p:nvSpPr>
        <p:spPr/>
        <p:txBody>
          <a:bodyPr/>
          <a:lstStyle/>
          <a:p>
            <a:r>
              <a:rPr lang="en-CA"/>
              <a:t>Produce this output</a:t>
            </a:r>
          </a:p>
        </p:txBody>
      </p:sp>
      <p:pic>
        <p:nvPicPr>
          <p:cNvPr id="6" name="Content Placeholder 5">
            <a:extLst>
              <a:ext uri="{FF2B5EF4-FFF2-40B4-BE49-F238E27FC236}">
                <a16:creationId xmlns:a16="http://schemas.microsoft.com/office/drawing/2014/main" id="{B3FBC616-B828-EA8B-5F40-BE1EFFA4C65E}"/>
              </a:ext>
            </a:extLst>
          </p:cNvPr>
          <p:cNvPicPr>
            <a:picLocks noGrp="1" noChangeAspect="1"/>
          </p:cNvPicPr>
          <p:nvPr>
            <p:ph idx="1"/>
          </p:nvPr>
        </p:nvPicPr>
        <p:blipFill>
          <a:blip r:embed="rId2"/>
          <a:stretch>
            <a:fillRect/>
          </a:stretch>
        </p:blipFill>
        <p:spPr>
          <a:xfrm>
            <a:off x="609600" y="1676400"/>
            <a:ext cx="7924800" cy="759752"/>
          </a:xfrm>
        </p:spPr>
      </p:pic>
      <p:pic>
        <p:nvPicPr>
          <p:cNvPr id="9" name="Picture 8">
            <a:extLst>
              <a:ext uri="{FF2B5EF4-FFF2-40B4-BE49-F238E27FC236}">
                <a16:creationId xmlns:a16="http://schemas.microsoft.com/office/drawing/2014/main" id="{AA894317-C005-889C-968E-2C1A1CE1F2E9}"/>
              </a:ext>
            </a:extLst>
          </p:cNvPr>
          <p:cNvPicPr>
            <a:picLocks noChangeAspect="1"/>
          </p:cNvPicPr>
          <p:nvPr/>
        </p:nvPicPr>
        <p:blipFill>
          <a:blip r:embed="rId3"/>
          <a:stretch>
            <a:fillRect/>
          </a:stretch>
        </p:blipFill>
        <p:spPr>
          <a:xfrm>
            <a:off x="1066800" y="2819400"/>
            <a:ext cx="3962400" cy="2762250"/>
          </a:xfrm>
          <a:prstGeom prst="rect">
            <a:avLst/>
          </a:prstGeom>
        </p:spPr>
      </p:pic>
    </p:spTree>
    <p:extLst>
      <p:ext uri="{BB962C8B-B14F-4D97-AF65-F5344CB8AC3E}">
        <p14:creationId xmlns:p14="http://schemas.microsoft.com/office/powerpoint/2010/main" val="13920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A400-59DC-C191-6F6E-D5533AD1992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328E8BB-DF50-1210-B610-B7B4F6C0360D}"/>
              </a:ext>
            </a:extLst>
          </p:cNvPr>
          <p:cNvSpPr>
            <a:spLocks noGrp="1"/>
          </p:cNvSpPr>
          <p:nvPr>
            <p:ph idx="1"/>
          </p:nvPr>
        </p:nvSpPr>
        <p:spPr/>
        <p:txBody>
          <a:bodyPr/>
          <a:lstStyle/>
          <a:p>
            <a:r>
              <a:rPr lang="en-CA">
                <a:effectLst/>
                <a:latin typeface="Calibri" panose="020F0502020204030204" pitchFamily="34" charset="0"/>
                <a:ea typeface="Calibri" panose="020F0502020204030204" pitchFamily="34" charset="0"/>
                <a:cs typeface="Times New Roman" panose="02020603050405020304" pitchFamily="18" charset="0"/>
              </a:rPr>
              <a:t>Don’t include any company that has the same amounts for high charge and low charge</a:t>
            </a:r>
          </a:p>
          <a:p>
            <a:r>
              <a:rPr lang="en-CA">
                <a:latin typeface="Calibri" panose="020F0502020204030204" pitchFamily="34" charset="0"/>
                <a:ea typeface="Calibri" panose="020F0502020204030204" pitchFamily="34" charset="0"/>
                <a:cs typeface="Times New Roman" panose="02020603050405020304" pitchFamily="18" charset="0"/>
              </a:rPr>
              <a:t>Clean it up so 5,366.66666666… shows as 5367</a:t>
            </a:r>
            <a:endParaRPr lang="en-CA">
              <a:effectLst/>
              <a:latin typeface="Calibri" panose="020F0502020204030204" pitchFamily="34" charset="0"/>
              <a:ea typeface="Calibri" panose="020F0502020204030204" pitchFamily="34" charset="0"/>
              <a:cs typeface="Times New Roman" panose="02020603050405020304" pitchFamily="18" charset="0"/>
            </a:endParaRPr>
          </a:p>
          <a:p>
            <a:endParaRPr lang="en-CA"/>
          </a:p>
        </p:txBody>
      </p:sp>
    </p:spTree>
    <p:extLst>
      <p:ext uri="{BB962C8B-B14F-4D97-AF65-F5344CB8AC3E}">
        <p14:creationId xmlns:p14="http://schemas.microsoft.com/office/powerpoint/2010/main" val="2939316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737A-F92C-64D9-7ABA-002A78B60B46}"/>
              </a:ext>
            </a:extLst>
          </p:cNvPr>
          <p:cNvSpPr>
            <a:spLocks noGrp="1"/>
          </p:cNvSpPr>
          <p:nvPr>
            <p:ph type="title"/>
          </p:nvPr>
        </p:nvSpPr>
        <p:spPr/>
        <p:txBody>
          <a:bodyPr/>
          <a:lstStyle/>
          <a:p>
            <a:r>
              <a:rPr lang="en-CA"/>
              <a:t>Exclude where the totalof = 1</a:t>
            </a:r>
          </a:p>
        </p:txBody>
      </p:sp>
      <p:pic>
        <p:nvPicPr>
          <p:cNvPr id="11" name="Picture 10">
            <a:extLst>
              <a:ext uri="{FF2B5EF4-FFF2-40B4-BE49-F238E27FC236}">
                <a16:creationId xmlns:a16="http://schemas.microsoft.com/office/drawing/2014/main" id="{7B3DDD36-4677-685D-E866-D0428599C666}"/>
              </a:ext>
            </a:extLst>
          </p:cNvPr>
          <p:cNvPicPr>
            <a:picLocks noChangeAspect="1"/>
          </p:cNvPicPr>
          <p:nvPr/>
        </p:nvPicPr>
        <p:blipFill>
          <a:blip r:embed="rId2"/>
          <a:stretch>
            <a:fillRect/>
          </a:stretch>
        </p:blipFill>
        <p:spPr>
          <a:xfrm>
            <a:off x="762000" y="3048000"/>
            <a:ext cx="7181850" cy="3038475"/>
          </a:xfrm>
          <a:prstGeom prst="rect">
            <a:avLst/>
          </a:prstGeom>
        </p:spPr>
      </p:pic>
      <p:pic>
        <p:nvPicPr>
          <p:cNvPr id="14" name="Content Placeholder 13">
            <a:extLst>
              <a:ext uri="{FF2B5EF4-FFF2-40B4-BE49-F238E27FC236}">
                <a16:creationId xmlns:a16="http://schemas.microsoft.com/office/drawing/2014/main" id="{F58EBE9B-6247-2EED-1843-219A6D781905}"/>
              </a:ext>
            </a:extLst>
          </p:cNvPr>
          <p:cNvPicPr>
            <a:picLocks noGrp="1" noChangeAspect="1"/>
          </p:cNvPicPr>
          <p:nvPr>
            <p:ph idx="1"/>
          </p:nvPr>
        </p:nvPicPr>
        <p:blipFill>
          <a:blip r:embed="rId3"/>
          <a:stretch>
            <a:fillRect/>
          </a:stretch>
        </p:blipFill>
        <p:spPr>
          <a:xfrm>
            <a:off x="533400" y="1726244"/>
            <a:ext cx="7924800" cy="738511"/>
          </a:xfrm>
        </p:spPr>
      </p:pic>
    </p:spTree>
    <p:extLst>
      <p:ext uri="{BB962C8B-B14F-4D97-AF65-F5344CB8AC3E}">
        <p14:creationId xmlns:p14="http://schemas.microsoft.com/office/powerpoint/2010/main" val="414427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966B-54C7-C0BE-03BF-116383ECFFDA}"/>
              </a:ext>
            </a:extLst>
          </p:cNvPr>
          <p:cNvSpPr>
            <a:spLocks noGrp="1"/>
          </p:cNvSpPr>
          <p:nvPr>
            <p:ph type="title"/>
          </p:nvPr>
        </p:nvSpPr>
        <p:spPr/>
        <p:txBody>
          <a:bodyPr/>
          <a:lstStyle/>
          <a:p>
            <a:r>
              <a:rPr lang="en-CA"/>
              <a:t>Does this work?</a:t>
            </a:r>
          </a:p>
        </p:txBody>
      </p:sp>
      <p:sp>
        <p:nvSpPr>
          <p:cNvPr id="3" name="Content Placeholder 2">
            <a:extLst>
              <a:ext uri="{FF2B5EF4-FFF2-40B4-BE49-F238E27FC236}">
                <a16:creationId xmlns:a16="http://schemas.microsoft.com/office/drawing/2014/main" id="{66FD6B30-40DA-EAFE-D10B-85065085C63A}"/>
              </a:ext>
            </a:extLst>
          </p:cNvPr>
          <p:cNvSpPr>
            <a:spLocks noGrp="1"/>
          </p:cNvSpPr>
          <p:nvPr>
            <p:ph idx="1"/>
          </p:nvPr>
        </p:nvSpPr>
        <p:spPr/>
        <p:txBody>
          <a:bodyPr/>
          <a:lstStyle/>
          <a:p>
            <a:r>
              <a:rPr lang="en-CA"/>
              <a:t>Can you use totalof in having clause?</a:t>
            </a:r>
          </a:p>
        </p:txBody>
      </p:sp>
      <p:pic>
        <p:nvPicPr>
          <p:cNvPr id="5" name="Picture 4">
            <a:extLst>
              <a:ext uri="{FF2B5EF4-FFF2-40B4-BE49-F238E27FC236}">
                <a16:creationId xmlns:a16="http://schemas.microsoft.com/office/drawing/2014/main" id="{5EE6D0E9-82FB-76DE-BB43-FC931D1322C3}"/>
              </a:ext>
            </a:extLst>
          </p:cNvPr>
          <p:cNvPicPr>
            <a:picLocks noChangeAspect="1"/>
          </p:cNvPicPr>
          <p:nvPr/>
        </p:nvPicPr>
        <p:blipFill>
          <a:blip r:embed="rId2"/>
          <a:stretch>
            <a:fillRect/>
          </a:stretch>
        </p:blipFill>
        <p:spPr>
          <a:xfrm>
            <a:off x="1152525" y="2362200"/>
            <a:ext cx="7058025" cy="3038475"/>
          </a:xfrm>
          <a:prstGeom prst="rect">
            <a:avLst/>
          </a:prstGeom>
        </p:spPr>
      </p:pic>
      <p:pic>
        <p:nvPicPr>
          <p:cNvPr id="7" name="Picture 6">
            <a:extLst>
              <a:ext uri="{FF2B5EF4-FFF2-40B4-BE49-F238E27FC236}">
                <a16:creationId xmlns:a16="http://schemas.microsoft.com/office/drawing/2014/main" id="{0D736D00-ECE7-1F43-A7AB-B4921961AE4B}"/>
              </a:ext>
            </a:extLst>
          </p:cNvPr>
          <p:cNvPicPr>
            <a:picLocks noChangeAspect="1"/>
          </p:cNvPicPr>
          <p:nvPr/>
        </p:nvPicPr>
        <p:blipFill>
          <a:blip r:embed="rId3"/>
          <a:stretch>
            <a:fillRect/>
          </a:stretch>
        </p:blipFill>
        <p:spPr>
          <a:xfrm>
            <a:off x="1172845" y="5581650"/>
            <a:ext cx="5448300" cy="276225"/>
          </a:xfrm>
          <a:prstGeom prst="rect">
            <a:avLst/>
          </a:prstGeom>
        </p:spPr>
      </p:pic>
    </p:spTree>
    <p:extLst>
      <p:ext uri="{BB962C8B-B14F-4D97-AF65-F5344CB8AC3E}">
        <p14:creationId xmlns:p14="http://schemas.microsoft.com/office/powerpoint/2010/main" val="212373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E707-789C-7155-3AF1-B8626CA6498D}"/>
              </a:ext>
            </a:extLst>
          </p:cNvPr>
          <p:cNvSpPr>
            <a:spLocks noGrp="1"/>
          </p:cNvSpPr>
          <p:nvPr>
            <p:ph type="title"/>
          </p:nvPr>
        </p:nvSpPr>
        <p:spPr>
          <a:xfrm>
            <a:off x="195263" y="218440"/>
            <a:ext cx="8015287" cy="914400"/>
          </a:xfrm>
        </p:spPr>
        <p:txBody>
          <a:bodyPr/>
          <a:lstStyle/>
          <a:p>
            <a:r>
              <a:rPr lang="en-CA"/>
              <a:t>Lab 2</a:t>
            </a:r>
          </a:p>
        </p:txBody>
      </p:sp>
      <p:sp>
        <p:nvSpPr>
          <p:cNvPr id="3" name="Content Placeholder 2">
            <a:extLst>
              <a:ext uri="{FF2B5EF4-FFF2-40B4-BE49-F238E27FC236}">
                <a16:creationId xmlns:a16="http://schemas.microsoft.com/office/drawing/2014/main" id="{4DCDC79B-A2DD-5393-010F-591409E41F22}"/>
              </a:ext>
            </a:extLst>
          </p:cNvPr>
          <p:cNvSpPr>
            <a:spLocks noGrp="1"/>
          </p:cNvSpPr>
          <p:nvPr>
            <p:ph idx="1"/>
          </p:nvPr>
        </p:nvSpPr>
        <p:spPr/>
        <p:txBody>
          <a:bodyPr/>
          <a:lstStyle/>
          <a:p>
            <a:r>
              <a:rPr lang="en-CA"/>
              <a:t>Lab 2 for Wednesday already available and Lecture 3 Powerpoint will be uploaded sometime tonight.</a:t>
            </a:r>
          </a:p>
        </p:txBody>
      </p:sp>
    </p:spTree>
    <p:extLst>
      <p:ext uri="{BB962C8B-B14F-4D97-AF65-F5344CB8AC3E}">
        <p14:creationId xmlns:p14="http://schemas.microsoft.com/office/powerpoint/2010/main" val="36156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5F5A-9B96-597C-A04C-5541EEEFDB65}"/>
              </a:ext>
            </a:extLst>
          </p:cNvPr>
          <p:cNvSpPr>
            <a:spLocks noGrp="1"/>
          </p:cNvSpPr>
          <p:nvPr>
            <p:ph type="title"/>
          </p:nvPr>
        </p:nvSpPr>
        <p:spPr/>
        <p:txBody>
          <a:bodyPr/>
          <a:lstStyle/>
          <a:p>
            <a:r>
              <a:rPr lang="en-CA"/>
              <a:t>Group Functions</a:t>
            </a:r>
          </a:p>
        </p:txBody>
      </p:sp>
      <p:sp>
        <p:nvSpPr>
          <p:cNvPr id="3" name="Content Placeholder 2">
            <a:extLst>
              <a:ext uri="{FF2B5EF4-FFF2-40B4-BE49-F238E27FC236}">
                <a16:creationId xmlns:a16="http://schemas.microsoft.com/office/drawing/2014/main" id="{DD211F14-3CC4-8CDC-9167-925FE1296C7A}"/>
              </a:ext>
            </a:extLst>
          </p:cNvPr>
          <p:cNvSpPr>
            <a:spLocks noGrp="1"/>
          </p:cNvSpPr>
          <p:nvPr>
            <p:ph idx="1"/>
          </p:nvPr>
        </p:nvSpPr>
        <p:spPr/>
        <p:txBody>
          <a:bodyPr/>
          <a:lstStyle/>
          <a:p>
            <a:r>
              <a:rPr lang="en-US" sz="2000"/>
              <a:t>Group functions (multi-row functions)  </a:t>
            </a:r>
          </a:p>
          <a:p>
            <a:r>
              <a:rPr lang="en-US" sz="2000"/>
              <a:t>Operate on sets of rows to give one result per group.  </a:t>
            </a:r>
          </a:p>
          <a:p>
            <a:r>
              <a:rPr lang="en-US" sz="2000"/>
              <a:t>These sets may comprise the entire table or the table split into groups  </a:t>
            </a:r>
          </a:p>
          <a:p>
            <a:r>
              <a:rPr lang="en-US" sz="2000"/>
              <a:t>SELECT AVG(SALARY) FROM STAFF ….. </a:t>
            </a:r>
          </a:p>
          <a:p>
            <a:r>
              <a:rPr lang="en-US" sz="2000"/>
              <a:t>Every row with SALARY value is summed up and then total divided by number of rows, producing a SINGLE result </a:t>
            </a:r>
            <a:endParaRPr lang="en-CA" sz="2000"/>
          </a:p>
        </p:txBody>
      </p:sp>
    </p:spTree>
    <p:extLst>
      <p:ext uri="{BB962C8B-B14F-4D97-AF65-F5344CB8AC3E}">
        <p14:creationId xmlns:p14="http://schemas.microsoft.com/office/powerpoint/2010/main" val="15608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Examples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CA"/>
              <a:t>AVG</a:t>
            </a:r>
          </a:p>
          <a:p>
            <a:r>
              <a:rPr lang="en-CA"/>
              <a:t>COUNT</a:t>
            </a:r>
          </a:p>
          <a:p>
            <a:r>
              <a:rPr lang="en-CA"/>
              <a:t>MAX</a:t>
            </a:r>
          </a:p>
          <a:p>
            <a:r>
              <a:rPr lang="en-CA"/>
              <a:t>MIN</a:t>
            </a:r>
          </a:p>
          <a:p>
            <a:r>
              <a:rPr lang="en-CA"/>
              <a:t>SUM</a:t>
            </a:r>
          </a:p>
          <a:p>
            <a:r>
              <a:rPr lang="en-CA"/>
              <a:t>STDDEV</a:t>
            </a:r>
          </a:p>
          <a:p>
            <a:r>
              <a:rPr lang="en-CA"/>
              <a:t>VARIANCE</a:t>
            </a:r>
          </a:p>
        </p:txBody>
      </p:sp>
    </p:spTree>
    <p:extLst>
      <p:ext uri="{BB962C8B-B14F-4D97-AF65-F5344CB8AC3E}">
        <p14:creationId xmlns:p14="http://schemas.microsoft.com/office/powerpoint/2010/main" val="131778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Examples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US" sz="2000"/>
              <a:t>AVG ( [distinct | ALL] EXPRE}) n )</a:t>
            </a:r>
          </a:p>
          <a:p>
            <a:pPr lvl="1"/>
            <a:r>
              <a:rPr lang="en-US" sz="1600"/>
              <a:t>Average value of n, ignoring null values</a:t>
            </a:r>
          </a:p>
          <a:p>
            <a:r>
              <a:rPr lang="en-US" sz="2000"/>
              <a:t>COUNT ( { * [distinct | ALL] })  </a:t>
            </a:r>
          </a:p>
          <a:p>
            <a:pPr lvl="1"/>
            <a:r>
              <a:rPr lang="en-US" sz="1600"/>
              <a:t>Number of rows where expr evaluates to something other than null - count all selected rows using * including duplicates and nulls unless you use distinct</a:t>
            </a:r>
          </a:p>
          <a:p>
            <a:r>
              <a:rPr lang="en-US" sz="2000"/>
              <a:t>MAX([DISTINCT|ALL]expr)  </a:t>
            </a:r>
          </a:p>
          <a:p>
            <a:pPr lvl="1"/>
            <a:r>
              <a:rPr lang="en-US" sz="1600"/>
              <a:t>Maximum value of expr, ignoring null values </a:t>
            </a:r>
          </a:p>
          <a:p>
            <a:r>
              <a:rPr lang="en-US" sz="2000"/>
              <a:t>MIN([DISTINCT|ALL]expr)  </a:t>
            </a:r>
          </a:p>
          <a:p>
            <a:pPr lvl="1"/>
            <a:r>
              <a:rPr lang="en-US" sz="1600"/>
              <a:t>Minimum value of expr, ignoring null values</a:t>
            </a:r>
          </a:p>
          <a:p>
            <a:r>
              <a:rPr lang="en-US" sz="2000"/>
              <a:t>SUM([DISTINCT|ALL]n) </a:t>
            </a:r>
          </a:p>
          <a:p>
            <a:pPr lvl="1"/>
            <a:r>
              <a:rPr lang="en-US" sz="1600"/>
              <a:t>Sum values of n, ignoring null values </a:t>
            </a:r>
            <a:endParaRPr lang="en-CA" sz="1600"/>
          </a:p>
        </p:txBody>
      </p:sp>
    </p:spTree>
    <p:extLst>
      <p:ext uri="{BB962C8B-B14F-4D97-AF65-F5344CB8AC3E}">
        <p14:creationId xmlns:p14="http://schemas.microsoft.com/office/powerpoint/2010/main" val="273120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Examples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US" sz="2000"/>
              <a:t>STDDEV([DISTINCT|ALL]n)</a:t>
            </a:r>
          </a:p>
          <a:p>
            <a:pPr lvl="1"/>
            <a:r>
              <a:rPr lang="en-US" sz="1600"/>
              <a:t>Standard deviation of n, ignoring null values</a:t>
            </a:r>
          </a:p>
          <a:p>
            <a:r>
              <a:rPr lang="en-US" sz="2000"/>
              <a:t>VARIANCE ([DISTINCT|ALL]n)</a:t>
            </a:r>
          </a:p>
          <a:p>
            <a:pPr lvl="1"/>
            <a:r>
              <a:rPr lang="en-US" sz="1600"/>
              <a:t>Variance of n, ignoring null values</a:t>
            </a:r>
            <a:endParaRPr lang="en-US" sz="2000"/>
          </a:p>
          <a:p>
            <a:r>
              <a:rPr lang="en-US" sz="2000"/>
              <a:t>You can have distinct or all</a:t>
            </a:r>
          </a:p>
          <a:p>
            <a:pPr marL="0" indent="0">
              <a:buNone/>
            </a:pPr>
            <a:endParaRPr lang="en-US" sz="2000"/>
          </a:p>
          <a:p>
            <a:pPr marL="0" indent="0">
              <a:buNone/>
            </a:pPr>
            <a:r>
              <a:rPr lang="en-US" sz="2000"/>
              <a:t> </a:t>
            </a:r>
            <a:r>
              <a:rPr lang="en-US" sz="1600"/>
              <a:t>  </a:t>
            </a:r>
            <a:endParaRPr lang="en-CA" sz="1600"/>
          </a:p>
        </p:txBody>
      </p:sp>
      <p:pic>
        <p:nvPicPr>
          <p:cNvPr id="5" name="Picture 4">
            <a:extLst>
              <a:ext uri="{FF2B5EF4-FFF2-40B4-BE49-F238E27FC236}">
                <a16:creationId xmlns:a16="http://schemas.microsoft.com/office/drawing/2014/main" id="{AC7F4975-8109-0746-FD41-699047E4379F}"/>
              </a:ext>
            </a:extLst>
          </p:cNvPr>
          <p:cNvPicPr>
            <a:picLocks noChangeAspect="1"/>
          </p:cNvPicPr>
          <p:nvPr/>
        </p:nvPicPr>
        <p:blipFill>
          <a:blip r:embed="rId2"/>
          <a:stretch>
            <a:fillRect/>
          </a:stretch>
        </p:blipFill>
        <p:spPr>
          <a:xfrm>
            <a:off x="1143000" y="3657600"/>
            <a:ext cx="1943100" cy="495300"/>
          </a:xfrm>
          <a:prstGeom prst="rect">
            <a:avLst/>
          </a:prstGeom>
        </p:spPr>
      </p:pic>
      <p:pic>
        <p:nvPicPr>
          <p:cNvPr id="7" name="Picture 6">
            <a:extLst>
              <a:ext uri="{FF2B5EF4-FFF2-40B4-BE49-F238E27FC236}">
                <a16:creationId xmlns:a16="http://schemas.microsoft.com/office/drawing/2014/main" id="{D1362C7C-8E4D-F22B-31CE-5E9A727199B8}"/>
              </a:ext>
            </a:extLst>
          </p:cNvPr>
          <p:cNvPicPr>
            <a:picLocks noChangeAspect="1"/>
          </p:cNvPicPr>
          <p:nvPr/>
        </p:nvPicPr>
        <p:blipFill>
          <a:blip r:embed="rId3"/>
          <a:stretch>
            <a:fillRect/>
          </a:stretch>
        </p:blipFill>
        <p:spPr>
          <a:xfrm>
            <a:off x="1000125" y="3290887"/>
            <a:ext cx="3838575" cy="276225"/>
          </a:xfrm>
          <a:prstGeom prst="rect">
            <a:avLst/>
          </a:prstGeom>
        </p:spPr>
      </p:pic>
      <p:pic>
        <p:nvPicPr>
          <p:cNvPr id="9" name="Picture 8">
            <a:extLst>
              <a:ext uri="{FF2B5EF4-FFF2-40B4-BE49-F238E27FC236}">
                <a16:creationId xmlns:a16="http://schemas.microsoft.com/office/drawing/2014/main" id="{D0C4B884-08F6-7320-38CD-ABC737A01B6D}"/>
              </a:ext>
            </a:extLst>
          </p:cNvPr>
          <p:cNvPicPr>
            <a:picLocks noChangeAspect="1"/>
          </p:cNvPicPr>
          <p:nvPr/>
        </p:nvPicPr>
        <p:blipFill>
          <a:blip r:embed="rId4"/>
          <a:stretch>
            <a:fillRect/>
          </a:stretch>
        </p:blipFill>
        <p:spPr>
          <a:xfrm>
            <a:off x="1143000" y="4152900"/>
            <a:ext cx="4705350" cy="276225"/>
          </a:xfrm>
          <a:prstGeom prst="rect">
            <a:avLst/>
          </a:prstGeom>
        </p:spPr>
      </p:pic>
      <p:pic>
        <p:nvPicPr>
          <p:cNvPr id="11" name="Picture 10">
            <a:extLst>
              <a:ext uri="{FF2B5EF4-FFF2-40B4-BE49-F238E27FC236}">
                <a16:creationId xmlns:a16="http://schemas.microsoft.com/office/drawing/2014/main" id="{8B6AA387-9CCE-76DD-71D9-ABBC46E759F9}"/>
              </a:ext>
            </a:extLst>
          </p:cNvPr>
          <p:cNvPicPr>
            <a:picLocks noChangeAspect="1"/>
          </p:cNvPicPr>
          <p:nvPr/>
        </p:nvPicPr>
        <p:blipFill>
          <a:blip r:embed="rId5"/>
          <a:stretch>
            <a:fillRect/>
          </a:stretch>
        </p:blipFill>
        <p:spPr>
          <a:xfrm>
            <a:off x="1090612" y="4552950"/>
            <a:ext cx="3657600" cy="742950"/>
          </a:xfrm>
          <a:prstGeom prst="rect">
            <a:avLst/>
          </a:prstGeom>
        </p:spPr>
      </p:pic>
    </p:spTree>
    <p:extLst>
      <p:ext uri="{BB962C8B-B14F-4D97-AF65-F5344CB8AC3E}">
        <p14:creationId xmlns:p14="http://schemas.microsoft.com/office/powerpoint/2010/main" val="111763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9484-0F17-7D93-6156-CFE89BECD9CE}"/>
              </a:ext>
            </a:extLst>
          </p:cNvPr>
          <p:cNvSpPr>
            <a:spLocks noGrp="1"/>
          </p:cNvSpPr>
          <p:nvPr>
            <p:ph type="title"/>
          </p:nvPr>
        </p:nvSpPr>
        <p:spPr/>
        <p:txBody>
          <a:bodyPr/>
          <a:lstStyle/>
          <a:p>
            <a:r>
              <a:rPr lang="en-CA" sz="4000"/>
              <a:t>Group Functions Examples</a:t>
            </a:r>
          </a:p>
        </p:txBody>
      </p:sp>
      <p:sp>
        <p:nvSpPr>
          <p:cNvPr id="3" name="Content Placeholder 2">
            <a:extLst>
              <a:ext uri="{FF2B5EF4-FFF2-40B4-BE49-F238E27FC236}">
                <a16:creationId xmlns:a16="http://schemas.microsoft.com/office/drawing/2014/main" id="{2D1B28F6-3394-F313-F5F5-FA91B3FD3799}"/>
              </a:ext>
            </a:extLst>
          </p:cNvPr>
          <p:cNvSpPr>
            <a:spLocks noGrp="1"/>
          </p:cNvSpPr>
          <p:nvPr>
            <p:ph idx="1"/>
          </p:nvPr>
        </p:nvSpPr>
        <p:spPr/>
        <p:txBody>
          <a:bodyPr/>
          <a:lstStyle/>
          <a:p>
            <a:r>
              <a:rPr lang="en-US" sz="1600"/>
              <a:t>PROBLEM: President wants to know data about salaries, such as the average salary, what the highest and lowest paid person's salary is and the company's total salary payout.</a:t>
            </a:r>
          </a:p>
          <a:p>
            <a:endParaRPr lang="en-US" sz="2000"/>
          </a:p>
          <a:p>
            <a:endParaRPr lang="en-CA" sz="1600"/>
          </a:p>
        </p:txBody>
      </p:sp>
      <p:pic>
        <p:nvPicPr>
          <p:cNvPr id="5" name="Picture 4">
            <a:extLst>
              <a:ext uri="{FF2B5EF4-FFF2-40B4-BE49-F238E27FC236}">
                <a16:creationId xmlns:a16="http://schemas.microsoft.com/office/drawing/2014/main" id="{568E55FB-2142-784A-055D-8B93C1924C0B}"/>
              </a:ext>
            </a:extLst>
          </p:cNvPr>
          <p:cNvPicPr>
            <a:picLocks noChangeAspect="1"/>
          </p:cNvPicPr>
          <p:nvPr/>
        </p:nvPicPr>
        <p:blipFill>
          <a:blip r:embed="rId2"/>
          <a:stretch>
            <a:fillRect/>
          </a:stretch>
        </p:blipFill>
        <p:spPr>
          <a:xfrm>
            <a:off x="457199" y="3707235"/>
            <a:ext cx="8133715" cy="370318"/>
          </a:xfrm>
          <a:prstGeom prst="rect">
            <a:avLst/>
          </a:prstGeom>
        </p:spPr>
      </p:pic>
      <p:pic>
        <p:nvPicPr>
          <p:cNvPr id="7" name="Picture 6">
            <a:extLst>
              <a:ext uri="{FF2B5EF4-FFF2-40B4-BE49-F238E27FC236}">
                <a16:creationId xmlns:a16="http://schemas.microsoft.com/office/drawing/2014/main" id="{81ABDF60-ACA2-3A79-7046-3333E83A566C}"/>
              </a:ext>
            </a:extLst>
          </p:cNvPr>
          <p:cNvPicPr>
            <a:picLocks noChangeAspect="1"/>
          </p:cNvPicPr>
          <p:nvPr/>
        </p:nvPicPr>
        <p:blipFill>
          <a:blip r:embed="rId3"/>
          <a:stretch>
            <a:fillRect/>
          </a:stretch>
        </p:blipFill>
        <p:spPr>
          <a:xfrm>
            <a:off x="1066800" y="2428876"/>
            <a:ext cx="2352675" cy="1176682"/>
          </a:xfrm>
          <a:prstGeom prst="rect">
            <a:avLst/>
          </a:prstGeom>
        </p:spPr>
      </p:pic>
      <p:pic>
        <p:nvPicPr>
          <p:cNvPr id="9" name="Picture 8">
            <a:extLst>
              <a:ext uri="{FF2B5EF4-FFF2-40B4-BE49-F238E27FC236}">
                <a16:creationId xmlns:a16="http://schemas.microsoft.com/office/drawing/2014/main" id="{79BB1DC1-F122-014B-E8CD-F2CF1605FD43}"/>
              </a:ext>
            </a:extLst>
          </p:cNvPr>
          <p:cNvPicPr>
            <a:picLocks noChangeAspect="1"/>
          </p:cNvPicPr>
          <p:nvPr/>
        </p:nvPicPr>
        <p:blipFill>
          <a:blip r:embed="rId4"/>
          <a:stretch>
            <a:fillRect/>
          </a:stretch>
        </p:blipFill>
        <p:spPr>
          <a:xfrm>
            <a:off x="1003617" y="4137497"/>
            <a:ext cx="6438900" cy="1381125"/>
          </a:xfrm>
          <a:prstGeom prst="rect">
            <a:avLst/>
          </a:prstGeom>
        </p:spPr>
      </p:pic>
      <p:pic>
        <p:nvPicPr>
          <p:cNvPr id="11" name="Picture 10">
            <a:extLst>
              <a:ext uri="{FF2B5EF4-FFF2-40B4-BE49-F238E27FC236}">
                <a16:creationId xmlns:a16="http://schemas.microsoft.com/office/drawing/2014/main" id="{C186B5D1-B41C-07C3-7E97-8F8D7B1AACE4}"/>
              </a:ext>
            </a:extLst>
          </p:cNvPr>
          <p:cNvPicPr>
            <a:picLocks noChangeAspect="1"/>
          </p:cNvPicPr>
          <p:nvPr/>
        </p:nvPicPr>
        <p:blipFill>
          <a:blip r:embed="rId5"/>
          <a:stretch>
            <a:fillRect/>
          </a:stretch>
        </p:blipFill>
        <p:spPr>
          <a:xfrm>
            <a:off x="762000" y="5673118"/>
            <a:ext cx="7543800" cy="466165"/>
          </a:xfrm>
          <a:prstGeom prst="rect">
            <a:avLst/>
          </a:prstGeom>
        </p:spPr>
      </p:pic>
    </p:spTree>
    <p:extLst>
      <p:ext uri="{BB962C8B-B14F-4D97-AF65-F5344CB8AC3E}">
        <p14:creationId xmlns:p14="http://schemas.microsoft.com/office/powerpoint/2010/main" val="358055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29829</TotalTime>
  <Words>1305</Words>
  <Application>Microsoft Office PowerPoint</Application>
  <PresentationFormat>On-screen Show (4:3)</PresentationFormat>
  <Paragraphs>275</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Black</vt:lpstr>
      <vt:lpstr>Calibri</vt:lpstr>
      <vt:lpstr>Times New Roman</vt:lpstr>
      <vt:lpstr>Wingdings</vt:lpstr>
      <vt:lpstr>Radial</vt:lpstr>
      <vt:lpstr>Agenda</vt:lpstr>
      <vt:lpstr>Referential Integrity</vt:lpstr>
      <vt:lpstr>SQL Functions</vt:lpstr>
      <vt:lpstr>Single Row Functions Categories</vt:lpstr>
      <vt:lpstr>Group Functions</vt:lpstr>
      <vt:lpstr>Group Functions Examples</vt:lpstr>
      <vt:lpstr>Group Functions Examples</vt:lpstr>
      <vt:lpstr>Group Functions Examples</vt:lpstr>
      <vt:lpstr>Group Functions Examples</vt:lpstr>
      <vt:lpstr>Group Functions – Groups of Data</vt:lpstr>
      <vt:lpstr>Group Functions – Groups of Data</vt:lpstr>
      <vt:lpstr>Group Functions – Groups of Data</vt:lpstr>
      <vt:lpstr>Group Functions Examples</vt:lpstr>
      <vt:lpstr>Group Functions Examples</vt:lpstr>
      <vt:lpstr>Group Functions Examples</vt:lpstr>
      <vt:lpstr>PowerPoint Presentation</vt:lpstr>
      <vt:lpstr>Group Functions Guidelines</vt:lpstr>
      <vt:lpstr>Functions ignore null values</vt:lpstr>
      <vt:lpstr>Group Functions – MIN / MAX</vt:lpstr>
      <vt:lpstr>Group Functions – MIN / MAX</vt:lpstr>
      <vt:lpstr>Group Functions – COUNT</vt:lpstr>
      <vt:lpstr>Group Functions – COUNT</vt:lpstr>
      <vt:lpstr>Group Functions – COUNT</vt:lpstr>
      <vt:lpstr>Group Functions – NULLS</vt:lpstr>
      <vt:lpstr>AVG  with NULL values</vt:lpstr>
      <vt:lpstr>AVG with Group By</vt:lpstr>
      <vt:lpstr>AVG with ROUND</vt:lpstr>
      <vt:lpstr>AVG</vt:lpstr>
      <vt:lpstr>AVG with sorting</vt:lpstr>
      <vt:lpstr>AVG – order by average salary</vt:lpstr>
      <vt:lpstr>Group Functions – Groups of Data</vt:lpstr>
      <vt:lpstr>Group Functions – Groups of Data</vt:lpstr>
      <vt:lpstr>Group Functions – Groups of Data</vt:lpstr>
      <vt:lpstr>Group Functions – Groups of Data</vt:lpstr>
      <vt:lpstr>Group Functions – Groups of Data</vt:lpstr>
      <vt:lpstr>Group Functions – Groups of Data</vt:lpstr>
      <vt:lpstr>PATIENT3</vt:lpstr>
      <vt:lpstr>INSURANCE3</vt:lpstr>
      <vt:lpstr>Problem</vt:lpstr>
      <vt:lpstr>Produce this output</vt:lpstr>
      <vt:lpstr>Problem</vt:lpstr>
      <vt:lpstr>Produce this output</vt:lpstr>
      <vt:lpstr>PowerPoint Presentation</vt:lpstr>
      <vt:lpstr>Exclude where the totalof = 1</vt:lpstr>
      <vt:lpstr>Does this work?</vt:lpstr>
      <vt:lpstr>Lab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SYS466</dc:title>
  <dc:creator>Russell.Pangborn@senecac.on.ca</dc:creator>
  <cp:lastModifiedBy>Russell Pangborn</cp:lastModifiedBy>
  <cp:revision>113</cp:revision>
  <cp:lastPrinted>2022-09-19T12:23:16Z</cp:lastPrinted>
  <dcterms:created xsi:type="dcterms:W3CDTF">2002-08-28T01:39:57Z</dcterms:created>
  <dcterms:modified xsi:type="dcterms:W3CDTF">2023-01-26T03:50:54Z</dcterms:modified>
</cp:coreProperties>
</file>