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58" r:id="rId2"/>
    <p:sldId id="510" r:id="rId3"/>
    <p:sldId id="464" r:id="rId4"/>
    <p:sldId id="511" r:id="rId5"/>
    <p:sldId id="389" r:id="rId6"/>
    <p:sldId id="478" r:id="rId7"/>
    <p:sldId id="385" r:id="rId8"/>
    <p:sldId id="479" r:id="rId9"/>
    <p:sldId id="388" r:id="rId10"/>
    <p:sldId id="483" r:id="rId11"/>
    <p:sldId id="484" r:id="rId12"/>
    <p:sldId id="482" r:id="rId13"/>
    <p:sldId id="515" r:id="rId14"/>
    <p:sldId id="519" r:id="rId15"/>
    <p:sldId id="481" r:id="rId16"/>
    <p:sldId id="489" r:id="rId17"/>
    <p:sldId id="488" r:id="rId18"/>
    <p:sldId id="487" r:id="rId19"/>
    <p:sldId id="490" r:id="rId20"/>
    <p:sldId id="491" r:id="rId21"/>
    <p:sldId id="486" r:id="rId22"/>
    <p:sldId id="492" r:id="rId23"/>
    <p:sldId id="485" r:id="rId24"/>
    <p:sldId id="480" r:id="rId25"/>
    <p:sldId id="494" r:id="rId26"/>
    <p:sldId id="496" r:id="rId27"/>
    <p:sldId id="497" r:id="rId28"/>
    <p:sldId id="390" r:id="rId29"/>
    <p:sldId id="498" r:id="rId30"/>
    <p:sldId id="499" r:id="rId31"/>
    <p:sldId id="500" r:id="rId32"/>
    <p:sldId id="501" r:id="rId33"/>
    <p:sldId id="503" r:id="rId34"/>
    <p:sldId id="504" r:id="rId35"/>
    <p:sldId id="505" r:id="rId36"/>
    <p:sldId id="470" r:id="rId37"/>
    <p:sldId id="506" r:id="rId38"/>
    <p:sldId id="474" r:id="rId39"/>
    <p:sldId id="507" r:id="rId40"/>
    <p:sldId id="508" r:id="rId41"/>
    <p:sldId id="517" r:id="rId42"/>
    <p:sldId id="509" r:id="rId43"/>
    <p:sldId id="518" r:id="rId44"/>
    <p:sldId id="512" r:id="rId45"/>
    <p:sldId id="513" r:id="rId46"/>
    <p:sldId id="514" r:id="rId47"/>
    <p:sldId id="43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210E5-C0A2-42E7-8813-F25C2046B91E}" v="38" dt="2023-01-31T16:59:1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94660"/>
  </p:normalViewPr>
  <p:slideViewPr>
    <p:cSldViewPr>
      <p:cViewPr varScale="1">
        <p:scale>
          <a:sx n="75" d="100"/>
          <a:sy n="75" d="100"/>
        </p:scale>
        <p:origin x="9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Pangborn" userId="926e7a0a90445740" providerId="LiveId" clId="{1C2210E5-C0A2-42E7-8813-F25C2046B91E}"/>
    <pc:docChg chg="undo custSel delSld modSld">
      <pc:chgData name="Russell Pangborn" userId="926e7a0a90445740" providerId="LiveId" clId="{1C2210E5-C0A2-42E7-8813-F25C2046B91E}" dt="2023-01-31T16:59:11.203" v="149"/>
      <pc:docMkLst>
        <pc:docMk/>
      </pc:docMkLst>
      <pc:sldChg chg="modSp">
        <pc:chgData name="Russell Pangborn" userId="926e7a0a90445740" providerId="LiveId" clId="{1C2210E5-C0A2-42E7-8813-F25C2046B91E}" dt="2023-01-30T18:40:36.677" v="26" actId="20577"/>
        <pc:sldMkLst>
          <pc:docMk/>
          <pc:sldMk cId="1182840681" sldId="385"/>
        </pc:sldMkLst>
        <pc:spChg chg="mod">
          <ac:chgData name="Russell Pangborn" userId="926e7a0a90445740" providerId="LiveId" clId="{1C2210E5-C0A2-42E7-8813-F25C2046B91E}" dt="2023-01-30T18:40:36.677" v="26" actId="20577"/>
          <ac:spMkLst>
            <pc:docMk/>
            <pc:sldMk cId="1182840681" sldId="385"/>
            <ac:spMk id="3" creationId="{2D1B28F6-3394-F313-F5F5-FA91B3FD3799}"/>
          </ac:spMkLst>
        </pc:spChg>
      </pc:sldChg>
      <pc:sldChg chg="modSp mod modAnim">
        <pc:chgData name="Russell Pangborn" userId="926e7a0a90445740" providerId="LiveId" clId="{1C2210E5-C0A2-42E7-8813-F25C2046B91E}" dt="2023-01-31T16:59:11.203" v="149"/>
        <pc:sldMkLst>
          <pc:docMk/>
          <pc:sldMk cId="361561322" sldId="436"/>
        </pc:sldMkLst>
        <pc:spChg chg="mod">
          <ac:chgData name="Russell Pangborn" userId="926e7a0a90445740" providerId="LiveId" clId="{1C2210E5-C0A2-42E7-8813-F25C2046B91E}" dt="2023-01-31T16:58:49.517" v="148" actId="20577"/>
          <ac:spMkLst>
            <pc:docMk/>
            <pc:sldMk cId="361561322" sldId="436"/>
            <ac:spMk id="3" creationId="{4DCDC79B-A2DD-5393-010F-591409E41F22}"/>
          </ac:spMkLst>
        </pc:spChg>
      </pc:sldChg>
      <pc:sldChg chg="modSp mod">
        <pc:chgData name="Russell Pangborn" userId="926e7a0a90445740" providerId="LiveId" clId="{1C2210E5-C0A2-42E7-8813-F25C2046B91E}" dt="2023-01-30T18:39:00.780" v="11" actId="20577"/>
        <pc:sldMkLst>
          <pc:docMk/>
          <pc:sldMk cId="3541211072" sldId="464"/>
        </pc:sldMkLst>
        <pc:spChg chg="mod">
          <ac:chgData name="Russell Pangborn" userId="926e7a0a90445740" providerId="LiveId" clId="{1C2210E5-C0A2-42E7-8813-F25C2046B91E}" dt="2023-01-30T18:39:00.780" v="11" actId="20577"/>
          <ac:spMkLst>
            <pc:docMk/>
            <pc:sldMk cId="3541211072" sldId="464"/>
            <ac:spMk id="2" creationId="{3393E624-5BA6-8CF0-0491-2AA38E22BBC4}"/>
          </ac:spMkLst>
        </pc:spChg>
      </pc:sldChg>
      <pc:sldChg chg="modSp">
        <pc:chgData name="Russell Pangborn" userId="926e7a0a90445740" providerId="LiveId" clId="{1C2210E5-C0A2-42E7-8813-F25C2046B91E}" dt="2023-01-30T18:49:11.544" v="70" actId="20577"/>
        <pc:sldMkLst>
          <pc:docMk/>
          <pc:sldMk cId="1970833313" sldId="481"/>
        </pc:sldMkLst>
        <pc:spChg chg="mod">
          <ac:chgData name="Russell Pangborn" userId="926e7a0a90445740" providerId="LiveId" clId="{1C2210E5-C0A2-42E7-8813-F25C2046B91E}" dt="2023-01-30T18:49:11.544" v="70" actId="20577"/>
          <ac:spMkLst>
            <pc:docMk/>
            <pc:sldMk cId="1970833313" sldId="481"/>
            <ac:spMk id="3" creationId="{DD211F14-3CC4-8CDC-9167-925FE1296C7A}"/>
          </ac:spMkLst>
        </pc:spChg>
      </pc:sldChg>
      <pc:sldChg chg="modSp mod">
        <pc:chgData name="Russell Pangborn" userId="926e7a0a90445740" providerId="LiveId" clId="{1C2210E5-C0A2-42E7-8813-F25C2046B91E}" dt="2023-01-30T18:39:24.798" v="25" actId="20577"/>
        <pc:sldMkLst>
          <pc:docMk/>
          <pc:sldMk cId="3662620694" sldId="511"/>
        </pc:sldMkLst>
        <pc:spChg chg="mod">
          <ac:chgData name="Russell Pangborn" userId="926e7a0a90445740" providerId="LiveId" clId="{1C2210E5-C0A2-42E7-8813-F25C2046B91E}" dt="2023-01-30T18:39:24.798" v="25" actId="20577"/>
          <ac:spMkLst>
            <pc:docMk/>
            <pc:sldMk cId="3662620694" sldId="511"/>
            <ac:spMk id="2" creationId="{2F4B829A-BE8F-E054-00FB-591E07DC00F6}"/>
          </ac:spMkLst>
        </pc:spChg>
      </pc:sldChg>
      <pc:sldChg chg="del">
        <pc:chgData name="Russell Pangborn" userId="926e7a0a90445740" providerId="LiveId" clId="{1C2210E5-C0A2-42E7-8813-F25C2046B91E}" dt="2023-01-30T18:29:17.934" v="5" actId="47"/>
        <pc:sldMkLst>
          <pc:docMk/>
          <pc:sldMk cId="239364243" sldId="516"/>
        </pc:sldMkLst>
      </pc:sldChg>
      <pc:sldChg chg="addSp delSp modSp mod modAnim">
        <pc:chgData name="Russell Pangborn" userId="926e7a0a90445740" providerId="LiveId" clId="{1C2210E5-C0A2-42E7-8813-F25C2046B91E}" dt="2023-01-30T18:48:19.728" v="45"/>
        <pc:sldMkLst>
          <pc:docMk/>
          <pc:sldMk cId="2135695996" sldId="519"/>
        </pc:sldMkLst>
        <pc:picChg chg="add mod">
          <ac:chgData name="Russell Pangborn" userId="926e7a0a90445740" providerId="LiveId" clId="{1C2210E5-C0A2-42E7-8813-F25C2046B91E}" dt="2023-01-30T18:43:45.982" v="31" actId="1076"/>
          <ac:picMkLst>
            <pc:docMk/>
            <pc:sldMk cId="2135695996" sldId="519"/>
            <ac:picMk id="4" creationId="{236F87D4-D591-D6F6-40DD-42C09B603F36}"/>
          </ac:picMkLst>
        </pc:picChg>
        <pc:picChg chg="add mod">
          <ac:chgData name="Russell Pangborn" userId="926e7a0a90445740" providerId="LiveId" clId="{1C2210E5-C0A2-42E7-8813-F25C2046B91E}" dt="2023-01-30T18:48:05.367" v="43" actId="1076"/>
          <ac:picMkLst>
            <pc:docMk/>
            <pc:sldMk cId="2135695996" sldId="519"/>
            <ac:picMk id="8" creationId="{EBE38599-F8B1-F4D9-13F3-3FE9F28FC02F}"/>
          </ac:picMkLst>
        </pc:picChg>
        <pc:picChg chg="del mod">
          <ac:chgData name="Russell Pangborn" userId="926e7a0a90445740" providerId="LiveId" clId="{1C2210E5-C0A2-42E7-8813-F25C2046B91E}" dt="2023-01-30T18:48:00.307" v="41" actId="478"/>
          <ac:picMkLst>
            <pc:docMk/>
            <pc:sldMk cId="2135695996" sldId="519"/>
            <ac:picMk id="17" creationId="{32B634B6-6457-31E0-CECD-1B36F50AA21E}"/>
          </ac:picMkLst>
        </pc:picChg>
        <pc:picChg chg="mod">
          <ac:chgData name="Russell Pangborn" userId="926e7a0a90445740" providerId="LiveId" clId="{1C2210E5-C0A2-42E7-8813-F25C2046B91E}" dt="2023-01-30T18:48:07.295" v="44" actId="1076"/>
          <ac:picMkLst>
            <pc:docMk/>
            <pc:sldMk cId="2135695996" sldId="519"/>
            <ac:picMk id="19" creationId="{A26E53F3-B8C9-F33E-F12E-970ECFC60738}"/>
          </ac:picMkLst>
        </pc:picChg>
      </pc:sldChg>
      <pc:sldChg chg="addSp delSp modSp del mod modAnim">
        <pc:chgData name="Russell Pangborn" userId="926e7a0a90445740" providerId="LiveId" clId="{1C2210E5-C0A2-42E7-8813-F25C2046B91E}" dt="2023-01-30T18:29:11.589" v="4" actId="47"/>
        <pc:sldMkLst>
          <pc:docMk/>
          <pc:sldMk cId="4248207175" sldId="520"/>
        </pc:sldMkLst>
        <pc:spChg chg="add mod">
          <ac:chgData name="Russell Pangborn" userId="926e7a0a90445740" providerId="LiveId" clId="{1C2210E5-C0A2-42E7-8813-F25C2046B91E}" dt="2023-01-30T18:28:57.751" v="3" actId="20577"/>
          <ac:spMkLst>
            <pc:docMk/>
            <pc:sldMk cId="4248207175" sldId="520"/>
            <ac:spMk id="3" creationId="{9B6CB39A-89F2-14AE-3988-42182D9C5B8F}"/>
          </ac:spMkLst>
        </pc:spChg>
        <pc:picChg chg="del">
          <ac:chgData name="Russell Pangborn" userId="926e7a0a90445740" providerId="LiveId" clId="{1C2210E5-C0A2-42E7-8813-F25C2046B91E}" dt="2023-01-30T18:28:44.710" v="0" actId="478"/>
          <ac:picMkLst>
            <pc:docMk/>
            <pc:sldMk cId="4248207175" sldId="520"/>
            <ac:picMk id="5" creationId="{E5081993-B7B8-1DAE-8BEE-4DAE1E83B8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000"/>
              <a:t>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000"/>
              <a:t>Defining Subqueries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000"/>
              <a:t>Describing the types of problems Subqueries can solve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000"/>
              <a:t>Listing types of Subqueries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 sz="2000"/>
              <a:t>Writing single row and multiple row Subqueries</a:t>
            </a:r>
            <a:endParaRPr lang="en-US" altLang="en-US" sz="20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SUBQUERY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Enclose subquery in parentheses</a:t>
            </a:r>
          </a:p>
          <a:p>
            <a:r>
              <a:rPr lang="en-US" sz="2800"/>
              <a:t>Place the Subquery on the right side of the comparison operator for readability</a:t>
            </a:r>
          </a:p>
          <a:p>
            <a:r>
              <a:rPr lang="en-US" sz="2800"/>
              <a:t>You can do it the other way  </a:t>
            </a:r>
          </a:p>
          <a:p>
            <a:r>
              <a:rPr lang="en-US" sz="2800"/>
              <a:t>SELECT * from employees WHERE (select salary from employees where last_name = 'Abel') &lt; salary</a:t>
            </a:r>
          </a:p>
        </p:txBody>
      </p:sp>
    </p:spTree>
    <p:extLst>
      <p:ext uri="{BB962C8B-B14F-4D97-AF65-F5344CB8AC3E}">
        <p14:creationId xmlns:p14="http://schemas.microsoft.com/office/powerpoint/2010/main" val="205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SUBQUERY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ORDER BY clause in the Subquery is only needed when performing TOP-N analysis  </a:t>
            </a:r>
          </a:p>
          <a:p>
            <a:r>
              <a:rPr lang="en-US" sz="2400"/>
              <a:t>Normally the order by clause is only found at the end of the SQL statement. </a:t>
            </a:r>
          </a:p>
          <a:p>
            <a:r>
              <a:rPr lang="en-US" sz="2400"/>
              <a:t>TOP-N analysis refers to finding the top number of rows. </a:t>
            </a:r>
          </a:p>
          <a:p>
            <a:r>
              <a:rPr lang="en-US" sz="2400"/>
              <a:t>Example top seven salaries </a:t>
            </a:r>
          </a:p>
          <a:p>
            <a:r>
              <a:rPr lang="en-US" sz="2400"/>
              <a:t>Use single row operators with single row subqueries</a:t>
            </a:r>
          </a:p>
          <a:p>
            <a:r>
              <a:rPr lang="en-US" sz="2400"/>
              <a:t>Use multi row operators with multi row subqueries 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958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Single Row Subqueries – returns one row in the “inner” result set</a:t>
            </a:r>
          </a:p>
          <a:p>
            <a:r>
              <a:rPr lang="en-US" sz="2000"/>
              <a:t>Multi Row Subqueries – returns multiple rows in the “inner” result set</a:t>
            </a:r>
          </a:p>
          <a:p>
            <a:r>
              <a:rPr lang="en-US" sz="2000"/>
              <a:t>Multi-column Subqueries – returns multiple columns in the “inner” result set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8574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8E23-BFC5-5807-34CD-91F10C82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Building a subquery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112B3-1E92-CD45-BDEB-2D4937E2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5819775" cy="276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20A7F-5476-C585-B8CE-B735D82C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1143000" cy="49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2F9936-2173-0BCD-72FE-62F2C86B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24200"/>
            <a:ext cx="240030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F4A7F7-0D9E-672C-DD46-2A34AC2DA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1" y="3448665"/>
            <a:ext cx="3962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4888-7D59-7B4C-C3EF-9CCC6603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81993-B7B8-1DAE-8BEE-4DAE1E83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60341"/>
            <a:ext cx="6191250" cy="828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D7D7C-F65B-A8BB-F681-982DF1C4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8707"/>
            <a:ext cx="17145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6E53F3-B8C9-F33E-F12E-970ECFC6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27" y="3962400"/>
            <a:ext cx="2514600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F87D4-D591-D6F6-40DD-42C09B603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3052358"/>
            <a:ext cx="4829175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38599-F8B1-F4D9-13F3-3FE9F28FC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123" y="3657600"/>
            <a:ext cx="3714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What are the minimum salaries for each job and who is the employee</a:t>
            </a:r>
          </a:p>
          <a:p>
            <a:r>
              <a:rPr lang="en-US" sz="2000"/>
              <a:t>SELECT NAME, JOB, SALARY FROM STAFF </a:t>
            </a:r>
          </a:p>
          <a:p>
            <a:r>
              <a:rPr lang="en-US" sz="2000"/>
              <a:t>WHERE SALARY = </a:t>
            </a:r>
          </a:p>
          <a:p>
            <a:r>
              <a:rPr lang="en-US" sz="2000"/>
              <a:t>            (SELECT MIN(SALARY) FROM STAFF </a:t>
            </a:r>
          </a:p>
          <a:p>
            <a:r>
              <a:rPr lang="en-US" sz="2000"/>
              <a:t>             GROUP BY JOB)</a:t>
            </a:r>
          </a:p>
          <a:p>
            <a:r>
              <a:rPr lang="en-US" sz="2000"/>
              <a:t>What’s wrong with the query above?</a:t>
            </a:r>
          </a:p>
          <a:p>
            <a:r>
              <a:rPr lang="en-US" sz="2000"/>
              <a:t>A GROUP BY implies multiple rows being returned</a:t>
            </a:r>
          </a:p>
          <a:p>
            <a:r>
              <a:rPr lang="en-US" sz="2000"/>
              <a:t>An = requires a single result set to compare with</a:t>
            </a:r>
          </a:p>
          <a:p>
            <a:r>
              <a:rPr lang="en-US" sz="2000"/>
              <a:t>You cannot have SALARY = to n different items </a:t>
            </a:r>
          </a:p>
          <a:p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17465-EB94-6BC7-B97F-1F96F0FD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13680"/>
            <a:ext cx="4333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To use a Subquery that returns more than one row you need to use a Multiple-row operator</a:t>
            </a:r>
          </a:p>
          <a:p>
            <a:r>
              <a:rPr lang="en-US" sz="2000"/>
              <a:t>IN – Equal to any member in the list</a:t>
            </a:r>
          </a:p>
          <a:p>
            <a:r>
              <a:rPr lang="en-US" sz="2000"/>
              <a:t>ANY – Compare value to each value returned by the subquery</a:t>
            </a:r>
          </a:p>
          <a:p>
            <a:r>
              <a:rPr lang="en-US" sz="2000"/>
              <a:t>ALL – Compare value to every value returned by the subquery</a:t>
            </a:r>
          </a:p>
        </p:txBody>
      </p:sp>
    </p:spTree>
    <p:extLst>
      <p:ext uri="{BB962C8B-B14F-4D97-AF65-F5344CB8AC3E}">
        <p14:creationId xmlns:p14="http://schemas.microsoft.com/office/powerpoint/2010/main" val="4321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8F7B7-C548-AEA3-E585-E0A363A0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3962400"/>
            <a:ext cx="4114800" cy="22288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6DBD5-5327-97EF-E036-0455C088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1" y="1476375"/>
            <a:ext cx="3343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PROBLEM: Show me information on the lowest paid employee for each job category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CA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9A27-B1AA-1AE7-B91A-908B8553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6" y="2362200"/>
            <a:ext cx="3429000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70EA7-5D81-D08F-DD7E-4C7B32DD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46" y="3705225"/>
            <a:ext cx="2971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PROBLEM: Show me information on the lowest paid employee in each department</a:t>
            </a:r>
          </a:p>
          <a:p>
            <a:endParaRPr lang="en-US" sz="2000"/>
          </a:p>
          <a:p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53412-2328-0E8A-7463-586C3E8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286000"/>
            <a:ext cx="34290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66D61-10D9-3AB6-05D3-49BE6C0BF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2286000"/>
            <a:ext cx="2971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484-0F17-7D93-6156-CFE89BE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Group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8F6-3394-F313-F5F5-FA91B3F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AVG</a:t>
            </a:r>
          </a:p>
          <a:p>
            <a:r>
              <a:rPr lang="en-CA"/>
              <a:t>COUNT</a:t>
            </a:r>
          </a:p>
          <a:p>
            <a:r>
              <a:rPr lang="en-CA"/>
              <a:t>MAX</a:t>
            </a:r>
          </a:p>
          <a:p>
            <a:r>
              <a:rPr lang="en-CA"/>
              <a:t>MIN</a:t>
            </a:r>
          </a:p>
          <a:p>
            <a:r>
              <a:rPr lang="en-CA"/>
              <a:t>SUM</a:t>
            </a:r>
          </a:p>
          <a:p>
            <a:r>
              <a:rPr lang="en-CA"/>
              <a:t>STDDEV</a:t>
            </a:r>
          </a:p>
          <a:p>
            <a:r>
              <a:rPr lang="en-CA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9740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ANY operator is a logical operator that compares a value with a set of values returned by a subquery.</a:t>
            </a:r>
          </a:p>
          <a:p>
            <a:r>
              <a:rPr lang="en-US" sz="2000"/>
              <a:t>The ANY operator must be preceded by a comparison operator &gt;, &gt;=, &lt;, &lt;=, =, &lt;&gt; and followed by a subquery.</a:t>
            </a:r>
          </a:p>
          <a:p>
            <a:r>
              <a:rPr lang="en-US" sz="2000"/>
              <a:t>X = ANY (…) The values in column c must match one or more values in the set to evaluate to true.</a:t>
            </a:r>
          </a:p>
          <a:p>
            <a:r>
              <a:rPr lang="en-US" sz="2000"/>
              <a:t>X &gt; ANY (…)  The values in column c must be greater than the smallest value in the set to evaluate to true.</a:t>
            </a:r>
          </a:p>
          <a:p>
            <a:r>
              <a:rPr lang="en-US" sz="2000"/>
              <a:t>X &lt; ANY (…)  The values in column c must be smaller than the biggest value in the set to evaluate to true.</a:t>
            </a:r>
          </a:p>
          <a:p>
            <a:r>
              <a:rPr lang="en-US" sz="2000"/>
              <a:t>X &lt;&gt; ANY (…) The values in column c must not match one or more values in the set to evaluate to true.</a:t>
            </a:r>
          </a:p>
          <a:p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3022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PROBLEM: Display employees with a salary less than people with sales job </a:t>
            </a: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A39D1-A14A-7EDA-22B2-0556C2FB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2476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572000"/>
          </a:xfrm>
        </p:spPr>
        <p:txBody>
          <a:bodyPr/>
          <a:lstStyle/>
          <a:p>
            <a:r>
              <a:rPr lang="en-US" sz="2000"/>
              <a:t>It makes more business sense to remove sales jobs from the result set </a:t>
            </a:r>
          </a:p>
          <a:p>
            <a:endParaRPr lang="en-CA" sz="200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EBDDC6-F03B-80FE-2673-0FBA2817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209800"/>
            <a:ext cx="4914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83FC-D258-8D74-DB4E-266869BE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No Sales people in our result set</a:t>
            </a:r>
          </a:p>
          <a:p>
            <a:endParaRPr lang="en-CA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635B80B-ED34-B989-D729-C6B4519F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2438400"/>
            <a:ext cx="46863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1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C9B2C-AC42-E99D-2058-0FBB95CD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B4734-E0C7-6B9B-6B7E-77BEF4B8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676400"/>
            <a:ext cx="4705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PROBLEM: Display employees with a salary less than people with sales job </a:t>
            </a:r>
          </a:p>
          <a:p>
            <a:r>
              <a:rPr lang="en-US" sz="2000"/>
              <a:t>Looking at the outer query, the result shows employees who are not in sales and whose salary is less than ANY salary that is returned by the inner subquery </a:t>
            </a:r>
          </a:p>
          <a:p>
            <a:r>
              <a:rPr lang="en-US" sz="2000"/>
              <a:t>The inner subquery sends back all the salaries for job equal to sales.</a:t>
            </a:r>
          </a:p>
          <a:p>
            <a:r>
              <a:rPr lang="en-US" sz="2000"/>
              <a:t>Since the outer query is looking for a salary less than ANY of the sales salaries then it is looking for a value that is less than the maximum value returned by the inner Subquery.</a:t>
            </a:r>
          </a:p>
          <a:p>
            <a:r>
              <a:rPr lang="en-US" sz="2000"/>
              <a:t>There are a variety of combinations using IN, ANY and ALL which would provide a result set that you are looking for.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4983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 Row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IN – Equal to any member in the list</a:t>
            </a:r>
          </a:p>
          <a:p>
            <a:r>
              <a:rPr lang="en-US" sz="2000"/>
              <a:t>ANY – Compare value to each value returned by the subquery</a:t>
            </a:r>
          </a:p>
          <a:p>
            <a:r>
              <a:rPr lang="en-US" sz="2000"/>
              <a:t>ALL – Compare value to every value returned by the subquery</a:t>
            </a:r>
          </a:p>
          <a:p>
            <a:r>
              <a:rPr lang="en-US" sz="2000"/>
              <a:t>&gt; ALL -- greater than all means more than the maximum</a:t>
            </a:r>
          </a:p>
          <a:p>
            <a:r>
              <a:rPr lang="en-US" sz="2000"/>
              <a:t>&lt; ALL -- less than all means less than the minimum</a:t>
            </a:r>
          </a:p>
          <a:p>
            <a:r>
              <a:rPr lang="en-US" sz="2000"/>
              <a:t>NOT – can be used to produce the “opposite” results for any of the above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6507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Null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PROBLEM: Who earns more money than Xx ?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This is OK. You will just receive an empty result set.</a:t>
            </a: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7AD4A-640B-AAEA-7EC8-61174707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29718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4F390-3081-F408-8A79-D9A9001F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66" y="5334000"/>
            <a:ext cx="2743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484-0F17-7D93-6156-CFE89BE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Multi-Column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8F6-3394-F313-F5F5-FA91B3F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multiple-column subquery returns more than one column to the outer query</a:t>
            </a:r>
          </a:p>
          <a:p>
            <a:r>
              <a:rPr lang="en-US"/>
              <a:t>The multiple-column subquery can be listed in the outer query’s </a:t>
            </a:r>
          </a:p>
          <a:p>
            <a:r>
              <a:rPr lang="en-US"/>
              <a:t>      FROM clause</a:t>
            </a:r>
          </a:p>
          <a:p>
            <a:r>
              <a:rPr lang="en-US"/>
              <a:t>      WHERE clause</a:t>
            </a:r>
          </a:p>
          <a:p>
            <a:r>
              <a:rPr lang="en-US"/>
              <a:t>      HAVING clause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7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484-0F17-7D93-6156-CFE89BE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Multi-Column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8F6-3394-F313-F5F5-FA91B3F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PROBLEM: Show the employee or employees in each department whose current salary is the lowest (or minimum) salary in the department.</a:t>
            </a:r>
          </a:p>
          <a:p>
            <a:endParaRPr lang="en-CA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6C519-5F97-691E-0D3E-AB795E7C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95600"/>
            <a:ext cx="3543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624-5BA6-8CF0-0491-2AA38E22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10F9-6CE2-88A9-B9CF-248122DF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is the difference between a where clause and a having clause?</a:t>
            </a:r>
          </a:p>
          <a:p>
            <a:r>
              <a:rPr lang="en-CA"/>
              <a:t>The Where clause filters out rows that don’t meet a search condition</a:t>
            </a:r>
          </a:p>
          <a:p>
            <a:r>
              <a:rPr lang="en-CA"/>
              <a:t>The Having clause filters out entire groups that don’t meet a search condition</a:t>
            </a:r>
          </a:p>
        </p:txBody>
      </p:sp>
    </p:spTree>
    <p:extLst>
      <p:ext uri="{BB962C8B-B14F-4D97-AF65-F5344CB8AC3E}">
        <p14:creationId xmlns:p14="http://schemas.microsoft.com/office/powerpoint/2010/main" val="35412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484-0F17-7D93-6156-CFE89BE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Subqueries – Multi-Column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8F6-3394-F313-F5F5-FA91B3F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PROBLEM: Show the employee or employees in each department whose current salary is the lowest (or minimum) salary in the department.</a:t>
            </a:r>
          </a:p>
          <a:p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C89F4-DFE8-E2D3-B789-A53F180C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3838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BE32-2B16-1A51-CCC3-F78C2241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6309-1522-8C1D-3137-E077317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 Provide details on employees who earn more than their manager ?</a:t>
            </a:r>
          </a:p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DBB8E-C268-4A14-2587-C82BB3D6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4210050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BEA13-BFC7-FEEF-8437-44066C78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53062"/>
            <a:ext cx="4333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BE32-2B16-1A51-CCC3-F78C2241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6309-1522-8C1D-3137-E077317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managers</a:t>
            </a:r>
          </a:p>
          <a:p>
            <a:endParaRPr lang="en-US"/>
          </a:p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1139A-EE28-8F6A-2E36-79EB912A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5029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BE32-2B16-1A51-CCC3-F78C2241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/>
              <a:t>Employees who earn more than their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6309-1522-8C1D-3137-E077317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Notice in this case we need to have a WHERE clause predicate which references the outer STAFF column value</a:t>
            </a: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969E-5D89-D7A7-02DE-3E3832D5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4210050" cy="220980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90AB738-C3A9-967D-2396-D3027774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3794760"/>
            <a:ext cx="50292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8EB-2F27-621D-C6C9-5014A89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0FF-48CF-B86C-4199-D0F4B27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PROBLEM: Find the job with the lowest average salary. Display the job ID and that average salary. </a:t>
            </a:r>
          </a:p>
          <a:p>
            <a:r>
              <a:rPr lang="en-US" sz="2000"/>
              <a:t>Sometimes there are simpler approaches than sub-selects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1800"/>
              <a:t>Using DESC instead would give you the highest average salary job</a:t>
            </a:r>
            <a:endParaRPr lang="en-CA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88BDA-75B4-24E2-E549-7C535043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62250"/>
            <a:ext cx="2971800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D66D-73A0-B255-5C56-910C0C10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572000"/>
            <a:ext cx="457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8EB-2F27-621D-C6C9-5014A89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0FF-48CF-B86C-4199-D0F4B27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PROBLEM: Find the job with the highest average salary. Display the job ID and that average salary.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BE54C-C420-BEFD-1B50-414DFFA0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0325"/>
            <a:ext cx="3095625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49EFE-F1A5-C594-297A-CBCC5FCA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457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0B2A-7278-12F6-E905-F8D6282D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INSURANCE3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86B4-7F5A-07A5-7A18-92F0675E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few more companies were added to INSURANCE3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DF045-E554-DEC9-68F4-EF2C19CA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6" y="2816860"/>
            <a:ext cx="6629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0B2A-7278-12F6-E905-F8D6282D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PATIENT3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86B4-7F5A-07A5-7A18-92F0675E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A few more patients were added to PATIENT3 (A complete list shows on a blackboard handout)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AB5EE-EE25-06E1-040A-4253ACC0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05050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5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2304-1C9F-64AF-E0BA-DF9A595F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9867-CB90-AD9B-148C-8A8E08EE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CA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payout each insurance company made to all the patients.</a:t>
            </a: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B218C8E-3C6D-2B7D-6A15-21C0B83E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3086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2304-1C9F-64AF-E0BA-DF9A595F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9867-CB90-AD9B-148C-8A8E08EE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CA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payout each insurance company made to all the patients.</a:t>
            </a: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0F19F22-A3E5-F511-5A2F-EE64E038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3219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829A-BE8F-E054-00FB-591E07DC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A635-08B0-9E92-8314-E5469AA6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do group functions handle null values?</a:t>
            </a:r>
          </a:p>
          <a:p>
            <a:r>
              <a:rPr lang="en-CA"/>
              <a:t>Min?</a:t>
            </a:r>
          </a:p>
          <a:p>
            <a:r>
              <a:rPr lang="en-CA"/>
              <a:t>Ignore any null values</a:t>
            </a:r>
          </a:p>
          <a:p>
            <a:r>
              <a:rPr lang="en-CA"/>
              <a:t>Avg?</a:t>
            </a:r>
          </a:p>
          <a:p>
            <a:r>
              <a:rPr lang="en-CA"/>
              <a:t>Ignore null values and exclude that row from the row count total divisor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6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80E6-4844-5DB2-52E3-F6773BA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D9CF-760A-8E85-98B6-B8D651AC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What is the maximum payout each insurance company made to all the pateints and who was the patient that got that maximum payout?</a:t>
            </a:r>
          </a:p>
          <a:p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17B5D-AB80-C4B1-BB3F-F4EA13A6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3048000"/>
            <a:ext cx="6515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8B5F-A70E-F004-89B6-7013467C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Including the name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FFAFD77-350F-5027-C942-01D00414B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705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B4C-9B55-6265-518D-1818B3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F342-E249-EC72-CEFD-3DDCF325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3" y="1600200"/>
            <a:ext cx="8015287" cy="4419600"/>
          </a:xfrm>
        </p:spPr>
        <p:txBody>
          <a:bodyPr/>
          <a:lstStyle/>
          <a:p>
            <a:r>
              <a:rPr lang="en-CA"/>
              <a:t>Can you include the insurance company name in your result set?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D3230-2BBB-7232-AF8A-862EB4FE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1800"/>
            <a:ext cx="8153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A88-9B74-89B4-C11F-64BD0D10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Including the company name</a:t>
            </a: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D2D1A6F0-B128-445C-7950-6DBA0DE84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2290762"/>
            <a:ext cx="7305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8EB-2F27-621D-C6C9-5014A89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0FF-48CF-B86C-4199-D0F4B27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Is the Select statement the only statement that can use a subquery?</a:t>
            </a:r>
          </a:p>
          <a:p>
            <a:r>
              <a:rPr lang="en-US" sz="2400"/>
              <a:t>You want to have a separate table for anyone older than 49 and you don’t want to keep the charge amount</a:t>
            </a:r>
          </a:p>
          <a:p>
            <a:r>
              <a:rPr lang="en-US" sz="2400"/>
              <a:t>less rows and less columns in  new table</a:t>
            </a:r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E5AC5B-53B3-4853-5E2E-C43228B5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657600"/>
            <a:ext cx="7429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8EB-2F27-621D-C6C9-5014A89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0FF-48CF-B86C-4199-D0F4B27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Now you want to include the younger patients as well in this new table</a:t>
            </a:r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F575-8F61-C3AC-2E67-F5A6FE29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1" y="2590800"/>
            <a:ext cx="61912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8EB-2F27-621D-C6C9-5014A89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0FF-48CF-B86C-4199-D0F4B27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Remove the patients who are within five years of the oldest patient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159DF-73FF-6A12-AEA2-56597F6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421005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1441-3478-3873-7D63-BBDD1DD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91000"/>
            <a:ext cx="4829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E707-789C-7155-3AF1-B8626CA6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18440"/>
            <a:ext cx="8015287" cy="914400"/>
          </a:xfrm>
        </p:spPr>
        <p:txBody>
          <a:bodyPr/>
          <a:lstStyle/>
          <a:p>
            <a:r>
              <a:rPr lang="en-CA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C79B-A2DD-5393-010F-591409E4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Lab 3 for Friday already available and Lecture 4 Powerpoint will be uploaded sometime tonight.</a:t>
            </a:r>
          </a:p>
          <a:p>
            <a:r>
              <a:rPr lang="en-CA"/>
              <a:t>Assignment 1 is up. It is due on Thursday Feb 23 at 9:00 AM</a:t>
            </a:r>
          </a:p>
        </p:txBody>
      </p:sp>
    </p:spTree>
    <p:extLst>
      <p:ext uri="{BB962C8B-B14F-4D97-AF65-F5344CB8AC3E}">
        <p14:creationId xmlns:p14="http://schemas.microsoft.com/office/powerpoint/2010/main" val="361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12B-2E33-4507-7D86-80B38214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7BCF-C9B8-31FA-B085-A50CDD6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Who earns more money than Wilson?</a:t>
            </a:r>
          </a:p>
          <a:p>
            <a:r>
              <a:rPr lang="en-US" sz="2800"/>
              <a:t> Who earns more than their manager?</a:t>
            </a:r>
          </a:p>
          <a:p>
            <a:r>
              <a:rPr lang="en-US" sz="2800"/>
              <a:t>How do you answer these business questions with SQL?</a:t>
            </a:r>
          </a:p>
        </p:txBody>
      </p:sp>
    </p:spTree>
    <p:extLst>
      <p:ext uri="{BB962C8B-B14F-4D97-AF65-F5344CB8AC3E}">
        <p14:creationId xmlns:p14="http://schemas.microsoft.com/office/powerpoint/2010/main" val="40202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12B-2E33-4507-7D86-80B38214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7BCF-C9B8-31FA-B085-A50CDD6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PROBLEM: Who earns more money than Wilson ?</a:t>
            </a:r>
          </a:p>
          <a:p>
            <a:r>
              <a:rPr lang="en-US" sz="2800"/>
              <a:t>Solution: 2 steps</a:t>
            </a:r>
          </a:p>
          <a:p>
            <a:pPr lvl="1"/>
            <a:r>
              <a:rPr lang="en-US" sz="2400"/>
              <a:t>Find out how much Wilson earns  </a:t>
            </a:r>
          </a:p>
          <a:p>
            <a:pPr lvl="1"/>
            <a:r>
              <a:rPr lang="en-US" sz="2400"/>
              <a:t>Find out who earns more than that amount</a:t>
            </a:r>
          </a:p>
          <a:p>
            <a:r>
              <a:rPr lang="en-US" sz="2000"/>
              <a:t>This requires two queries … but</a:t>
            </a:r>
          </a:p>
          <a:p>
            <a:r>
              <a:rPr lang="en-US" sz="2000"/>
              <a:t>Writing two separate queries does not accomplish this</a:t>
            </a:r>
          </a:p>
          <a:p>
            <a:r>
              <a:rPr lang="en-US" sz="2000"/>
              <a:t>We need to pass information from one query into the second query</a:t>
            </a:r>
          </a:p>
          <a:p>
            <a:r>
              <a:rPr lang="en-US" sz="2000"/>
              <a:t>We need a Subquery to define Wilson’s salary and pass it to the main query that produces the results.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78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484-0F17-7D93-6156-CFE89BE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8F6-3394-F313-F5F5-FA91B3F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SELECT &lt;select list&gt;</a:t>
            </a:r>
          </a:p>
          <a:p>
            <a:r>
              <a:rPr lang="en-CA" sz="2400"/>
              <a:t>FROM &lt;table&gt;</a:t>
            </a:r>
          </a:p>
          <a:p>
            <a:r>
              <a:rPr lang="en-CA" sz="2400"/>
              <a:t>WHERE &lt;expression&gt; &lt;operator&gt;</a:t>
            </a:r>
          </a:p>
          <a:p>
            <a:r>
              <a:rPr lang="en-CA" sz="2400"/>
              <a:t>  (SELECT &lt;select list&gt;</a:t>
            </a:r>
          </a:p>
          <a:p>
            <a:r>
              <a:rPr lang="en-CA" sz="2400"/>
              <a:t>    FROM &lt;table&gt;</a:t>
            </a:r>
          </a:p>
          <a:p>
            <a:r>
              <a:rPr lang="en-CA" sz="2400"/>
              <a:t>     WHERE &lt;expression&gt; &lt;operator&gt;)</a:t>
            </a:r>
          </a:p>
        </p:txBody>
      </p:sp>
    </p:spTree>
    <p:extLst>
      <p:ext uri="{BB962C8B-B14F-4D97-AF65-F5344CB8AC3E}">
        <p14:creationId xmlns:p14="http://schemas.microsoft.com/office/powerpoint/2010/main" val="11828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706C-FE8E-3B87-C571-93744AB3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4FAF-743F-5BE6-1F91-0E0AD474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Subquery Syntax</a:t>
            </a:r>
          </a:p>
          <a:p>
            <a:r>
              <a:rPr lang="en-US" sz="1800"/>
              <a:t>A Subquery is a SELECT statement that is imbedded in a clause of another SELECT statement.</a:t>
            </a:r>
          </a:p>
          <a:p>
            <a:r>
              <a:rPr lang="en-US" sz="1800"/>
              <a:t>Useful when you need to select rows from a table with a condition that depends on data from the same table or other tables</a:t>
            </a:r>
          </a:p>
          <a:p>
            <a:r>
              <a:rPr lang="en-CA" sz="1800"/>
              <a:t>Where are subqueries used?</a:t>
            </a:r>
            <a:endParaRPr lang="en-US" sz="1800"/>
          </a:p>
          <a:p>
            <a:r>
              <a:rPr lang="en-CA" sz="1800"/>
              <a:t>On the following clauses: </a:t>
            </a:r>
            <a:endParaRPr lang="en-US" sz="1800"/>
          </a:p>
          <a:p>
            <a:r>
              <a:rPr lang="en-CA" sz="1800"/>
              <a:t>         WHERE clause</a:t>
            </a:r>
            <a:endParaRPr lang="en-US" sz="1800"/>
          </a:p>
          <a:p>
            <a:r>
              <a:rPr lang="en-CA" sz="1800"/>
              <a:t>         HAVING clause</a:t>
            </a:r>
            <a:endParaRPr lang="en-US" sz="1800"/>
          </a:p>
          <a:p>
            <a:r>
              <a:rPr lang="en-CA" sz="1800"/>
              <a:t>         FROM clause</a:t>
            </a:r>
            <a:endParaRPr lang="en-US" sz="1800"/>
          </a:p>
          <a:p>
            <a:r>
              <a:rPr lang="en-US" sz="1800"/>
              <a:t>Single-row operator &lt; &gt;, =, &lt;,&gt;,  etc. </a:t>
            </a:r>
          </a:p>
          <a:p>
            <a:r>
              <a:rPr lang="en-US" sz="1800"/>
              <a:t>Multiple-row operators IN, ANY, ALL, EXISTS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1091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5A-9B96-597C-A04C-5541EEE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1F14-3CC4-8CDC-9167-925FE129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OTHER TERMS USED  </a:t>
            </a:r>
          </a:p>
          <a:p>
            <a:r>
              <a:rPr lang="en-US" sz="2000"/>
              <a:t>Nested SELECT  </a:t>
            </a:r>
          </a:p>
          <a:p>
            <a:r>
              <a:rPr lang="en-US" sz="2000"/>
              <a:t>Sub-SELECT </a:t>
            </a:r>
          </a:p>
          <a:p>
            <a:r>
              <a:rPr lang="en-US" sz="2000"/>
              <a:t>Inner SELECT</a:t>
            </a:r>
          </a:p>
          <a:p>
            <a:r>
              <a:rPr lang="en-CA" sz="2000"/>
              <a:t>ORDER of OPERATION </a:t>
            </a:r>
          </a:p>
          <a:p>
            <a:r>
              <a:rPr lang="en-US" sz="2000"/>
              <a:t>The Subquery generally executes first and its output is then the fed to the main or OUTER query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60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38409</TotalTime>
  <Words>1499</Words>
  <Application>Microsoft Office PowerPoint</Application>
  <PresentationFormat>On-screen Show (4:3)</PresentationFormat>
  <Paragraphs>212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Times New Roman</vt:lpstr>
      <vt:lpstr>Wingdings</vt:lpstr>
      <vt:lpstr>Radial</vt:lpstr>
      <vt:lpstr>Topics</vt:lpstr>
      <vt:lpstr>Group Functions?</vt:lpstr>
      <vt:lpstr>Review</vt:lpstr>
      <vt:lpstr>Review</vt:lpstr>
      <vt:lpstr>Subqueries</vt:lpstr>
      <vt:lpstr>Subqueries</vt:lpstr>
      <vt:lpstr>Subqueries</vt:lpstr>
      <vt:lpstr>SUBQUERY</vt:lpstr>
      <vt:lpstr>SUBQUERY</vt:lpstr>
      <vt:lpstr>SUBQUERY GUIDELINES</vt:lpstr>
      <vt:lpstr>SUBQUERY GUIDELINES</vt:lpstr>
      <vt:lpstr>SUBQUERY TYPES</vt:lpstr>
      <vt:lpstr>Building a subquery</vt:lpstr>
      <vt:lpstr>Subqueries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Multi Row Subqueries </vt:lpstr>
      <vt:lpstr>Subqueries – Null results </vt:lpstr>
      <vt:lpstr>Subqueries – Multi-Column Results</vt:lpstr>
      <vt:lpstr>Subqueries – Multi-Column Results</vt:lpstr>
      <vt:lpstr>Subqueries – Multi-Column Results</vt:lpstr>
      <vt:lpstr>Subqueries</vt:lpstr>
      <vt:lpstr>Subqueries</vt:lpstr>
      <vt:lpstr>Employees who earn more than their managers</vt:lpstr>
      <vt:lpstr>Subqueries</vt:lpstr>
      <vt:lpstr>Subqueries</vt:lpstr>
      <vt:lpstr>INSURANCE3</vt:lpstr>
      <vt:lpstr>PATIENT3</vt:lpstr>
      <vt:lpstr>Problem</vt:lpstr>
      <vt:lpstr>Problem</vt:lpstr>
      <vt:lpstr>Problem</vt:lpstr>
      <vt:lpstr>Including the name</vt:lpstr>
      <vt:lpstr>Problem</vt:lpstr>
      <vt:lpstr>Including the company name</vt:lpstr>
      <vt:lpstr>Subqueries</vt:lpstr>
      <vt:lpstr>Subqueries</vt:lpstr>
      <vt:lpstr>Subqueries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DBS311</dc:title>
  <dc:creator>Russell.Pangborn@senecacollege.ca</dc:creator>
  <cp:lastModifiedBy>Russell Pangborn</cp:lastModifiedBy>
  <cp:revision>115</cp:revision>
  <cp:lastPrinted>2022-09-19T12:23:16Z</cp:lastPrinted>
  <dcterms:created xsi:type="dcterms:W3CDTF">2002-08-28T01:39:57Z</dcterms:created>
  <dcterms:modified xsi:type="dcterms:W3CDTF">2023-01-31T16:59:20Z</dcterms:modified>
</cp:coreProperties>
</file>