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3" r:id="rId3"/>
    <p:sldId id="257" r:id="rId4"/>
    <p:sldId id="258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77E3D-FDEB-4BE1-8FDF-53ED0CEAEA6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F2D76-81A5-4673-A1EF-FDE80AEE51FE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8EBFF903-8E65-43FF-92EB-FF24872EDAA1}" type="parTrans" cxnId="{6876BEE7-9C1F-4413-8DDE-3D6B648B7270}">
      <dgm:prSet/>
      <dgm:spPr/>
      <dgm:t>
        <a:bodyPr/>
        <a:lstStyle/>
        <a:p>
          <a:endParaRPr lang="en-US"/>
        </a:p>
      </dgm:t>
    </dgm:pt>
    <dgm:pt modelId="{EDD2A985-C87F-4E6E-90FD-D27A17BE5C33}" type="sibTrans" cxnId="{6876BEE7-9C1F-4413-8DDE-3D6B648B7270}">
      <dgm:prSet/>
      <dgm:spPr/>
      <dgm:t>
        <a:bodyPr/>
        <a:lstStyle/>
        <a:p>
          <a:endParaRPr lang="en-US"/>
        </a:p>
      </dgm:t>
    </dgm:pt>
    <dgm:pt modelId="{B977AC51-7F10-4DF1-887A-838CD596C7E4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76AFE76-0C6E-4B52-87EE-D77831077459}" type="parTrans" cxnId="{3B97DCCE-B9A9-46D2-8B98-0CFA95095FAB}">
      <dgm:prSet/>
      <dgm:spPr/>
      <dgm:t>
        <a:bodyPr/>
        <a:lstStyle/>
        <a:p>
          <a:endParaRPr lang="en-US"/>
        </a:p>
      </dgm:t>
    </dgm:pt>
    <dgm:pt modelId="{1EC7172A-606D-41E2-AE2B-304C8345DD65}" type="sibTrans" cxnId="{3B97DCCE-B9A9-46D2-8B98-0CFA95095FAB}">
      <dgm:prSet/>
      <dgm:spPr/>
      <dgm:t>
        <a:bodyPr/>
        <a:lstStyle/>
        <a:p>
          <a:endParaRPr lang="en-US"/>
        </a:p>
      </dgm:t>
    </dgm:pt>
    <dgm:pt modelId="{FC3063CB-6ADA-400C-8130-348780D3802A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50E9492F-93DA-4A9E-8428-B4CD3C8AD70D}" type="parTrans" cxnId="{FFE2102F-DFC9-44E7-8E85-F44CF50A871B}">
      <dgm:prSet/>
      <dgm:spPr/>
      <dgm:t>
        <a:bodyPr/>
        <a:lstStyle/>
        <a:p>
          <a:endParaRPr lang="en-US"/>
        </a:p>
      </dgm:t>
    </dgm:pt>
    <dgm:pt modelId="{82C0CC16-0AE3-4252-9ACA-56D0692EEAE3}" type="sibTrans" cxnId="{FFE2102F-DFC9-44E7-8E85-F44CF50A871B}">
      <dgm:prSet/>
      <dgm:spPr/>
      <dgm:t>
        <a:bodyPr/>
        <a:lstStyle/>
        <a:p>
          <a:endParaRPr lang="en-US"/>
        </a:p>
      </dgm:t>
    </dgm:pt>
    <dgm:pt modelId="{7CC65C7B-A7FB-435B-B17A-521EE44ED0BC}">
      <dgm:prSet phldrT="[Text]" custT="1"/>
      <dgm:spPr/>
      <dgm:t>
        <a:bodyPr/>
        <a:lstStyle/>
        <a:p>
          <a:r>
            <a:rPr lang="en-US" sz="4800" b="1" dirty="0" smtClean="0"/>
            <a:t>DRILL </a:t>
          </a:r>
          <a:endParaRPr lang="en-US" sz="2800" b="1" dirty="0"/>
        </a:p>
      </dgm:t>
    </dgm:pt>
    <dgm:pt modelId="{C96172FB-3009-427E-B681-3419D78F61F5}" type="parTrans" cxnId="{B1ED5927-F082-4AE9-B2D1-CE9EC3770C22}">
      <dgm:prSet/>
      <dgm:spPr/>
      <dgm:t>
        <a:bodyPr/>
        <a:lstStyle/>
        <a:p>
          <a:endParaRPr lang="en-US"/>
        </a:p>
      </dgm:t>
    </dgm:pt>
    <dgm:pt modelId="{2E074AD5-8623-4F39-A14D-DA986CE851DC}" type="sibTrans" cxnId="{B1ED5927-F082-4AE9-B2D1-CE9EC3770C22}">
      <dgm:prSet/>
      <dgm:spPr/>
      <dgm:t>
        <a:bodyPr/>
        <a:lstStyle/>
        <a:p>
          <a:endParaRPr lang="en-US"/>
        </a:p>
      </dgm:t>
    </dgm:pt>
    <dgm:pt modelId="{1A972DAD-D7D7-4F10-9A84-C0978AD6AF67}" type="pres">
      <dgm:prSet presAssocID="{18277E3D-FDEB-4BE1-8FDF-53ED0CEAEA6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000F2E-5F8A-430F-87EE-047297E48FE3}" type="pres">
      <dgm:prSet presAssocID="{18277E3D-FDEB-4BE1-8FDF-53ED0CEAEA67}" presName="ellipse" presStyleLbl="trBgShp" presStyleIdx="0" presStyleCnt="1"/>
      <dgm:spPr/>
    </dgm:pt>
    <dgm:pt modelId="{50DF10D8-FF7B-47AD-B5FC-849E4981BB72}" type="pres">
      <dgm:prSet presAssocID="{18277E3D-FDEB-4BE1-8FDF-53ED0CEAEA67}" presName="arrow1" presStyleLbl="fgShp" presStyleIdx="0" presStyleCnt="1"/>
      <dgm:spPr/>
    </dgm:pt>
    <dgm:pt modelId="{987367AE-17B0-4D3C-9843-4A733D0364BB}" type="pres">
      <dgm:prSet presAssocID="{18277E3D-FDEB-4BE1-8FDF-53ED0CEAEA67}" presName="rectangle" presStyleLbl="revTx" presStyleIdx="0" presStyleCnt="1" custScaleX="1904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BC824-5CE3-4E2E-9FE7-497645A09E0D}" type="pres">
      <dgm:prSet presAssocID="{B977AC51-7F10-4DF1-887A-838CD596C7E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BAAE0-6042-4879-A6AB-BDB690490798}" type="pres">
      <dgm:prSet presAssocID="{FC3063CB-6ADA-400C-8130-348780D3802A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9D21-B5BF-4503-8E15-F5232D7A72E6}" type="pres">
      <dgm:prSet presAssocID="{7CC65C7B-A7FB-435B-B17A-521EE44ED0B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BFC12-220D-467D-AA4D-6C9412526FC7}" type="pres">
      <dgm:prSet presAssocID="{18277E3D-FDEB-4BE1-8FDF-53ED0CEAEA67}" presName="funnel" presStyleLbl="trAlignAcc1" presStyleIdx="0" presStyleCnt="1"/>
      <dgm:spPr/>
    </dgm:pt>
  </dgm:ptLst>
  <dgm:cxnLst>
    <dgm:cxn modelId="{84CEF8D6-C02F-4CED-B702-D255BABEF120}" type="presOf" srcId="{B977AC51-7F10-4DF1-887A-838CD596C7E4}" destId="{260BAAE0-6042-4879-A6AB-BDB690490798}" srcOrd="0" destOrd="0" presId="urn:microsoft.com/office/officeart/2005/8/layout/funnel1"/>
    <dgm:cxn modelId="{6876BEE7-9C1F-4413-8DDE-3D6B648B7270}" srcId="{18277E3D-FDEB-4BE1-8FDF-53ED0CEAEA67}" destId="{DD4F2D76-81A5-4673-A1EF-FDE80AEE51FE}" srcOrd="0" destOrd="0" parTransId="{8EBFF903-8E65-43FF-92EB-FF24872EDAA1}" sibTransId="{EDD2A985-C87F-4E6E-90FD-D27A17BE5C33}"/>
    <dgm:cxn modelId="{C06A96B2-4881-40F3-A416-80E3F2FB71FA}" type="presOf" srcId="{DD4F2D76-81A5-4673-A1EF-FDE80AEE51FE}" destId="{CC239D21-B5BF-4503-8E15-F5232D7A72E6}" srcOrd="0" destOrd="0" presId="urn:microsoft.com/office/officeart/2005/8/layout/funnel1"/>
    <dgm:cxn modelId="{98022C1F-BCEB-4B38-8374-EC19262A1A9A}" type="presOf" srcId="{FC3063CB-6ADA-400C-8130-348780D3802A}" destId="{128BC824-5CE3-4E2E-9FE7-497645A09E0D}" srcOrd="0" destOrd="0" presId="urn:microsoft.com/office/officeart/2005/8/layout/funnel1"/>
    <dgm:cxn modelId="{3B97DCCE-B9A9-46D2-8B98-0CFA95095FAB}" srcId="{18277E3D-FDEB-4BE1-8FDF-53ED0CEAEA67}" destId="{B977AC51-7F10-4DF1-887A-838CD596C7E4}" srcOrd="1" destOrd="0" parTransId="{176AFE76-0C6E-4B52-87EE-D77831077459}" sibTransId="{1EC7172A-606D-41E2-AE2B-304C8345DD65}"/>
    <dgm:cxn modelId="{B1ED5927-F082-4AE9-B2D1-CE9EC3770C22}" srcId="{18277E3D-FDEB-4BE1-8FDF-53ED0CEAEA67}" destId="{7CC65C7B-A7FB-435B-B17A-521EE44ED0BC}" srcOrd="3" destOrd="0" parTransId="{C96172FB-3009-427E-B681-3419D78F61F5}" sibTransId="{2E074AD5-8623-4F39-A14D-DA986CE851DC}"/>
    <dgm:cxn modelId="{FFE2102F-DFC9-44E7-8E85-F44CF50A871B}" srcId="{18277E3D-FDEB-4BE1-8FDF-53ED0CEAEA67}" destId="{FC3063CB-6ADA-400C-8130-348780D3802A}" srcOrd="2" destOrd="0" parTransId="{50E9492F-93DA-4A9E-8428-B4CD3C8AD70D}" sibTransId="{82C0CC16-0AE3-4252-9ACA-56D0692EEAE3}"/>
    <dgm:cxn modelId="{E88BD98D-111F-4CB0-B9EE-1466A818536E}" type="presOf" srcId="{18277E3D-FDEB-4BE1-8FDF-53ED0CEAEA67}" destId="{1A972DAD-D7D7-4F10-9A84-C0978AD6AF67}" srcOrd="0" destOrd="0" presId="urn:microsoft.com/office/officeart/2005/8/layout/funnel1"/>
    <dgm:cxn modelId="{6A8A68F5-2AFE-4020-B88F-3A49A5DB2257}" type="presOf" srcId="{7CC65C7B-A7FB-435B-B17A-521EE44ED0BC}" destId="{987367AE-17B0-4D3C-9843-4A733D0364BB}" srcOrd="0" destOrd="0" presId="urn:microsoft.com/office/officeart/2005/8/layout/funnel1"/>
    <dgm:cxn modelId="{3412EE6C-84ED-4ADA-969A-9914655A4A57}" type="presParOf" srcId="{1A972DAD-D7D7-4F10-9A84-C0978AD6AF67}" destId="{C3000F2E-5F8A-430F-87EE-047297E48FE3}" srcOrd="0" destOrd="0" presId="urn:microsoft.com/office/officeart/2005/8/layout/funnel1"/>
    <dgm:cxn modelId="{FC6C4BD9-0BD2-487F-9175-08146E65FBD2}" type="presParOf" srcId="{1A972DAD-D7D7-4F10-9A84-C0978AD6AF67}" destId="{50DF10D8-FF7B-47AD-B5FC-849E4981BB72}" srcOrd="1" destOrd="0" presId="urn:microsoft.com/office/officeart/2005/8/layout/funnel1"/>
    <dgm:cxn modelId="{07391B27-1684-4A4D-A3E6-C30FE6A317B1}" type="presParOf" srcId="{1A972DAD-D7D7-4F10-9A84-C0978AD6AF67}" destId="{987367AE-17B0-4D3C-9843-4A733D0364BB}" srcOrd="2" destOrd="0" presId="urn:microsoft.com/office/officeart/2005/8/layout/funnel1"/>
    <dgm:cxn modelId="{1DD6D4FE-860D-4BAD-8890-E8647B7FC635}" type="presParOf" srcId="{1A972DAD-D7D7-4F10-9A84-C0978AD6AF67}" destId="{128BC824-5CE3-4E2E-9FE7-497645A09E0D}" srcOrd="3" destOrd="0" presId="urn:microsoft.com/office/officeart/2005/8/layout/funnel1"/>
    <dgm:cxn modelId="{61204BE6-69C2-4C14-9E80-9F5D9F62AC55}" type="presParOf" srcId="{1A972DAD-D7D7-4F10-9A84-C0978AD6AF67}" destId="{260BAAE0-6042-4879-A6AB-BDB690490798}" srcOrd="4" destOrd="0" presId="urn:microsoft.com/office/officeart/2005/8/layout/funnel1"/>
    <dgm:cxn modelId="{C96EF8E7-585B-4E6B-ADC3-557909F7B863}" type="presParOf" srcId="{1A972DAD-D7D7-4F10-9A84-C0978AD6AF67}" destId="{CC239D21-B5BF-4503-8E15-F5232D7A72E6}" srcOrd="5" destOrd="0" presId="urn:microsoft.com/office/officeart/2005/8/layout/funnel1"/>
    <dgm:cxn modelId="{F382956F-90EB-4681-AA38-C59BEDAEFBD9}" type="presParOf" srcId="{1A972DAD-D7D7-4F10-9A84-C0978AD6AF67}" destId="{B1DBFC12-220D-467D-AA4D-6C9412526FC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00F2E-5F8A-430F-87EE-047297E48FE3}">
      <dsp:nvSpPr>
        <dsp:cNvPr id="0" name=""/>
        <dsp:cNvSpPr/>
      </dsp:nvSpPr>
      <dsp:spPr>
        <a:xfrm>
          <a:off x="1818370" y="238363"/>
          <a:ext cx="4730591" cy="164287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F10D8-FF7B-47AD-B5FC-849E4981BB72}">
      <dsp:nvSpPr>
        <dsp:cNvPr id="0" name=""/>
        <dsp:cNvSpPr/>
      </dsp:nvSpPr>
      <dsp:spPr>
        <a:xfrm>
          <a:off x="3732609" y="4261199"/>
          <a:ext cx="916781" cy="58673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367AE-17B0-4D3C-9843-4A733D0364BB}">
      <dsp:nvSpPr>
        <dsp:cNvPr id="0" name=""/>
        <dsp:cNvSpPr/>
      </dsp:nvSpPr>
      <dsp:spPr>
        <a:xfrm>
          <a:off x="4" y="4730591"/>
          <a:ext cx="8381991" cy="1100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DRILL </a:t>
          </a:r>
          <a:endParaRPr lang="en-US" sz="2800" b="1" kern="1200" dirty="0"/>
        </a:p>
      </dsp:txBody>
      <dsp:txXfrm>
        <a:off x="4" y="4730591"/>
        <a:ext cx="8381991" cy="1100137"/>
      </dsp:txXfrm>
    </dsp:sp>
    <dsp:sp modelId="{128BC824-5CE3-4E2E-9FE7-497645A09E0D}">
      <dsp:nvSpPr>
        <dsp:cNvPr id="0" name=""/>
        <dsp:cNvSpPr/>
      </dsp:nvSpPr>
      <dsp:spPr>
        <a:xfrm>
          <a:off x="3538251" y="2008117"/>
          <a:ext cx="1650206" cy="1650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+</a:t>
          </a:r>
          <a:endParaRPr lang="en-US" sz="6500" kern="1200" dirty="0"/>
        </a:p>
      </dsp:txBody>
      <dsp:txXfrm>
        <a:off x="3779918" y="2249784"/>
        <a:ext cx="1166872" cy="1166872"/>
      </dsp:txXfrm>
    </dsp:sp>
    <dsp:sp modelId="{260BAAE0-6042-4879-A6AB-BDB690490798}">
      <dsp:nvSpPr>
        <dsp:cNvPr id="0" name=""/>
        <dsp:cNvSpPr/>
      </dsp:nvSpPr>
      <dsp:spPr>
        <a:xfrm>
          <a:off x="2357437" y="770096"/>
          <a:ext cx="1650206" cy="1650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</a:t>
          </a:r>
          <a:endParaRPr lang="en-US" sz="6500" kern="1200" dirty="0"/>
        </a:p>
      </dsp:txBody>
      <dsp:txXfrm>
        <a:off x="2599104" y="1011763"/>
        <a:ext cx="1166872" cy="1166872"/>
      </dsp:txXfrm>
    </dsp:sp>
    <dsp:sp modelId="{CC239D21-B5BF-4503-8E15-F5232D7A72E6}">
      <dsp:nvSpPr>
        <dsp:cNvPr id="0" name=""/>
        <dsp:cNvSpPr/>
      </dsp:nvSpPr>
      <dsp:spPr>
        <a:xfrm>
          <a:off x="4044315" y="371113"/>
          <a:ext cx="1650206" cy="16502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+</a:t>
          </a:r>
          <a:endParaRPr lang="en-US" sz="6500" kern="1200" dirty="0"/>
        </a:p>
      </dsp:txBody>
      <dsp:txXfrm>
        <a:off x="4285982" y="612780"/>
        <a:ext cx="1166872" cy="1166872"/>
      </dsp:txXfrm>
    </dsp:sp>
    <dsp:sp modelId="{B1DBFC12-220D-467D-AA4D-6C9412526FC7}">
      <dsp:nvSpPr>
        <dsp:cNvPr id="0" name=""/>
        <dsp:cNvSpPr/>
      </dsp:nvSpPr>
      <dsp:spPr>
        <a:xfrm>
          <a:off x="1624012" y="36671"/>
          <a:ext cx="5133975" cy="41071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1711-1E8D-45F1-95E5-1FCC6679499B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D527-2679-473B-B64A-6FF03E6D8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609600"/>
          <a:ext cx="83820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8458200" cy="61722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</a:rPr>
              <a:t>1.	Write a temperature conversion </a:t>
            </a:r>
            <a:r>
              <a:rPr lang="en-US" sz="3200" i="0" dirty="0" smtClean="0">
                <a:solidFill>
                  <a:schemeClr val="tx1"/>
                </a:solidFill>
              </a:rPr>
              <a:t>C++ application </a:t>
            </a:r>
            <a:r>
              <a:rPr lang="en-US" sz="3200" i="0" dirty="0">
                <a:solidFill>
                  <a:schemeClr val="tx1"/>
                </a:solidFill>
              </a:rPr>
              <a:t>that converts from Fahrenheit to Celsius. The Fahrenheit temperature value should be captured via the keyboard, while the output </a:t>
            </a:r>
            <a:r>
              <a:rPr lang="en-US" sz="3200" i="0" dirty="0" smtClean="0">
                <a:solidFill>
                  <a:schemeClr val="tx1"/>
                </a:solidFill>
              </a:rPr>
              <a:t>Celsius </a:t>
            </a:r>
            <a:r>
              <a:rPr lang="en-US" sz="3200" dirty="0" smtClean="0">
                <a:solidFill>
                  <a:schemeClr val="tx1"/>
                </a:solidFill>
              </a:rPr>
              <a:t>value should be </a:t>
            </a:r>
            <a:r>
              <a:rPr lang="en-US" sz="3200" i="0" dirty="0" smtClean="0">
                <a:solidFill>
                  <a:schemeClr val="tx1"/>
                </a:solidFill>
              </a:rPr>
              <a:t>display with appropriate messaging. </a:t>
            </a:r>
            <a:r>
              <a:rPr lang="en-US" sz="3200" i="0" dirty="0">
                <a:solidFill>
                  <a:schemeClr val="tx1"/>
                </a:solidFill>
              </a:rPr>
              <a:t>The formula for the conversion is:</a:t>
            </a:r>
          </a:p>
          <a:p>
            <a:pPr algn="just"/>
            <a:r>
              <a:rPr lang="en-US" sz="3200" i="0" dirty="0">
                <a:solidFill>
                  <a:schemeClr val="tx1"/>
                </a:solidFill>
              </a:rPr>
              <a:t>		</a:t>
            </a:r>
            <a:r>
              <a:rPr lang="en-US" sz="3200" i="0" dirty="0" smtClean="0">
                <a:solidFill>
                  <a:schemeClr val="tx1"/>
                </a:solidFill>
              </a:rPr>
              <a:t>Celsius </a:t>
            </a:r>
            <a:r>
              <a:rPr lang="en-US" sz="3200" i="0" dirty="0">
                <a:solidFill>
                  <a:schemeClr val="tx1"/>
                </a:solidFill>
              </a:rPr>
              <a:t>= 5/9 * (Fahrenheit – 32)		</a:t>
            </a:r>
            <a:endParaRPr lang="en-US" sz="3200" i="0" dirty="0" smtClean="0">
              <a:solidFill>
                <a:schemeClr val="tx1"/>
              </a:solidFill>
            </a:endParaRPr>
          </a:p>
          <a:p>
            <a:pPr algn="just"/>
            <a:endParaRPr lang="en-US" sz="3200" i="0" dirty="0">
              <a:solidFill>
                <a:schemeClr val="tx1"/>
              </a:solidFill>
            </a:endParaRPr>
          </a:p>
          <a:p>
            <a:pPr algn="just"/>
            <a:r>
              <a:rPr lang="en-US" sz="3200" i="0" dirty="0" smtClean="0">
                <a:solidFill>
                  <a:schemeClr val="tx1"/>
                </a:solidFill>
              </a:rPr>
              <a:t>	</a:t>
            </a:r>
            <a:endParaRPr lang="en-US" sz="32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04800"/>
            <a:ext cx="8791574" cy="588264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2.	</a:t>
            </a:r>
            <a:r>
              <a:rPr lang="en-US" sz="3200" dirty="0" smtClean="0"/>
              <a:t> Write a loop that will calculate and output the sum of every third integer, beginning with </a:t>
            </a:r>
            <a:r>
              <a:rPr lang="en-US" sz="3200" dirty="0" err="1" smtClean="0"/>
              <a:t>i</a:t>
            </a:r>
            <a:r>
              <a:rPr lang="en-US" sz="3200" dirty="0" smtClean="0"/>
              <a:t> = 2 (e.g. calculate the sum 2 + 5 + 8 + 11 + ………….. + 98) for all values of </a:t>
            </a:r>
            <a:r>
              <a:rPr lang="en-US" sz="3200" dirty="0" err="1" smtClean="0"/>
              <a:t>i</a:t>
            </a:r>
            <a:r>
              <a:rPr lang="en-US" sz="3200" dirty="0" smtClean="0"/>
              <a:t> that are less than 100. Write the loop in three different ways, using:</a:t>
            </a:r>
          </a:p>
          <a:p>
            <a:pPr lvl="0" algn="just">
              <a:buNone/>
            </a:pPr>
            <a:r>
              <a:rPr lang="en-US" sz="3200" dirty="0" smtClean="0"/>
              <a:t>			</a:t>
            </a:r>
            <a:r>
              <a:rPr lang="en-US" sz="3200" dirty="0" err="1" smtClean="0"/>
              <a:t>i</a:t>
            </a:r>
            <a:r>
              <a:rPr lang="en-US" sz="3200" dirty="0" smtClean="0"/>
              <a:t>. While		ii. Do-While		iii. For</a:t>
            </a:r>
          </a:p>
          <a:p>
            <a:pPr algn="just">
              <a:buNone/>
            </a:pPr>
            <a:r>
              <a:rPr lang="en-US" sz="3200" dirty="0" smtClean="0"/>
              <a:t>	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8"/>
    </mc:Choice>
    <mc:Fallback xmlns="">
      <p:transition spd="slow" advTm="2132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26" y="304800"/>
            <a:ext cx="8562974" cy="5882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3.	Using FOR statement, </a:t>
            </a:r>
            <a:r>
              <a:rPr lang="en-US" sz="3200" dirty="0"/>
              <a:t>write a </a:t>
            </a:r>
            <a:r>
              <a:rPr lang="en-US" sz="3200" dirty="0" smtClean="0"/>
              <a:t>C++ program </a:t>
            </a:r>
            <a:r>
              <a:rPr lang="en-US" sz="3200" dirty="0"/>
              <a:t>that reads value for variable n, and computes the factorial of that variable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			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8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4"/>
    </mc:Choice>
    <mc:Fallback xmlns="">
      <p:transition spd="slow" advTm="53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26" y="304800"/>
            <a:ext cx="8486774" cy="6248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4.	Using WHILE statement, </a:t>
            </a:r>
            <a:r>
              <a:rPr lang="en-US" sz="3200" dirty="0"/>
              <a:t>write a </a:t>
            </a:r>
            <a:r>
              <a:rPr lang="en-US" sz="3200" dirty="0" smtClean="0"/>
              <a:t>C++ </a:t>
            </a:r>
            <a:r>
              <a:rPr lang="en-US" sz="3200" dirty="0"/>
              <a:t>program that computes and outputs:      </a:t>
            </a:r>
          </a:p>
          <a:p>
            <a:pPr>
              <a:buNone/>
            </a:pPr>
            <a:r>
              <a:rPr lang="en-US" sz="3200" dirty="0" smtClean="0"/>
              <a:t>			A  </a:t>
            </a:r>
            <a:r>
              <a:rPr lang="en-US" sz="3200" dirty="0"/>
              <a:t>=  P * (1.5 + (R * Y))</a:t>
            </a:r>
            <a:r>
              <a:rPr lang="en-US" sz="3200" baseline="30000" dirty="0"/>
              <a:t>2</a:t>
            </a:r>
            <a:r>
              <a:rPr lang="en-US" sz="3200" dirty="0"/>
              <a:t>	</a:t>
            </a:r>
            <a:r>
              <a:rPr lang="en-US" sz="3200" dirty="0" smtClean="0"/>
              <a:t>for </a:t>
            </a:r>
            <a:r>
              <a:rPr lang="en-US" sz="3200" dirty="0"/>
              <a:t>five </a:t>
            </a:r>
            <a:r>
              <a:rPr lang="en-US" sz="3200" dirty="0" smtClean="0"/>
              <a:t>			years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Where		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		</a:t>
            </a:r>
            <a:r>
              <a:rPr lang="en-US" sz="3000" dirty="0" smtClean="0"/>
              <a:t>A </a:t>
            </a:r>
            <a:r>
              <a:rPr lang="en-US" sz="3000" dirty="0"/>
              <a:t>= Amount, P = Principal, R = Rate, </a:t>
            </a:r>
            <a:r>
              <a:rPr lang="en-US" sz="3000" dirty="0" smtClean="0"/>
              <a:t>			and </a:t>
            </a:r>
            <a:r>
              <a:rPr lang="en-US" sz="3000" dirty="0"/>
              <a:t>Y = </a:t>
            </a:r>
            <a:r>
              <a:rPr lang="en-US" sz="3000" dirty="0" smtClean="0"/>
              <a:t>year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4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3245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/>
              <a:t>5</a:t>
            </a:r>
            <a:r>
              <a:rPr lang="en-US" sz="2200" b="1" dirty="0" smtClean="0"/>
              <a:t>.</a:t>
            </a:r>
            <a:r>
              <a:rPr lang="en-US" sz="2200" b="1" dirty="0"/>
              <a:t>	Given a class of </a:t>
            </a:r>
            <a:r>
              <a:rPr lang="en-US" sz="2200" b="1" dirty="0" smtClean="0"/>
              <a:t>102 </a:t>
            </a:r>
            <a:r>
              <a:rPr lang="en-US" sz="2200" b="1" dirty="0"/>
              <a:t>students with departmental </a:t>
            </a:r>
            <a:r>
              <a:rPr lang="en-US" sz="2200" b="1" dirty="0" smtClean="0"/>
              <a:t>	code </a:t>
            </a:r>
            <a:r>
              <a:rPr lang="en-US" sz="2200" b="1" dirty="0"/>
              <a:t>of </a:t>
            </a:r>
            <a:r>
              <a:rPr lang="en-US" sz="2200" b="1" dirty="0" smtClean="0"/>
              <a:t>1304040</a:t>
            </a:r>
            <a:r>
              <a:rPr lang="en-US" sz="2200" b="1" dirty="0"/>
              <a:t>, </a:t>
            </a:r>
            <a:r>
              <a:rPr lang="en-US" sz="2200" b="1" dirty="0" smtClean="0"/>
              <a:t>write </a:t>
            </a:r>
            <a:r>
              <a:rPr lang="en-US" sz="2200" b="1" dirty="0"/>
              <a:t>a </a:t>
            </a:r>
            <a:r>
              <a:rPr lang="en-US" sz="2200" b="1" dirty="0" smtClean="0"/>
              <a:t>C++ </a:t>
            </a:r>
            <a:r>
              <a:rPr lang="en-US" sz="2200" b="1" dirty="0"/>
              <a:t>that:</a:t>
            </a:r>
          </a:p>
          <a:p>
            <a:pPr marL="0" indent="0" algn="just">
              <a:buNone/>
            </a:pPr>
            <a:r>
              <a:rPr lang="en-US" sz="2200" b="1" dirty="0"/>
              <a:t>	i. 	generates and output this serial matriculation </a:t>
            </a:r>
            <a:r>
              <a:rPr lang="en-US" sz="2200" b="1" dirty="0" smtClean="0"/>
              <a:t>	number </a:t>
            </a:r>
            <a:r>
              <a:rPr lang="en-US" sz="2200" b="1" dirty="0"/>
              <a:t>for the </a:t>
            </a:r>
            <a:r>
              <a:rPr lang="en-US" sz="2200" b="1" dirty="0" smtClean="0"/>
              <a:t>students with the first student 	having 130404000 as his matric no.</a:t>
            </a:r>
            <a:endParaRPr lang="en-US" sz="2200" b="1" dirty="0"/>
          </a:p>
          <a:p>
            <a:pPr marL="0" indent="0" algn="just">
              <a:buNone/>
            </a:pPr>
            <a:r>
              <a:rPr lang="en-US" sz="2200" b="1" dirty="0" smtClean="0"/>
              <a:t>	ii</a:t>
            </a:r>
            <a:r>
              <a:rPr lang="en-US" sz="2200" b="1" dirty="0"/>
              <a:t>.	assuming </a:t>
            </a:r>
            <a:r>
              <a:rPr lang="en-US" sz="2200" b="1" dirty="0" smtClean="0"/>
              <a:t>all even matric </a:t>
            </a:r>
            <a:r>
              <a:rPr lang="en-US" sz="2200" b="1" dirty="0" err="1" smtClean="0"/>
              <a:t>nos</a:t>
            </a:r>
            <a:r>
              <a:rPr lang="en-US" sz="2200" b="1" dirty="0" smtClean="0"/>
              <a:t> are to be 	expunged, </a:t>
            </a:r>
            <a:r>
              <a:rPr lang="en-US" sz="2200" b="1" dirty="0"/>
              <a:t>code this </a:t>
            </a:r>
            <a:r>
              <a:rPr lang="en-US" sz="2200" b="1" dirty="0" smtClean="0"/>
              <a:t>	exemption</a:t>
            </a:r>
            <a:r>
              <a:rPr lang="en-US" sz="2200" b="1" dirty="0"/>
              <a:t>, and </a:t>
            </a:r>
            <a:r>
              <a:rPr lang="en-US" sz="2200" b="1" dirty="0" smtClean="0"/>
              <a:t>output </a:t>
            </a:r>
            <a:r>
              <a:rPr lang="en-US" sz="2200" b="1" dirty="0" smtClean="0"/>
              <a:t>	the </a:t>
            </a:r>
            <a:r>
              <a:rPr lang="en-US" sz="2200" b="1" dirty="0" smtClean="0"/>
              <a:t>matric list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0" indent="0" algn="just">
              <a:buNone/>
            </a:pPr>
            <a:r>
              <a:rPr lang="en-US" sz="2200" b="1" dirty="0" smtClean="0"/>
              <a:t>	iii</a:t>
            </a:r>
            <a:r>
              <a:rPr lang="en-US" sz="2200" b="1" dirty="0"/>
              <a:t>.	assuming only the </a:t>
            </a:r>
            <a:r>
              <a:rPr lang="en-US" sz="2200" b="1" dirty="0" smtClean="0"/>
              <a:t>last two(2) students are </a:t>
            </a:r>
            <a:r>
              <a:rPr lang="en-US" sz="2200" b="1" dirty="0"/>
              <a:t>to </a:t>
            </a:r>
            <a:r>
              <a:rPr lang="en-US" sz="2200" b="1" dirty="0" smtClean="0"/>
              <a:t>	be </a:t>
            </a:r>
            <a:r>
              <a:rPr lang="en-US" sz="2200" b="1" dirty="0"/>
              <a:t>forwarded </a:t>
            </a:r>
            <a:r>
              <a:rPr lang="en-US" sz="2200" b="1" dirty="0" smtClean="0"/>
              <a:t>	as 	eligible members </a:t>
            </a:r>
            <a:r>
              <a:rPr lang="en-US" sz="2200" b="1" dirty="0"/>
              <a:t>of the class, </a:t>
            </a:r>
            <a:r>
              <a:rPr lang="en-US" sz="2200" b="1" dirty="0" smtClean="0"/>
              <a:t>	code </a:t>
            </a:r>
            <a:r>
              <a:rPr lang="en-US" sz="2200" b="1" dirty="0"/>
              <a:t>this bridge </a:t>
            </a:r>
            <a:r>
              <a:rPr lang="en-US" sz="2200" b="1" dirty="0" smtClean="0"/>
              <a:t>	and output </a:t>
            </a:r>
            <a:r>
              <a:rPr lang="en-US" sz="2200" b="1" dirty="0"/>
              <a:t>the </a:t>
            </a:r>
            <a:r>
              <a:rPr lang="en-US" sz="2200" b="1" dirty="0" smtClean="0"/>
              <a:t>matric list</a:t>
            </a:r>
            <a:r>
              <a:rPr lang="en-US" sz="2200" b="1" dirty="0"/>
              <a:t>.		</a:t>
            </a:r>
            <a:r>
              <a:rPr lang="en-US" sz="2200" b="1" dirty="0" smtClean="0"/>
              <a:t>												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N.B.</a:t>
            </a:r>
          </a:p>
          <a:p>
            <a:pPr marL="0" indent="0">
              <a:buNone/>
            </a:pPr>
            <a:r>
              <a:rPr lang="en-US" sz="2200" b="1" dirty="0" smtClean="0"/>
              <a:t>	Make them separate </a:t>
            </a:r>
            <a:r>
              <a:rPr lang="en-US" sz="2200" b="1" dirty="0"/>
              <a:t>programs.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6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3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dirty="0" smtClean="0"/>
              <a:t>6.	Write a C++ switch program that will examine the value of </a:t>
            </a:r>
            <a:r>
              <a:rPr lang="en-US" sz="3200" dirty="0" smtClean="0"/>
              <a:t>an integer </a:t>
            </a:r>
            <a:r>
              <a:rPr lang="en-US" sz="3200" dirty="0" smtClean="0"/>
              <a:t>variable called flag, and print one of the following messages, depending on the value assigned to flag:</a:t>
            </a:r>
          </a:p>
          <a:p>
            <a:pPr algn="just"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i</a:t>
            </a:r>
            <a:r>
              <a:rPr lang="en-US" sz="3200" dirty="0" smtClean="0"/>
              <a:t>.	‘Forgot to put fire’, if flag has a value 			of </a:t>
            </a:r>
            <a:r>
              <a:rPr lang="en-US" sz="3200" dirty="0" smtClean="0"/>
              <a:t>0</a:t>
            </a:r>
          </a:p>
          <a:p>
            <a:pPr algn="just">
              <a:buNone/>
            </a:pPr>
            <a:r>
              <a:rPr lang="en-US" sz="3200" dirty="0" smtClean="0"/>
              <a:t>		ii.	‘Hot’, if flag has a value of 1</a:t>
            </a:r>
          </a:p>
          <a:p>
            <a:pPr algn="just">
              <a:buNone/>
            </a:pPr>
            <a:r>
              <a:rPr lang="en-US" sz="3200" dirty="0" smtClean="0"/>
              <a:t>		iii.	‘Lukewarm’, if flag has a value of </a:t>
            </a:r>
            <a:r>
              <a:rPr lang="en-US" sz="3200" dirty="0" smtClean="0"/>
              <a:t>2</a:t>
            </a:r>
            <a:endParaRPr lang="en-US" sz="3200" dirty="0" smtClean="0"/>
          </a:p>
          <a:p>
            <a:pPr lvl="0" algn="just">
              <a:buNone/>
            </a:pPr>
            <a:r>
              <a:rPr lang="en-US" sz="3200" dirty="0" smtClean="0"/>
              <a:t>		iv. ‘Cold’, if flag has a value of </a:t>
            </a:r>
            <a:r>
              <a:rPr lang="en-US" sz="3200" dirty="0" smtClean="0"/>
              <a:t>3</a:t>
            </a:r>
            <a:endParaRPr lang="en-US" sz="3200" dirty="0" smtClean="0"/>
          </a:p>
          <a:p>
            <a:pPr lvl="0" algn="just">
              <a:buNone/>
            </a:pPr>
            <a:r>
              <a:rPr lang="en-US" sz="3200" dirty="0" smtClean="0"/>
              <a:t>		v.	‘Bad Water’, if flag has any negative 			value (e.g. -2, -45, -100 etc)</a:t>
            </a:r>
          </a:p>
          <a:p>
            <a:pPr algn="just">
              <a:buNone/>
            </a:pPr>
            <a:r>
              <a:rPr lang="en-US" sz="3200" dirty="0" smtClean="0"/>
              <a:t>		v. ‘Out of Range’, if flag has other </a:t>
            </a:r>
            <a:r>
              <a:rPr lang="en-US" sz="3200" dirty="0" smtClean="0"/>
              <a:t>value&gt;3</a:t>
            </a:r>
            <a:endParaRPr lang="en-US" sz="32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275</TotalTime>
  <Words>16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Summer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AJAYIs</dc:creator>
  <cp:lastModifiedBy>The AJAYI</cp:lastModifiedBy>
  <cp:revision>28</cp:revision>
  <dcterms:created xsi:type="dcterms:W3CDTF">2013-04-22T09:34:20Z</dcterms:created>
  <dcterms:modified xsi:type="dcterms:W3CDTF">2015-09-16T03:44:32Z</dcterms:modified>
</cp:coreProperties>
</file>