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83" r:id="rId3"/>
    <p:sldId id="282" r:id="rId4"/>
    <p:sldId id="287" r:id="rId5"/>
    <p:sldId id="284" r:id="rId6"/>
    <p:sldId id="285" r:id="rId7"/>
    <p:sldId id="286" r:id="rId8"/>
    <p:sldId id="281" r:id="rId9"/>
    <p:sldId id="291" r:id="rId10"/>
    <p:sldId id="288" r:id="rId11"/>
    <p:sldId id="289" r:id="rId12"/>
    <p:sldId id="290" r:id="rId13"/>
    <p:sldId id="28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OUB HAMAOUI" initials="AH" lastIdx="1" clrIdx="0">
    <p:extLst>
      <p:ext uri="{19B8F6BF-5375-455C-9EA6-DF929625EA0E}">
        <p15:presenceInfo xmlns:p15="http://schemas.microsoft.com/office/powerpoint/2012/main" userId="dfe1ecb752393d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89FF"/>
    <a:srgbClr val="FFC820"/>
    <a:srgbClr val="01375B"/>
    <a:srgbClr val="FB1676"/>
    <a:srgbClr val="DD0F61"/>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550" autoAdjust="0"/>
  </p:normalViewPr>
  <p:slideViewPr>
    <p:cSldViewPr snapToGrid="0">
      <p:cViewPr varScale="1">
        <p:scale>
          <a:sx n="99" d="100"/>
          <a:sy n="99"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CAC76-D93A-496F-80FA-F409E8FC940B}" type="datetimeFigureOut">
              <a:rPr lang="fr-FR" smtClean="0"/>
              <a:t>09/01/2020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A7AEC-7048-43D4-8BD5-7480C44816DC}" type="slidenum">
              <a:rPr lang="fr-FR" smtClean="0"/>
              <a:t>‹#›</a:t>
            </a:fld>
            <a:endParaRPr lang="fr-FR"/>
          </a:p>
        </p:txBody>
      </p:sp>
    </p:spTree>
    <p:extLst>
      <p:ext uri="{BB962C8B-B14F-4D97-AF65-F5344CB8AC3E}">
        <p14:creationId xmlns:p14="http://schemas.microsoft.com/office/powerpoint/2010/main" val="366037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112726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Memory-swap for hard drive</a:t>
            </a:r>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11</a:t>
            </a:fld>
            <a:endParaRPr lang="fr-FR" dirty="0">
              <a:solidFill>
                <a:prstClr val="black"/>
              </a:solidFill>
            </a:endParaRPr>
          </a:p>
        </p:txBody>
      </p:sp>
    </p:spTree>
    <p:extLst>
      <p:ext uri="{BB962C8B-B14F-4D97-AF65-F5344CB8AC3E}">
        <p14:creationId xmlns:p14="http://schemas.microsoft.com/office/powerpoint/2010/main" val="48244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12</a:t>
            </a:fld>
            <a:endParaRPr lang="fr-FR" dirty="0">
              <a:solidFill>
                <a:prstClr val="black"/>
              </a:solidFill>
            </a:endParaRPr>
          </a:p>
        </p:txBody>
      </p:sp>
    </p:spTree>
    <p:extLst>
      <p:ext uri="{BB962C8B-B14F-4D97-AF65-F5344CB8AC3E}">
        <p14:creationId xmlns:p14="http://schemas.microsoft.com/office/powerpoint/2010/main" val="71763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13</a:t>
            </a:fld>
            <a:endParaRPr lang="fr-FR" dirty="0">
              <a:solidFill>
                <a:prstClr val="black"/>
              </a:solidFill>
            </a:endParaRPr>
          </a:p>
        </p:txBody>
      </p:sp>
    </p:spTree>
    <p:extLst>
      <p:ext uri="{BB962C8B-B14F-4D97-AF65-F5344CB8AC3E}">
        <p14:creationId xmlns:p14="http://schemas.microsoft.com/office/powerpoint/2010/main" val="22275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Network bridge</a:t>
            </a:r>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3</a:t>
            </a:fld>
            <a:endParaRPr lang="fr-FR" dirty="0">
              <a:solidFill>
                <a:prstClr val="black"/>
              </a:solidFill>
            </a:endParaRPr>
          </a:p>
        </p:txBody>
      </p:sp>
    </p:spTree>
    <p:extLst>
      <p:ext uri="{BB962C8B-B14F-4D97-AF65-F5344CB8AC3E}">
        <p14:creationId xmlns:p14="http://schemas.microsoft.com/office/powerpoint/2010/main" val="2594991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4</a:t>
            </a:fld>
            <a:endParaRPr lang="fr-FR" dirty="0">
              <a:solidFill>
                <a:prstClr val="black"/>
              </a:solidFill>
            </a:endParaRPr>
          </a:p>
        </p:txBody>
      </p:sp>
    </p:spTree>
    <p:extLst>
      <p:ext uri="{BB962C8B-B14F-4D97-AF65-F5344CB8AC3E}">
        <p14:creationId xmlns:p14="http://schemas.microsoft.com/office/powerpoint/2010/main" val="65926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5</a:t>
            </a:fld>
            <a:endParaRPr lang="fr-FR" dirty="0">
              <a:solidFill>
                <a:prstClr val="black"/>
              </a:solidFill>
            </a:endParaRPr>
          </a:p>
        </p:txBody>
      </p:sp>
    </p:spTree>
    <p:extLst>
      <p:ext uri="{BB962C8B-B14F-4D97-AF65-F5344CB8AC3E}">
        <p14:creationId xmlns:p14="http://schemas.microsoft.com/office/powerpoint/2010/main" val="75329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6</a:t>
            </a:fld>
            <a:endParaRPr lang="fr-FR" dirty="0">
              <a:solidFill>
                <a:prstClr val="black"/>
              </a:solidFill>
            </a:endParaRPr>
          </a:p>
        </p:txBody>
      </p:sp>
    </p:spTree>
    <p:extLst>
      <p:ext uri="{BB962C8B-B14F-4D97-AF65-F5344CB8AC3E}">
        <p14:creationId xmlns:p14="http://schemas.microsoft.com/office/powerpoint/2010/main" val="34373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7</a:t>
            </a:fld>
            <a:endParaRPr lang="fr-FR" dirty="0">
              <a:solidFill>
                <a:prstClr val="black"/>
              </a:solidFill>
            </a:endParaRPr>
          </a:p>
        </p:txBody>
      </p:sp>
    </p:spTree>
    <p:extLst>
      <p:ext uri="{BB962C8B-B14F-4D97-AF65-F5344CB8AC3E}">
        <p14:creationId xmlns:p14="http://schemas.microsoft.com/office/powerpoint/2010/main" val="412556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**Horizontal Scaling **-This usually requires a load-balancer program</a:t>
            </a:r>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8</a:t>
            </a:fld>
            <a:endParaRPr lang="fr-FR" dirty="0">
              <a:solidFill>
                <a:prstClr val="black"/>
              </a:solidFill>
            </a:endParaRPr>
          </a:p>
        </p:txBody>
      </p:sp>
    </p:spTree>
    <p:extLst>
      <p:ext uri="{BB962C8B-B14F-4D97-AF65-F5344CB8AC3E}">
        <p14:creationId xmlns:p14="http://schemas.microsoft.com/office/powerpoint/2010/main" val="290870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**Horizontal Scaling **-This usually requires a load-balancer program</a:t>
            </a:r>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9</a:t>
            </a:fld>
            <a:endParaRPr lang="fr-FR" dirty="0">
              <a:solidFill>
                <a:prstClr val="black"/>
              </a:solidFill>
            </a:endParaRPr>
          </a:p>
        </p:txBody>
      </p:sp>
    </p:spTree>
    <p:extLst>
      <p:ext uri="{BB962C8B-B14F-4D97-AF65-F5344CB8AC3E}">
        <p14:creationId xmlns:p14="http://schemas.microsoft.com/office/powerpoint/2010/main" val="3423805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Memory-swap for hard drive</a:t>
            </a:r>
          </a:p>
        </p:txBody>
      </p:sp>
      <p:sp>
        <p:nvSpPr>
          <p:cNvPr id="4" name="Espace réservé du numéro de diapositive 3"/>
          <p:cNvSpPr>
            <a:spLocks noGrp="1"/>
          </p:cNvSpPr>
          <p:nvPr>
            <p:ph type="sldNum" sz="quarter" idx="10"/>
          </p:nvPr>
        </p:nvSpPr>
        <p:spPr/>
        <p:txBody>
          <a:bodyPr/>
          <a:lstStyle/>
          <a:p>
            <a:fld id="{ABD1BA2D-BF79-A849-A976-7E0B5861BF4A}" type="slidenum">
              <a:rPr lang="fr-FR" smtClean="0">
                <a:solidFill>
                  <a:prstClr val="black"/>
                </a:solidFill>
              </a:rPr>
              <a:pPr/>
              <a:t>10</a:t>
            </a:fld>
            <a:endParaRPr lang="fr-FR" dirty="0">
              <a:solidFill>
                <a:prstClr val="black"/>
              </a:solidFill>
            </a:endParaRPr>
          </a:p>
        </p:txBody>
      </p:sp>
    </p:spTree>
    <p:extLst>
      <p:ext uri="{BB962C8B-B14F-4D97-AF65-F5344CB8AC3E}">
        <p14:creationId xmlns:p14="http://schemas.microsoft.com/office/powerpoint/2010/main" val="22641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8"/>
            <a:ext cx="10363200" cy="1470025"/>
          </a:xfrm>
        </p:spPr>
        <p:txBody>
          <a:bodyPr/>
          <a:lstStyle/>
          <a:p>
            <a:r>
              <a:rPr lang="fr-FR"/>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dirty="0">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221259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dirty="0">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252680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dirty="0">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325634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dirty="0">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292389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dirty="0">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316586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dirty="0">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285245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dirty="0">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158788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dirty="0">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198148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dirty="0">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329553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2" y="273049"/>
            <a:ext cx="4011084" cy="1162051"/>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dirty="0">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2822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9"/>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dirty="0"/>
          </a:p>
        </p:txBody>
      </p:sp>
      <p:sp>
        <p:nvSpPr>
          <p:cNvPr id="4" name="Espace réservé du texte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BEF75F8-F829-F046-91B1-7B2B5E6F5F0C}" type="datetimeFigureOut">
              <a:rPr lang="fr-FR" smtClean="0">
                <a:solidFill>
                  <a:prstClr val="black">
                    <a:tint val="75000"/>
                  </a:prstClr>
                </a:solidFill>
              </a:rPr>
              <a:pPr/>
              <a:t>09/01/2020</a:t>
            </a:fld>
            <a:endParaRPr lang="fr-FR" dirty="0">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dirty="0">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993E9B6-06BE-B349-AA95-711F71218D64}" type="slidenum">
              <a:rPr lang="fr-FR" smtClean="0">
                <a:solidFill>
                  <a:prstClr val="black">
                    <a:tint val="75000"/>
                  </a:prstClr>
                </a:solidFill>
              </a:rPr>
              <a:pPr/>
              <a:t>‹#›</a:t>
            </a:fld>
            <a:endParaRPr lang="fr-FR" dirty="0">
              <a:solidFill>
                <a:prstClr val="black">
                  <a:tint val="75000"/>
                </a:prstClr>
              </a:solidFill>
            </a:endParaRPr>
          </a:p>
        </p:txBody>
      </p:sp>
    </p:spTree>
    <p:extLst>
      <p:ext uri="{BB962C8B-B14F-4D97-AF65-F5344CB8AC3E}">
        <p14:creationId xmlns:p14="http://schemas.microsoft.com/office/powerpoint/2010/main" val="79115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9BEF75F8-F829-F046-91B1-7B2B5E6F5F0C}" type="datetimeFigureOut">
              <a:rPr lang="fr-FR" smtClean="0">
                <a:solidFill>
                  <a:prstClr val="black">
                    <a:tint val="75000"/>
                  </a:prstClr>
                </a:solidFill>
              </a:rPr>
              <a:pPr defTabSz="457189"/>
              <a:t>09/01/2020</a:t>
            </a:fld>
            <a:endParaRPr lang="fr-FR" dirty="0">
              <a:solidFill>
                <a:prstClr val="black">
                  <a:tint val="75000"/>
                </a:prstClr>
              </a:solidFill>
            </a:endParaRPr>
          </a:p>
        </p:txBody>
      </p:sp>
      <p:sp>
        <p:nvSpPr>
          <p:cNvPr id="5" name="Espace réservé du pied de page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endParaRPr lang="fr-FR" dirty="0">
              <a:solidFill>
                <a:prstClr val="black">
                  <a:tint val="75000"/>
                </a:prstClr>
              </a:solidFill>
            </a:endParaRPr>
          </a:p>
        </p:txBody>
      </p:sp>
      <p:sp>
        <p:nvSpPr>
          <p:cNvPr id="6" name="Espace réservé du numéro de diapositive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fld id="{5993E9B6-06BE-B349-AA95-711F71218D64}" type="slidenum">
              <a:rPr lang="fr-FR" smtClean="0">
                <a:solidFill>
                  <a:prstClr val="black">
                    <a:tint val="75000"/>
                  </a:prstClr>
                </a:solidFill>
              </a:rPr>
              <a:pPr defTabSz="457189"/>
              <a:t>‹#›</a:t>
            </a:fld>
            <a:endParaRPr lang="fr-FR" dirty="0">
              <a:solidFill>
                <a:prstClr val="black">
                  <a:tint val="75000"/>
                </a:prstClr>
              </a:solidFill>
            </a:endParaRPr>
          </a:p>
        </p:txBody>
      </p:sp>
    </p:spTree>
    <p:extLst>
      <p:ext uri="{BB962C8B-B14F-4D97-AF65-F5344CB8AC3E}">
        <p14:creationId xmlns:p14="http://schemas.microsoft.com/office/powerpoint/2010/main" val="743482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hyperlink" Target="https://fr.wikipedia.org/wiki/Conteneur_(homonymie)#conteneur_d'application" TargetMode="External"/><Relationship Id="rId3" Type="http://schemas.openxmlformats.org/officeDocument/2006/relationships/image" Target="../media/image3.png"/><Relationship Id="rId7" Type="http://schemas.openxmlformats.org/officeDocument/2006/relationships/hyperlink" Target="https://fr.wikipedia.org/wiki/Plate-forme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Open_source" TargetMode="External"/><Relationship Id="rId5" Type="http://schemas.openxmlformats.org/officeDocument/2006/relationships/image" Target="../media/image15.jpeg"/><Relationship Id="rId10" Type="http://schemas.openxmlformats.org/officeDocument/2006/relationships/image" Target="../media/image16.png"/><Relationship Id="rId4" Type="http://schemas.openxmlformats.org/officeDocument/2006/relationships/hyperlink" Target="https://cloud.google.com/containers/" TargetMode="External"/><Relationship Id="rId9" Type="http://schemas.openxmlformats.org/officeDocument/2006/relationships/hyperlink" Target="https://fr.wikipedia.org/wiki/Grappe_de_serveu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6" descr="FOND BLEU.png">
            <a:extLst>
              <a:ext uri="{FF2B5EF4-FFF2-40B4-BE49-F238E27FC236}">
                <a16:creationId xmlns:a16="http://schemas.microsoft.com/office/drawing/2014/main" id="{076FA817-E924-49BE-9E57-823C67029E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36" y="6155648"/>
            <a:ext cx="12222136" cy="7023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BB4A003C-5685-4432-8397-CF004DACEB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554" y="302926"/>
            <a:ext cx="2876175" cy="762476"/>
          </a:xfrm>
          <a:prstGeom prst="rect">
            <a:avLst/>
          </a:prstGeom>
        </p:spPr>
      </p:pic>
      <p:sp>
        <p:nvSpPr>
          <p:cNvPr id="8" name="TextBox 7">
            <a:extLst>
              <a:ext uri="{FF2B5EF4-FFF2-40B4-BE49-F238E27FC236}">
                <a16:creationId xmlns:a16="http://schemas.microsoft.com/office/drawing/2014/main" id="{ADE9FE20-E91A-4A7F-A088-19E330812A92}"/>
              </a:ext>
            </a:extLst>
          </p:cNvPr>
          <p:cNvSpPr txBox="1"/>
          <p:nvPr/>
        </p:nvSpPr>
        <p:spPr>
          <a:xfrm>
            <a:off x="0" y="1166842"/>
            <a:ext cx="12222136" cy="4524315"/>
          </a:xfrm>
          <a:prstGeom prst="rect">
            <a:avLst/>
          </a:prstGeom>
          <a:noFill/>
        </p:spPr>
        <p:txBody>
          <a:bodyPr wrap="square" rtlCol="0">
            <a:spAutoFit/>
          </a:bodyPr>
          <a:lstStyle/>
          <a:p>
            <a:pPr algn="ctr"/>
            <a:r>
              <a:rPr lang="fr-FR" sz="9600" dirty="0">
                <a:solidFill>
                  <a:srgbClr val="01375B"/>
                </a:solidFill>
                <a:latin typeface="Roboto Condensed" panose="02000000000000000000" pitchFamily="2" charset="0"/>
                <a:ea typeface="Roboto Condensed" panose="02000000000000000000" pitchFamily="2" charset="0"/>
              </a:rPr>
              <a:t>MICROSERVICES</a:t>
            </a:r>
          </a:p>
          <a:p>
            <a:pPr algn="ctr"/>
            <a:r>
              <a:rPr lang="fr-FR" sz="9600" dirty="0">
                <a:solidFill>
                  <a:srgbClr val="01375B"/>
                </a:solidFill>
                <a:latin typeface="Roboto Condensed" panose="02000000000000000000" pitchFamily="2" charset="0"/>
                <a:ea typeface="Roboto Condensed" panose="02000000000000000000" pitchFamily="2" charset="0"/>
              </a:rPr>
              <a:t>&amp;</a:t>
            </a:r>
          </a:p>
          <a:p>
            <a:pPr algn="ctr"/>
            <a:r>
              <a:rPr lang="fr-FR" sz="9600" dirty="0">
                <a:solidFill>
                  <a:srgbClr val="01375B"/>
                </a:solidFill>
                <a:latin typeface="Roboto Condensed" panose="02000000000000000000" pitchFamily="2" charset="0"/>
                <a:ea typeface="Roboto Condensed" panose="02000000000000000000" pitchFamily="2" charset="0"/>
              </a:rPr>
              <a:t>DOCKER</a:t>
            </a:r>
          </a:p>
        </p:txBody>
      </p:sp>
    </p:spTree>
    <p:extLst>
      <p:ext uri="{BB962C8B-B14F-4D97-AF65-F5344CB8AC3E}">
        <p14:creationId xmlns:p14="http://schemas.microsoft.com/office/powerpoint/2010/main" val="29228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FD8487-B85C-4778-ADA3-81E1E1B55F75}"/>
              </a:ext>
            </a:extLst>
          </p:cNvPr>
          <p:cNvSpPr/>
          <p:nvPr/>
        </p:nvSpPr>
        <p:spPr>
          <a:xfrm>
            <a:off x="77002" y="1455032"/>
            <a:ext cx="12945979" cy="3139321"/>
          </a:xfrm>
          <a:prstGeom prst="rect">
            <a:avLst/>
          </a:prstGeom>
        </p:spPr>
        <p:txBody>
          <a:bodyPr wrap="square">
            <a:spAutoFit/>
          </a:bodyPr>
          <a:lstStyle/>
          <a:p>
            <a:r>
              <a:rPr lang="fr-FR" dirty="0"/>
              <a:t>## </a:t>
            </a:r>
            <a:r>
              <a:rPr lang="fr-FR" dirty="0" err="1"/>
              <a:t>limit</a:t>
            </a:r>
            <a:r>
              <a:rPr lang="fr-FR" dirty="0"/>
              <a:t> </a:t>
            </a:r>
            <a:r>
              <a:rPr lang="fr-FR" dirty="0" err="1"/>
              <a:t>cpu</a:t>
            </a:r>
            <a:endParaRPr lang="fr-FR" dirty="0"/>
          </a:p>
          <a:p>
            <a:r>
              <a:rPr lang="fr-FR" dirty="0">
                <a:solidFill>
                  <a:srgbClr val="C00000"/>
                </a:solidFill>
              </a:rPr>
              <a:t>$ docker container run -</a:t>
            </a:r>
            <a:r>
              <a:rPr lang="fr-FR" dirty="0" err="1">
                <a:solidFill>
                  <a:srgbClr val="C00000"/>
                </a:solidFill>
              </a:rPr>
              <a:t>it</a:t>
            </a:r>
            <a:r>
              <a:rPr lang="fr-FR" dirty="0">
                <a:solidFill>
                  <a:srgbClr val="C00000"/>
                </a:solidFill>
              </a:rPr>
              <a:t> --</a:t>
            </a:r>
            <a:r>
              <a:rPr lang="fr-FR" dirty="0" err="1">
                <a:solidFill>
                  <a:srgbClr val="C00000"/>
                </a:solidFill>
              </a:rPr>
              <a:t>cpus</a:t>
            </a:r>
            <a:r>
              <a:rPr lang="fr-FR" dirty="0">
                <a:solidFill>
                  <a:srgbClr val="C00000"/>
                </a:solidFill>
              </a:rPr>
              <a:t>="0.2" -p 9001:9001 --</a:t>
            </a:r>
            <a:r>
              <a:rPr lang="fr-FR" dirty="0" err="1">
                <a:solidFill>
                  <a:srgbClr val="C00000"/>
                </a:solidFill>
              </a:rPr>
              <a:t>name</a:t>
            </a:r>
            <a:r>
              <a:rPr lang="fr-FR" dirty="0">
                <a:solidFill>
                  <a:srgbClr val="C00000"/>
                </a:solidFill>
              </a:rPr>
              <a:t> </a:t>
            </a:r>
            <a:r>
              <a:rPr lang="fr-FR" dirty="0" err="1">
                <a:solidFill>
                  <a:srgbClr val="C00000"/>
                </a:solidFill>
              </a:rPr>
              <a:t>testcpu</a:t>
            </a:r>
            <a:r>
              <a:rPr lang="fr-FR" dirty="0">
                <a:solidFill>
                  <a:srgbClr val="C00000"/>
                </a:solidFill>
              </a:rPr>
              <a:t> </a:t>
            </a:r>
            <a:r>
              <a:rPr lang="sv-SE" dirty="0">
                <a:solidFill>
                  <a:srgbClr val="C00000"/>
                </a:solidFill>
                <a:latin typeface="varela round"/>
              </a:rPr>
              <a:t>ecommerce/produits </a:t>
            </a:r>
            <a:endParaRPr lang="fr-FR" dirty="0"/>
          </a:p>
          <a:p>
            <a:endParaRPr lang="fr-FR" dirty="0"/>
          </a:p>
          <a:p>
            <a:r>
              <a:rPr lang="fr-FR" dirty="0"/>
              <a:t>## </a:t>
            </a:r>
            <a:r>
              <a:rPr lang="fr-FR" dirty="0" err="1"/>
              <a:t>limit</a:t>
            </a:r>
            <a:r>
              <a:rPr lang="fr-FR" dirty="0"/>
              <a:t> I/O</a:t>
            </a:r>
          </a:p>
          <a:p>
            <a:r>
              <a:rPr lang="fr-FR" dirty="0">
                <a:solidFill>
                  <a:srgbClr val="C00000"/>
                </a:solidFill>
              </a:rPr>
              <a:t>$ docker container run -</a:t>
            </a:r>
            <a:r>
              <a:rPr lang="fr-FR" dirty="0" err="1">
                <a:solidFill>
                  <a:srgbClr val="C00000"/>
                </a:solidFill>
              </a:rPr>
              <a:t>it</a:t>
            </a:r>
            <a:r>
              <a:rPr lang="fr-FR" dirty="0">
                <a:solidFill>
                  <a:srgbClr val="C00000"/>
                </a:solidFill>
              </a:rPr>
              <a:t> --</a:t>
            </a:r>
            <a:r>
              <a:rPr lang="fr-FR" dirty="0" err="1">
                <a:solidFill>
                  <a:srgbClr val="C00000"/>
                </a:solidFill>
              </a:rPr>
              <a:t>device</a:t>
            </a:r>
            <a:r>
              <a:rPr lang="fr-FR" dirty="0">
                <a:solidFill>
                  <a:srgbClr val="C00000"/>
                </a:solidFill>
              </a:rPr>
              <a:t>-</a:t>
            </a:r>
            <a:r>
              <a:rPr lang="fr-FR" dirty="0" err="1">
                <a:solidFill>
                  <a:srgbClr val="C00000"/>
                </a:solidFill>
              </a:rPr>
              <a:t>write</a:t>
            </a:r>
            <a:r>
              <a:rPr lang="fr-FR" dirty="0">
                <a:solidFill>
                  <a:srgbClr val="C00000"/>
                </a:solidFill>
              </a:rPr>
              <a:t>-bps /dev/sda:1mb -p 9001:9001 --</a:t>
            </a:r>
            <a:r>
              <a:rPr lang="fr-FR" dirty="0" err="1">
                <a:solidFill>
                  <a:srgbClr val="C00000"/>
                </a:solidFill>
              </a:rPr>
              <a:t>name</a:t>
            </a:r>
            <a:r>
              <a:rPr lang="fr-FR" dirty="0">
                <a:solidFill>
                  <a:srgbClr val="C00000"/>
                </a:solidFill>
              </a:rPr>
              <a:t> </a:t>
            </a:r>
            <a:r>
              <a:rPr lang="fr-FR" dirty="0" err="1">
                <a:solidFill>
                  <a:srgbClr val="C00000"/>
                </a:solidFill>
              </a:rPr>
              <a:t>testio</a:t>
            </a:r>
            <a:r>
              <a:rPr lang="fr-FR" dirty="0">
                <a:solidFill>
                  <a:srgbClr val="C00000"/>
                </a:solidFill>
              </a:rPr>
              <a:t> </a:t>
            </a:r>
            <a:r>
              <a:rPr lang="sv-SE" dirty="0">
                <a:solidFill>
                  <a:srgbClr val="C00000"/>
                </a:solidFill>
                <a:latin typeface="varela round"/>
              </a:rPr>
              <a:t>ecommerce/produits </a:t>
            </a:r>
            <a:endParaRPr lang="fr-FR" dirty="0"/>
          </a:p>
          <a:p>
            <a:endParaRPr lang="fr-FR" dirty="0"/>
          </a:p>
          <a:p>
            <a:r>
              <a:rPr lang="fr-FR" dirty="0"/>
              <a:t>## </a:t>
            </a:r>
            <a:r>
              <a:rPr lang="fr-FR" dirty="0" err="1"/>
              <a:t>limit</a:t>
            </a:r>
            <a:r>
              <a:rPr lang="fr-FR" dirty="0"/>
              <a:t> Memory</a:t>
            </a:r>
          </a:p>
          <a:p>
            <a:r>
              <a:rPr lang="fr-FR" dirty="0">
                <a:solidFill>
                  <a:srgbClr val="C00000"/>
                </a:solidFill>
              </a:rPr>
              <a:t>$ docker container run -d --memory=180m --memory-swap=180m -p 9001:9001 --</a:t>
            </a:r>
            <a:r>
              <a:rPr lang="fr-FR" dirty="0" err="1">
                <a:solidFill>
                  <a:srgbClr val="C00000"/>
                </a:solidFill>
              </a:rPr>
              <a:t>name</a:t>
            </a:r>
            <a:r>
              <a:rPr lang="fr-FR" dirty="0">
                <a:solidFill>
                  <a:srgbClr val="C00000"/>
                </a:solidFill>
              </a:rPr>
              <a:t> </a:t>
            </a:r>
            <a:r>
              <a:rPr lang="fr-FR" dirty="0" err="1">
                <a:solidFill>
                  <a:srgbClr val="C00000"/>
                </a:solidFill>
              </a:rPr>
              <a:t>testram</a:t>
            </a:r>
            <a:r>
              <a:rPr lang="fr-FR" dirty="0">
                <a:solidFill>
                  <a:srgbClr val="C00000"/>
                </a:solidFill>
              </a:rPr>
              <a:t>  </a:t>
            </a:r>
            <a:r>
              <a:rPr lang="fr-FR" dirty="0" err="1">
                <a:solidFill>
                  <a:srgbClr val="C00000"/>
                </a:solidFill>
              </a:rPr>
              <a:t>springio</a:t>
            </a:r>
            <a:r>
              <a:rPr lang="fr-FR" dirty="0">
                <a:solidFill>
                  <a:srgbClr val="C00000"/>
                </a:solidFill>
              </a:rPr>
              <a:t>/</a:t>
            </a:r>
            <a:r>
              <a:rPr lang="fr-FR" dirty="0" err="1">
                <a:solidFill>
                  <a:srgbClr val="C00000"/>
                </a:solidFill>
              </a:rPr>
              <a:t>gs</a:t>
            </a:r>
            <a:r>
              <a:rPr lang="fr-FR" dirty="0">
                <a:solidFill>
                  <a:srgbClr val="C00000"/>
                </a:solidFill>
              </a:rPr>
              <a:t>-</a:t>
            </a:r>
            <a:r>
              <a:rPr lang="fr-FR" dirty="0" err="1">
                <a:solidFill>
                  <a:srgbClr val="C00000"/>
                </a:solidFill>
              </a:rPr>
              <a:t>spring</a:t>
            </a:r>
            <a:r>
              <a:rPr lang="fr-FR" dirty="0">
                <a:solidFill>
                  <a:srgbClr val="C00000"/>
                </a:solidFill>
              </a:rPr>
              <a:t>-boot-docker</a:t>
            </a:r>
          </a:p>
          <a:p>
            <a:endParaRPr lang="fr-FR" dirty="0"/>
          </a:p>
          <a:p>
            <a:endParaRPr lang="fr-FR" dirty="0"/>
          </a:p>
          <a:p>
            <a:r>
              <a:rPr lang="fr-FR" u="sng" dirty="0">
                <a:solidFill>
                  <a:srgbClr val="2D89FF"/>
                </a:solidFill>
              </a:rPr>
              <a:t>https://docs.docker.com/v17.09/engine/admin/resource_constraints/</a:t>
            </a:r>
          </a:p>
        </p:txBody>
      </p:sp>
    </p:spTree>
    <p:extLst>
      <p:ext uri="{BB962C8B-B14F-4D97-AF65-F5344CB8AC3E}">
        <p14:creationId xmlns:p14="http://schemas.microsoft.com/office/powerpoint/2010/main" val="150214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result for cAdvisor">
            <a:extLst>
              <a:ext uri="{FF2B5EF4-FFF2-40B4-BE49-F238E27FC236}">
                <a16:creationId xmlns:a16="http://schemas.microsoft.com/office/drawing/2014/main" id="{5E006B67-A131-4374-A827-A5DD62A939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975" y="596532"/>
            <a:ext cx="3885398" cy="17054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D919B7C-139D-4F4A-BEBF-3097A113AC6E}"/>
              </a:ext>
            </a:extLst>
          </p:cNvPr>
          <p:cNvSpPr/>
          <p:nvPr/>
        </p:nvSpPr>
        <p:spPr>
          <a:xfrm>
            <a:off x="170046" y="824631"/>
            <a:ext cx="6615764" cy="1477328"/>
          </a:xfrm>
          <a:prstGeom prst="rect">
            <a:avLst/>
          </a:prstGeom>
        </p:spPr>
        <p:txBody>
          <a:bodyPr wrap="square">
            <a:spAutoFit/>
          </a:bodyPr>
          <a:lstStyle/>
          <a:p>
            <a:r>
              <a:rPr lang="fr-FR" b="1" dirty="0" err="1">
                <a:solidFill>
                  <a:srgbClr val="01375B"/>
                </a:solidFill>
                <a:latin typeface="-apple-system"/>
              </a:rPr>
              <a:t>cAdvisor</a:t>
            </a:r>
            <a:r>
              <a:rPr lang="fr-FR" dirty="0">
                <a:solidFill>
                  <a:srgbClr val="24292E"/>
                </a:solidFill>
                <a:latin typeface="-apple-system"/>
              </a:rPr>
              <a:t> (Container Advisor) permet aux utilisateurs de conteneurs de comprendre l'utilisation des ressources et les caractéristiques de performance de leurs conteneurs en cours d'exécution. Il s'agit d'un démon en cours d'exécution qui collecte, agrège, traite et exporte des informations sur l'exécution des conteneurs</a:t>
            </a:r>
            <a:endParaRPr lang="fr-FR" dirty="0"/>
          </a:p>
        </p:txBody>
      </p:sp>
      <p:sp>
        <p:nvSpPr>
          <p:cNvPr id="4" name="Rectangle 3">
            <a:extLst>
              <a:ext uri="{FF2B5EF4-FFF2-40B4-BE49-F238E27FC236}">
                <a16:creationId xmlns:a16="http://schemas.microsoft.com/office/drawing/2014/main" id="{105F9BE1-C1C8-4EBB-A368-46E71A27320A}"/>
              </a:ext>
            </a:extLst>
          </p:cNvPr>
          <p:cNvSpPr/>
          <p:nvPr/>
        </p:nvSpPr>
        <p:spPr>
          <a:xfrm>
            <a:off x="170046" y="2505670"/>
            <a:ext cx="8171848" cy="923330"/>
          </a:xfrm>
          <a:prstGeom prst="rect">
            <a:avLst/>
          </a:prstGeom>
        </p:spPr>
        <p:txBody>
          <a:bodyPr wrap="square">
            <a:spAutoFit/>
          </a:bodyPr>
          <a:lstStyle/>
          <a:p>
            <a:r>
              <a:rPr lang="fr-FR" dirty="0">
                <a:solidFill>
                  <a:srgbClr val="C00000"/>
                </a:solidFill>
              </a:rPr>
              <a:t>$ docker run -d --</a:t>
            </a:r>
            <a:r>
              <a:rPr lang="fr-FR" dirty="0" err="1">
                <a:solidFill>
                  <a:srgbClr val="C00000"/>
                </a:solidFill>
              </a:rPr>
              <a:t>name</a:t>
            </a:r>
            <a:r>
              <a:rPr lang="fr-FR" dirty="0">
                <a:solidFill>
                  <a:srgbClr val="C00000"/>
                </a:solidFill>
              </a:rPr>
              <a:t>=</a:t>
            </a:r>
            <a:r>
              <a:rPr lang="fr-FR" dirty="0" err="1">
                <a:solidFill>
                  <a:srgbClr val="C00000"/>
                </a:solidFill>
              </a:rPr>
              <a:t>cadvisor</a:t>
            </a:r>
            <a:r>
              <a:rPr lang="fr-FR" dirty="0">
                <a:solidFill>
                  <a:srgbClr val="C00000"/>
                </a:solidFill>
              </a:rPr>
              <a:t> -p 8888:8888 --volume=/var/run:/var/</a:t>
            </a:r>
            <a:r>
              <a:rPr lang="fr-FR" dirty="0" err="1">
                <a:solidFill>
                  <a:srgbClr val="C00000"/>
                </a:solidFill>
              </a:rPr>
              <a:t>run:rw</a:t>
            </a:r>
            <a:r>
              <a:rPr lang="fr-FR" dirty="0">
                <a:solidFill>
                  <a:srgbClr val="C00000"/>
                </a:solidFill>
              </a:rPr>
              <a:t> --volume=/</a:t>
            </a:r>
            <a:r>
              <a:rPr lang="fr-FR" dirty="0" err="1">
                <a:solidFill>
                  <a:srgbClr val="C00000"/>
                </a:solidFill>
              </a:rPr>
              <a:t>sys</a:t>
            </a:r>
            <a:r>
              <a:rPr lang="fr-FR" dirty="0">
                <a:solidFill>
                  <a:srgbClr val="C00000"/>
                </a:solidFill>
              </a:rPr>
              <a:t>:/</a:t>
            </a:r>
            <a:r>
              <a:rPr lang="fr-FR" dirty="0" err="1">
                <a:solidFill>
                  <a:srgbClr val="C00000"/>
                </a:solidFill>
              </a:rPr>
              <a:t>sys:ro</a:t>
            </a:r>
            <a:r>
              <a:rPr lang="fr-FR" dirty="0">
                <a:solidFill>
                  <a:srgbClr val="C00000"/>
                </a:solidFill>
              </a:rPr>
              <a:t> --volume=/var/lib/docker/:/var/lib/</a:t>
            </a:r>
            <a:r>
              <a:rPr lang="fr-FR" dirty="0" err="1">
                <a:solidFill>
                  <a:srgbClr val="C00000"/>
                </a:solidFill>
              </a:rPr>
              <a:t>docker:ro</a:t>
            </a:r>
            <a:r>
              <a:rPr lang="fr-FR" dirty="0">
                <a:solidFill>
                  <a:srgbClr val="C00000"/>
                </a:solidFill>
              </a:rPr>
              <a:t> google/</a:t>
            </a:r>
            <a:r>
              <a:rPr lang="fr-FR" dirty="0" err="1">
                <a:solidFill>
                  <a:srgbClr val="C00000"/>
                </a:solidFill>
              </a:rPr>
              <a:t>cadvisor:latest</a:t>
            </a:r>
            <a:endParaRPr lang="fr-FR" dirty="0">
              <a:solidFill>
                <a:srgbClr val="C00000"/>
              </a:solidFill>
            </a:endParaRPr>
          </a:p>
        </p:txBody>
      </p:sp>
      <p:pic>
        <p:nvPicPr>
          <p:cNvPr id="10248" name="Picture 8" descr="Image result for cAdvisor">
            <a:extLst>
              <a:ext uri="{FF2B5EF4-FFF2-40B4-BE49-F238E27FC236}">
                <a16:creationId xmlns:a16="http://schemas.microsoft.com/office/drawing/2014/main" id="{5D0D4458-CA55-4DC8-9280-FBB117DE6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9815" y="2996276"/>
            <a:ext cx="4301741" cy="37174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79A32A-B5D9-4A38-A2EA-37F49718CF2C}"/>
              </a:ext>
            </a:extLst>
          </p:cNvPr>
          <p:cNvSpPr txBox="1"/>
          <p:nvPr/>
        </p:nvSpPr>
        <p:spPr>
          <a:xfrm>
            <a:off x="327259" y="3734602"/>
            <a:ext cx="5313145" cy="646331"/>
          </a:xfrm>
          <a:prstGeom prst="rect">
            <a:avLst/>
          </a:prstGeom>
          <a:noFill/>
        </p:spPr>
        <p:txBody>
          <a:bodyPr wrap="square" rtlCol="0">
            <a:spAutoFit/>
          </a:bodyPr>
          <a:lstStyle/>
          <a:p>
            <a:r>
              <a:rPr lang="fr-FR" dirty="0"/>
              <a:t>Or vous pouvez utilisez:</a:t>
            </a:r>
          </a:p>
          <a:p>
            <a:r>
              <a:rPr lang="fr-FR" dirty="0">
                <a:solidFill>
                  <a:srgbClr val="C00000"/>
                </a:solidFill>
              </a:rPr>
              <a:t>$ docker stats</a:t>
            </a:r>
          </a:p>
        </p:txBody>
      </p:sp>
    </p:spTree>
    <p:extLst>
      <p:ext uri="{BB962C8B-B14F-4D97-AF65-F5344CB8AC3E}">
        <p14:creationId xmlns:p14="http://schemas.microsoft.com/office/powerpoint/2010/main" val="167325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 calcmode="lin" valueType="num">
                                      <p:cBhvr>
                                        <p:cTn id="26" dur="1000" fill="hold"/>
                                        <p:tgtEl>
                                          <p:spTgt spid="10248"/>
                                        </p:tgtEl>
                                        <p:attrNameLst>
                                          <p:attrName>ppt_w</p:attrName>
                                        </p:attrNameLst>
                                      </p:cBhvr>
                                      <p:tavLst>
                                        <p:tav tm="0">
                                          <p:val>
                                            <p:fltVal val="0"/>
                                          </p:val>
                                        </p:tav>
                                        <p:tav tm="100000">
                                          <p:val>
                                            <p:strVal val="#ppt_w"/>
                                          </p:val>
                                        </p:tav>
                                      </p:tavLst>
                                    </p:anim>
                                    <p:anim calcmode="lin" valueType="num">
                                      <p:cBhvr>
                                        <p:cTn id="27" dur="1000" fill="hold"/>
                                        <p:tgtEl>
                                          <p:spTgt spid="10248"/>
                                        </p:tgtEl>
                                        <p:attrNameLst>
                                          <p:attrName>ppt_h</p:attrName>
                                        </p:attrNameLst>
                                      </p:cBhvr>
                                      <p:tavLst>
                                        <p:tav tm="0">
                                          <p:val>
                                            <p:fltVal val="0"/>
                                          </p:val>
                                        </p:tav>
                                        <p:tav tm="100000">
                                          <p:val>
                                            <p:strVal val="#ppt_h"/>
                                          </p:val>
                                        </p:tav>
                                      </p:tavLst>
                                    </p:anim>
                                    <p:anim calcmode="lin" valueType="num">
                                      <p:cBhvr>
                                        <p:cTn id="28" dur="1000" fill="hold"/>
                                        <p:tgtEl>
                                          <p:spTgt spid="10248"/>
                                        </p:tgtEl>
                                        <p:attrNameLst>
                                          <p:attrName>style.rotation</p:attrName>
                                        </p:attrNameLst>
                                      </p:cBhvr>
                                      <p:tavLst>
                                        <p:tav tm="0">
                                          <p:val>
                                            <p:fltVal val="90"/>
                                          </p:val>
                                        </p:tav>
                                        <p:tav tm="100000">
                                          <p:val>
                                            <p:fltVal val="0"/>
                                          </p:val>
                                        </p:tav>
                                      </p:tavLst>
                                    </p:anim>
                                    <p:animEffect transition="in" filter="fade">
                                      <p:cBhvr>
                                        <p:cTn id="29" dur="1000"/>
                                        <p:tgtEl>
                                          <p:spTgt spid="102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6B92594-A3DC-47F4-984A-8248EE590A40}"/>
              </a:ext>
            </a:extLst>
          </p:cNvPr>
          <p:cNvSpPr/>
          <p:nvPr/>
        </p:nvSpPr>
        <p:spPr>
          <a:xfrm>
            <a:off x="105878" y="510466"/>
            <a:ext cx="8662737" cy="1200329"/>
          </a:xfrm>
          <a:prstGeom prst="rect">
            <a:avLst/>
          </a:prstGeom>
        </p:spPr>
        <p:txBody>
          <a:bodyPr wrap="square">
            <a:spAutoFit/>
          </a:bodyPr>
          <a:lstStyle/>
          <a:p>
            <a:r>
              <a:rPr lang="en-US" dirty="0">
                <a:solidFill>
                  <a:srgbClr val="4A5960"/>
                </a:solidFill>
                <a:latin typeface="Roboto" panose="02000000000000000000" pitchFamily="2" charset="0"/>
              </a:rPr>
              <a:t>“From Gmail to YouTube to Search, everything at Google runs in containers. Containerization allows our development teams to move fast, deploy software efficiently, and operate at an unprecedented scale. Each week, we start over several billion containers”</a:t>
            </a:r>
            <a:endParaRPr lang="fr-FR" dirty="0"/>
          </a:p>
        </p:txBody>
      </p:sp>
      <p:sp>
        <p:nvSpPr>
          <p:cNvPr id="3" name="Rectangle 2">
            <a:extLst>
              <a:ext uri="{FF2B5EF4-FFF2-40B4-BE49-F238E27FC236}">
                <a16:creationId xmlns:a16="http://schemas.microsoft.com/office/drawing/2014/main" id="{FD074CB6-4AB8-47D9-9C8C-1DB5E0CDD5D8}"/>
              </a:ext>
            </a:extLst>
          </p:cNvPr>
          <p:cNvSpPr/>
          <p:nvPr/>
        </p:nvSpPr>
        <p:spPr>
          <a:xfrm>
            <a:off x="5047212" y="1341463"/>
            <a:ext cx="3721403" cy="369332"/>
          </a:xfrm>
          <a:prstGeom prst="rect">
            <a:avLst/>
          </a:prstGeom>
        </p:spPr>
        <p:txBody>
          <a:bodyPr wrap="none">
            <a:spAutoFit/>
          </a:bodyPr>
          <a:lstStyle/>
          <a:p>
            <a:r>
              <a:rPr lang="fr-FR" dirty="0">
                <a:hlinkClick r:id="rId4"/>
              </a:rPr>
              <a:t>https://cloud.google.com/containers/</a:t>
            </a:r>
            <a:endParaRPr lang="fr-FR" dirty="0"/>
          </a:p>
        </p:txBody>
      </p:sp>
      <p:pic>
        <p:nvPicPr>
          <p:cNvPr id="11266" name="Picture 2" descr="Image result for docker container fail">
            <a:extLst>
              <a:ext uri="{FF2B5EF4-FFF2-40B4-BE49-F238E27FC236}">
                <a16:creationId xmlns:a16="http://schemas.microsoft.com/office/drawing/2014/main" id="{13A60072-FF46-4B86-92E7-FB34DB7E5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505" y="1954116"/>
            <a:ext cx="5235592" cy="40137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099666-2F29-40E9-9211-14BFFF23D76D}"/>
              </a:ext>
            </a:extLst>
          </p:cNvPr>
          <p:cNvSpPr/>
          <p:nvPr/>
        </p:nvSpPr>
        <p:spPr>
          <a:xfrm>
            <a:off x="5953830" y="1951613"/>
            <a:ext cx="6045665" cy="1754326"/>
          </a:xfrm>
          <a:prstGeom prst="rect">
            <a:avLst/>
          </a:prstGeom>
        </p:spPr>
        <p:txBody>
          <a:bodyPr wrap="square">
            <a:spAutoFit/>
          </a:bodyPr>
          <a:lstStyle/>
          <a:p>
            <a:r>
              <a:rPr lang="fr-FR" sz="3600" dirty="0">
                <a:solidFill>
                  <a:schemeClr val="bg1">
                    <a:lumMod val="50000"/>
                  </a:schemeClr>
                </a:solidFill>
                <a:latin typeface="Roboto Black" panose="02000000000000000000" pitchFamily="2" charset="0"/>
                <a:ea typeface="Roboto Black" panose="02000000000000000000" pitchFamily="2" charset="0"/>
              </a:rPr>
              <a:t>C'est une autre histoire!</a:t>
            </a:r>
          </a:p>
          <a:p>
            <a:r>
              <a:rPr lang="fr-FR" dirty="0"/>
              <a:t>D’un système </a:t>
            </a:r>
            <a:r>
              <a:rPr lang="fr-FR" dirty="0">
                <a:hlinkClick r:id="rId6" tooltip="Open source"/>
              </a:rPr>
              <a:t>open source</a:t>
            </a:r>
            <a:r>
              <a:rPr lang="fr-FR" dirty="0"/>
              <a:t> qui vise à fournir une « </a:t>
            </a:r>
            <a:r>
              <a:rPr lang="fr-FR" dirty="0">
                <a:hlinkClick r:id="rId7" tooltip="Plate-forme (informatique)"/>
              </a:rPr>
              <a:t>plate-forme</a:t>
            </a:r>
            <a:r>
              <a:rPr lang="fr-FR" dirty="0"/>
              <a:t> permettant d'automatiser le déploiement, la montée en charge et la mise en œuvre de </a:t>
            </a:r>
            <a:r>
              <a:rPr lang="fr-FR" dirty="0">
                <a:hlinkClick r:id="rId8" tooltip="Conteneur (homonymie)"/>
              </a:rPr>
              <a:t>conteneurs d'application</a:t>
            </a:r>
            <a:r>
              <a:rPr lang="fr-FR" dirty="0"/>
              <a:t> sur des </a:t>
            </a:r>
            <a:r>
              <a:rPr lang="fr-FR" dirty="0">
                <a:hlinkClick r:id="rId9" tooltip="Grappe de serveurs"/>
              </a:rPr>
              <a:t>clusters de serveurs</a:t>
            </a:r>
            <a:r>
              <a:rPr lang="fr-FR" dirty="0"/>
              <a:t> </a:t>
            </a:r>
            <a:endParaRPr lang="fr-FR" sz="3600" dirty="0">
              <a:solidFill>
                <a:schemeClr val="bg1">
                  <a:lumMod val="50000"/>
                </a:schemeClr>
              </a:solidFill>
              <a:latin typeface="Roboto Black" panose="02000000000000000000" pitchFamily="2" charset="0"/>
              <a:ea typeface="Roboto Black" panose="02000000000000000000" pitchFamily="2" charset="0"/>
            </a:endParaRPr>
          </a:p>
        </p:txBody>
      </p:sp>
      <p:pic>
        <p:nvPicPr>
          <p:cNvPr id="11270" name="Picture 6" descr="Image result for kubernetes png">
            <a:extLst>
              <a:ext uri="{FF2B5EF4-FFF2-40B4-BE49-F238E27FC236}">
                <a16:creationId xmlns:a16="http://schemas.microsoft.com/office/drawing/2014/main" id="{6E9A1FF9-E92A-449B-BB95-C6EE193787C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22450" y="3705939"/>
            <a:ext cx="2801040" cy="271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9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66"/>
                                        </p:tgtEl>
                                        <p:attrNameLst>
                                          <p:attrName>style.visibility</p:attrName>
                                        </p:attrNameLst>
                                      </p:cBhvr>
                                      <p:to>
                                        <p:strVal val="visible"/>
                                      </p:to>
                                    </p:set>
                                    <p:animEffect transition="in" filter="fade">
                                      <p:cBhvr>
                                        <p:cTn id="19" dur="1000"/>
                                        <p:tgtEl>
                                          <p:spTgt spid="11266"/>
                                        </p:tgtEl>
                                      </p:cBhvr>
                                    </p:animEffect>
                                    <p:anim calcmode="lin" valueType="num">
                                      <p:cBhvr>
                                        <p:cTn id="20" dur="1000" fill="hold"/>
                                        <p:tgtEl>
                                          <p:spTgt spid="11266"/>
                                        </p:tgtEl>
                                        <p:attrNameLst>
                                          <p:attrName>ppt_x</p:attrName>
                                        </p:attrNameLst>
                                      </p:cBhvr>
                                      <p:tavLst>
                                        <p:tav tm="0">
                                          <p:val>
                                            <p:strVal val="#ppt_x"/>
                                          </p:val>
                                        </p:tav>
                                        <p:tav tm="100000">
                                          <p:val>
                                            <p:strVal val="#ppt_x"/>
                                          </p:val>
                                        </p:tav>
                                      </p:tavLst>
                                    </p:anim>
                                    <p:anim calcmode="lin" valueType="num">
                                      <p:cBhvr>
                                        <p:cTn id="21"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1270"/>
                                        </p:tgtEl>
                                        <p:attrNameLst>
                                          <p:attrName>style.visibility</p:attrName>
                                        </p:attrNameLst>
                                      </p:cBhvr>
                                      <p:to>
                                        <p:strVal val="visible"/>
                                      </p:to>
                                    </p:set>
                                    <p:anim calcmode="lin" valueType="num">
                                      <p:cBhvr>
                                        <p:cTn id="26" dur="500" fill="hold"/>
                                        <p:tgtEl>
                                          <p:spTgt spid="11270"/>
                                        </p:tgtEl>
                                        <p:attrNameLst>
                                          <p:attrName>ppt_w</p:attrName>
                                        </p:attrNameLst>
                                      </p:cBhvr>
                                      <p:tavLst>
                                        <p:tav tm="0">
                                          <p:val>
                                            <p:fltVal val="0"/>
                                          </p:val>
                                        </p:tav>
                                        <p:tav tm="100000">
                                          <p:val>
                                            <p:strVal val="#ppt_w"/>
                                          </p:val>
                                        </p:tav>
                                      </p:tavLst>
                                    </p:anim>
                                    <p:anim calcmode="lin" valueType="num">
                                      <p:cBhvr>
                                        <p:cTn id="27" dur="500" fill="hold"/>
                                        <p:tgtEl>
                                          <p:spTgt spid="11270"/>
                                        </p:tgtEl>
                                        <p:attrNameLst>
                                          <p:attrName>ppt_h</p:attrName>
                                        </p:attrNameLst>
                                      </p:cBhvr>
                                      <p:tavLst>
                                        <p:tav tm="0">
                                          <p:val>
                                            <p:fltVal val="0"/>
                                          </p:val>
                                        </p:tav>
                                        <p:tav tm="100000">
                                          <p:val>
                                            <p:strVal val="#ppt_h"/>
                                          </p:val>
                                        </p:tav>
                                      </p:tavLst>
                                    </p:anim>
                                    <p:animEffect transition="in" filter="fade">
                                      <p:cBhvr>
                                        <p:cTn id="28" dur="500"/>
                                        <p:tgtEl>
                                          <p:spTgt spid="1127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7E25B45-5887-4578-952B-55957038EE93}"/>
              </a:ext>
            </a:extLst>
          </p:cNvPr>
          <p:cNvSpPr/>
          <p:nvPr/>
        </p:nvSpPr>
        <p:spPr>
          <a:xfrm>
            <a:off x="1391827" y="2028616"/>
            <a:ext cx="9408345" cy="2800767"/>
          </a:xfrm>
          <a:prstGeom prst="rect">
            <a:avLst/>
          </a:prstGeom>
        </p:spPr>
        <p:txBody>
          <a:bodyPr wrap="none">
            <a:spAutoFit/>
          </a:bodyPr>
          <a:lstStyle/>
          <a:p>
            <a:r>
              <a:rPr lang="fr-FR" sz="8800" b="1" cap="all" dirty="0">
                <a:solidFill>
                  <a:srgbClr val="0070C0"/>
                </a:solidFill>
                <a:latin typeface="Roboto Condensed" panose="02000000000000000000" pitchFamily="2" charset="0"/>
                <a:ea typeface="Roboto Condensed" panose="02000000000000000000" pitchFamily="2" charset="0"/>
              </a:rPr>
              <a:t>MERCI POUR VOTRE </a:t>
            </a:r>
          </a:p>
          <a:p>
            <a:r>
              <a:rPr lang="fr-FR" sz="8800" b="1" cap="all" dirty="0">
                <a:solidFill>
                  <a:srgbClr val="FFC820"/>
                </a:solidFill>
                <a:latin typeface="Roboto Condensed" panose="02000000000000000000" pitchFamily="2" charset="0"/>
                <a:ea typeface="Roboto Condensed" panose="02000000000000000000" pitchFamily="2" charset="0"/>
              </a:rPr>
              <a:t>ATTENTION</a:t>
            </a:r>
          </a:p>
        </p:txBody>
      </p:sp>
    </p:spTree>
    <p:extLst>
      <p:ext uri="{BB962C8B-B14F-4D97-AF65-F5344CB8AC3E}">
        <p14:creationId xmlns:p14="http://schemas.microsoft.com/office/powerpoint/2010/main" val="11411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igure 20">
            <a:extLst>
              <a:ext uri="{FF2B5EF4-FFF2-40B4-BE49-F238E27FC236}">
                <a16:creationId xmlns:a16="http://schemas.microsoft.com/office/drawing/2014/main" id="{C05A9944-555C-4E4E-88A8-9040D8F3B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092" y="435154"/>
            <a:ext cx="5717407" cy="629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0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1D1A762-F07B-4273-B789-90FE92480273}"/>
              </a:ext>
            </a:extLst>
          </p:cNvPr>
          <p:cNvSpPr/>
          <p:nvPr/>
        </p:nvSpPr>
        <p:spPr>
          <a:xfrm>
            <a:off x="152401" y="1118427"/>
            <a:ext cx="11905446" cy="564813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4" name="Rectangle 3">
            <a:extLst>
              <a:ext uri="{FF2B5EF4-FFF2-40B4-BE49-F238E27FC236}">
                <a16:creationId xmlns:a16="http://schemas.microsoft.com/office/drawing/2014/main" id="{AB788762-E95A-4BCC-972D-26DC18DA360D}"/>
              </a:ext>
            </a:extLst>
          </p:cNvPr>
          <p:cNvSpPr/>
          <p:nvPr/>
        </p:nvSpPr>
        <p:spPr>
          <a:xfrm>
            <a:off x="152401" y="5857901"/>
            <a:ext cx="11905446" cy="90865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pic>
        <p:nvPicPr>
          <p:cNvPr id="7174" name="Picture 6" descr="Image result for docker white png">
            <a:extLst>
              <a:ext uri="{FF2B5EF4-FFF2-40B4-BE49-F238E27FC236}">
                <a16:creationId xmlns:a16="http://schemas.microsoft.com/office/drawing/2014/main" id="{2A8CDA3E-F721-4EE8-B0B2-79C58BF5FC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0174" y="5990442"/>
            <a:ext cx="2505862" cy="64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52FA3D3-B169-4B8C-820D-3140D64556EA}"/>
              </a:ext>
            </a:extLst>
          </p:cNvPr>
          <p:cNvSpPr/>
          <p:nvPr/>
        </p:nvSpPr>
        <p:spPr>
          <a:xfrm>
            <a:off x="150503" y="1232008"/>
            <a:ext cx="2116141" cy="462589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AE4CDD4-E583-4938-9EA5-DBFDEB46EE40}"/>
              </a:ext>
            </a:extLst>
          </p:cNvPr>
          <p:cNvSpPr/>
          <p:nvPr/>
        </p:nvSpPr>
        <p:spPr>
          <a:xfrm>
            <a:off x="2492982" y="1248846"/>
            <a:ext cx="2116140" cy="462589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427D667-96EC-4734-95F3-EB6DDF1E1220}"/>
              </a:ext>
            </a:extLst>
          </p:cNvPr>
          <p:cNvSpPr/>
          <p:nvPr/>
        </p:nvSpPr>
        <p:spPr>
          <a:xfrm>
            <a:off x="4831883" y="1248846"/>
            <a:ext cx="2116138" cy="462589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30E221BF-E9C1-4FED-9513-2FDE8D267314}"/>
              </a:ext>
            </a:extLst>
          </p:cNvPr>
          <p:cNvSpPr/>
          <p:nvPr/>
        </p:nvSpPr>
        <p:spPr>
          <a:xfrm>
            <a:off x="7290735" y="1248846"/>
            <a:ext cx="2116138" cy="462589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CCD9FE10-C3AA-4298-AD4F-D2F27C75CC7F}"/>
              </a:ext>
            </a:extLst>
          </p:cNvPr>
          <p:cNvSpPr/>
          <p:nvPr/>
        </p:nvSpPr>
        <p:spPr>
          <a:xfrm>
            <a:off x="9955346" y="1232007"/>
            <a:ext cx="2116138" cy="462589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pic>
        <p:nvPicPr>
          <p:cNvPr id="7176" name="Picture 8" descr="Image result for mysql white png">
            <a:extLst>
              <a:ext uri="{FF2B5EF4-FFF2-40B4-BE49-F238E27FC236}">
                <a16:creationId xmlns:a16="http://schemas.microsoft.com/office/drawing/2014/main" id="{3738854B-52FB-4737-B17A-715E3FBC49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538" y="1576800"/>
            <a:ext cx="1898899" cy="13165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EE957F-C3C2-4EAA-B835-088747A2A0BC}"/>
              </a:ext>
            </a:extLst>
          </p:cNvPr>
          <p:cNvSpPr txBox="1"/>
          <p:nvPr/>
        </p:nvSpPr>
        <p:spPr>
          <a:xfrm>
            <a:off x="209533" y="3308731"/>
            <a:ext cx="1940737" cy="1169551"/>
          </a:xfrm>
          <a:prstGeom prst="rect">
            <a:avLst/>
          </a:prstGeom>
          <a:noFill/>
        </p:spPr>
        <p:txBody>
          <a:bodyPr wrap="square" rtlCol="0">
            <a:spAutoFit/>
          </a:bodyPr>
          <a:lstStyle/>
          <a:p>
            <a:r>
              <a:rPr lang="fr-FR" sz="1400" dirty="0" err="1">
                <a:solidFill>
                  <a:schemeClr val="bg1"/>
                </a:solidFill>
                <a:latin typeface="Roboto Black" panose="02000000000000000000" pitchFamily="2" charset="0"/>
                <a:ea typeface="Roboto Black" panose="02000000000000000000" pitchFamily="2" charset="0"/>
              </a:rPr>
              <a:t>Username</a:t>
            </a:r>
            <a:r>
              <a:rPr lang="fr-FR" sz="1400" dirty="0">
                <a:solidFill>
                  <a:schemeClr val="bg1"/>
                </a:solidFill>
                <a:latin typeface="Roboto Black" panose="02000000000000000000" pitchFamily="2" charset="0"/>
                <a:ea typeface="Roboto Black" panose="02000000000000000000" pitchFamily="2" charset="0"/>
              </a:rPr>
              <a:t>: root</a:t>
            </a:r>
          </a:p>
          <a:p>
            <a:endParaRPr lang="fr-FR" sz="1400" dirty="0">
              <a:solidFill>
                <a:schemeClr val="bg1"/>
              </a:solidFill>
              <a:latin typeface="Roboto Black" panose="02000000000000000000" pitchFamily="2" charset="0"/>
              <a:ea typeface="Roboto Black" panose="02000000000000000000" pitchFamily="2" charset="0"/>
            </a:endParaRPr>
          </a:p>
          <a:p>
            <a:r>
              <a:rPr lang="fr-FR" sz="1400" dirty="0" err="1">
                <a:solidFill>
                  <a:schemeClr val="bg1"/>
                </a:solidFill>
                <a:latin typeface="Roboto Black" panose="02000000000000000000" pitchFamily="2" charset="0"/>
                <a:ea typeface="Roboto Black" panose="02000000000000000000" pitchFamily="2" charset="0"/>
              </a:rPr>
              <a:t>Password</a:t>
            </a:r>
            <a:r>
              <a:rPr lang="fr-FR" sz="1400" dirty="0">
                <a:solidFill>
                  <a:schemeClr val="bg1"/>
                </a:solidFill>
                <a:latin typeface="Roboto Black" panose="02000000000000000000" pitchFamily="2" charset="0"/>
                <a:ea typeface="Roboto Black" panose="02000000000000000000" pitchFamily="2" charset="0"/>
              </a:rPr>
              <a:t>: </a:t>
            </a:r>
            <a:r>
              <a:rPr lang="fr-FR" sz="1400" dirty="0" err="1">
                <a:solidFill>
                  <a:schemeClr val="bg1"/>
                </a:solidFill>
                <a:latin typeface="Roboto Black" panose="02000000000000000000" pitchFamily="2" charset="0"/>
                <a:ea typeface="Roboto Black" panose="02000000000000000000" pitchFamily="2" charset="0"/>
              </a:rPr>
              <a:t>password</a:t>
            </a:r>
            <a:endParaRPr lang="fr-FR" sz="1400" dirty="0">
              <a:solidFill>
                <a:schemeClr val="bg1"/>
              </a:solidFill>
              <a:latin typeface="Roboto Black" panose="02000000000000000000" pitchFamily="2" charset="0"/>
              <a:ea typeface="Roboto Black" panose="02000000000000000000" pitchFamily="2" charset="0"/>
            </a:endParaRPr>
          </a:p>
          <a:p>
            <a:endParaRPr lang="fr-FR" sz="1400" dirty="0">
              <a:solidFill>
                <a:schemeClr val="bg1"/>
              </a:solidFill>
              <a:latin typeface="Roboto Black" panose="02000000000000000000" pitchFamily="2" charset="0"/>
              <a:ea typeface="Roboto Black" panose="02000000000000000000" pitchFamily="2" charset="0"/>
            </a:endParaRPr>
          </a:p>
          <a:p>
            <a:r>
              <a:rPr lang="fr-FR" sz="1400" dirty="0">
                <a:solidFill>
                  <a:schemeClr val="bg1"/>
                </a:solidFill>
                <a:latin typeface="Roboto Black" panose="02000000000000000000" pitchFamily="2" charset="0"/>
                <a:ea typeface="Roboto Black" panose="02000000000000000000" pitchFamily="2" charset="0"/>
              </a:rPr>
              <a:t>Port: 3306</a:t>
            </a:r>
          </a:p>
        </p:txBody>
      </p:sp>
      <p:pic>
        <p:nvPicPr>
          <p:cNvPr id="7180" name="Picture 12" descr="Image result for spring boot png">
            <a:extLst>
              <a:ext uri="{FF2B5EF4-FFF2-40B4-BE49-F238E27FC236}">
                <a16:creationId xmlns:a16="http://schemas.microsoft.com/office/drawing/2014/main" id="{42FD2B39-218D-4A3D-B676-26157AED033B}"/>
              </a:ext>
            </a:extLst>
          </p:cNvPr>
          <p:cNvPicPr>
            <a:picLocks noChangeAspect="1" noChangeArrowheads="1"/>
          </p:cNvPicPr>
          <p:nvPr/>
        </p:nvPicPr>
        <p:blipFill>
          <a:blip r:embed="rId6">
            <a:biLevel thresh="25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58852" y="1116533"/>
            <a:ext cx="2294017" cy="229401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Image result for spring boot png">
            <a:extLst>
              <a:ext uri="{FF2B5EF4-FFF2-40B4-BE49-F238E27FC236}">
                <a16:creationId xmlns:a16="http://schemas.microsoft.com/office/drawing/2014/main" id="{D446C3EC-CE6C-4A32-9E3A-E9AD69EEDF14}"/>
              </a:ext>
            </a:extLst>
          </p:cNvPr>
          <p:cNvPicPr>
            <a:picLocks noChangeAspect="1" noChangeArrowheads="1"/>
          </p:cNvPicPr>
          <p:nvPr/>
        </p:nvPicPr>
        <p:blipFill>
          <a:blip r:embed="rId6">
            <a:biLevel thresh="25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798592" y="1116532"/>
            <a:ext cx="2294017" cy="22940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spring boot png">
            <a:extLst>
              <a:ext uri="{FF2B5EF4-FFF2-40B4-BE49-F238E27FC236}">
                <a16:creationId xmlns:a16="http://schemas.microsoft.com/office/drawing/2014/main" id="{C744F22B-C498-4E30-BC9F-7AC02C3C45C3}"/>
              </a:ext>
            </a:extLst>
          </p:cNvPr>
          <p:cNvPicPr>
            <a:picLocks noChangeAspect="1" noChangeArrowheads="1"/>
          </p:cNvPicPr>
          <p:nvPr/>
        </p:nvPicPr>
        <p:blipFill>
          <a:blip r:embed="rId6">
            <a:biLevel thresh="25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247418" y="1116531"/>
            <a:ext cx="2294017" cy="22940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Image result for spring boot png">
            <a:extLst>
              <a:ext uri="{FF2B5EF4-FFF2-40B4-BE49-F238E27FC236}">
                <a16:creationId xmlns:a16="http://schemas.microsoft.com/office/drawing/2014/main" id="{E9E6449C-F9EE-4D0C-8995-7FFF18306FE8}"/>
              </a:ext>
            </a:extLst>
          </p:cNvPr>
          <p:cNvPicPr>
            <a:picLocks noChangeAspect="1" noChangeArrowheads="1"/>
          </p:cNvPicPr>
          <p:nvPr/>
        </p:nvPicPr>
        <p:blipFill>
          <a:blip r:embed="rId6">
            <a:biLevel thresh="25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931272" y="1054895"/>
            <a:ext cx="2294017" cy="2294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65D395E-55A0-4284-AD82-B5BCA93456C0}"/>
              </a:ext>
            </a:extLst>
          </p:cNvPr>
          <p:cNvSpPr/>
          <p:nvPr/>
        </p:nvSpPr>
        <p:spPr>
          <a:xfrm>
            <a:off x="2534652" y="3323205"/>
            <a:ext cx="1995300" cy="1200329"/>
          </a:xfrm>
          <a:prstGeom prst="rect">
            <a:avLst/>
          </a:prstGeom>
        </p:spPr>
        <p:txBody>
          <a:bodyPr wrap="square">
            <a:spAutoFit/>
          </a:bodyPr>
          <a:lstStyle/>
          <a:p>
            <a:r>
              <a:rPr lang="fr-FR" dirty="0" err="1">
                <a:solidFill>
                  <a:schemeClr val="bg1"/>
                </a:solidFill>
                <a:latin typeface="Roboto Black" panose="02000000000000000000" pitchFamily="2" charset="0"/>
                <a:ea typeface="Roboto Black" panose="02000000000000000000" pitchFamily="2" charset="0"/>
              </a:rPr>
              <a:t>Microservice</a:t>
            </a:r>
            <a:r>
              <a:rPr lang="fr-FR" dirty="0">
                <a:solidFill>
                  <a:schemeClr val="bg1"/>
                </a:solidFill>
                <a:latin typeface="Roboto Black" panose="02000000000000000000" pitchFamily="2" charset="0"/>
                <a:ea typeface="Roboto Black" panose="02000000000000000000" pitchFamily="2" charset="0"/>
              </a:rPr>
              <a:t> Produits</a:t>
            </a:r>
          </a:p>
          <a:p>
            <a:endParaRPr lang="fr-FR" dirty="0">
              <a:solidFill>
                <a:schemeClr val="bg1"/>
              </a:solidFill>
              <a:latin typeface="Roboto Black" panose="02000000000000000000" pitchFamily="2" charset="0"/>
              <a:ea typeface="Roboto Black" panose="02000000000000000000" pitchFamily="2" charset="0"/>
            </a:endParaRPr>
          </a:p>
          <a:p>
            <a:r>
              <a:rPr lang="fr-FR" dirty="0">
                <a:solidFill>
                  <a:schemeClr val="bg1"/>
                </a:solidFill>
                <a:latin typeface="Roboto Black" panose="02000000000000000000" pitchFamily="2" charset="0"/>
                <a:ea typeface="Roboto Black" panose="02000000000000000000" pitchFamily="2" charset="0"/>
              </a:rPr>
              <a:t>Port: 9001</a:t>
            </a:r>
          </a:p>
        </p:txBody>
      </p:sp>
      <p:sp>
        <p:nvSpPr>
          <p:cNvPr id="23" name="Rectangle 22">
            <a:extLst>
              <a:ext uri="{FF2B5EF4-FFF2-40B4-BE49-F238E27FC236}">
                <a16:creationId xmlns:a16="http://schemas.microsoft.com/office/drawing/2014/main" id="{C11EFCB4-7EE8-4503-9986-6A2976E24D66}"/>
              </a:ext>
            </a:extLst>
          </p:cNvPr>
          <p:cNvSpPr/>
          <p:nvPr/>
        </p:nvSpPr>
        <p:spPr>
          <a:xfrm>
            <a:off x="4891034" y="3300032"/>
            <a:ext cx="1995300" cy="1200329"/>
          </a:xfrm>
          <a:prstGeom prst="rect">
            <a:avLst/>
          </a:prstGeom>
        </p:spPr>
        <p:txBody>
          <a:bodyPr wrap="square">
            <a:spAutoFit/>
          </a:bodyPr>
          <a:lstStyle/>
          <a:p>
            <a:r>
              <a:rPr lang="fr-FR" dirty="0" err="1">
                <a:solidFill>
                  <a:schemeClr val="bg1"/>
                </a:solidFill>
                <a:latin typeface="Roboto Black" panose="02000000000000000000" pitchFamily="2" charset="0"/>
                <a:ea typeface="Roboto Black" panose="02000000000000000000" pitchFamily="2" charset="0"/>
              </a:rPr>
              <a:t>Microservice</a:t>
            </a:r>
            <a:r>
              <a:rPr lang="fr-FR" dirty="0">
                <a:solidFill>
                  <a:schemeClr val="bg1"/>
                </a:solidFill>
                <a:latin typeface="Roboto Black" panose="02000000000000000000" pitchFamily="2" charset="0"/>
                <a:ea typeface="Roboto Black" panose="02000000000000000000" pitchFamily="2" charset="0"/>
              </a:rPr>
              <a:t> Paiement</a:t>
            </a:r>
          </a:p>
          <a:p>
            <a:endParaRPr lang="fr-FR" dirty="0">
              <a:solidFill>
                <a:schemeClr val="bg1"/>
              </a:solidFill>
              <a:latin typeface="Roboto Black" panose="02000000000000000000" pitchFamily="2" charset="0"/>
              <a:ea typeface="Roboto Black" panose="02000000000000000000" pitchFamily="2" charset="0"/>
            </a:endParaRPr>
          </a:p>
          <a:p>
            <a:r>
              <a:rPr lang="fr-FR" dirty="0">
                <a:solidFill>
                  <a:schemeClr val="bg1"/>
                </a:solidFill>
                <a:latin typeface="Roboto Black" panose="02000000000000000000" pitchFamily="2" charset="0"/>
                <a:ea typeface="Roboto Black" panose="02000000000000000000" pitchFamily="2" charset="0"/>
              </a:rPr>
              <a:t>Port: 9003</a:t>
            </a:r>
          </a:p>
        </p:txBody>
      </p:sp>
      <p:sp>
        <p:nvSpPr>
          <p:cNvPr id="24" name="Rectangle 23">
            <a:extLst>
              <a:ext uri="{FF2B5EF4-FFF2-40B4-BE49-F238E27FC236}">
                <a16:creationId xmlns:a16="http://schemas.microsoft.com/office/drawing/2014/main" id="{004FA427-263E-42D4-981B-D4E345E4097D}"/>
              </a:ext>
            </a:extLst>
          </p:cNvPr>
          <p:cNvSpPr/>
          <p:nvPr/>
        </p:nvSpPr>
        <p:spPr>
          <a:xfrm>
            <a:off x="7348082" y="3300032"/>
            <a:ext cx="1995300" cy="1200329"/>
          </a:xfrm>
          <a:prstGeom prst="rect">
            <a:avLst/>
          </a:prstGeom>
        </p:spPr>
        <p:txBody>
          <a:bodyPr wrap="square">
            <a:spAutoFit/>
          </a:bodyPr>
          <a:lstStyle/>
          <a:p>
            <a:r>
              <a:rPr lang="fr-FR" dirty="0" err="1">
                <a:solidFill>
                  <a:schemeClr val="bg1"/>
                </a:solidFill>
                <a:latin typeface="Roboto Black" panose="02000000000000000000" pitchFamily="2" charset="0"/>
                <a:ea typeface="Roboto Black" panose="02000000000000000000" pitchFamily="2" charset="0"/>
              </a:rPr>
              <a:t>Microservice</a:t>
            </a:r>
            <a:r>
              <a:rPr lang="fr-FR" dirty="0">
                <a:solidFill>
                  <a:schemeClr val="bg1"/>
                </a:solidFill>
                <a:latin typeface="Roboto Black" panose="02000000000000000000" pitchFamily="2" charset="0"/>
                <a:ea typeface="Roboto Black" panose="02000000000000000000" pitchFamily="2" charset="0"/>
              </a:rPr>
              <a:t> Commandes</a:t>
            </a:r>
          </a:p>
          <a:p>
            <a:endParaRPr lang="fr-FR" dirty="0">
              <a:solidFill>
                <a:schemeClr val="bg1"/>
              </a:solidFill>
              <a:latin typeface="Roboto Black" panose="02000000000000000000" pitchFamily="2" charset="0"/>
              <a:ea typeface="Roboto Black" panose="02000000000000000000" pitchFamily="2" charset="0"/>
            </a:endParaRPr>
          </a:p>
          <a:p>
            <a:r>
              <a:rPr lang="fr-FR" dirty="0">
                <a:solidFill>
                  <a:schemeClr val="bg1"/>
                </a:solidFill>
                <a:latin typeface="Roboto Black" panose="02000000000000000000" pitchFamily="2" charset="0"/>
                <a:ea typeface="Roboto Black" panose="02000000000000000000" pitchFamily="2" charset="0"/>
              </a:rPr>
              <a:t>Port: 9002</a:t>
            </a:r>
          </a:p>
        </p:txBody>
      </p:sp>
      <p:sp>
        <p:nvSpPr>
          <p:cNvPr id="25" name="Rectangle 24">
            <a:extLst>
              <a:ext uri="{FF2B5EF4-FFF2-40B4-BE49-F238E27FC236}">
                <a16:creationId xmlns:a16="http://schemas.microsoft.com/office/drawing/2014/main" id="{561E1AF3-936C-456B-BF00-D5118B32A5F0}"/>
              </a:ext>
            </a:extLst>
          </p:cNvPr>
          <p:cNvSpPr/>
          <p:nvPr/>
        </p:nvSpPr>
        <p:spPr>
          <a:xfrm>
            <a:off x="10023714" y="3261570"/>
            <a:ext cx="1995300" cy="1200329"/>
          </a:xfrm>
          <a:prstGeom prst="rect">
            <a:avLst/>
          </a:prstGeom>
        </p:spPr>
        <p:txBody>
          <a:bodyPr wrap="square">
            <a:spAutoFit/>
          </a:bodyPr>
          <a:lstStyle/>
          <a:p>
            <a:r>
              <a:rPr lang="fr-FR" dirty="0" err="1">
                <a:solidFill>
                  <a:schemeClr val="bg1"/>
                </a:solidFill>
                <a:latin typeface="Roboto Black" panose="02000000000000000000" pitchFamily="2" charset="0"/>
                <a:ea typeface="Roboto Black" panose="02000000000000000000" pitchFamily="2" charset="0"/>
              </a:rPr>
              <a:t>Microservice</a:t>
            </a:r>
            <a:r>
              <a:rPr lang="fr-FR" dirty="0">
                <a:solidFill>
                  <a:schemeClr val="bg1"/>
                </a:solidFill>
                <a:latin typeface="Roboto Black" panose="02000000000000000000" pitchFamily="2" charset="0"/>
                <a:ea typeface="Roboto Black" panose="02000000000000000000" pitchFamily="2" charset="0"/>
              </a:rPr>
              <a:t> Client UI</a:t>
            </a:r>
          </a:p>
          <a:p>
            <a:endParaRPr lang="fr-FR" dirty="0">
              <a:solidFill>
                <a:schemeClr val="bg1"/>
              </a:solidFill>
              <a:latin typeface="Roboto Black" panose="02000000000000000000" pitchFamily="2" charset="0"/>
              <a:ea typeface="Roboto Black" panose="02000000000000000000" pitchFamily="2" charset="0"/>
            </a:endParaRPr>
          </a:p>
          <a:p>
            <a:r>
              <a:rPr lang="fr-FR" dirty="0">
                <a:solidFill>
                  <a:schemeClr val="bg1"/>
                </a:solidFill>
                <a:latin typeface="Roboto Black" panose="02000000000000000000" pitchFamily="2" charset="0"/>
                <a:ea typeface="Roboto Black" panose="02000000000000000000" pitchFamily="2" charset="0"/>
              </a:rPr>
              <a:t>Port: 8080</a:t>
            </a:r>
          </a:p>
        </p:txBody>
      </p:sp>
      <p:cxnSp>
        <p:nvCxnSpPr>
          <p:cNvPr id="15" name="Straight Connector 14">
            <a:extLst>
              <a:ext uri="{FF2B5EF4-FFF2-40B4-BE49-F238E27FC236}">
                <a16:creationId xmlns:a16="http://schemas.microsoft.com/office/drawing/2014/main" id="{A6EAEB1D-8807-4E8A-B1A2-1F07251943A1}"/>
              </a:ext>
            </a:extLst>
          </p:cNvPr>
          <p:cNvCxnSpPr>
            <a:stCxn id="5" idx="2"/>
          </p:cNvCxnSpPr>
          <p:nvPr/>
        </p:nvCxnSpPr>
        <p:spPr>
          <a:xfrm>
            <a:off x="1208574" y="5857901"/>
            <a:ext cx="4209" cy="50439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B7169A6D-5BD0-400A-AC1F-78568BDC8C35}"/>
              </a:ext>
            </a:extLst>
          </p:cNvPr>
          <p:cNvCxnSpPr/>
          <p:nvPr/>
        </p:nvCxnSpPr>
        <p:spPr>
          <a:xfrm>
            <a:off x="3528093" y="5857901"/>
            <a:ext cx="4209" cy="50439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3CE38D26-CA3A-47E6-B2D6-C3E848156BE2}"/>
              </a:ext>
            </a:extLst>
          </p:cNvPr>
          <p:cNvCxnSpPr/>
          <p:nvPr/>
        </p:nvCxnSpPr>
        <p:spPr>
          <a:xfrm>
            <a:off x="5839826" y="5857900"/>
            <a:ext cx="4209" cy="50439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E8F48918-25A5-4232-8062-6E8C87C166B9}"/>
              </a:ext>
            </a:extLst>
          </p:cNvPr>
          <p:cNvCxnSpPr/>
          <p:nvPr/>
        </p:nvCxnSpPr>
        <p:spPr>
          <a:xfrm>
            <a:off x="8341523" y="5857899"/>
            <a:ext cx="4209" cy="50439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23D54BE0-B951-4A0F-A1D2-D458001DA07B}"/>
              </a:ext>
            </a:extLst>
          </p:cNvPr>
          <p:cNvCxnSpPr/>
          <p:nvPr/>
        </p:nvCxnSpPr>
        <p:spPr>
          <a:xfrm>
            <a:off x="11082093" y="5845954"/>
            <a:ext cx="4209" cy="50439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9F883E5F-9B22-47C8-A224-4783D7667E9C}"/>
              </a:ext>
            </a:extLst>
          </p:cNvPr>
          <p:cNvCxnSpPr/>
          <p:nvPr/>
        </p:nvCxnSpPr>
        <p:spPr>
          <a:xfrm>
            <a:off x="1220569" y="6362297"/>
            <a:ext cx="985771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18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nodeType="withEffect">
                                  <p:stCondLst>
                                    <p:cond delay="0"/>
                                  </p:stCondLst>
                                  <p:childTnLst>
                                    <p:set>
                                      <p:cBhvr>
                                        <p:cTn id="17" dur="1" fill="hold">
                                          <p:stCondLst>
                                            <p:cond delay="0"/>
                                          </p:stCondLst>
                                        </p:cTn>
                                        <p:tgtEl>
                                          <p:spTgt spid="7174"/>
                                        </p:tgtEl>
                                        <p:attrNameLst>
                                          <p:attrName>style.visibility</p:attrName>
                                        </p:attrNameLst>
                                      </p:cBhvr>
                                      <p:to>
                                        <p:strVal val="visible"/>
                                      </p:to>
                                    </p:set>
                                    <p:anim calcmode="lin" valueType="num">
                                      <p:cBhvr>
                                        <p:cTn id="18" dur="500" fill="hold"/>
                                        <p:tgtEl>
                                          <p:spTgt spid="7174"/>
                                        </p:tgtEl>
                                        <p:attrNameLst>
                                          <p:attrName>ppt_w</p:attrName>
                                        </p:attrNameLst>
                                      </p:cBhvr>
                                      <p:tavLst>
                                        <p:tav tm="0">
                                          <p:val>
                                            <p:fltVal val="0"/>
                                          </p:val>
                                        </p:tav>
                                        <p:tav tm="100000">
                                          <p:val>
                                            <p:strVal val="#ppt_w"/>
                                          </p:val>
                                        </p:tav>
                                      </p:tavLst>
                                    </p:anim>
                                    <p:anim calcmode="lin" valueType="num">
                                      <p:cBhvr>
                                        <p:cTn id="19" dur="500" fill="hold"/>
                                        <p:tgtEl>
                                          <p:spTgt spid="7174"/>
                                        </p:tgtEl>
                                        <p:attrNameLst>
                                          <p:attrName>ppt_h</p:attrName>
                                        </p:attrNameLst>
                                      </p:cBhvr>
                                      <p:tavLst>
                                        <p:tav tm="0">
                                          <p:val>
                                            <p:fltVal val="0"/>
                                          </p:val>
                                        </p:tav>
                                        <p:tav tm="100000">
                                          <p:val>
                                            <p:strVal val="#ppt_h"/>
                                          </p:val>
                                        </p:tav>
                                      </p:tavLst>
                                    </p:anim>
                                    <p:animEffect transition="in" filter="fade">
                                      <p:cBhvr>
                                        <p:cTn id="20" dur="500"/>
                                        <p:tgtEl>
                                          <p:spTgt spid="717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76"/>
                                        </p:tgtEl>
                                        <p:attrNameLst>
                                          <p:attrName>style.visibility</p:attrName>
                                        </p:attrNameLst>
                                      </p:cBhvr>
                                      <p:to>
                                        <p:strVal val="visible"/>
                                      </p:to>
                                    </p:set>
                                    <p:anim calcmode="lin" valueType="num">
                                      <p:cBhvr additive="base">
                                        <p:cTn id="29" dur="500" fill="hold"/>
                                        <p:tgtEl>
                                          <p:spTgt spid="7176"/>
                                        </p:tgtEl>
                                        <p:attrNameLst>
                                          <p:attrName>ppt_x</p:attrName>
                                        </p:attrNameLst>
                                      </p:cBhvr>
                                      <p:tavLst>
                                        <p:tav tm="0">
                                          <p:val>
                                            <p:strVal val="#ppt_x"/>
                                          </p:val>
                                        </p:tav>
                                        <p:tav tm="100000">
                                          <p:val>
                                            <p:strVal val="#ppt_x"/>
                                          </p:val>
                                        </p:tav>
                                      </p:tavLst>
                                    </p:anim>
                                    <p:anim calcmode="lin" valueType="num">
                                      <p:cBhvr additive="base">
                                        <p:cTn id="3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180"/>
                                        </p:tgtEl>
                                        <p:attrNameLst>
                                          <p:attrName>style.visibility</p:attrName>
                                        </p:attrNameLst>
                                      </p:cBhvr>
                                      <p:to>
                                        <p:strVal val="visible"/>
                                      </p:to>
                                    </p:set>
                                    <p:anim calcmode="lin" valueType="num">
                                      <p:cBhvr additive="base">
                                        <p:cTn id="40" dur="500" fill="hold"/>
                                        <p:tgtEl>
                                          <p:spTgt spid="7180"/>
                                        </p:tgtEl>
                                        <p:attrNameLst>
                                          <p:attrName>ppt_x</p:attrName>
                                        </p:attrNameLst>
                                      </p:cBhvr>
                                      <p:tavLst>
                                        <p:tav tm="0">
                                          <p:val>
                                            <p:strVal val="#ppt_x"/>
                                          </p:val>
                                        </p:tav>
                                        <p:tav tm="100000">
                                          <p:val>
                                            <p:strVal val="#ppt_x"/>
                                          </p:val>
                                        </p:tav>
                                      </p:tavLst>
                                    </p:anim>
                                    <p:anim calcmode="lin" valueType="num">
                                      <p:cBhvr additive="base">
                                        <p:cTn id="41" dur="500" fill="hold"/>
                                        <p:tgtEl>
                                          <p:spTgt spid="718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ppt_x"/>
                                          </p:val>
                                        </p:tav>
                                        <p:tav tm="100000">
                                          <p:val>
                                            <p:strVal val="#ppt_x"/>
                                          </p:val>
                                        </p:tav>
                                      </p:tavLst>
                                    </p:anim>
                                    <p:anim calcmode="lin" valueType="num">
                                      <p:cBhvr additive="base">
                                        <p:cTn id="71" dur="500" fill="hold"/>
                                        <p:tgtEl>
                                          <p:spTgt spid="1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additive="base">
                                        <p:cTn id="74" dur="500" fill="hold"/>
                                        <p:tgtEl>
                                          <p:spTgt spid="20"/>
                                        </p:tgtEl>
                                        <p:attrNameLst>
                                          <p:attrName>ppt_x</p:attrName>
                                        </p:attrNameLst>
                                      </p:cBhvr>
                                      <p:tavLst>
                                        <p:tav tm="0">
                                          <p:val>
                                            <p:strVal val="#ppt_x"/>
                                          </p:val>
                                        </p:tav>
                                        <p:tav tm="100000">
                                          <p:val>
                                            <p:strVal val="#ppt_x"/>
                                          </p:val>
                                        </p:tav>
                                      </p:tavLst>
                                    </p:anim>
                                    <p:anim calcmode="lin" valueType="num">
                                      <p:cBhvr additive="base">
                                        <p:cTn id="7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additive="base">
                                        <p:cTn id="89" dur="500" fill="hold"/>
                                        <p:tgtEl>
                                          <p:spTgt spid="14"/>
                                        </p:tgtEl>
                                        <p:attrNameLst>
                                          <p:attrName>ppt_x</p:attrName>
                                        </p:attrNameLst>
                                      </p:cBhvr>
                                      <p:tavLst>
                                        <p:tav tm="0">
                                          <p:val>
                                            <p:strVal val="#ppt_x"/>
                                          </p:val>
                                        </p:tav>
                                        <p:tav tm="100000">
                                          <p:val>
                                            <p:strVal val="#ppt_x"/>
                                          </p:val>
                                        </p:tav>
                                      </p:tavLst>
                                    </p:anim>
                                    <p:anim calcmode="lin" valueType="num">
                                      <p:cBhvr additive="base">
                                        <p:cTn id="9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childTnLst>
                          </p:cTn>
                        </p:par>
                      </p:childTnLst>
                    </p:cTn>
                  </p:par>
                  <p:par>
                    <p:cTn id="96" fill="hold">
                      <p:stCondLst>
                        <p:cond delay="indefinite"/>
                      </p:stCondLst>
                      <p:childTnLst>
                        <p:par>
                          <p:cTn id="97" fill="hold">
                            <p:stCondLst>
                              <p:cond delay="0"/>
                            </p:stCondLst>
                            <p:childTnLst>
                              <p:par>
                                <p:cTn id="98" presetID="51" presetClass="path" presetSubtype="0" accel="50000" decel="50000" fill="hold" nodeType="clickEffect">
                                  <p:stCondLst>
                                    <p:cond delay="0"/>
                                  </p:stCondLst>
                                  <p:childTnLst>
                                    <p:animMotion origin="layout" path="M 0 0 L -0.04 0.067 C -0.049 0.081 -0.054 0.102 -0.054 0.124 C -0.054 0.149 -0.049 0.169 -0.04 0.183 L 0 0.25 E" pathEditMode="relative" ptsTypes="">
                                      <p:cBhvr>
                                        <p:cTn id="99" dur="2000" fill="hold"/>
                                        <p:tgtEl>
                                          <p:spTgt spid="7174"/>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31" presetClass="entr" presetSubtype="0"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 calcmode="lin" valueType="num">
                                      <p:cBhvr>
                                        <p:cTn id="104" dur="1000" fill="hold"/>
                                        <p:tgtEl>
                                          <p:spTgt spid="17"/>
                                        </p:tgtEl>
                                        <p:attrNameLst>
                                          <p:attrName>ppt_w</p:attrName>
                                        </p:attrNameLst>
                                      </p:cBhvr>
                                      <p:tavLst>
                                        <p:tav tm="0">
                                          <p:val>
                                            <p:fltVal val="0"/>
                                          </p:val>
                                        </p:tav>
                                        <p:tav tm="100000">
                                          <p:val>
                                            <p:strVal val="#ppt_w"/>
                                          </p:val>
                                        </p:tav>
                                      </p:tavLst>
                                    </p:anim>
                                    <p:anim calcmode="lin" valueType="num">
                                      <p:cBhvr>
                                        <p:cTn id="105" dur="1000" fill="hold"/>
                                        <p:tgtEl>
                                          <p:spTgt spid="17"/>
                                        </p:tgtEl>
                                        <p:attrNameLst>
                                          <p:attrName>ppt_h</p:attrName>
                                        </p:attrNameLst>
                                      </p:cBhvr>
                                      <p:tavLst>
                                        <p:tav tm="0">
                                          <p:val>
                                            <p:fltVal val="0"/>
                                          </p:val>
                                        </p:tav>
                                        <p:tav tm="100000">
                                          <p:val>
                                            <p:strVal val="#ppt_h"/>
                                          </p:val>
                                        </p:tav>
                                      </p:tavLst>
                                    </p:anim>
                                    <p:anim calcmode="lin" valueType="num">
                                      <p:cBhvr>
                                        <p:cTn id="106" dur="1000" fill="hold"/>
                                        <p:tgtEl>
                                          <p:spTgt spid="17"/>
                                        </p:tgtEl>
                                        <p:attrNameLst>
                                          <p:attrName>style.rotation</p:attrName>
                                        </p:attrNameLst>
                                      </p:cBhvr>
                                      <p:tavLst>
                                        <p:tav tm="0">
                                          <p:val>
                                            <p:fltVal val="90"/>
                                          </p:val>
                                        </p:tav>
                                        <p:tav tm="100000">
                                          <p:val>
                                            <p:fltVal val="0"/>
                                          </p:val>
                                        </p:tav>
                                      </p:tavLst>
                                    </p:anim>
                                    <p:animEffect transition="in" filter="fade">
                                      <p:cBhvr>
                                        <p:cTn id="107" dur="1000"/>
                                        <p:tgtEl>
                                          <p:spTgt spid="17"/>
                                        </p:tgtEl>
                                      </p:cBhvr>
                                    </p:animEffect>
                                  </p:childTnLst>
                                </p:cTn>
                              </p:par>
                              <p:par>
                                <p:cTn id="108" presetID="31" presetClass="entr" presetSubtype="0" fill="hold" nodeType="withEffect">
                                  <p:stCondLst>
                                    <p:cond delay="0"/>
                                  </p:stCondLst>
                                  <p:childTnLst>
                                    <p:set>
                                      <p:cBhvr>
                                        <p:cTn id="109" dur="1" fill="hold">
                                          <p:stCondLst>
                                            <p:cond delay="0"/>
                                          </p:stCondLst>
                                        </p:cTn>
                                        <p:tgtEl>
                                          <p:spTgt spid="15"/>
                                        </p:tgtEl>
                                        <p:attrNameLst>
                                          <p:attrName>style.visibility</p:attrName>
                                        </p:attrNameLst>
                                      </p:cBhvr>
                                      <p:to>
                                        <p:strVal val="visible"/>
                                      </p:to>
                                    </p:set>
                                    <p:anim calcmode="lin" valueType="num">
                                      <p:cBhvr>
                                        <p:cTn id="110" dur="1000" fill="hold"/>
                                        <p:tgtEl>
                                          <p:spTgt spid="15"/>
                                        </p:tgtEl>
                                        <p:attrNameLst>
                                          <p:attrName>ppt_w</p:attrName>
                                        </p:attrNameLst>
                                      </p:cBhvr>
                                      <p:tavLst>
                                        <p:tav tm="0">
                                          <p:val>
                                            <p:fltVal val="0"/>
                                          </p:val>
                                        </p:tav>
                                        <p:tav tm="100000">
                                          <p:val>
                                            <p:strVal val="#ppt_w"/>
                                          </p:val>
                                        </p:tav>
                                      </p:tavLst>
                                    </p:anim>
                                    <p:anim calcmode="lin" valueType="num">
                                      <p:cBhvr>
                                        <p:cTn id="111" dur="1000" fill="hold"/>
                                        <p:tgtEl>
                                          <p:spTgt spid="15"/>
                                        </p:tgtEl>
                                        <p:attrNameLst>
                                          <p:attrName>ppt_h</p:attrName>
                                        </p:attrNameLst>
                                      </p:cBhvr>
                                      <p:tavLst>
                                        <p:tav tm="0">
                                          <p:val>
                                            <p:fltVal val="0"/>
                                          </p:val>
                                        </p:tav>
                                        <p:tav tm="100000">
                                          <p:val>
                                            <p:strVal val="#ppt_h"/>
                                          </p:val>
                                        </p:tav>
                                      </p:tavLst>
                                    </p:anim>
                                    <p:anim calcmode="lin" valueType="num">
                                      <p:cBhvr>
                                        <p:cTn id="112" dur="1000" fill="hold"/>
                                        <p:tgtEl>
                                          <p:spTgt spid="15"/>
                                        </p:tgtEl>
                                        <p:attrNameLst>
                                          <p:attrName>style.rotation</p:attrName>
                                        </p:attrNameLst>
                                      </p:cBhvr>
                                      <p:tavLst>
                                        <p:tav tm="0">
                                          <p:val>
                                            <p:fltVal val="90"/>
                                          </p:val>
                                        </p:tav>
                                        <p:tav tm="100000">
                                          <p:val>
                                            <p:fltVal val="0"/>
                                          </p:val>
                                        </p:tav>
                                      </p:tavLst>
                                    </p:anim>
                                    <p:animEffect transition="in" filter="fade">
                                      <p:cBhvr>
                                        <p:cTn id="113" dur="1000"/>
                                        <p:tgtEl>
                                          <p:spTgt spid="15"/>
                                        </p:tgtEl>
                                      </p:cBhvr>
                                    </p:animEffect>
                                  </p:childTnLst>
                                </p:cTn>
                              </p:par>
                              <p:par>
                                <p:cTn id="114" presetID="31" presetClass="entr" presetSubtype="0" fill="hold"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1000" fill="hold"/>
                                        <p:tgtEl>
                                          <p:spTgt spid="30"/>
                                        </p:tgtEl>
                                        <p:attrNameLst>
                                          <p:attrName>ppt_w</p:attrName>
                                        </p:attrNameLst>
                                      </p:cBhvr>
                                      <p:tavLst>
                                        <p:tav tm="0">
                                          <p:val>
                                            <p:fltVal val="0"/>
                                          </p:val>
                                        </p:tav>
                                        <p:tav tm="100000">
                                          <p:val>
                                            <p:strVal val="#ppt_w"/>
                                          </p:val>
                                        </p:tav>
                                      </p:tavLst>
                                    </p:anim>
                                    <p:anim calcmode="lin" valueType="num">
                                      <p:cBhvr>
                                        <p:cTn id="117" dur="1000" fill="hold"/>
                                        <p:tgtEl>
                                          <p:spTgt spid="30"/>
                                        </p:tgtEl>
                                        <p:attrNameLst>
                                          <p:attrName>ppt_h</p:attrName>
                                        </p:attrNameLst>
                                      </p:cBhvr>
                                      <p:tavLst>
                                        <p:tav tm="0">
                                          <p:val>
                                            <p:fltVal val="0"/>
                                          </p:val>
                                        </p:tav>
                                        <p:tav tm="100000">
                                          <p:val>
                                            <p:strVal val="#ppt_h"/>
                                          </p:val>
                                        </p:tav>
                                      </p:tavLst>
                                    </p:anim>
                                    <p:anim calcmode="lin" valueType="num">
                                      <p:cBhvr>
                                        <p:cTn id="118" dur="1000" fill="hold"/>
                                        <p:tgtEl>
                                          <p:spTgt spid="30"/>
                                        </p:tgtEl>
                                        <p:attrNameLst>
                                          <p:attrName>style.rotation</p:attrName>
                                        </p:attrNameLst>
                                      </p:cBhvr>
                                      <p:tavLst>
                                        <p:tav tm="0">
                                          <p:val>
                                            <p:fltVal val="90"/>
                                          </p:val>
                                        </p:tav>
                                        <p:tav tm="100000">
                                          <p:val>
                                            <p:fltVal val="0"/>
                                          </p:val>
                                        </p:tav>
                                      </p:tavLst>
                                    </p:anim>
                                    <p:animEffect transition="in" filter="fade">
                                      <p:cBhvr>
                                        <p:cTn id="119" dur="1000"/>
                                        <p:tgtEl>
                                          <p:spTgt spid="30"/>
                                        </p:tgtEl>
                                      </p:cBhvr>
                                    </p:animEffect>
                                  </p:childTnLst>
                                </p:cTn>
                              </p:par>
                              <p:par>
                                <p:cTn id="120" presetID="31" presetClass="entr" presetSubtype="0" fill="hold"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1000" fill="hold"/>
                                        <p:tgtEl>
                                          <p:spTgt spid="31"/>
                                        </p:tgtEl>
                                        <p:attrNameLst>
                                          <p:attrName>ppt_w</p:attrName>
                                        </p:attrNameLst>
                                      </p:cBhvr>
                                      <p:tavLst>
                                        <p:tav tm="0">
                                          <p:val>
                                            <p:fltVal val="0"/>
                                          </p:val>
                                        </p:tav>
                                        <p:tav tm="100000">
                                          <p:val>
                                            <p:strVal val="#ppt_w"/>
                                          </p:val>
                                        </p:tav>
                                      </p:tavLst>
                                    </p:anim>
                                    <p:anim calcmode="lin" valueType="num">
                                      <p:cBhvr>
                                        <p:cTn id="123" dur="1000" fill="hold"/>
                                        <p:tgtEl>
                                          <p:spTgt spid="31"/>
                                        </p:tgtEl>
                                        <p:attrNameLst>
                                          <p:attrName>ppt_h</p:attrName>
                                        </p:attrNameLst>
                                      </p:cBhvr>
                                      <p:tavLst>
                                        <p:tav tm="0">
                                          <p:val>
                                            <p:fltVal val="0"/>
                                          </p:val>
                                        </p:tav>
                                        <p:tav tm="100000">
                                          <p:val>
                                            <p:strVal val="#ppt_h"/>
                                          </p:val>
                                        </p:tav>
                                      </p:tavLst>
                                    </p:anim>
                                    <p:anim calcmode="lin" valueType="num">
                                      <p:cBhvr>
                                        <p:cTn id="124" dur="1000" fill="hold"/>
                                        <p:tgtEl>
                                          <p:spTgt spid="31"/>
                                        </p:tgtEl>
                                        <p:attrNameLst>
                                          <p:attrName>style.rotation</p:attrName>
                                        </p:attrNameLst>
                                      </p:cBhvr>
                                      <p:tavLst>
                                        <p:tav tm="0">
                                          <p:val>
                                            <p:fltVal val="90"/>
                                          </p:val>
                                        </p:tav>
                                        <p:tav tm="100000">
                                          <p:val>
                                            <p:fltVal val="0"/>
                                          </p:val>
                                        </p:tav>
                                      </p:tavLst>
                                    </p:anim>
                                    <p:animEffect transition="in" filter="fade">
                                      <p:cBhvr>
                                        <p:cTn id="125" dur="1000"/>
                                        <p:tgtEl>
                                          <p:spTgt spid="31"/>
                                        </p:tgtEl>
                                      </p:cBhvr>
                                    </p:animEffect>
                                  </p:childTnLst>
                                </p:cTn>
                              </p:par>
                              <p:par>
                                <p:cTn id="126" presetID="31" presetClass="entr" presetSubtype="0" fill="hold"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1000" fill="hold"/>
                                        <p:tgtEl>
                                          <p:spTgt spid="32"/>
                                        </p:tgtEl>
                                        <p:attrNameLst>
                                          <p:attrName>ppt_w</p:attrName>
                                        </p:attrNameLst>
                                      </p:cBhvr>
                                      <p:tavLst>
                                        <p:tav tm="0">
                                          <p:val>
                                            <p:fltVal val="0"/>
                                          </p:val>
                                        </p:tav>
                                        <p:tav tm="100000">
                                          <p:val>
                                            <p:strVal val="#ppt_w"/>
                                          </p:val>
                                        </p:tav>
                                      </p:tavLst>
                                    </p:anim>
                                    <p:anim calcmode="lin" valueType="num">
                                      <p:cBhvr>
                                        <p:cTn id="129" dur="1000" fill="hold"/>
                                        <p:tgtEl>
                                          <p:spTgt spid="32"/>
                                        </p:tgtEl>
                                        <p:attrNameLst>
                                          <p:attrName>ppt_h</p:attrName>
                                        </p:attrNameLst>
                                      </p:cBhvr>
                                      <p:tavLst>
                                        <p:tav tm="0">
                                          <p:val>
                                            <p:fltVal val="0"/>
                                          </p:val>
                                        </p:tav>
                                        <p:tav tm="100000">
                                          <p:val>
                                            <p:strVal val="#ppt_h"/>
                                          </p:val>
                                        </p:tav>
                                      </p:tavLst>
                                    </p:anim>
                                    <p:anim calcmode="lin" valueType="num">
                                      <p:cBhvr>
                                        <p:cTn id="130" dur="1000" fill="hold"/>
                                        <p:tgtEl>
                                          <p:spTgt spid="32"/>
                                        </p:tgtEl>
                                        <p:attrNameLst>
                                          <p:attrName>style.rotation</p:attrName>
                                        </p:attrNameLst>
                                      </p:cBhvr>
                                      <p:tavLst>
                                        <p:tav tm="0">
                                          <p:val>
                                            <p:fltVal val="90"/>
                                          </p:val>
                                        </p:tav>
                                        <p:tav tm="100000">
                                          <p:val>
                                            <p:fltVal val="0"/>
                                          </p:val>
                                        </p:tav>
                                      </p:tavLst>
                                    </p:anim>
                                    <p:animEffect transition="in" filter="fade">
                                      <p:cBhvr>
                                        <p:cTn id="131" dur="1000"/>
                                        <p:tgtEl>
                                          <p:spTgt spid="32"/>
                                        </p:tgtEl>
                                      </p:cBhvr>
                                    </p:animEffect>
                                  </p:childTnLst>
                                </p:cTn>
                              </p:par>
                              <p:par>
                                <p:cTn id="132" presetID="31" presetClass="entr" presetSubtype="0" fill="hold"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1000" fill="hold"/>
                                        <p:tgtEl>
                                          <p:spTgt spid="33"/>
                                        </p:tgtEl>
                                        <p:attrNameLst>
                                          <p:attrName>ppt_w</p:attrName>
                                        </p:attrNameLst>
                                      </p:cBhvr>
                                      <p:tavLst>
                                        <p:tav tm="0">
                                          <p:val>
                                            <p:fltVal val="0"/>
                                          </p:val>
                                        </p:tav>
                                        <p:tav tm="100000">
                                          <p:val>
                                            <p:strVal val="#ppt_w"/>
                                          </p:val>
                                        </p:tav>
                                      </p:tavLst>
                                    </p:anim>
                                    <p:anim calcmode="lin" valueType="num">
                                      <p:cBhvr>
                                        <p:cTn id="135" dur="1000" fill="hold"/>
                                        <p:tgtEl>
                                          <p:spTgt spid="33"/>
                                        </p:tgtEl>
                                        <p:attrNameLst>
                                          <p:attrName>ppt_h</p:attrName>
                                        </p:attrNameLst>
                                      </p:cBhvr>
                                      <p:tavLst>
                                        <p:tav tm="0">
                                          <p:val>
                                            <p:fltVal val="0"/>
                                          </p:val>
                                        </p:tav>
                                        <p:tav tm="100000">
                                          <p:val>
                                            <p:strVal val="#ppt_h"/>
                                          </p:val>
                                        </p:tav>
                                      </p:tavLst>
                                    </p:anim>
                                    <p:anim calcmode="lin" valueType="num">
                                      <p:cBhvr>
                                        <p:cTn id="136" dur="1000" fill="hold"/>
                                        <p:tgtEl>
                                          <p:spTgt spid="33"/>
                                        </p:tgtEl>
                                        <p:attrNameLst>
                                          <p:attrName>style.rotation</p:attrName>
                                        </p:attrNameLst>
                                      </p:cBhvr>
                                      <p:tavLst>
                                        <p:tav tm="0">
                                          <p:val>
                                            <p:fltVal val="90"/>
                                          </p:val>
                                        </p:tav>
                                        <p:tav tm="100000">
                                          <p:val>
                                            <p:fltVal val="0"/>
                                          </p:val>
                                        </p:tav>
                                      </p:tavLst>
                                    </p:anim>
                                    <p:animEffect transition="in" filter="fade">
                                      <p:cBhvr>
                                        <p:cTn id="13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1" grpId="0" animBg="1"/>
      <p:bldP spid="12" grpId="0" animBg="1"/>
      <p:bldP spid="13" grpId="0" animBg="1"/>
      <p:bldP spid="14" grpId="0" animBg="1"/>
      <p:bldP spid="6" grpId="0"/>
      <p:bldP spid="7"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58F5215-9499-485D-A6B9-DF47B4E0887C}"/>
              </a:ext>
            </a:extLst>
          </p:cNvPr>
          <p:cNvSpPr/>
          <p:nvPr/>
        </p:nvSpPr>
        <p:spPr>
          <a:xfrm>
            <a:off x="0" y="3332862"/>
            <a:ext cx="12951989" cy="353943"/>
          </a:xfrm>
          <a:prstGeom prst="rect">
            <a:avLst/>
          </a:prstGeom>
        </p:spPr>
        <p:txBody>
          <a:bodyPr wrap="square">
            <a:spAutoFit/>
          </a:bodyPr>
          <a:lstStyle/>
          <a:p>
            <a:r>
              <a:rPr lang="fr-FR" sz="1700" dirty="0">
                <a:solidFill>
                  <a:srgbClr val="C00000"/>
                </a:solidFill>
                <a:latin typeface="Roboto Black" panose="02000000000000000000" pitchFamily="2" charset="0"/>
                <a:ea typeface="Roboto Black" panose="02000000000000000000" pitchFamily="2" charset="0"/>
              </a:rPr>
              <a:t>$ docker run -p 3306:3306 --net=</a:t>
            </a:r>
            <a:r>
              <a:rPr lang="fr-FR" sz="1700" dirty="0" err="1">
                <a:solidFill>
                  <a:srgbClr val="C00000"/>
                </a:solidFill>
                <a:latin typeface="Roboto Black" panose="02000000000000000000" pitchFamily="2" charset="0"/>
                <a:ea typeface="Roboto Black" panose="02000000000000000000" pitchFamily="2" charset="0"/>
              </a:rPr>
              <a:t>my</a:t>
            </a:r>
            <a:r>
              <a:rPr lang="fr-FR" sz="1700" dirty="0">
                <a:solidFill>
                  <a:srgbClr val="C00000"/>
                </a:solidFill>
                <a:latin typeface="Roboto Black" panose="02000000000000000000" pitchFamily="2" charset="0"/>
                <a:ea typeface="Roboto Black" panose="02000000000000000000" pitchFamily="2" charset="0"/>
              </a:rPr>
              <a:t>-network --</a:t>
            </a:r>
            <a:r>
              <a:rPr lang="fr-FR" sz="1700" dirty="0" err="1">
                <a:solidFill>
                  <a:srgbClr val="C00000"/>
                </a:solidFill>
                <a:latin typeface="Roboto Black" panose="02000000000000000000" pitchFamily="2" charset="0"/>
                <a:ea typeface="Roboto Black" panose="02000000000000000000" pitchFamily="2" charset="0"/>
              </a:rPr>
              <a:t>name</a:t>
            </a:r>
            <a:r>
              <a:rPr lang="fr-FR" sz="1700" dirty="0">
                <a:solidFill>
                  <a:srgbClr val="C00000"/>
                </a:solidFill>
                <a:latin typeface="Roboto Black" panose="02000000000000000000" pitchFamily="2" charset="0"/>
                <a:ea typeface="Roboto Black" panose="02000000000000000000" pitchFamily="2" charset="0"/>
              </a:rPr>
              <a:t>=</a:t>
            </a:r>
            <a:r>
              <a:rPr lang="fr-FR" sz="1700" dirty="0" err="1">
                <a:solidFill>
                  <a:srgbClr val="C00000"/>
                </a:solidFill>
                <a:latin typeface="Roboto Black" panose="02000000000000000000" pitchFamily="2" charset="0"/>
                <a:ea typeface="Roboto Black" panose="02000000000000000000" pitchFamily="2" charset="0"/>
              </a:rPr>
              <a:t>mydatabase</a:t>
            </a:r>
            <a:r>
              <a:rPr lang="fr-FR" sz="1700" dirty="0">
                <a:solidFill>
                  <a:srgbClr val="C00000"/>
                </a:solidFill>
                <a:latin typeface="Roboto Black" panose="02000000000000000000" pitchFamily="2" charset="0"/>
                <a:ea typeface="Roboto Black" panose="02000000000000000000" pitchFamily="2" charset="0"/>
              </a:rPr>
              <a:t> -e MYSQL_ROOT_PASSWORD=</a:t>
            </a:r>
            <a:r>
              <a:rPr lang="fr-FR" sz="1700" dirty="0" err="1">
                <a:solidFill>
                  <a:srgbClr val="C00000"/>
                </a:solidFill>
                <a:latin typeface="Roboto Black" panose="02000000000000000000" pitchFamily="2" charset="0"/>
                <a:ea typeface="Roboto Black" panose="02000000000000000000" pitchFamily="2" charset="0"/>
              </a:rPr>
              <a:t>password</a:t>
            </a:r>
            <a:r>
              <a:rPr lang="fr-FR" sz="1700" dirty="0">
                <a:solidFill>
                  <a:srgbClr val="C00000"/>
                </a:solidFill>
                <a:latin typeface="Roboto Black" panose="02000000000000000000" pitchFamily="2" charset="0"/>
                <a:ea typeface="Roboto Black" panose="02000000000000000000" pitchFamily="2" charset="0"/>
              </a:rPr>
              <a:t> -d mysql:5.7</a:t>
            </a:r>
          </a:p>
        </p:txBody>
      </p:sp>
      <p:pic>
        <p:nvPicPr>
          <p:cNvPr id="2052" name="Picture 4" descr="Related image">
            <a:extLst>
              <a:ext uri="{FF2B5EF4-FFF2-40B4-BE49-F238E27FC236}">
                <a16:creationId xmlns:a16="http://schemas.microsoft.com/office/drawing/2014/main" id="{5DE7C5BA-7538-4F83-AC89-590BDB244C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261" y="970361"/>
            <a:ext cx="1924251" cy="101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13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Related image">
            <a:extLst>
              <a:ext uri="{FF2B5EF4-FFF2-40B4-BE49-F238E27FC236}">
                <a16:creationId xmlns:a16="http://schemas.microsoft.com/office/drawing/2014/main" id="{A0D6808D-55E4-43D3-828F-4E0A1A2ED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153" y="1746061"/>
            <a:ext cx="10093693" cy="3365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7DE7C9-E9C2-440A-A6DA-31014011EAED}"/>
              </a:ext>
            </a:extLst>
          </p:cNvPr>
          <p:cNvSpPr/>
          <p:nvPr/>
        </p:nvSpPr>
        <p:spPr>
          <a:xfrm>
            <a:off x="146939" y="519088"/>
            <a:ext cx="3127779" cy="707886"/>
          </a:xfrm>
          <a:prstGeom prst="rect">
            <a:avLst/>
          </a:prstGeom>
        </p:spPr>
        <p:txBody>
          <a:bodyPr wrap="none">
            <a:spAutoFit/>
          </a:bodyPr>
          <a:lstStyle/>
          <a:p>
            <a:r>
              <a:rPr lang="en-US" sz="4000" dirty="0">
                <a:solidFill>
                  <a:srgbClr val="01375B"/>
                </a:solidFill>
                <a:latin typeface="Roboto Black" panose="02000000000000000000" pitchFamily="2" charset="0"/>
                <a:ea typeface="Roboto Black" panose="02000000000000000000" pitchFamily="2" charset="0"/>
              </a:rPr>
              <a:t>DOCKERFILE</a:t>
            </a:r>
            <a:endParaRPr lang="en-US" sz="4000" b="0" i="0" dirty="0">
              <a:solidFill>
                <a:srgbClr val="01375B"/>
              </a:solidFill>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767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p:cTn id="14" dur="1000" fill="hold"/>
                                        <p:tgtEl>
                                          <p:spTgt spid="5122"/>
                                        </p:tgtEl>
                                        <p:attrNameLst>
                                          <p:attrName>ppt_w</p:attrName>
                                        </p:attrNameLst>
                                      </p:cBhvr>
                                      <p:tavLst>
                                        <p:tav tm="0">
                                          <p:val>
                                            <p:fltVal val="0"/>
                                          </p:val>
                                        </p:tav>
                                        <p:tav tm="100000">
                                          <p:val>
                                            <p:strVal val="#ppt_w"/>
                                          </p:val>
                                        </p:tav>
                                      </p:tavLst>
                                    </p:anim>
                                    <p:anim calcmode="lin" valueType="num">
                                      <p:cBhvr>
                                        <p:cTn id="15" dur="1000" fill="hold"/>
                                        <p:tgtEl>
                                          <p:spTgt spid="5122"/>
                                        </p:tgtEl>
                                        <p:attrNameLst>
                                          <p:attrName>ppt_h</p:attrName>
                                        </p:attrNameLst>
                                      </p:cBhvr>
                                      <p:tavLst>
                                        <p:tav tm="0">
                                          <p:val>
                                            <p:fltVal val="0"/>
                                          </p:val>
                                        </p:tav>
                                        <p:tav tm="100000">
                                          <p:val>
                                            <p:strVal val="#ppt_h"/>
                                          </p:val>
                                        </p:tav>
                                      </p:tavLst>
                                    </p:anim>
                                    <p:anim calcmode="lin" valueType="num">
                                      <p:cBhvr>
                                        <p:cTn id="16" dur="1000" fill="hold"/>
                                        <p:tgtEl>
                                          <p:spTgt spid="5122"/>
                                        </p:tgtEl>
                                        <p:attrNameLst>
                                          <p:attrName>style.rotation</p:attrName>
                                        </p:attrNameLst>
                                      </p:cBhvr>
                                      <p:tavLst>
                                        <p:tav tm="0">
                                          <p:val>
                                            <p:fltVal val="90"/>
                                          </p:val>
                                        </p:tav>
                                        <p:tav tm="100000">
                                          <p:val>
                                            <p:fltVal val="0"/>
                                          </p:val>
                                        </p:tav>
                                      </p:tavLst>
                                    </p:anim>
                                    <p:animEffect transition="in" filter="fade">
                                      <p:cBhvr>
                                        <p:cTn id="1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E8BE50C-2252-4016-A43E-0A6F6EE66E3D}"/>
              </a:ext>
            </a:extLst>
          </p:cNvPr>
          <p:cNvSpPr>
            <a:spLocks noChangeArrowheads="1"/>
          </p:cNvSpPr>
          <p:nvPr/>
        </p:nvSpPr>
        <p:spPr bwMode="auto">
          <a:xfrm>
            <a:off x="0" y="2112745"/>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FROM </a:t>
            </a:r>
            <a:r>
              <a:rPr kumimoji="0" lang="fr-FR" altLang="fr-FR" sz="1000" b="0" i="0" u="none" strike="noStrike" cap="none" normalizeH="0" baseline="0">
                <a:ln>
                  <a:noFill/>
                </a:ln>
                <a:solidFill>
                  <a:srgbClr val="A9B7C6"/>
                </a:solidFill>
                <a:effectLst/>
                <a:latin typeface="Consolas" panose="020B0609020204030204" pitchFamily="49" charset="0"/>
              </a:rPr>
              <a:t>openjdk:8-jdk-alpine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F063B3D-CF3A-4A63-9443-3141DA946E52}"/>
              </a:ext>
            </a:extLst>
          </p:cNvPr>
          <p:cNvSpPr>
            <a:spLocks noChangeArrowheads="1"/>
          </p:cNvSpPr>
          <p:nvPr/>
        </p:nvSpPr>
        <p:spPr bwMode="auto">
          <a:xfrm>
            <a:off x="0" y="2569945"/>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VOLUME /</a:t>
            </a:r>
            <a:r>
              <a:rPr kumimoji="0" lang="fr-FR" altLang="fr-FR" sz="1000" b="0" i="0" u="none" strike="noStrike" cap="none" normalizeH="0" baseline="0">
                <a:ln>
                  <a:noFill/>
                </a:ln>
                <a:solidFill>
                  <a:srgbClr val="A9B7C6"/>
                </a:solidFill>
                <a:effectLst/>
                <a:latin typeface="Consolas" panose="020B0609020204030204" pitchFamily="49" charset="0"/>
              </a:rPr>
              <a:t>tmp</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8BBC0B80-1394-4171-86AD-CF1279F1EB51}"/>
              </a:ext>
            </a:extLst>
          </p:cNvPr>
          <p:cNvSpPr>
            <a:spLocks noChangeArrowheads="1"/>
          </p:cNvSpPr>
          <p:nvPr/>
        </p:nvSpPr>
        <p:spPr bwMode="auto">
          <a:xfrm>
            <a:off x="0" y="3027145"/>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ARG </a:t>
            </a:r>
            <a:r>
              <a:rPr kumimoji="0" lang="fr-FR" altLang="fr-FR" sz="1000" b="0" i="1" u="none" strike="noStrike" cap="none" normalizeH="0" baseline="0">
                <a:ln>
                  <a:noFill/>
                </a:ln>
                <a:solidFill>
                  <a:srgbClr val="9876AA"/>
                </a:solidFill>
                <a:effectLst/>
                <a:latin typeface="Consolas" panose="020B0609020204030204" pitchFamily="49" charset="0"/>
              </a:rPr>
              <a:t>JAR_FILE</a:t>
            </a:r>
            <a:r>
              <a:rPr kumimoji="0" lang="fr-FR" altLang="fr-FR" sz="1000" b="0" i="0" u="none" strike="noStrike" cap="none" normalizeH="0" baseline="0">
                <a:ln>
                  <a:noFill/>
                </a:ln>
                <a:solidFill>
                  <a:srgbClr val="A9B7C6"/>
                </a:solidFill>
                <a:effectLst/>
                <a:latin typeface="Consolas" panose="020B0609020204030204" pitchFamily="49" charset="0"/>
              </a:rPr>
              <a:t>=target</a:t>
            </a:r>
            <a:r>
              <a:rPr kumimoji="0" lang="fr-FR" altLang="fr-FR" sz="1000" b="0" i="0" u="none" strike="noStrike" cap="none" normalizeH="0" baseline="0">
                <a:ln>
                  <a:noFill/>
                </a:ln>
                <a:solidFill>
                  <a:srgbClr val="CC7832"/>
                </a:solidFill>
                <a:effectLst/>
                <a:latin typeface="Consolas" panose="020B0609020204030204" pitchFamily="49" charset="0"/>
              </a:rPr>
              <a:t>/*</a:t>
            </a:r>
            <a:r>
              <a:rPr kumimoji="0" lang="fr-FR" altLang="fr-FR" sz="1000" b="0" i="0" u="none" strike="noStrike" cap="none" normalizeH="0" baseline="0">
                <a:ln>
                  <a:noFill/>
                </a:ln>
                <a:solidFill>
                  <a:srgbClr val="A9B7C6"/>
                </a:solidFill>
                <a:effectLst/>
                <a:latin typeface="Consolas" panose="020B0609020204030204" pitchFamily="49" charset="0"/>
              </a:rPr>
              <a:t>.jar</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60D304B4-39F2-4D7A-8B28-DA996E32F017}"/>
              </a:ext>
            </a:extLst>
          </p:cNvPr>
          <p:cNvSpPr>
            <a:spLocks noChangeArrowheads="1"/>
          </p:cNvSpPr>
          <p:nvPr/>
        </p:nvSpPr>
        <p:spPr bwMode="auto">
          <a:xfrm>
            <a:off x="0" y="3484345"/>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COPY </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1" u="none" strike="noStrike" cap="none" normalizeH="0" baseline="0">
                <a:ln>
                  <a:noFill/>
                </a:ln>
                <a:solidFill>
                  <a:srgbClr val="9876AA"/>
                </a:solidFill>
                <a:effectLst/>
                <a:latin typeface="Consolas" panose="020B0609020204030204" pitchFamily="49" charset="0"/>
              </a:rPr>
              <a:t>JAR_FILE</a:t>
            </a:r>
            <a:r>
              <a:rPr kumimoji="0" lang="fr-FR" altLang="fr-FR" sz="1000" b="0" i="0" u="none" strike="noStrike" cap="none" normalizeH="0" baseline="0">
                <a:ln>
                  <a:noFill/>
                </a:ln>
                <a:solidFill>
                  <a:srgbClr val="A9B7C6"/>
                </a:solidFill>
                <a:effectLst/>
                <a:latin typeface="Consolas" panose="020B0609020204030204" pitchFamily="49" charset="0"/>
              </a:rPr>
              <a:t>} app.jar</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90B58D51-09CF-497B-ADEC-EF91600EEBB9}"/>
              </a:ext>
            </a:extLst>
          </p:cNvPr>
          <p:cNvSpPr>
            <a:spLocks noChangeArrowheads="1"/>
          </p:cNvSpPr>
          <p:nvPr/>
        </p:nvSpPr>
        <p:spPr bwMode="auto">
          <a:xfrm>
            <a:off x="0" y="3941545"/>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ENTRYPOINT </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"java"</a:t>
            </a:r>
            <a:r>
              <a:rPr kumimoji="0" lang="fr-FR" altLang="fr-FR" sz="1000" b="0" i="0" u="none" strike="noStrike" cap="none" normalizeH="0" baseline="0">
                <a:ln>
                  <a:noFill/>
                </a:ln>
                <a:solidFill>
                  <a:srgbClr val="CC7832"/>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"-Djava.security.egd=file:/dev/./urandom"</a:t>
            </a:r>
            <a:r>
              <a:rPr kumimoji="0" lang="fr-FR" altLang="fr-FR" sz="1000" b="0" i="0" u="none" strike="noStrike" cap="none" normalizeH="0" baseline="0">
                <a:ln>
                  <a:noFill/>
                </a:ln>
                <a:solidFill>
                  <a:srgbClr val="CC7832"/>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"-jar"</a:t>
            </a:r>
            <a:r>
              <a:rPr kumimoji="0" lang="fr-FR" altLang="fr-FR" sz="1000" b="0" i="0" u="none" strike="noStrike" cap="none" normalizeH="0" baseline="0">
                <a:ln>
                  <a:noFill/>
                </a:ln>
                <a:solidFill>
                  <a:srgbClr val="CC7832"/>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"/app.jar"</a:t>
            </a:r>
            <a:r>
              <a:rPr kumimoji="0" lang="fr-FR" altLang="fr-FR" sz="1000" b="0" i="0" u="none" strike="noStrike" cap="none" normalizeH="0" baseline="0">
                <a:ln>
                  <a:noFill/>
                </a:ln>
                <a:solidFill>
                  <a:srgbClr val="A9B7C6"/>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120CEC8B-0BDB-46C9-BCBA-74ABFFABC106}"/>
              </a:ext>
            </a:extLst>
          </p:cNvPr>
          <p:cNvSpPr/>
          <p:nvPr/>
        </p:nvSpPr>
        <p:spPr>
          <a:xfrm>
            <a:off x="146939" y="519088"/>
            <a:ext cx="3127779" cy="707886"/>
          </a:xfrm>
          <a:prstGeom prst="rect">
            <a:avLst/>
          </a:prstGeom>
        </p:spPr>
        <p:txBody>
          <a:bodyPr wrap="none">
            <a:spAutoFit/>
          </a:bodyPr>
          <a:lstStyle/>
          <a:p>
            <a:r>
              <a:rPr lang="en-US" sz="4000" dirty="0">
                <a:solidFill>
                  <a:srgbClr val="01375B"/>
                </a:solidFill>
                <a:latin typeface="Roboto Black" panose="02000000000000000000" pitchFamily="2" charset="0"/>
                <a:ea typeface="Roboto Black" panose="02000000000000000000" pitchFamily="2" charset="0"/>
              </a:rPr>
              <a:t>DOCKERFILE</a:t>
            </a:r>
            <a:endParaRPr lang="en-US" sz="4000" b="0" i="0" dirty="0">
              <a:solidFill>
                <a:srgbClr val="01375B"/>
              </a:solidFill>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45609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B579D7-A81D-4B8A-ABAE-0481AFE016B7}"/>
              </a:ext>
            </a:extLst>
          </p:cNvPr>
          <p:cNvSpPr/>
          <p:nvPr/>
        </p:nvSpPr>
        <p:spPr>
          <a:xfrm>
            <a:off x="105878" y="656761"/>
            <a:ext cx="12192000" cy="5786199"/>
          </a:xfrm>
          <a:prstGeom prst="rect">
            <a:avLst/>
          </a:prstGeom>
        </p:spPr>
        <p:txBody>
          <a:bodyPr wrap="square">
            <a:spAutoFit/>
          </a:bodyPr>
          <a:lstStyle/>
          <a:p>
            <a:r>
              <a:rPr lang="fr-FR" sz="2400" dirty="0">
                <a:solidFill>
                  <a:srgbClr val="C00000"/>
                </a:solidFill>
                <a:latin typeface="varela round"/>
              </a:rPr>
              <a:t>$ </a:t>
            </a:r>
            <a:r>
              <a:rPr lang="fr-FR" sz="2400" dirty="0" err="1">
                <a:solidFill>
                  <a:srgbClr val="C00000"/>
                </a:solidFill>
                <a:latin typeface="varela round"/>
              </a:rPr>
              <a:t>mvn</a:t>
            </a:r>
            <a:r>
              <a:rPr lang="fr-FR" sz="2400" dirty="0">
                <a:solidFill>
                  <a:srgbClr val="C00000"/>
                </a:solidFill>
                <a:latin typeface="varela round"/>
              </a:rPr>
              <a:t> package -</a:t>
            </a:r>
            <a:r>
              <a:rPr lang="fr-FR" sz="2400" dirty="0" err="1">
                <a:solidFill>
                  <a:srgbClr val="C00000"/>
                </a:solidFill>
                <a:latin typeface="varela round"/>
              </a:rPr>
              <a:t>DskipTests</a:t>
            </a:r>
            <a:endParaRPr lang="fr-FR" sz="2400" dirty="0">
              <a:solidFill>
                <a:srgbClr val="C00000"/>
              </a:solidFill>
              <a:latin typeface="varela round"/>
            </a:endParaRPr>
          </a:p>
          <a:p>
            <a:endParaRPr lang="fr-FR" sz="2400" dirty="0">
              <a:solidFill>
                <a:srgbClr val="C00000"/>
              </a:solidFill>
              <a:latin typeface="varela round"/>
            </a:endParaRPr>
          </a:p>
          <a:p>
            <a:r>
              <a:rPr lang="en-US" sz="2400" dirty="0">
                <a:solidFill>
                  <a:schemeClr val="bg1">
                    <a:lumMod val="50000"/>
                  </a:schemeClr>
                </a:solidFill>
                <a:latin typeface="varela round"/>
              </a:rPr>
              <a:t># create a  network</a:t>
            </a:r>
          </a:p>
          <a:p>
            <a:r>
              <a:rPr lang="en-US" sz="2400" dirty="0">
                <a:solidFill>
                  <a:srgbClr val="C00000"/>
                </a:solidFill>
                <a:latin typeface="varela round"/>
              </a:rPr>
              <a:t>$ docker network create my-network</a:t>
            </a:r>
            <a:endParaRPr lang="fr-FR" sz="2400" dirty="0">
              <a:solidFill>
                <a:srgbClr val="C00000"/>
              </a:solidFill>
              <a:latin typeface="varela round"/>
            </a:endParaRPr>
          </a:p>
          <a:p>
            <a:endParaRPr lang="fr-FR" sz="2400" dirty="0">
              <a:solidFill>
                <a:srgbClr val="34302D"/>
              </a:solidFill>
              <a:latin typeface="varela round"/>
            </a:endParaRPr>
          </a:p>
          <a:p>
            <a:endParaRPr lang="fr-FR" sz="2400" dirty="0">
              <a:solidFill>
                <a:srgbClr val="34302D"/>
              </a:solidFill>
              <a:latin typeface="varela round"/>
            </a:endParaRPr>
          </a:p>
          <a:p>
            <a:r>
              <a:rPr lang="fr-FR" sz="2400" dirty="0">
                <a:solidFill>
                  <a:srgbClr val="34302D"/>
                </a:solidFill>
                <a:latin typeface="varela round"/>
              </a:rPr>
              <a:t>Pour créer l'image, vous pouvez utiliser la ligne de commande Docker. Par exemple:</a:t>
            </a:r>
          </a:p>
          <a:p>
            <a:r>
              <a:rPr lang="sv-SE" sz="2400" dirty="0">
                <a:solidFill>
                  <a:srgbClr val="C00000"/>
                </a:solidFill>
                <a:latin typeface="varela round"/>
              </a:rPr>
              <a:t>$ docker build -t ecommerce/produits .</a:t>
            </a:r>
          </a:p>
          <a:p>
            <a:endParaRPr lang="sv-SE" sz="2400" dirty="0">
              <a:solidFill>
                <a:srgbClr val="C00000"/>
              </a:solidFill>
              <a:latin typeface="varela round"/>
            </a:endParaRPr>
          </a:p>
          <a:p>
            <a:endParaRPr lang="sv-SE" sz="2400" dirty="0">
              <a:solidFill>
                <a:srgbClr val="C00000"/>
              </a:solidFill>
              <a:latin typeface="varela round"/>
            </a:endParaRPr>
          </a:p>
          <a:p>
            <a:r>
              <a:rPr lang="fr-FR" sz="2400" dirty="0">
                <a:latin typeface="varela round"/>
              </a:rPr>
              <a:t>pour exécuter une image Docker qui a été créée localement, </a:t>
            </a:r>
            <a:r>
              <a:rPr lang="fr-FR" sz="2400" dirty="0"/>
              <a:t>vous pouvez l'exécuter comme ceci:</a:t>
            </a:r>
            <a:endParaRPr lang="sv-SE" sz="2400" dirty="0">
              <a:latin typeface="varela round"/>
            </a:endParaRPr>
          </a:p>
          <a:p>
            <a:r>
              <a:rPr lang="sv-SE" sz="2400" dirty="0">
                <a:solidFill>
                  <a:srgbClr val="C00000"/>
                </a:solidFill>
                <a:latin typeface="varela round"/>
              </a:rPr>
              <a:t>$ docker run -d --net=my-network --name=produits -p 9001:9001 -t ecommerce/produits </a:t>
            </a:r>
          </a:p>
          <a:p>
            <a:endParaRPr lang="sv-SE" sz="2800" dirty="0">
              <a:solidFill>
                <a:srgbClr val="C00000"/>
              </a:solidFill>
              <a:latin typeface="varela round"/>
            </a:endParaRPr>
          </a:p>
          <a:p>
            <a:r>
              <a:rPr lang="fr-FR" dirty="0"/>
              <a:t>L'application est ensuite disponible sur </a:t>
            </a:r>
            <a:r>
              <a:rPr lang="fr-FR" dirty="0">
                <a:solidFill>
                  <a:srgbClr val="0070C0"/>
                </a:solidFill>
              </a:rPr>
              <a:t>http://localhost:9001 </a:t>
            </a:r>
            <a:endParaRPr lang="fr-FR" sz="2800" dirty="0">
              <a:solidFill>
                <a:srgbClr val="0070C0"/>
              </a:solidFill>
              <a:latin typeface="varela round"/>
            </a:endParaRPr>
          </a:p>
          <a:p>
            <a:br>
              <a:rPr lang="fr-FR" dirty="0">
                <a:solidFill>
                  <a:srgbClr val="34302D"/>
                </a:solidFill>
                <a:latin typeface="varela round"/>
              </a:rPr>
            </a:br>
            <a:endParaRPr lang="fr-FR" dirty="0"/>
          </a:p>
        </p:txBody>
      </p:sp>
    </p:spTree>
    <p:extLst>
      <p:ext uri="{BB962C8B-B14F-4D97-AF65-F5344CB8AC3E}">
        <p14:creationId xmlns:p14="http://schemas.microsoft.com/office/powerpoint/2010/main" val="354741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90B0B35-D239-4B0C-B974-1CD901E05AFB}"/>
              </a:ext>
            </a:extLst>
          </p:cNvPr>
          <p:cNvSpPr/>
          <p:nvPr/>
        </p:nvSpPr>
        <p:spPr>
          <a:xfrm>
            <a:off x="146939" y="838018"/>
            <a:ext cx="7451079" cy="461665"/>
          </a:xfrm>
          <a:prstGeom prst="rect">
            <a:avLst/>
          </a:prstGeom>
        </p:spPr>
        <p:txBody>
          <a:bodyPr wrap="none">
            <a:spAutoFit/>
          </a:bodyPr>
          <a:lstStyle/>
          <a:p>
            <a:r>
              <a:rPr lang="en-US" sz="2400" dirty="0">
                <a:solidFill>
                  <a:srgbClr val="01375B"/>
                </a:solidFill>
                <a:latin typeface="Roboto" panose="02000000000000000000" pitchFamily="2" charset="0"/>
                <a:ea typeface="Roboto" panose="02000000000000000000" pitchFamily="2" charset="0"/>
              </a:rPr>
              <a:t>Difference between scaling horizontally and vertically</a:t>
            </a:r>
            <a:endParaRPr lang="en-US" sz="2400" b="0" i="0" dirty="0">
              <a:solidFill>
                <a:srgbClr val="01375B"/>
              </a:solidFill>
              <a:effectLst/>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68D5FFE8-79C6-4603-8A66-5EC1AF3B3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21" y="1492262"/>
            <a:ext cx="3892587" cy="44663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cale out and scale up">
            <a:extLst>
              <a:ext uri="{FF2B5EF4-FFF2-40B4-BE49-F238E27FC236}">
                <a16:creationId xmlns:a16="http://schemas.microsoft.com/office/drawing/2014/main" id="{2824FFD9-7684-4302-B3D1-44B933316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390" y="2978792"/>
            <a:ext cx="6603181" cy="2583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D83B401-629D-4A1B-BD20-95C736F615EC}"/>
              </a:ext>
            </a:extLst>
          </p:cNvPr>
          <p:cNvSpPr/>
          <p:nvPr/>
        </p:nvSpPr>
        <p:spPr>
          <a:xfrm>
            <a:off x="6839146" y="5562287"/>
            <a:ext cx="3281668" cy="369332"/>
          </a:xfrm>
          <a:prstGeom prst="rect">
            <a:avLst/>
          </a:prstGeom>
        </p:spPr>
        <p:txBody>
          <a:bodyPr wrap="none">
            <a:spAutoFit/>
          </a:bodyPr>
          <a:lstStyle/>
          <a:p>
            <a:r>
              <a:rPr lang="fr-FR"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Scale-Out vs Scale-Up Storage</a:t>
            </a:r>
          </a:p>
        </p:txBody>
      </p:sp>
    </p:spTree>
    <p:extLst>
      <p:ext uri="{BB962C8B-B14F-4D97-AF65-F5344CB8AC3E}">
        <p14:creationId xmlns:p14="http://schemas.microsoft.com/office/powerpoint/2010/main" val="4169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6"/>
                                        </p:tgtEl>
                                        <p:attrNameLst>
                                          <p:attrName>style.visibility</p:attrName>
                                        </p:attrNameLst>
                                      </p:cBhvr>
                                      <p:to>
                                        <p:strVal val="visible"/>
                                      </p:to>
                                    </p:set>
                                    <p:animEffect transition="in" filter="fade">
                                      <p:cBhvr>
                                        <p:cTn id="15" dur="500"/>
                                        <p:tgtEl>
                                          <p:spTgt spid="10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81C094BB-7804-4B97-A04B-570C2D741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TCP Load Balancing for MySQL docker">
            <a:extLst>
              <a:ext uri="{FF2B5EF4-FFF2-40B4-BE49-F238E27FC236}">
                <a16:creationId xmlns:a16="http://schemas.microsoft.com/office/drawing/2014/main" id="{9F96A893-6131-4F3C-88EC-0DD4AD79E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703" y="707090"/>
            <a:ext cx="8258475" cy="544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44411"/>
      </p:ext>
    </p:extLst>
  </p:cSld>
  <p:clrMapOvr>
    <a:masterClrMapping/>
  </p:clrMapOvr>
</p:sld>
</file>

<file path=ppt/theme/theme1.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550</Words>
  <Application>Microsoft Office PowerPoint</Application>
  <PresentationFormat>Widescreen</PresentationFormat>
  <Paragraphs>83</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Consolas</vt:lpstr>
      <vt:lpstr>Lato</vt:lpstr>
      <vt:lpstr>Roboto</vt:lpstr>
      <vt:lpstr>Roboto Black</vt:lpstr>
      <vt:lpstr>Roboto Condensed</vt:lpstr>
      <vt:lpstr>varela round</vt:lpstr>
      <vt:lpstr>1_Thème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Yassine Bourebgua</dc:creator>
  <cp:lastModifiedBy>AYOUB HAMAOUI</cp:lastModifiedBy>
  <cp:revision>68</cp:revision>
  <dcterms:created xsi:type="dcterms:W3CDTF">2019-07-31T14:25:10Z</dcterms:created>
  <dcterms:modified xsi:type="dcterms:W3CDTF">2020-01-09T03:11:26Z</dcterms:modified>
</cp:coreProperties>
</file>