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87" r:id="rId2"/>
    <p:sldId id="305" r:id="rId3"/>
    <p:sldId id="288" r:id="rId4"/>
    <p:sldId id="289" r:id="rId5"/>
    <p:sldId id="290" r:id="rId6"/>
    <p:sldId id="291" r:id="rId7"/>
    <p:sldId id="292" r:id="rId8"/>
    <p:sldId id="293" r:id="rId9"/>
    <p:sldId id="294" r:id="rId10"/>
    <p:sldId id="259" r:id="rId11"/>
    <p:sldId id="300" r:id="rId12"/>
    <p:sldId id="301" r:id="rId13"/>
    <p:sldId id="304" r:id="rId14"/>
    <p:sldId id="302" r:id="rId15"/>
    <p:sldId id="303" r:id="rId16"/>
    <p:sldId id="273" r:id="rId17"/>
    <p:sldId id="306" r:id="rId18"/>
    <p:sldId id="274" r:id="rId19"/>
    <p:sldId id="307" r:id="rId20"/>
    <p:sldId id="308" r:id="rId21"/>
    <p:sldId id="309" r:id="rId22"/>
    <p:sldId id="310" r:id="rId23"/>
    <p:sldId id="277" r:id="rId24"/>
    <p:sldId id="317" r:id="rId25"/>
    <p:sldId id="311" r:id="rId26"/>
    <p:sldId id="312" r:id="rId27"/>
    <p:sldId id="313" r:id="rId28"/>
    <p:sldId id="314" r:id="rId29"/>
    <p:sldId id="315" r:id="rId30"/>
    <p:sldId id="318" r:id="rId31"/>
    <p:sldId id="319" r:id="rId32"/>
    <p:sldId id="320" r:id="rId33"/>
    <p:sldId id="276" r:id="rId34"/>
    <p:sldId id="322" r:id="rId35"/>
    <p:sldId id="323" r:id="rId36"/>
    <p:sldId id="324" r:id="rId37"/>
    <p:sldId id="325" r:id="rId38"/>
    <p:sldId id="326" r:id="rId39"/>
    <p:sldId id="327" r:id="rId40"/>
    <p:sldId id="328" r:id="rId41"/>
    <p:sldId id="329" r:id="rId42"/>
    <p:sldId id="333" r:id="rId43"/>
    <p:sldId id="316" r:id="rId44"/>
    <p:sldId id="334" r:id="rId45"/>
    <p:sldId id="335" r:id="rId46"/>
    <p:sldId id="336" r:id="rId47"/>
    <p:sldId id="337" r:id="rId48"/>
    <p:sldId id="338" r:id="rId49"/>
    <p:sldId id="280" r:id="rId50"/>
    <p:sldId id="339" r:id="rId51"/>
    <p:sldId id="340" r:id="rId52"/>
    <p:sldId id="283" r:id="rId53"/>
    <p:sldId id="341" r:id="rId54"/>
    <p:sldId id="343" r:id="rId55"/>
    <p:sldId id="345" r:id="rId56"/>
    <p:sldId id="342" r:id="rId57"/>
    <p:sldId id="346" r:id="rId58"/>
    <p:sldId id="347" r:id="rId59"/>
    <p:sldId id="365" r:id="rId60"/>
    <p:sldId id="367" r:id="rId61"/>
    <p:sldId id="366" r:id="rId62"/>
    <p:sldId id="350" r:id="rId63"/>
    <p:sldId id="351" r:id="rId64"/>
    <p:sldId id="368" r:id="rId65"/>
    <p:sldId id="369" r:id="rId66"/>
    <p:sldId id="391" r:id="rId67"/>
    <p:sldId id="392" r:id="rId68"/>
    <p:sldId id="370" r:id="rId69"/>
    <p:sldId id="381" r:id="rId70"/>
    <p:sldId id="383" r:id="rId71"/>
    <p:sldId id="371" r:id="rId72"/>
    <p:sldId id="382" r:id="rId73"/>
    <p:sldId id="372" r:id="rId74"/>
    <p:sldId id="384" r:id="rId75"/>
    <p:sldId id="393" r:id="rId76"/>
    <p:sldId id="373" r:id="rId77"/>
    <p:sldId id="374" r:id="rId78"/>
    <p:sldId id="375" r:id="rId79"/>
    <p:sldId id="376" r:id="rId80"/>
    <p:sldId id="377" r:id="rId81"/>
    <p:sldId id="385" r:id="rId82"/>
    <p:sldId id="386" r:id="rId83"/>
    <p:sldId id="378" r:id="rId84"/>
    <p:sldId id="388" r:id="rId85"/>
    <p:sldId id="390" r:id="rId86"/>
    <p:sldId id="389" r:id="rId87"/>
    <p:sldId id="387" r:id="rId88"/>
    <p:sldId id="380"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40" autoAdjust="0"/>
  </p:normalViewPr>
  <p:slideViewPr>
    <p:cSldViewPr snapToGrid="0">
      <p:cViewPr varScale="1">
        <p:scale>
          <a:sx n="59" d="100"/>
          <a:sy n="59" d="100"/>
        </p:scale>
        <p:origin x="940" y="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5F906-65AD-491C-89EC-67DDA0A3CEF8}" type="datetimeFigureOut">
              <a:rPr lang="en-US" smtClean="0"/>
              <a:t>3/5/2025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858A8-4C58-4C7B-90A9-127C80D9763A}" type="slidenum">
              <a:rPr lang="en-US" smtClean="0"/>
              <a:t>‹#›</a:t>
            </a:fld>
            <a:endParaRPr lang="en-US"/>
          </a:p>
        </p:txBody>
      </p:sp>
    </p:spTree>
    <p:extLst>
      <p:ext uri="{BB962C8B-B14F-4D97-AF65-F5344CB8AC3E}">
        <p14:creationId xmlns:p14="http://schemas.microsoft.com/office/powerpoint/2010/main" val="712899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Emma wants to check the menu of </a:t>
            </a:r>
            <a:r>
              <a:rPr lang="en-US" i="1" dirty="0" smtClean="0"/>
              <a:t>Sweet Bites Bakery</a:t>
            </a:r>
            <a:r>
              <a:rPr lang="en-US" dirty="0" smtClean="0"/>
              <a:t>, so she types sweetbites.com in her browser.</a:t>
            </a:r>
          </a:p>
          <a:p>
            <a:pPr marL="171450" indent="-171450">
              <a:buFont typeface="Arial" panose="020B0604020202020204" pitchFamily="34" charset="0"/>
              <a:buChar char="•"/>
            </a:pPr>
            <a:r>
              <a:rPr lang="en-US" dirty="0" smtClean="0"/>
              <a:t>Her browser requests the homepage, and the server responds with a pre-created HTML file, along with CSS and JavaScript.</a:t>
            </a:r>
          </a:p>
          <a:p>
            <a:pPr marL="171450" indent="-171450">
              <a:buFont typeface="Arial" panose="020B0604020202020204" pitchFamily="34" charset="0"/>
              <a:buChar char="•"/>
            </a:pPr>
            <a:r>
              <a:rPr lang="en-US" dirty="0" smtClean="0"/>
              <a:t>The "View Menu" button runs a script that simply </a:t>
            </a:r>
            <a:r>
              <a:rPr lang="en-US" b="1" dirty="0" smtClean="0"/>
              <a:t>displays a hardcoded message</a:t>
            </a:r>
            <a:r>
              <a:rPr lang="en-US" dirty="0" smtClean="0"/>
              <a:t> </a:t>
            </a:r>
            <a:r>
              <a:rPr lang="en-US" dirty="0" err="1" smtClean="0"/>
              <a:t>like:</a:t>
            </a:r>
            <a:r>
              <a:rPr lang="en-US" i="1" dirty="0" err="1" smtClean="0"/>
              <a:t>"Our</a:t>
            </a:r>
            <a:r>
              <a:rPr lang="en-US" i="1" dirty="0" smtClean="0"/>
              <a:t> menu includes cupcakes, croissants, and brownies!"</a:t>
            </a:r>
            <a:endParaRPr lang="en-US" dirty="0" smtClean="0"/>
          </a:p>
          <a:p>
            <a:pPr marL="171450" indent="-171450">
              <a:buFont typeface="Arial" panose="020B0604020202020204" pitchFamily="34" charset="0"/>
              <a:buChar char="•"/>
            </a:pPr>
            <a:r>
              <a:rPr lang="en-US" dirty="0" smtClean="0"/>
              <a:t>No new data is fetched from the server, and every visitor sees the same message, regardless of when they visit.</a:t>
            </a:r>
          </a:p>
          <a:p>
            <a:endParaRPr lang="en-US" dirty="0"/>
          </a:p>
        </p:txBody>
      </p:sp>
      <p:sp>
        <p:nvSpPr>
          <p:cNvPr id="4" name="Slide Number Placeholder 3"/>
          <p:cNvSpPr>
            <a:spLocks noGrp="1"/>
          </p:cNvSpPr>
          <p:nvPr>
            <p:ph type="sldNum" sz="quarter" idx="10"/>
          </p:nvPr>
        </p:nvSpPr>
        <p:spPr/>
        <p:txBody>
          <a:bodyPr/>
          <a:lstStyle/>
          <a:p>
            <a:fld id="{571858A8-4C58-4C7B-90A9-127C80D9763A}" type="slidenum">
              <a:rPr lang="en-US" smtClean="0"/>
              <a:t>4</a:t>
            </a:fld>
            <a:endParaRPr lang="en-US"/>
          </a:p>
        </p:txBody>
      </p:sp>
    </p:spTree>
    <p:extLst>
      <p:ext uri="{BB962C8B-B14F-4D97-AF65-F5344CB8AC3E}">
        <p14:creationId xmlns:p14="http://schemas.microsoft.com/office/powerpoint/2010/main" val="34132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other words, once you have defined a</a:t>
            </a:r>
            <a:r>
              <a:rPr lang="en-US" baseline="0" dirty="0" smtClean="0"/>
              <a:t> constant</a:t>
            </a:r>
            <a:r>
              <a:rPr lang="en-US" dirty="0" smtClean="0"/>
              <a:t>, its value is set for the remainder of the program and</a:t>
            </a:r>
          </a:p>
          <a:p>
            <a:r>
              <a:rPr lang="en-US" dirty="0" smtClean="0"/>
              <a:t>cannot be altered</a:t>
            </a:r>
            <a:endParaRPr lang="en-US" dirty="0"/>
          </a:p>
        </p:txBody>
      </p:sp>
      <p:sp>
        <p:nvSpPr>
          <p:cNvPr id="4" name="Slide Number Placeholder 3"/>
          <p:cNvSpPr>
            <a:spLocks noGrp="1"/>
          </p:cNvSpPr>
          <p:nvPr>
            <p:ph type="sldNum" sz="quarter" idx="10"/>
          </p:nvPr>
        </p:nvSpPr>
        <p:spPr/>
        <p:txBody>
          <a:bodyPr/>
          <a:lstStyle/>
          <a:p>
            <a:fld id="{571858A8-4C58-4C7B-90A9-127C80D9763A}" type="slidenum">
              <a:rPr lang="en-US" smtClean="0"/>
              <a:t>50</a:t>
            </a:fld>
            <a:endParaRPr lang="en-US"/>
          </a:p>
        </p:txBody>
      </p:sp>
    </p:spTree>
    <p:extLst>
      <p:ext uri="{BB962C8B-B14F-4D97-AF65-F5344CB8AC3E}">
        <p14:creationId xmlns:p14="http://schemas.microsoft.com/office/powerpoint/2010/main" val="4086502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sz="1200" dirty="0" smtClean="0"/>
              <a:t>The names of the magic constants always have </a:t>
            </a:r>
            <a:r>
              <a:rPr lang="en-US" sz="1100" dirty="0" smtClean="0"/>
              <a:t>two</a:t>
            </a:r>
            <a:r>
              <a:rPr lang="en-US" sz="1200" dirty="0" smtClean="0"/>
              <a:t> underscores at the beginning and two at the end, so that you won’t accidentally try to name one of your own constants with a name that is already taken</a:t>
            </a:r>
          </a:p>
          <a:p>
            <a:pPr marL="171450" indent="-171450" algn="l">
              <a:buFont typeface="Arial" panose="020B0604020202020204" pitchFamily="34" charset="0"/>
              <a:buChar char="•"/>
            </a:pPr>
            <a:endParaRPr lang="en-US" sz="1200" dirty="0"/>
          </a:p>
        </p:txBody>
      </p:sp>
      <p:sp>
        <p:nvSpPr>
          <p:cNvPr id="4" name="Slide Number Placeholder 3"/>
          <p:cNvSpPr>
            <a:spLocks noGrp="1"/>
          </p:cNvSpPr>
          <p:nvPr>
            <p:ph type="sldNum" sz="quarter" idx="10"/>
          </p:nvPr>
        </p:nvSpPr>
        <p:spPr/>
        <p:txBody>
          <a:bodyPr/>
          <a:lstStyle/>
          <a:p>
            <a:fld id="{571858A8-4C58-4C7B-90A9-127C80D9763A}" type="slidenum">
              <a:rPr lang="en-US" smtClean="0"/>
              <a:t>52</a:t>
            </a:fld>
            <a:endParaRPr lang="en-US"/>
          </a:p>
        </p:txBody>
      </p:sp>
    </p:spTree>
    <p:extLst>
      <p:ext uri="{BB962C8B-B14F-4D97-AF65-F5344CB8AC3E}">
        <p14:creationId xmlns:p14="http://schemas.microsoft.com/office/powerpoint/2010/main" val="43070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8"/>
          <p:cNvSpPr>
            <a:spLocks noGrp="1" noChangeArrowheads="1"/>
          </p:cNvSpPr>
          <p:nvPr>
            <p:ph type="sldNum"/>
          </p:nvPr>
        </p:nvSpPr>
        <p:spPr>
          <a:ln/>
        </p:spPr>
        <p:txBody>
          <a:bodyPr/>
          <a:lstStyle/>
          <a:p>
            <a:fld id="{D27319CE-1987-4CFE-A393-4C33EAE61D6A}" type="slidenum">
              <a:rPr lang="en-US" altLang="en-US"/>
              <a:pPr/>
              <a:t>54</a:t>
            </a:fld>
            <a:endParaRPr lang="en-US" altLang="en-US"/>
          </a:p>
        </p:txBody>
      </p:sp>
      <p:sp>
        <p:nvSpPr>
          <p:cNvPr id="10035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r">
              <a:buClrTx/>
              <a:buFontTx/>
              <a:buNone/>
            </a:pPr>
            <a:fld id="{EFF7A894-CFD1-4439-B4DC-FA83B7230E78}" type="slidenum">
              <a:rPr lang="en-US" altLang="en-US" sz="1400">
                <a:latin typeface="Times New Roman" panose="02020603050405020304" pitchFamily="18" charset="0"/>
                <a:cs typeface="DejaVu Sans" charset="0"/>
              </a:rPr>
              <a:pPr algn="r">
                <a:buClrTx/>
                <a:buFontTx/>
                <a:buNone/>
              </a:pPr>
              <a:t>54</a:t>
            </a:fld>
            <a:endParaRPr lang="en-US" altLang="en-US" sz="1400">
              <a:latin typeface="Times New Roman" panose="02020603050405020304" pitchFamily="18" charset="0"/>
              <a:cs typeface="DejaVu Sans" charset="0"/>
            </a:endParaRPr>
          </a:p>
        </p:txBody>
      </p:sp>
      <p:sp>
        <p:nvSpPr>
          <p:cNvPr id="100354" name="Rectangle 2"/>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5" name="Rectangle 3"/>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21881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the ... operator on the first of two arguments, will raise an error</a:t>
            </a:r>
            <a:endParaRPr lang="en-US" dirty="0"/>
          </a:p>
        </p:txBody>
      </p:sp>
      <p:sp>
        <p:nvSpPr>
          <p:cNvPr id="4" name="Slide Number Placeholder 3"/>
          <p:cNvSpPr>
            <a:spLocks noGrp="1"/>
          </p:cNvSpPr>
          <p:nvPr>
            <p:ph type="sldNum" sz="quarter" idx="10"/>
          </p:nvPr>
        </p:nvSpPr>
        <p:spPr/>
        <p:txBody>
          <a:bodyPr/>
          <a:lstStyle/>
          <a:p>
            <a:fld id="{571858A8-4C58-4C7B-90A9-127C80D9763A}" type="slidenum">
              <a:rPr lang="en-US" smtClean="0"/>
              <a:t>57</a:t>
            </a:fld>
            <a:endParaRPr lang="en-US"/>
          </a:p>
        </p:txBody>
      </p:sp>
    </p:spTree>
    <p:extLst>
      <p:ext uri="{BB962C8B-B14F-4D97-AF65-F5344CB8AC3E}">
        <p14:creationId xmlns:p14="http://schemas.microsoft.com/office/powerpoint/2010/main" val="879504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8"/>
          <p:cNvSpPr>
            <a:spLocks noGrp="1" noChangeArrowheads="1"/>
          </p:cNvSpPr>
          <p:nvPr>
            <p:ph type="sldNum"/>
          </p:nvPr>
        </p:nvSpPr>
        <p:spPr>
          <a:ln/>
        </p:spPr>
        <p:txBody>
          <a:bodyPr/>
          <a:lstStyle/>
          <a:p>
            <a:fld id="{3227FD1D-2D79-43CF-AB25-D393309BA36E}" type="slidenum">
              <a:rPr lang="en-US" altLang="en-US"/>
              <a:pPr/>
              <a:t>62</a:t>
            </a:fld>
            <a:endParaRPr lang="en-US" altLang="en-US"/>
          </a:p>
        </p:txBody>
      </p:sp>
      <p:sp>
        <p:nvSpPr>
          <p:cNvPr id="10547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r">
              <a:buClrTx/>
              <a:buFontTx/>
              <a:buNone/>
            </a:pPr>
            <a:fld id="{79C1268D-B786-4FD9-9DD5-5A076ECEA9DE}" type="slidenum">
              <a:rPr lang="en-US" altLang="en-US" sz="1400">
                <a:latin typeface="Times New Roman" panose="02020603050405020304" pitchFamily="18" charset="0"/>
                <a:cs typeface="DejaVu Sans" charset="0"/>
              </a:rPr>
              <a:pPr algn="r">
                <a:buClrTx/>
                <a:buFontTx/>
                <a:buNone/>
              </a:pPr>
              <a:t>62</a:t>
            </a:fld>
            <a:endParaRPr lang="en-US" altLang="en-US" sz="1400">
              <a:latin typeface="Times New Roman" panose="02020603050405020304" pitchFamily="18" charset="0"/>
              <a:cs typeface="DejaVu Sans" charset="0"/>
            </a:endParaRPr>
          </a:p>
        </p:txBody>
      </p:sp>
      <p:sp>
        <p:nvSpPr>
          <p:cNvPr id="105474" name="Rectangle 2"/>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5" name="Rectangle 3"/>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46991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8"/>
          <p:cNvSpPr>
            <a:spLocks noGrp="1" noChangeArrowheads="1"/>
          </p:cNvSpPr>
          <p:nvPr>
            <p:ph type="sldNum"/>
          </p:nvPr>
        </p:nvSpPr>
        <p:spPr>
          <a:ln/>
        </p:spPr>
        <p:txBody>
          <a:bodyPr/>
          <a:lstStyle/>
          <a:p>
            <a:fld id="{1770A83E-08F7-48F9-BD45-9F21B328A508}" type="slidenum">
              <a:rPr lang="en-US" altLang="en-US"/>
              <a:pPr/>
              <a:t>63</a:t>
            </a:fld>
            <a:endParaRPr lang="en-US" altLang="en-US"/>
          </a:p>
        </p:txBody>
      </p:sp>
      <p:sp>
        <p:nvSpPr>
          <p:cNvPr id="10649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r">
              <a:buClrTx/>
              <a:buFontTx/>
              <a:buNone/>
            </a:pPr>
            <a:fld id="{A57E56A3-997E-468A-B26A-B9A9A00E7BBA}" type="slidenum">
              <a:rPr lang="en-US" altLang="en-US" sz="1400">
                <a:latin typeface="Times New Roman" panose="02020603050405020304" pitchFamily="18" charset="0"/>
                <a:cs typeface="DejaVu Sans" charset="0"/>
              </a:rPr>
              <a:pPr algn="r">
                <a:buClrTx/>
                <a:buFontTx/>
                <a:buNone/>
              </a:pPr>
              <a:t>63</a:t>
            </a:fld>
            <a:endParaRPr lang="en-US" altLang="en-US" sz="1400">
              <a:latin typeface="Times New Roman" panose="02020603050405020304" pitchFamily="18" charset="0"/>
              <a:cs typeface="DejaVu Sans" charset="0"/>
            </a:endParaRPr>
          </a:p>
        </p:txBody>
      </p:sp>
      <p:sp>
        <p:nvSpPr>
          <p:cNvPr id="106498" name="Rectangle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106499" name="Rectangle 3"/>
          <p:cNvSpPr>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r">
              <a:lnSpc>
                <a:spcPct val="100000"/>
              </a:lnSpc>
              <a:buClrTx/>
              <a:buFontTx/>
              <a:buNone/>
            </a:pPr>
            <a:fld id="{E75C206B-A61D-48CE-BE20-6D26713E6BEA}" type="slidenum">
              <a:rPr lang="en-US" altLang="en-US" sz="1200">
                <a:latin typeface="Calibri" panose="020F0502020204030204" pitchFamily="34" charset="0"/>
              </a:rPr>
              <a:pPr algn="r">
                <a:lnSpc>
                  <a:spcPct val="100000"/>
                </a:lnSpc>
                <a:buClrTx/>
                <a:buFontTx/>
                <a:buNone/>
              </a:pPr>
              <a:t>63</a:t>
            </a:fld>
            <a:endParaRPr lang="en-US" altLang="en-US" sz="1200">
              <a:latin typeface="Calibri" panose="020F0502020204030204" pitchFamily="34" charset="0"/>
            </a:endParaRPr>
          </a:p>
        </p:txBody>
      </p:sp>
    </p:spTree>
    <p:extLst>
      <p:ext uri="{BB962C8B-B14F-4D97-AF65-F5344CB8AC3E}">
        <p14:creationId xmlns:p14="http://schemas.microsoft.com/office/powerpoint/2010/main" val="966698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sort() function sorts an </a:t>
            </a:r>
            <a:r>
              <a:rPr lang="en-US" b="1" dirty="0" smtClean="0"/>
              <a:t>indexed array</a:t>
            </a:r>
            <a:r>
              <a:rPr lang="en-US" dirty="0" smtClean="0"/>
              <a:t> (or an associative array by values) in </a:t>
            </a:r>
            <a:r>
              <a:rPr lang="en-US" b="1" dirty="0" smtClean="0"/>
              <a:t>ascending order</a:t>
            </a:r>
            <a:r>
              <a:rPr lang="en-US" dirty="0" smtClean="0"/>
              <a:t>, but unlike asort(), it </a:t>
            </a:r>
            <a:r>
              <a:rPr lang="en-US" b="1" dirty="0" err="1" smtClean="0"/>
              <a:t>reindexes</a:t>
            </a:r>
            <a:r>
              <a:rPr lang="en-US" b="1" dirty="0" smtClean="0"/>
              <a:t> the array keys</a:t>
            </a:r>
            <a:r>
              <a:rPr lang="en-US" dirty="0" smtClean="0"/>
              <a:t> (losing the original associations).</a:t>
            </a:r>
          </a:p>
          <a:p>
            <a:pPr marL="171450" indent="-171450">
              <a:buFont typeface="Arial" panose="020B0604020202020204" pitchFamily="34" charset="0"/>
              <a:buChar char="•"/>
            </a:pPr>
            <a:r>
              <a:rPr lang="en-US" dirty="0" smtClean="0"/>
              <a:t>$fruits = [    "b" =&gt; "Banana",    "a" =&gt; "Apple",    "d" =&gt; "</a:t>
            </a:r>
            <a:r>
              <a:rPr lang="en-US" dirty="0" err="1" smtClean="0"/>
              <a:t>Dragonfruit</a:t>
            </a:r>
            <a:r>
              <a:rPr lang="en-US" dirty="0" smtClean="0"/>
              <a:t>",    "c" =&gt; "Cherry"];</a:t>
            </a:r>
          </a:p>
          <a:p>
            <a:pPr marL="171450" indent="-171450">
              <a:buFont typeface="Arial" panose="020B0604020202020204" pitchFamily="34" charset="0"/>
              <a:buChar char="•"/>
            </a:pPr>
            <a:r>
              <a:rPr lang="en-US" dirty="0" smtClean="0"/>
              <a:t>sort($fruits);</a:t>
            </a:r>
          </a:p>
          <a:p>
            <a:pPr marL="171450" indent="-171450">
              <a:buFont typeface="Arial" panose="020B0604020202020204" pitchFamily="34" charset="0"/>
              <a:buChar char="•"/>
            </a:pPr>
            <a:r>
              <a:rPr lang="en-US" dirty="0" err="1" smtClean="0"/>
              <a:t>print_r</a:t>
            </a:r>
            <a:r>
              <a:rPr lang="en-US" dirty="0" smtClean="0"/>
              <a:t>($fruits);</a:t>
            </a:r>
          </a:p>
          <a:p>
            <a:pPr marL="171450" indent="-171450">
              <a:buFont typeface="Arial" panose="020B0604020202020204" pitchFamily="34" charset="0"/>
              <a:buChar char="•"/>
            </a:pPr>
            <a:r>
              <a:rPr lang="en-US" dirty="0" smtClean="0"/>
              <a:t>Array(    [0] =&gt; Apple    [1] =&gt; Banana    [2] =&gt; Cherry    [3] =&gt; </a:t>
            </a:r>
            <a:r>
              <a:rPr lang="en-US" dirty="0" err="1" smtClean="0"/>
              <a:t>Dragonfruit</a:t>
            </a:r>
            <a:r>
              <a:rPr lang="en-US" dirty="0" smtClean="0"/>
              <a:t>)</a:t>
            </a:r>
            <a:endParaRPr lang="en-US" dirty="0"/>
          </a:p>
        </p:txBody>
      </p:sp>
      <p:sp>
        <p:nvSpPr>
          <p:cNvPr id="4" name="Slide Number Placeholder 3"/>
          <p:cNvSpPr>
            <a:spLocks noGrp="1"/>
          </p:cNvSpPr>
          <p:nvPr>
            <p:ph type="sldNum" sz="quarter" idx="10"/>
          </p:nvPr>
        </p:nvSpPr>
        <p:spPr/>
        <p:txBody>
          <a:bodyPr/>
          <a:lstStyle/>
          <a:p>
            <a:fld id="{571858A8-4C58-4C7B-90A9-127C80D9763A}" type="slidenum">
              <a:rPr lang="en-US" smtClean="0"/>
              <a:t>78</a:t>
            </a:fld>
            <a:endParaRPr lang="en-US"/>
          </a:p>
        </p:txBody>
      </p:sp>
    </p:spTree>
    <p:extLst>
      <p:ext uri="{BB962C8B-B14F-4D97-AF65-F5344CB8AC3E}">
        <p14:creationId xmlns:p14="http://schemas.microsoft.com/office/powerpoint/2010/main" val="69627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Array(    [0] =&gt; apple    [1] =&gt; date    [2] =&gt; fig)</a:t>
            </a:r>
            <a:endParaRPr lang="en-US" dirty="0"/>
          </a:p>
        </p:txBody>
      </p:sp>
      <p:sp>
        <p:nvSpPr>
          <p:cNvPr id="4" name="Slide Number Placeholder 3"/>
          <p:cNvSpPr>
            <a:spLocks noGrp="1"/>
          </p:cNvSpPr>
          <p:nvPr>
            <p:ph type="sldNum" sz="quarter" idx="10"/>
          </p:nvPr>
        </p:nvSpPr>
        <p:spPr/>
        <p:txBody>
          <a:bodyPr/>
          <a:lstStyle/>
          <a:p>
            <a:fld id="{571858A8-4C58-4C7B-90A9-127C80D9763A}" type="slidenum">
              <a:rPr lang="en-US" smtClean="0"/>
              <a:t>84</a:t>
            </a:fld>
            <a:endParaRPr lang="en-US"/>
          </a:p>
        </p:txBody>
      </p:sp>
    </p:spTree>
    <p:extLst>
      <p:ext uri="{BB962C8B-B14F-4D97-AF65-F5344CB8AC3E}">
        <p14:creationId xmlns:p14="http://schemas.microsoft.com/office/powerpoint/2010/main" val="1289557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Array(    [0] =&gt; red    [1] =&gt; purple    [2] =&gt; cyan    [3] =&gt; yellow)</a:t>
            </a:r>
            <a:endParaRPr lang="en-US" dirty="0"/>
          </a:p>
        </p:txBody>
      </p:sp>
      <p:sp>
        <p:nvSpPr>
          <p:cNvPr id="4" name="Slide Number Placeholder 3"/>
          <p:cNvSpPr>
            <a:spLocks noGrp="1"/>
          </p:cNvSpPr>
          <p:nvPr>
            <p:ph type="sldNum" sz="quarter" idx="10"/>
          </p:nvPr>
        </p:nvSpPr>
        <p:spPr/>
        <p:txBody>
          <a:bodyPr/>
          <a:lstStyle/>
          <a:p>
            <a:fld id="{571858A8-4C58-4C7B-90A9-127C80D9763A}" type="slidenum">
              <a:rPr lang="en-US" smtClean="0"/>
              <a:t>85</a:t>
            </a:fld>
            <a:endParaRPr lang="en-US"/>
          </a:p>
        </p:txBody>
      </p:sp>
    </p:spTree>
    <p:extLst>
      <p:ext uri="{BB962C8B-B14F-4D97-AF65-F5344CB8AC3E}">
        <p14:creationId xmlns:p14="http://schemas.microsoft.com/office/powerpoint/2010/main" val="315546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smtClean="0"/>
              <a:t>Array</a:t>
            </a:r>
            <a:r>
              <a:rPr lang="es-ES" dirty="0" smtClean="0"/>
              <a:t>(    [0] =&gt; A    [1] =&gt; B    [2] =&gt; X    [3] =&gt; Y    [4] =&gt; C    [5] =&gt; D)</a:t>
            </a:r>
            <a:endParaRPr lang="en-US" dirty="0"/>
          </a:p>
        </p:txBody>
      </p:sp>
      <p:sp>
        <p:nvSpPr>
          <p:cNvPr id="4" name="Slide Number Placeholder 3"/>
          <p:cNvSpPr>
            <a:spLocks noGrp="1"/>
          </p:cNvSpPr>
          <p:nvPr>
            <p:ph type="sldNum" sz="quarter" idx="10"/>
          </p:nvPr>
        </p:nvSpPr>
        <p:spPr/>
        <p:txBody>
          <a:bodyPr/>
          <a:lstStyle/>
          <a:p>
            <a:fld id="{571858A8-4C58-4C7B-90A9-127C80D9763A}" type="slidenum">
              <a:rPr lang="en-US" smtClean="0"/>
              <a:t>86</a:t>
            </a:fld>
            <a:endParaRPr lang="en-US"/>
          </a:p>
        </p:txBody>
      </p:sp>
    </p:spTree>
    <p:extLst>
      <p:ext uri="{BB962C8B-B14F-4D97-AF65-F5344CB8AC3E}">
        <p14:creationId xmlns:p14="http://schemas.microsoft.com/office/powerpoint/2010/main" val="3321736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Instead of displaying a fixed message, clicking "View Menu" sends a request to the server.</a:t>
            </a:r>
          </a:p>
          <a:p>
            <a:pPr marL="171450" indent="-171450">
              <a:buFont typeface="Arial" panose="020B0604020202020204" pitchFamily="34" charset="0"/>
              <a:buChar char="•"/>
            </a:pPr>
            <a:r>
              <a:rPr lang="en-US" dirty="0" smtClean="0"/>
              <a:t>The server checks its database for the latest menu and sends back updated items.</a:t>
            </a:r>
          </a:p>
          <a:p>
            <a:pPr marL="171450" indent="-171450">
              <a:buFont typeface="Arial" panose="020B0604020202020204" pitchFamily="34" charset="0"/>
              <a:buChar char="•"/>
            </a:pPr>
            <a:r>
              <a:rPr lang="en-US" dirty="0" smtClean="0"/>
              <a:t>If the bakery adds a new item, Emma will see it immediately without anyone manually updating the HTML file.</a:t>
            </a:r>
            <a:endParaRPr lang="en-US" dirty="0"/>
          </a:p>
        </p:txBody>
      </p:sp>
      <p:sp>
        <p:nvSpPr>
          <p:cNvPr id="4" name="Slide Number Placeholder 3"/>
          <p:cNvSpPr>
            <a:spLocks noGrp="1"/>
          </p:cNvSpPr>
          <p:nvPr>
            <p:ph type="sldNum" sz="quarter" idx="10"/>
          </p:nvPr>
        </p:nvSpPr>
        <p:spPr/>
        <p:txBody>
          <a:bodyPr/>
          <a:lstStyle/>
          <a:p>
            <a:fld id="{571858A8-4C58-4C7B-90A9-127C80D9763A}" type="slidenum">
              <a:rPr lang="en-US" smtClean="0"/>
              <a:t>5</a:t>
            </a:fld>
            <a:endParaRPr lang="en-US"/>
          </a:p>
        </p:txBody>
      </p:sp>
    </p:spTree>
    <p:extLst>
      <p:ext uri="{BB962C8B-B14F-4D97-AF65-F5344CB8AC3E}">
        <p14:creationId xmlns:p14="http://schemas.microsoft.com/office/powerpoint/2010/main" val="266853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smtClean="0"/>
              <a:t>Client-Side Script </a:t>
            </a:r>
            <a:r>
              <a:rPr lang="en-US" dirty="0" smtClean="0"/>
              <a:t>A streaming site personalizes a greeting using </a:t>
            </a:r>
            <a:r>
              <a:rPr lang="en-US" dirty="0" err="1" smtClean="0"/>
              <a:t>localStorage</a:t>
            </a:r>
            <a:r>
              <a:rPr lang="en-US" baseline="0" dirty="0" smtClean="0"/>
              <a:t> </a:t>
            </a:r>
            <a:r>
              <a:rPr lang="en-US" dirty="0" smtClean="0"/>
              <a:t>without needing a server response.</a:t>
            </a:r>
          </a:p>
          <a:p>
            <a:pPr marL="171450" indent="-171450">
              <a:buFont typeface="Arial" panose="020B0604020202020204" pitchFamily="34" charset="0"/>
              <a:buChar char="•"/>
            </a:pPr>
            <a:r>
              <a:rPr lang="en-US" b="1" dirty="0" smtClean="0"/>
              <a:t>Executed by the Browser </a:t>
            </a:r>
            <a:r>
              <a:rPr lang="en-US" dirty="0" smtClean="0"/>
              <a:t>A clothing store changes T-shirt colors dynamically</a:t>
            </a:r>
            <a:r>
              <a:rPr lang="en-US" baseline="0" dirty="0" smtClean="0"/>
              <a:t> </a:t>
            </a:r>
            <a:r>
              <a:rPr lang="en-US" dirty="0" smtClean="0"/>
              <a:t>without needing a server response.</a:t>
            </a:r>
          </a:p>
          <a:p>
            <a:pPr marL="171450" indent="-171450">
              <a:buFont typeface="Arial" panose="020B0604020202020204" pitchFamily="34" charset="0"/>
              <a:buChar char="•"/>
            </a:pPr>
            <a:r>
              <a:rPr lang="en-US" b="1" dirty="0" smtClean="0"/>
              <a:t>Appearance &amp; Behavior </a:t>
            </a:r>
            <a:r>
              <a:rPr lang="en-US" dirty="0" smtClean="0"/>
              <a:t>A hotel booking site highlights selected rooms</a:t>
            </a:r>
            <a:r>
              <a:rPr lang="en-US" baseline="0" dirty="0" smtClean="0"/>
              <a:t> </a:t>
            </a:r>
            <a:r>
              <a:rPr lang="en-US" dirty="0" smtClean="0"/>
              <a:t>without needing a server response.</a:t>
            </a:r>
          </a:p>
          <a:p>
            <a:pPr marL="171450" indent="-171450">
              <a:buFont typeface="Arial" panose="020B0604020202020204" pitchFamily="34" charset="0"/>
              <a:buChar char="•"/>
            </a:pPr>
            <a:r>
              <a:rPr lang="en-US" dirty="0" smtClean="0"/>
              <a:t>browsers can open local files through the file:/// protocol, they’re still sandboxed when it comes to </a:t>
            </a:r>
            <a:r>
              <a:rPr lang="en-US" b="1" dirty="0" smtClean="0"/>
              <a:t>interacting</a:t>
            </a:r>
            <a:r>
              <a:rPr lang="en-US" dirty="0" smtClean="0"/>
              <a:t> with the system beyond just displaying or reading content.</a:t>
            </a:r>
          </a:p>
          <a:p>
            <a:pPr marL="171450"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571858A8-4C58-4C7B-90A9-127C80D9763A}" type="slidenum">
              <a:rPr lang="en-US" smtClean="0"/>
              <a:t>6</a:t>
            </a:fld>
            <a:endParaRPr lang="en-US"/>
          </a:p>
        </p:txBody>
      </p:sp>
    </p:spTree>
    <p:extLst>
      <p:ext uri="{BB962C8B-B14F-4D97-AF65-F5344CB8AC3E}">
        <p14:creationId xmlns:p14="http://schemas.microsoft.com/office/powerpoint/2010/main" val="528013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 </a:t>
            </a:r>
            <a:r>
              <a:rPr lang="en-US" b="1" dirty="0" smtClean="0"/>
              <a:t>server-side scripting engine </a:t>
            </a:r>
            <a:r>
              <a:rPr lang="en-US" dirty="0" smtClean="0"/>
              <a:t>is a software that interprets and executes server-side scripts to generate dynamic content for a web page.</a:t>
            </a:r>
          </a:p>
          <a:p>
            <a:pPr marL="171450" indent="-171450">
              <a:buFont typeface="Arial" panose="020B0604020202020204" pitchFamily="34" charset="0"/>
              <a:buChar char="•"/>
            </a:pPr>
            <a:r>
              <a:rPr lang="en-US" dirty="0" smtClean="0"/>
              <a:t>When you visit a website built with PHP, the web server (e.g., Apache) hands the PHP file over to the PHP engine. </a:t>
            </a:r>
          </a:p>
          <a:p>
            <a:pPr marL="171450" indent="-171450">
              <a:buFont typeface="Arial" panose="020B0604020202020204" pitchFamily="34" charset="0"/>
              <a:buChar char="•"/>
            </a:pPr>
            <a:r>
              <a:rPr lang="en-US" dirty="0" smtClean="0"/>
              <a:t>The PHP engine processes the PHP code, which could include interacting with a database, performing calculations, or generating dynamic HTML content.</a:t>
            </a:r>
          </a:p>
          <a:p>
            <a:pPr marL="171450" indent="-171450">
              <a:buFont typeface="Arial" panose="020B0604020202020204" pitchFamily="34" charset="0"/>
              <a:buChar char="•"/>
            </a:pPr>
            <a:r>
              <a:rPr lang="en-US" dirty="0" smtClean="0"/>
              <a:t>After execution, the PHP engine sends the resulting HTML (or other content) back to the browser.</a:t>
            </a:r>
            <a:endParaRPr lang="en-US" dirty="0"/>
          </a:p>
        </p:txBody>
      </p:sp>
      <p:sp>
        <p:nvSpPr>
          <p:cNvPr id="4" name="Slide Number Placeholder 3"/>
          <p:cNvSpPr>
            <a:spLocks noGrp="1"/>
          </p:cNvSpPr>
          <p:nvPr>
            <p:ph type="sldNum" sz="quarter" idx="10"/>
          </p:nvPr>
        </p:nvSpPr>
        <p:spPr/>
        <p:txBody>
          <a:bodyPr/>
          <a:lstStyle/>
          <a:p>
            <a:fld id="{571858A8-4C58-4C7B-90A9-127C80D9763A}" type="slidenum">
              <a:rPr lang="en-US" smtClean="0"/>
              <a:t>7</a:t>
            </a:fld>
            <a:endParaRPr lang="en-US"/>
          </a:p>
        </p:txBody>
      </p:sp>
    </p:spTree>
    <p:extLst>
      <p:ext uri="{BB962C8B-B14F-4D97-AF65-F5344CB8AC3E}">
        <p14:creationId xmlns:p14="http://schemas.microsoft.com/office/powerpoint/2010/main" val="2845812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1858A8-4C58-4C7B-90A9-127C80D9763A}" type="slidenum">
              <a:rPr lang="en-US" smtClean="0"/>
              <a:t>11</a:t>
            </a:fld>
            <a:endParaRPr lang="en-US"/>
          </a:p>
        </p:txBody>
      </p:sp>
    </p:spTree>
    <p:extLst>
      <p:ext uri="{BB962C8B-B14F-4D97-AF65-F5344CB8AC3E}">
        <p14:creationId xmlns:p14="http://schemas.microsoft.com/office/powerpoint/2010/main" val="42341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For example, If you use PHP's GD functions to generate an image in </a:t>
            </a:r>
            <a:r>
              <a:rPr lang="en-US" sz="1200" dirty="0" err="1" smtClean="0"/>
              <a:t>image.php</a:t>
            </a:r>
            <a:r>
              <a:rPr lang="en-US" sz="1200" dirty="0" smtClean="0"/>
              <a:t> and access it in a browser, Apache executes the script, dynamically creating and displaying the image with "Hello, PHP!" instead of loading a static .</a:t>
            </a:r>
            <a:r>
              <a:rPr lang="en-US" sz="1200" dirty="0" err="1" smtClean="0"/>
              <a:t>png</a:t>
            </a:r>
            <a:r>
              <a:rPr lang="en-US" sz="1200" dirty="0" smtClean="0"/>
              <a:t> file.</a:t>
            </a:r>
          </a:p>
        </p:txBody>
      </p:sp>
      <p:sp>
        <p:nvSpPr>
          <p:cNvPr id="4" name="Slide Number Placeholder 3"/>
          <p:cNvSpPr>
            <a:spLocks noGrp="1"/>
          </p:cNvSpPr>
          <p:nvPr>
            <p:ph type="sldNum" sz="quarter" idx="10"/>
          </p:nvPr>
        </p:nvSpPr>
        <p:spPr/>
        <p:txBody>
          <a:bodyPr/>
          <a:lstStyle/>
          <a:p>
            <a:fld id="{571858A8-4C58-4C7B-90A9-127C80D9763A}" type="slidenum">
              <a:rPr lang="en-US" smtClean="0"/>
              <a:t>12</a:t>
            </a:fld>
            <a:endParaRPr lang="en-US"/>
          </a:p>
        </p:txBody>
      </p:sp>
    </p:spTree>
    <p:extLst>
      <p:ext uri="{BB962C8B-B14F-4D97-AF65-F5344CB8AC3E}">
        <p14:creationId xmlns:p14="http://schemas.microsoft.com/office/powerpoint/2010/main" val="4065114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XAMPP is a cross-platform that allows developers to test website content before uploading it online. WAMP is a local server developers benefit from when creating dynamic sites for Windows-based systems. Developers use the MAMP server to evaluate sites on Mac-based operating systems.</a:t>
            </a:r>
            <a:endParaRPr lang="en-US" dirty="0"/>
          </a:p>
        </p:txBody>
      </p:sp>
      <p:sp>
        <p:nvSpPr>
          <p:cNvPr id="4" name="Slide Number Placeholder 3"/>
          <p:cNvSpPr>
            <a:spLocks noGrp="1"/>
          </p:cNvSpPr>
          <p:nvPr>
            <p:ph type="sldNum" sz="quarter" idx="10"/>
          </p:nvPr>
        </p:nvSpPr>
        <p:spPr/>
        <p:txBody>
          <a:bodyPr/>
          <a:lstStyle/>
          <a:p>
            <a:fld id="{571858A8-4C58-4C7B-90A9-127C80D9763A}" type="slidenum">
              <a:rPr lang="en-US" smtClean="0"/>
              <a:t>13</a:t>
            </a:fld>
            <a:endParaRPr lang="en-US"/>
          </a:p>
        </p:txBody>
      </p:sp>
    </p:spTree>
    <p:extLst>
      <p:ext uri="{BB962C8B-B14F-4D97-AF65-F5344CB8AC3E}">
        <p14:creationId xmlns:p14="http://schemas.microsoft.com/office/powerpoint/2010/main" val="2745591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You can have local variables with the same name in different functions, because local variables are only recognized by the function in which they are declared.</a:t>
            </a:r>
          </a:p>
        </p:txBody>
      </p:sp>
      <p:sp>
        <p:nvSpPr>
          <p:cNvPr id="4" name="Slide Number Placeholder 3"/>
          <p:cNvSpPr>
            <a:spLocks noGrp="1"/>
          </p:cNvSpPr>
          <p:nvPr>
            <p:ph type="sldNum" sz="quarter" idx="10"/>
          </p:nvPr>
        </p:nvSpPr>
        <p:spPr/>
        <p:txBody>
          <a:bodyPr/>
          <a:lstStyle/>
          <a:p>
            <a:fld id="{571858A8-4C58-4C7B-90A9-127C80D9763A}" type="slidenum">
              <a:rPr lang="en-US" smtClean="0"/>
              <a:t>27</a:t>
            </a:fld>
            <a:endParaRPr lang="en-US"/>
          </a:p>
        </p:txBody>
      </p:sp>
    </p:spTree>
    <p:extLst>
      <p:ext uri="{BB962C8B-B14F-4D97-AF65-F5344CB8AC3E}">
        <p14:creationId xmlns:p14="http://schemas.microsoft.com/office/powerpoint/2010/main" val="1990094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1858A8-4C58-4C7B-90A9-127C80D9763A}" type="slidenum">
              <a:rPr lang="en-US" smtClean="0"/>
              <a:t>28</a:t>
            </a:fld>
            <a:endParaRPr lang="en-US"/>
          </a:p>
        </p:txBody>
      </p:sp>
    </p:spTree>
    <p:extLst>
      <p:ext uri="{BB962C8B-B14F-4D97-AF65-F5344CB8AC3E}">
        <p14:creationId xmlns:p14="http://schemas.microsoft.com/office/powerpoint/2010/main" val="3895682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00DB92F-BB88-4832-8812-F0538B90ECA2}" type="datetimeFigureOut">
              <a:rPr lang="en-US" smtClean="0"/>
              <a:t>3/5/2025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CDEA587-0E8B-4ED9-9DB9-72D4BD418757}" type="slidenum">
              <a:rPr lang="en-US" smtClean="0"/>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7098315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0DB92F-BB88-4832-8812-F0538B90ECA2}"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EA587-0E8B-4ED9-9DB9-72D4BD418757}" type="slidenum">
              <a:rPr lang="en-US" smtClean="0"/>
              <a:t>‹#›</a:t>
            </a:fld>
            <a:endParaRPr lang="en-US"/>
          </a:p>
        </p:txBody>
      </p:sp>
    </p:spTree>
    <p:extLst>
      <p:ext uri="{BB962C8B-B14F-4D97-AF65-F5344CB8AC3E}">
        <p14:creationId xmlns:p14="http://schemas.microsoft.com/office/powerpoint/2010/main" val="352939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0DB92F-BB88-4832-8812-F0538B90ECA2}"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EA587-0E8B-4ED9-9DB9-72D4BD418757}" type="slidenum">
              <a:rPr lang="en-US" smtClean="0"/>
              <a:t>‹#›</a:t>
            </a:fld>
            <a:endParaRPr lang="en-US"/>
          </a:p>
        </p:txBody>
      </p:sp>
    </p:spTree>
    <p:extLst>
      <p:ext uri="{BB962C8B-B14F-4D97-AF65-F5344CB8AC3E}">
        <p14:creationId xmlns:p14="http://schemas.microsoft.com/office/powerpoint/2010/main" val="24292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00DB92F-BB88-4832-8812-F0538B90ECA2}"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EA587-0E8B-4ED9-9DB9-72D4BD418757}" type="slidenum">
              <a:rPr lang="en-US" smtClean="0"/>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180703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Edit Master text styles</a:t>
            </a:r>
          </a:p>
        </p:txBody>
      </p:sp>
      <p:sp>
        <p:nvSpPr>
          <p:cNvPr id="4" name="Date Placeholder 3"/>
          <p:cNvSpPr>
            <a:spLocks noGrp="1"/>
          </p:cNvSpPr>
          <p:nvPr>
            <p:ph type="dt" sz="half" idx="10"/>
          </p:nvPr>
        </p:nvSpPr>
        <p:spPr/>
        <p:txBody>
          <a:bodyPr/>
          <a:lstStyle/>
          <a:p>
            <a:fld id="{600DB92F-BB88-4832-8812-F0538B90ECA2}" type="datetimeFigureOut">
              <a:rPr lang="en-US" smtClean="0"/>
              <a:t>3/5/2025</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6CDEA587-0E8B-4ED9-9DB9-72D4BD418757}" type="slidenum">
              <a:rPr lang="en-US" smtClean="0"/>
              <a:t>‹#›</a:t>
            </a:fld>
            <a:endParaRPr lang="en-US"/>
          </a:p>
        </p:txBody>
      </p:sp>
    </p:spTree>
    <p:extLst>
      <p:ext uri="{BB962C8B-B14F-4D97-AF65-F5344CB8AC3E}">
        <p14:creationId xmlns:p14="http://schemas.microsoft.com/office/powerpoint/2010/main" val="229904431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00DB92F-BB88-4832-8812-F0538B90ECA2}"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EA587-0E8B-4ED9-9DB9-72D4BD418757}" type="slidenum">
              <a:rPr lang="en-US" smtClean="0"/>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1408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7" name="Date Placeholder 6"/>
          <p:cNvSpPr>
            <a:spLocks noGrp="1"/>
          </p:cNvSpPr>
          <p:nvPr>
            <p:ph type="dt" sz="half" idx="10"/>
          </p:nvPr>
        </p:nvSpPr>
        <p:spPr/>
        <p:txBody>
          <a:bodyPr/>
          <a:lstStyle/>
          <a:p>
            <a:fld id="{600DB92F-BB88-4832-8812-F0538B90ECA2}" type="datetimeFigureOut">
              <a:rPr lang="en-US" smtClean="0"/>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DEA587-0E8B-4ED9-9DB9-72D4BD418757}" type="slidenum">
              <a:rPr lang="en-US" smtClean="0"/>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15319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00DB92F-BB88-4832-8812-F0538B90ECA2}" type="datetimeFigureOut">
              <a:rPr lang="en-US" smtClean="0"/>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DEA587-0E8B-4ED9-9DB9-72D4BD418757}" type="slidenum">
              <a:rPr lang="en-US" smtClean="0"/>
              <a:t>‹#›</a:t>
            </a:fld>
            <a:endParaRPr lang="en-US"/>
          </a:p>
        </p:txBody>
      </p:sp>
    </p:spTree>
    <p:extLst>
      <p:ext uri="{BB962C8B-B14F-4D97-AF65-F5344CB8AC3E}">
        <p14:creationId xmlns:p14="http://schemas.microsoft.com/office/powerpoint/2010/main" val="160447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DB92F-BB88-4832-8812-F0538B90ECA2}" type="datetimeFigureOut">
              <a:rPr lang="en-US" smtClean="0"/>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DEA587-0E8B-4ED9-9DB9-72D4BD418757}" type="slidenum">
              <a:rPr lang="en-US" smtClean="0"/>
              <a:t>‹#›</a:t>
            </a:fld>
            <a:endParaRPr lang="en-US"/>
          </a:p>
        </p:txBody>
      </p:sp>
    </p:spTree>
    <p:extLst>
      <p:ext uri="{BB962C8B-B14F-4D97-AF65-F5344CB8AC3E}">
        <p14:creationId xmlns:p14="http://schemas.microsoft.com/office/powerpoint/2010/main" val="3915137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Edit Master text styles</a:t>
            </a:r>
          </a:p>
        </p:txBody>
      </p:sp>
      <p:sp>
        <p:nvSpPr>
          <p:cNvPr id="5" name="Date Placeholder 4"/>
          <p:cNvSpPr>
            <a:spLocks noGrp="1"/>
          </p:cNvSpPr>
          <p:nvPr>
            <p:ph type="dt" sz="half" idx="10"/>
          </p:nvPr>
        </p:nvSpPr>
        <p:spPr/>
        <p:txBody>
          <a:bodyPr/>
          <a:lstStyle/>
          <a:p>
            <a:fld id="{600DB92F-BB88-4832-8812-F0538B90ECA2}"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EA587-0E8B-4ED9-9DB9-72D4BD418757}" type="slidenum">
              <a:rPr lang="en-US" smtClean="0"/>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059808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Edit Master text styles</a:t>
            </a:r>
          </a:p>
        </p:txBody>
      </p:sp>
      <p:sp>
        <p:nvSpPr>
          <p:cNvPr id="5" name="Date Placeholder 4"/>
          <p:cNvSpPr>
            <a:spLocks noGrp="1"/>
          </p:cNvSpPr>
          <p:nvPr>
            <p:ph type="dt" sz="half" idx="10"/>
          </p:nvPr>
        </p:nvSpPr>
        <p:spPr/>
        <p:txBody>
          <a:bodyPr/>
          <a:lstStyle/>
          <a:p>
            <a:fld id="{600DB92F-BB88-4832-8812-F0538B90ECA2}" type="datetimeFigureOut">
              <a:rPr lang="en-US" smtClean="0"/>
              <a:t>3/5/2025</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6CDEA587-0E8B-4ED9-9DB9-72D4BD418757}" type="slidenum">
              <a:rPr lang="en-US" smtClean="0"/>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25336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600DB92F-BB88-4832-8812-F0538B90ECA2}" type="datetimeFigureOut">
              <a:rPr lang="en-US" smtClean="0"/>
              <a:t>3/5/2025</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CDEA587-0E8B-4ED9-9DB9-72D4BD418757}" type="slidenum">
              <a:rPr lang="en-US" smtClean="0"/>
              <a:t>‹#›</a:t>
            </a:fld>
            <a:endParaRPr lang="en-US"/>
          </a:p>
        </p:txBody>
      </p:sp>
    </p:spTree>
    <p:extLst>
      <p:ext uri="{BB962C8B-B14F-4D97-AF65-F5344CB8AC3E}">
        <p14:creationId xmlns:p14="http://schemas.microsoft.com/office/powerpoint/2010/main" val="3469092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ltLang="en-US" sz="2000" dirty="0">
                <a:solidFill>
                  <a:srgbClr val="8B8B8B"/>
                </a:solidFill>
                <a:latin typeface="Calibri" panose="020F0502020204030204" pitchFamily="34" charset="0"/>
              </a:rPr>
              <a:t>Server Side Scripting</a:t>
            </a:r>
          </a:p>
        </p:txBody>
      </p:sp>
      <p:sp>
        <p:nvSpPr>
          <p:cNvPr id="2" name="Title 1"/>
          <p:cNvSpPr>
            <a:spLocks noGrp="1"/>
          </p:cNvSpPr>
          <p:nvPr>
            <p:ph type="ctrTitle"/>
          </p:nvPr>
        </p:nvSpPr>
        <p:spPr/>
        <p:txBody>
          <a:bodyPr/>
          <a:lstStyle/>
          <a:p>
            <a:r>
              <a:rPr lang="en-US" altLang="en-US" sz="3200" dirty="0">
                <a:latin typeface="Calibri" panose="020F0502020204030204" pitchFamily="34" charset="0"/>
              </a:rPr>
              <a:t>Chapter One</a:t>
            </a:r>
            <a:endParaRPr lang="en-US" dirty="0"/>
          </a:p>
        </p:txBody>
      </p:sp>
    </p:spTree>
    <p:extLst>
      <p:ext uri="{BB962C8B-B14F-4D97-AF65-F5344CB8AC3E}">
        <p14:creationId xmlns:p14="http://schemas.microsoft.com/office/powerpoint/2010/main" val="1594224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PHP</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a:t>PHP (Hypertext Protocol) is Open Source Programming Language used to make web pages</a:t>
            </a:r>
            <a:r>
              <a:rPr lang="en-US" dirty="0" smtClean="0"/>
              <a:t>.</a:t>
            </a:r>
          </a:p>
          <a:p>
            <a:r>
              <a:rPr lang="en-US" dirty="0" smtClean="0"/>
              <a:t>PHP </a:t>
            </a:r>
            <a:r>
              <a:rPr lang="en-US" dirty="0"/>
              <a:t>language can run on various platforms and is compatible with almost all </a:t>
            </a:r>
            <a:r>
              <a:rPr lang="en-US" dirty="0" smtClean="0"/>
              <a:t>servers.</a:t>
            </a:r>
          </a:p>
          <a:p>
            <a:r>
              <a:rPr lang="en-US" dirty="0" smtClean="0"/>
              <a:t>PHP </a:t>
            </a:r>
            <a:r>
              <a:rPr lang="en-US" dirty="0"/>
              <a:t>files use .</a:t>
            </a:r>
            <a:r>
              <a:rPr lang="en-US" dirty="0" err="1"/>
              <a:t>php</a:t>
            </a:r>
            <a:r>
              <a:rPr lang="en-US" dirty="0"/>
              <a:t> as their extension. </a:t>
            </a:r>
            <a:endParaRPr lang="en-US" dirty="0" smtClean="0"/>
          </a:p>
          <a:p>
            <a:r>
              <a:rPr lang="en-US" dirty="0" smtClean="0"/>
              <a:t>PHP </a:t>
            </a:r>
            <a:r>
              <a:rPr lang="en-US" dirty="0"/>
              <a:t>can perform functions, like </a:t>
            </a:r>
            <a:r>
              <a:rPr lang="en-US" dirty="0" smtClean="0"/>
              <a:t>creating, opening, reading, writing, </a:t>
            </a:r>
            <a:r>
              <a:rPr lang="en-US" dirty="0"/>
              <a:t>and </a:t>
            </a:r>
            <a:r>
              <a:rPr lang="en-US" dirty="0" smtClean="0"/>
              <a:t>closing files </a:t>
            </a:r>
            <a:r>
              <a:rPr lang="en-US" dirty="0"/>
              <a:t>on a </a:t>
            </a:r>
            <a:r>
              <a:rPr lang="en-US" dirty="0" smtClean="0"/>
              <a:t>system</a:t>
            </a:r>
          </a:p>
          <a:p>
            <a:r>
              <a:rPr lang="en-US" dirty="0" smtClean="0"/>
              <a:t>PHP can also perform functions like adding, deleting, </a:t>
            </a:r>
            <a:r>
              <a:rPr lang="en-US" dirty="0"/>
              <a:t>and </a:t>
            </a:r>
            <a:r>
              <a:rPr lang="en-US" dirty="0" smtClean="0"/>
              <a:t>modifying </a:t>
            </a:r>
            <a:r>
              <a:rPr lang="en-US" dirty="0"/>
              <a:t>elements within </a:t>
            </a:r>
            <a:r>
              <a:rPr lang="en-US" dirty="0" smtClean="0"/>
              <a:t>a </a:t>
            </a:r>
            <a:r>
              <a:rPr lang="en-US" dirty="0"/>
              <a:t>database </a:t>
            </a:r>
            <a:endParaRPr lang="en-US" dirty="0" smtClean="0"/>
          </a:p>
        </p:txBody>
      </p:sp>
    </p:spTree>
    <p:extLst>
      <p:ext uri="{BB962C8B-B14F-4D97-AF65-F5344CB8AC3E}">
        <p14:creationId xmlns:p14="http://schemas.microsoft.com/office/powerpoint/2010/main" val="2008985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PHP?</a:t>
            </a:r>
            <a:endParaRPr dirty="0"/>
          </a:p>
        </p:txBody>
      </p:sp>
      <p:sp>
        <p:nvSpPr>
          <p:cNvPr id="3" name="Content Placeholder 2"/>
          <p:cNvSpPr>
            <a:spLocks noGrp="1"/>
          </p:cNvSpPr>
          <p:nvPr>
            <p:ph sz="quarter" idx="1"/>
          </p:nvPr>
        </p:nvSpPr>
        <p:spPr/>
        <p:txBody>
          <a:bodyPr/>
          <a:lstStyle/>
          <a:p>
            <a:r>
              <a:rPr lang="en-US" dirty="0"/>
              <a:t>PHP can restrict users from accessing some pages of your website </a:t>
            </a:r>
          </a:p>
          <a:p>
            <a:r>
              <a:rPr lang="en-US" dirty="0"/>
              <a:t>PHP can encrypt data </a:t>
            </a:r>
            <a:r>
              <a:rPr lang="en-US" dirty="0" smtClean="0"/>
              <a:t>too</a:t>
            </a:r>
          </a:p>
          <a:p>
            <a:r>
              <a:rPr lang="en-US" dirty="0" smtClean="0"/>
              <a:t>PHP is w</a:t>
            </a:r>
            <a:r>
              <a:rPr dirty="0" smtClean="0"/>
              <a:t>idely-used</a:t>
            </a:r>
            <a:r>
              <a:rPr dirty="0"/>
              <a:t>, open-source language suited for web development.</a:t>
            </a:r>
          </a:p>
          <a:p>
            <a:r>
              <a:rPr lang="en-US" dirty="0" smtClean="0"/>
              <a:t>PHP is f</a:t>
            </a:r>
            <a:r>
              <a:rPr dirty="0" smtClean="0"/>
              <a:t>ree </a:t>
            </a:r>
            <a:r>
              <a:rPr dirty="0"/>
              <a:t>to download and runs on various platforms (Windows, Linux, </a:t>
            </a:r>
            <a:r>
              <a:rPr dirty="0" err="1"/>
              <a:t>macOS</a:t>
            </a:r>
            <a:r>
              <a:rPr dirty="0"/>
              <a:t>).</a:t>
            </a:r>
          </a:p>
          <a:p>
            <a:r>
              <a:rPr lang="en-US" dirty="0" smtClean="0"/>
              <a:t>PHP is i</a:t>
            </a:r>
            <a:r>
              <a:rPr dirty="0" smtClean="0"/>
              <a:t>nterpreted </a:t>
            </a:r>
            <a:r>
              <a:rPr dirty="0"/>
              <a:t>on the server before sending the result to the browser</a:t>
            </a:r>
            <a:r>
              <a:rPr dirty="0" smtClean="0"/>
              <a:t>.</a:t>
            </a:r>
            <a:endParaRPr dirty="0"/>
          </a:p>
          <a:p>
            <a:r>
              <a:rPr dirty="0" smtClean="0"/>
              <a:t>PHP </a:t>
            </a:r>
            <a:r>
              <a:rPr dirty="0"/>
              <a:t>requires a web server (e.g., </a:t>
            </a:r>
            <a:r>
              <a:rPr b="1" dirty="0"/>
              <a:t>Apache</a:t>
            </a:r>
            <a:r>
              <a:rPr dirty="0"/>
              <a:t>) or local development environment (e.g., </a:t>
            </a:r>
            <a:r>
              <a:rPr b="1" dirty="0"/>
              <a:t>XAMPP</a:t>
            </a:r>
            <a:r>
              <a:rPr dirty="0"/>
              <a:t>) to run.</a:t>
            </a:r>
          </a:p>
        </p:txBody>
      </p:sp>
    </p:spTree>
    <p:extLst>
      <p:ext uri="{BB962C8B-B14F-4D97-AF65-F5344CB8AC3E}">
        <p14:creationId xmlns:p14="http://schemas.microsoft.com/office/powerpoint/2010/main" val="2988916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Apache Web </a:t>
            </a:r>
            <a:r>
              <a:rPr lang="en-US" dirty="0" smtClean="0"/>
              <a:t>Server</a:t>
            </a:r>
            <a:endParaRPr lang="en-US" dirty="0"/>
          </a:p>
        </p:txBody>
      </p:sp>
      <p:sp>
        <p:nvSpPr>
          <p:cNvPr id="3" name="Content Placeholder 2"/>
          <p:cNvSpPr>
            <a:spLocks noGrp="1"/>
          </p:cNvSpPr>
          <p:nvPr>
            <p:ph sz="quarter" idx="1"/>
          </p:nvPr>
        </p:nvSpPr>
        <p:spPr/>
        <p:txBody>
          <a:bodyPr>
            <a:normAutofit/>
          </a:bodyPr>
          <a:lstStyle/>
          <a:p>
            <a:pPr algn="just"/>
            <a:r>
              <a:rPr lang="en-US" dirty="0"/>
              <a:t>A web server is a type of computer </a:t>
            </a:r>
            <a:r>
              <a:rPr lang="en-US" i="1" dirty="0"/>
              <a:t>software</a:t>
            </a:r>
            <a:r>
              <a:rPr lang="en-US" dirty="0"/>
              <a:t> and its underlying hardware that accepts requests via HTTP or its secure variant HTTPS.</a:t>
            </a:r>
          </a:p>
          <a:p>
            <a:pPr algn="just"/>
            <a:r>
              <a:rPr lang="en-US" dirty="0" smtClean="0"/>
              <a:t>The </a:t>
            </a:r>
            <a:r>
              <a:rPr lang="en-US" dirty="0"/>
              <a:t>Apache HTTP Server is a free and open-source cross-platform </a:t>
            </a:r>
            <a:r>
              <a:rPr lang="en-US" b="1" dirty="0"/>
              <a:t>web server</a:t>
            </a:r>
            <a:r>
              <a:rPr lang="en-US" dirty="0"/>
              <a:t>, released under the terms of Apache License 2.0</a:t>
            </a:r>
            <a:r>
              <a:rPr lang="en-US" dirty="0" smtClean="0"/>
              <a:t>.</a:t>
            </a:r>
          </a:p>
          <a:p>
            <a:pPr algn="just"/>
            <a:r>
              <a:rPr lang="en-US" dirty="0"/>
              <a:t>Apache doesn’t serve up just HTML files—it handles a wide range of files, from images to MP3 audio files, RSS (Really Simple Syndication) feeds, and so on. </a:t>
            </a:r>
            <a:endParaRPr lang="en-US" dirty="0" smtClean="0"/>
          </a:p>
          <a:p>
            <a:pPr algn="just"/>
            <a:r>
              <a:rPr lang="en-US" dirty="0"/>
              <a:t>More importantly, these files don’t always have to be pre-existing static files; they can be dynamically generated using server-side programs like PHP</a:t>
            </a:r>
            <a:r>
              <a:rPr lang="en-US" dirty="0" smtClean="0"/>
              <a:t>.</a:t>
            </a:r>
          </a:p>
        </p:txBody>
      </p:sp>
    </p:spTree>
    <p:extLst>
      <p:ext uri="{BB962C8B-B14F-4D97-AF65-F5344CB8AC3E}">
        <p14:creationId xmlns:p14="http://schemas.microsoft.com/office/powerpoint/2010/main" val="247946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WAMP</a:t>
            </a:r>
            <a:r>
              <a:rPr lang="en-US" i="1" dirty="0"/>
              <a:t>, MAMP, or LAMP</a:t>
            </a:r>
            <a:r>
              <a:rPr lang="en-US" i="1" dirty="0" smtClean="0"/>
              <a:t>?</a:t>
            </a:r>
            <a:endParaRPr lang="en-US" i="1" dirty="0"/>
          </a:p>
        </p:txBody>
      </p:sp>
      <p:sp>
        <p:nvSpPr>
          <p:cNvPr id="3" name="Content Placeholder 2"/>
          <p:cNvSpPr>
            <a:spLocks noGrp="1"/>
          </p:cNvSpPr>
          <p:nvPr>
            <p:ph sz="quarter" idx="1"/>
          </p:nvPr>
        </p:nvSpPr>
        <p:spPr/>
        <p:txBody>
          <a:bodyPr>
            <a:normAutofit/>
          </a:bodyPr>
          <a:lstStyle/>
          <a:p>
            <a:r>
              <a:rPr lang="en-US" dirty="0"/>
              <a:t>WAMP, MAMP, and LAMP are software packages that help set up a </a:t>
            </a:r>
            <a:r>
              <a:rPr lang="en-US" b="1" dirty="0">
                <a:solidFill>
                  <a:srgbClr val="00B050"/>
                </a:solidFill>
              </a:rPr>
              <a:t>local web server </a:t>
            </a:r>
            <a:r>
              <a:rPr lang="en-US" dirty="0"/>
              <a:t>for development.  </a:t>
            </a:r>
            <a:endParaRPr lang="en-US" dirty="0" smtClean="0"/>
          </a:p>
          <a:p>
            <a:pPr lvl="1">
              <a:lnSpc>
                <a:spcPct val="150000"/>
              </a:lnSpc>
            </a:pPr>
            <a:r>
              <a:rPr lang="en-US" dirty="0" smtClean="0"/>
              <a:t>WAMP </a:t>
            </a:r>
            <a:r>
              <a:rPr lang="en-US" dirty="0"/>
              <a:t>(</a:t>
            </a:r>
            <a:r>
              <a:rPr lang="en-US" dirty="0">
                <a:solidFill>
                  <a:srgbClr val="FF0000"/>
                </a:solidFill>
              </a:rPr>
              <a:t>Windows, Apache, MySQL, PHP</a:t>
            </a:r>
            <a:r>
              <a:rPr lang="en-US" dirty="0"/>
              <a:t>) is for Windows.  </a:t>
            </a:r>
            <a:endParaRPr lang="en-US" dirty="0" smtClean="0"/>
          </a:p>
          <a:p>
            <a:pPr lvl="1">
              <a:lnSpc>
                <a:spcPct val="150000"/>
              </a:lnSpc>
            </a:pPr>
            <a:r>
              <a:rPr lang="en-US" dirty="0" smtClean="0"/>
              <a:t>MAMP </a:t>
            </a:r>
            <a:r>
              <a:rPr lang="en-US" dirty="0"/>
              <a:t>(</a:t>
            </a:r>
            <a:r>
              <a:rPr lang="en-US" dirty="0">
                <a:solidFill>
                  <a:srgbClr val="FF0000"/>
                </a:solidFill>
              </a:rPr>
              <a:t>Mac, Apache, MySQL, PHP</a:t>
            </a:r>
            <a:r>
              <a:rPr lang="en-US" dirty="0"/>
              <a:t>) is for Mac.  </a:t>
            </a:r>
            <a:endParaRPr lang="en-US" dirty="0" smtClean="0"/>
          </a:p>
          <a:p>
            <a:pPr lvl="1">
              <a:lnSpc>
                <a:spcPct val="150000"/>
              </a:lnSpc>
            </a:pPr>
            <a:r>
              <a:rPr lang="en-US" dirty="0" smtClean="0"/>
              <a:t>LAMP </a:t>
            </a:r>
            <a:r>
              <a:rPr lang="en-US" dirty="0"/>
              <a:t>(</a:t>
            </a:r>
            <a:r>
              <a:rPr lang="en-US" dirty="0">
                <a:solidFill>
                  <a:srgbClr val="FF0000"/>
                </a:solidFill>
              </a:rPr>
              <a:t>Linux, Apache, MySQL, PHP</a:t>
            </a:r>
            <a:r>
              <a:rPr lang="en-US" dirty="0"/>
              <a:t>) is for Linux.  </a:t>
            </a:r>
            <a:endParaRPr lang="en-US" dirty="0" smtClean="0"/>
          </a:p>
          <a:p>
            <a:r>
              <a:rPr lang="en-US" dirty="0" smtClean="0"/>
              <a:t>They </a:t>
            </a:r>
            <a:r>
              <a:rPr lang="en-US" dirty="0"/>
              <a:t>are easy to set up but are only for development and testing—not for live websites—because they are not secure enough for public use.</a:t>
            </a:r>
          </a:p>
        </p:txBody>
      </p:sp>
    </p:spTree>
    <p:extLst>
      <p:ext uri="{BB962C8B-B14F-4D97-AF65-F5344CB8AC3E}">
        <p14:creationId xmlns:p14="http://schemas.microsoft.com/office/powerpoint/2010/main" val="3048177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XAMPP</a:t>
            </a:r>
            <a:endParaRPr lang="en-US" dirty="0"/>
          </a:p>
        </p:txBody>
      </p:sp>
      <p:sp>
        <p:nvSpPr>
          <p:cNvPr id="3" name="Content Placeholder 2"/>
          <p:cNvSpPr>
            <a:spLocks noGrp="1"/>
          </p:cNvSpPr>
          <p:nvPr>
            <p:ph sz="quarter" idx="1"/>
          </p:nvPr>
        </p:nvSpPr>
        <p:spPr/>
        <p:txBody>
          <a:bodyPr/>
          <a:lstStyle/>
          <a:p>
            <a:r>
              <a:rPr lang="en-US" dirty="0"/>
              <a:t>XAMPP is an open-source web server solution </a:t>
            </a:r>
            <a:r>
              <a:rPr lang="en-US" dirty="0" smtClean="0"/>
              <a:t>package.</a:t>
            </a:r>
          </a:p>
          <a:p>
            <a:r>
              <a:rPr lang="en-US" dirty="0" smtClean="0"/>
              <a:t>It </a:t>
            </a:r>
            <a:r>
              <a:rPr lang="en-US" dirty="0"/>
              <a:t>is mainly used for web application testing on a </a:t>
            </a:r>
            <a:r>
              <a:rPr lang="en-US" b="1" dirty="0">
                <a:solidFill>
                  <a:srgbClr val="00B050"/>
                </a:solidFill>
              </a:rPr>
              <a:t>local host webserver</a:t>
            </a:r>
            <a:r>
              <a:rPr lang="en-US" dirty="0"/>
              <a:t>.</a:t>
            </a:r>
          </a:p>
          <a:p>
            <a:r>
              <a:rPr lang="en-US" dirty="0"/>
              <a:t>XAMPP stands for:</a:t>
            </a:r>
          </a:p>
          <a:p>
            <a:pPr lvl="1"/>
            <a:r>
              <a:rPr lang="en-US" dirty="0"/>
              <a:t>X = </a:t>
            </a:r>
            <a:r>
              <a:rPr lang="en-US" b="1" i="1" dirty="0"/>
              <a:t>Cross-platform</a:t>
            </a:r>
          </a:p>
          <a:p>
            <a:pPr lvl="1"/>
            <a:r>
              <a:rPr lang="en-US" dirty="0"/>
              <a:t>A = Apache Server</a:t>
            </a:r>
          </a:p>
          <a:p>
            <a:pPr lvl="1"/>
            <a:r>
              <a:rPr lang="en-US" dirty="0"/>
              <a:t>M = </a:t>
            </a:r>
            <a:r>
              <a:rPr lang="en-US" dirty="0" err="1" smtClean="0"/>
              <a:t>MariaDB</a:t>
            </a:r>
            <a:r>
              <a:rPr lang="en-US" dirty="0" smtClean="0"/>
              <a:t>/MySQL</a:t>
            </a:r>
          </a:p>
          <a:p>
            <a:pPr lvl="1"/>
            <a:r>
              <a:rPr lang="en-US" dirty="0" smtClean="0"/>
              <a:t>P = PHP</a:t>
            </a:r>
          </a:p>
          <a:p>
            <a:pPr lvl="1"/>
            <a:r>
              <a:rPr lang="en-US" dirty="0" smtClean="0"/>
              <a:t>P </a:t>
            </a:r>
            <a:r>
              <a:rPr lang="en-US" dirty="0"/>
              <a:t>= Perl</a:t>
            </a:r>
          </a:p>
          <a:p>
            <a:endParaRPr lang="en-US" dirty="0"/>
          </a:p>
        </p:txBody>
      </p:sp>
    </p:spTree>
    <p:extLst>
      <p:ext uri="{BB962C8B-B14F-4D97-AF65-F5344CB8AC3E}">
        <p14:creationId xmlns:p14="http://schemas.microsoft.com/office/powerpoint/2010/main" val="1695287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do we need </a:t>
            </a:r>
            <a:r>
              <a:rPr lang="en-US" dirty="0" err="1" smtClean="0"/>
              <a:t>xampp</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smtClean="0"/>
              <a:t>Enables </a:t>
            </a:r>
            <a:r>
              <a:rPr lang="en-US" dirty="0"/>
              <a:t>development and testing of websites </a:t>
            </a:r>
            <a:r>
              <a:rPr lang="en-US" dirty="0" smtClean="0"/>
              <a:t>on </a:t>
            </a:r>
            <a:r>
              <a:rPr lang="en-US" dirty="0"/>
              <a:t>a local machine without requiring an internet connection or live server</a:t>
            </a:r>
            <a:r>
              <a:rPr lang="en-US" dirty="0" smtClean="0"/>
              <a:t>.</a:t>
            </a:r>
            <a:endParaRPr lang="en-US" dirty="0"/>
          </a:p>
          <a:p>
            <a:r>
              <a:rPr lang="en-US" dirty="0" smtClean="0"/>
              <a:t>Provides </a:t>
            </a:r>
            <a:r>
              <a:rPr lang="en-US" dirty="0"/>
              <a:t>PHP and MySQL/</a:t>
            </a:r>
            <a:r>
              <a:rPr lang="en-US" dirty="0" err="1"/>
              <a:t>MariaDB</a:t>
            </a:r>
            <a:r>
              <a:rPr lang="en-US" dirty="0"/>
              <a:t> support, </a:t>
            </a:r>
            <a:r>
              <a:rPr lang="en-US" dirty="0" smtClean="0"/>
              <a:t>for </a:t>
            </a:r>
            <a:r>
              <a:rPr lang="en-US" dirty="0"/>
              <a:t>backend development and database integration</a:t>
            </a:r>
            <a:r>
              <a:rPr lang="en-US" dirty="0" smtClean="0"/>
              <a:t>.</a:t>
            </a:r>
            <a:endParaRPr lang="en-US" dirty="0"/>
          </a:p>
          <a:p>
            <a:r>
              <a:rPr lang="en-US" dirty="0" smtClean="0"/>
              <a:t>Works </a:t>
            </a:r>
            <a:r>
              <a:rPr lang="en-US" dirty="0"/>
              <a:t>on Windows, </a:t>
            </a:r>
            <a:r>
              <a:rPr lang="en-US" dirty="0" err="1"/>
              <a:t>macOS</a:t>
            </a:r>
            <a:r>
              <a:rPr lang="en-US" dirty="0"/>
              <a:t>, and Linux, ensuring flexibility across different operating systems</a:t>
            </a:r>
            <a:r>
              <a:rPr lang="en-US" dirty="0" smtClean="0"/>
              <a:t>.</a:t>
            </a:r>
            <a:endParaRPr lang="en-US" dirty="0"/>
          </a:p>
          <a:p>
            <a:r>
              <a:rPr lang="en-US" dirty="0" smtClean="0"/>
              <a:t>Bundles </a:t>
            </a:r>
            <a:r>
              <a:rPr lang="en-US" dirty="0"/>
              <a:t>Apache, MySQL, and PHP together, reducing the complexity of manual installation and configuration</a:t>
            </a:r>
            <a:r>
              <a:rPr lang="en-US" dirty="0" smtClean="0"/>
              <a:t>.</a:t>
            </a:r>
            <a:endParaRPr lang="en-US" dirty="0"/>
          </a:p>
          <a:p>
            <a:r>
              <a:rPr lang="en-US" dirty="0" smtClean="0"/>
              <a:t>Allows </a:t>
            </a:r>
            <a:r>
              <a:rPr lang="en-US" dirty="0"/>
              <a:t>testing websites and applications locally to catch errors before going live</a:t>
            </a:r>
            <a:r>
              <a:rPr lang="en-US" dirty="0" smtClean="0"/>
              <a:t>.</a:t>
            </a:r>
            <a:endParaRPr lang="en-US" dirty="0"/>
          </a:p>
        </p:txBody>
      </p:sp>
    </p:spTree>
    <p:extLst>
      <p:ext uri="{BB962C8B-B14F-4D97-AF65-F5344CB8AC3E}">
        <p14:creationId xmlns:p14="http://schemas.microsoft.com/office/powerpoint/2010/main" val="1111754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PHP Syntax</a:t>
            </a:r>
          </a:p>
        </p:txBody>
      </p:sp>
      <p:sp>
        <p:nvSpPr>
          <p:cNvPr id="3" name="Content Placeholder 2"/>
          <p:cNvSpPr>
            <a:spLocks noGrp="1"/>
          </p:cNvSpPr>
          <p:nvPr>
            <p:ph sz="quarter" idx="1"/>
          </p:nvPr>
        </p:nvSpPr>
        <p:spPr/>
        <p:txBody>
          <a:bodyPr>
            <a:noAutofit/>
          </a:bodyPr>
          <a:lstStyle/>
          <a:p>
            <a:r>
              <a:rPr dirty="0" smtClean="0"/>
              <a:t>PHP </a:t>
            </a:r>
            <a:r>
              <a:rPr dirty="0"/>
              <a:t>code is placed between &lt;?</a:t>
            </a:r>
            <a:r>
              <a:rPr dirty="0" err="1"/>
              <a:t>php</a:t>
            </a:r>
            <a:r>
              <a:rPr dirty="0"/>
              <a:t> and ?&gt;.</a:t>
            </a:r>
          </a:p>
          <a:p>
            <a:r>
              <a:rPr dirty="0"/>
              <a:t>One or more PHP code blocks can be embedded in an HTML file</a:t>
            </a:r>
            <a:r>
              <a:rPr dirty="0" smtClean="0"/>
              <a:t>.</a:t>
            </a:r>
            <a:endParaRPr dirty="0"/>
          </a:p>
          <a:p>
            <a:r>
              <a:rPr dirty="0"/>
              <a:t>Case Sensitivity</a:t>
            </a:r>
          </a:p>
          <a:p>
            <a:pPr lvl="1"/>
            <a:r>
              <a:rPr dirty="0"/>
              <a:t>Function names are not case-sensitive, but variable names are</a:t>
            </a:r>
            <a:r>
              <a:rPr dirty="0" smtClean="0"/>
              <a:t>.</a:t>
            </a:r>
            <a:endParaRPr dirty="0"/>
          </a:p>
          <a:p>
            <a:r>
              <a:rPr dirty="0"/>
              <a:t>Example</a:t>
            </a:r>
          </a:p>
          <a:p>
            <a:pPr lvl="1"/>
            <a:r>
              <a:rPr b="1" dirty="0">
                <a:solidFill>
                  <a:srgbClr val="FF0000"/>
                </a:solidFill>
              </a:rPr>
              <a:t>&lt;?</a:t>
            </a:r>
            <a:r>
              <a:rPr b="1" dirty="0" err="1">
                <a:solidFill>
                  <a:srgbClr val="FF0000"/>
                </a:solidFill>
              </a:rPr>
              <a:t>php</a:t>
            </a:r>
            <a:endParaRPr b="1" dirty="0">
              <a:solidFill>
                <a:srgbClr val="FF0000"/>
              </a:solidFill>
            </a:endParaRPr>
          </a:p>
          <a:p>
            <a:pPr lvl="2"/>
            <a:r>
              <a:rPr sz="2400" dirty="0"/>
              <a:t>$x = 5;</a:t>
            </a:r>
          </a:p>
          <a:p>
            <a:pPr lvl="2"/>
            <a:r>
              <a:rPr sz="2400" dirty="0"/>
              <a:t>$y = 10;</a:t>
            </a:r>
          </a:p>
          <a:p>
            <a:pPr lvl="2"/>
            <a:r>
              <a:rPr sz="2400" dirty="0"/>
              <a:t>echo $x + $y;</a:t>
            </a:r>
          </a:p>
          <a:p>
            <a:pPr lvl="1"/>
            <a:r>
              <a:rPr b="1" dirty="0">
                <a:solidFill>
                  <a:srgbClr val="FF0000"/>
                </a:solidFill>
              </a:rPr>
              <a:t>?&gt;</a:t>
            </a:r>
          </a:p>
        </p:txBody>
      </p:sp>
    </p:spTree>
    <p:extLst>
      <p:ext uri="{BB962C8B-B14F-4D97-AF65-F5344CB8AC3E}">
        <p14:creationId xmlns:p14="http://schemas.microsoft.com/office/powerpoint/2010/main" val="3679414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code blocks can be embedded in an HTML file</a:t>
            </a:r>
          </a:p>
        </p:txBody>
      </p:sp>
      <p:sp>
        <p:nvSpPr>
          <p:cNvPr id="3" name="Content Placeholder 2"/>
          <p:cNvSpPr>
            <a:spLocks noGrp="1"/>
          </p:cNvSpPr>
          <p:nvPr>
            <p:ph sz="quarter" idx="1"/>
          </p:nvPr>
        </p:nvSpPr>
        <p:spPr/>
        <p:txBody>
          <a:bodyPr>
            <a:normAutofit fontScale="85000" lnSpcReduction="20000"/>
          </a:bodyPr>
          <a:lstStyle/>
          <a:p>
            <a:r>
              <a:rPr lang="en-US" dirty="0"/>
              <a:t>&lt;!DOCTYPE html&gt; </a:t>
            </a:r>
          </a:p>
          <a:p>
            <a:r>
              <a:rPr lang="en-US" dirty="0"/>
              <a:t>&lt;html&gt; </a:t>
            </a:r>
          </a:p>
          <a:p>
            <a:r>
              <a:rPr lang="en-US" dirty="0"/>
              <a:t>&lt;head&gt; </a:t>
            </a:r>
          </a:p>
          <a:p>
            <a:r>
              <a:rPr lang="en-US" dirty="0"/>
              <a:t>	&lt;title&gt;PHP&lt;/title&gt; </a:t>
            </a:r>
          </a:p>
          <a:p>
            <a:r>
              <a:rPr lang="en-US" dirty="0"/>
              <a:t>&lt;/head&gt; </a:t>
            </a:r>
          </a:p>
          <a:p>
            <a:r>
              <a:rPr lang="en-US" dirty="0"/>
              <a:t>&lt;body&gt; </a:t>
            </a:r>
          </a:p>
          <a:p>
            <a:r>
              <a:rPr lang="en-US" dirty="0"/>
              <a:t>	</a:t>
            </a:r>
            <a:r>
              <a:rPr lang="en-US" b="1" dirty="0">
                <a:solidFill>
                  <a:srgbClr val="00B050"/>
                </a:solidFill>
              </a:rPr>
              <a:t>&lt;h1&gt; </a:t>
            </a:r>
          </a:p>
          <a:p>
            <a:r>
              <a:rPr lang="en-US" dirty="0"/>
              <a:t>		</a:t>
            </a:r>
            <a:r>
              <a:rPr lang="en-US" b="1" dirty="0">
                <a:solidFill>
                  <a:srgbClr val="FF0000"/>
                </a:solidFill>
              </a:rPr>
              <a:t>&lt;?</a:t>
            </a:r>
            <a:r>
              <a:rPr lang="en-US" b="1" dirty="0" err="1">
                <a:solidFill>
                  <a:srgbClr val="FF0000"/>
                </a:solidFill>
              </a:rPr>
              <a:t>php</a:t>
            </a:r>
            <a:r>
              <a:rPr lang="en-US" b="1" dirty="0">
                <a:solidFill>
                  <a:srgbClr val="FF0000"/>
                </a:solidFill>
              </a:rPr>
              <a:t> </a:t>
            </a:r>
          </a:p>
          <a:p>
            <a:r>
              <a:rPr lang="en-US" dirty="0"/>
              <a:t>			echo "</a:t>
            </a:r>
            <a:r>
              <a:rPr lang="en-US" dirty="0" err="1"/>
              <a:t>hii</a:t>
            </a:r>
            <a:r>
              <a:rPr lang="en-US" dirty="0"/>
              <a:t> </a:t>
            </a:r>
            <a:r>
              <a:rPr lang="en-US" dirty="0" err="1"/>
              <a:t>GeeksforGeeks</a:t>
            </a:r>
            <a:r>
              <a:rPr lang="en-US" dirty="0"/>
              <a:t> "</a:t>
            </a:r>
          </a:p>
          <a:p>
            <a:r>
              <a:rPr lang="en-US" dirty="0"/>
              <a:t>		</a:t>
            </a:r>
            <a:r>
              <a:rPr lang="en-US" b="1" dirty="0">
                <a:solidFill>
                  <a:srgbClr val="FF0000"/>
                </a:solidFill>
              </a:rPr>
              <a:t>?&gt; </a:t>
            </a:r>
          </a:p>
          <a:p>
            <a:r>
              <a:rPr lang="en-US" dirty="0"/>
              <a:t>	</a:t>
            </a:r>
            <a:r>
              <a:rPr lang="en-US" b="1" dirty="0">
                <a:solidFill>
                  <a:srgbClr val="00B050"/>
                </a:solidFill>
              </a:rPr>
              <a:t>&lt;/h1&gt; </a:t>
            </a:r>
          </a:p>
          <a:p>
            <a:r>
              <a:rPr lang="en-US" dirty="0"/>
              <a:t>&lt;/body&gt; </a:t>
            </a:r>
          </a:p>
          <a:p>
            <a:r>
              <a:rPr lang="en-US" dirty="0"/>
              <a:t>&lt;/html&gt;</a:t>
            </a:r>
          </a:p>
          <a:p>
            <a:endParaRPr lang="en-US" dirty="0"/>
          </a:p>
        </p:txBody>
      </p:sp>
    </p:spTree>
    <p:extLst>
      <p:ext uri="{BB962C8B-B14F-4D97-AF65-F5344CB8AC3E}">
        <p14:creationId xmlns:p14="http://schemas.microsoft.com/office/powerpoint/2010/main" val="1558379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PHP Comments</a:t>
            </a:r>
          </a:p>
        </p:txBody>
      </p:sp>
      <p:sp>
        <p:nvSpPr>
          <p:cNvPr id="3" name="Content Placeholder 2"/>
          <p:cNvSpPr>
            <a:spLocks noGrp="1"/>
          </p:cNvSpPr>
          <p:nvPr>
            <p:ph sz="quarter" idx="1"/>
          </p:nvPr>
        </p:nvSpPr>
        <p:spPr/>
        <p:txBody>
          <a:bodyPr/>
          <a:lstStyle/>
          <a:p>
            <a:r>
              <a:t>Single-Line Comments</a:t>
            </a:r>
          </a:p>
          <a:p>
            <a:r>
              <a:t>// comment here</a:t>
            </a:r>
          </a:p>
          <a:p>
            <a:r>
              <a:t># comment here</a:t>
            </a:r>
          </a:p>
          <a:p>
            <a:endParaRPr/>
          </a:p>
          <a:p>
            <a:r>
              <a:t>Multi-Line Comments</a:t>
            </a:r>
          </a:p>
          <a:p>
            <a:r>
              <a:t>/* multiple lines of comments here */</a:t>
            </a:r>
          </a:p>
          <a:p>
            <a:endParaRPr/>
          </a:p>
          <a:p>
            <a:r>
              <a:t>Usage</a:t>
            </a:r>
          </a:p>
          <a:p>
            <a:r>
              <a:t>Use comments to explain code logic or temporarily disable code segments.</a:t>
            </a:r>
          </a:p>
        </p:txBody>
      </p:sp>
    </p:spTree>
    <p:extLst>
      <p:ext uri="{BB962C8B-B14F-4D97-AF65-F5344CB8AC3E}">
        <p14:creationId xmlns:p14="http://schemas.microsoft.com/office/powerpoint/2010/main" val="1764134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PHP Case </a:t>
            </a:r>
            <a:r>
              <a:rPr lang="en-US" b="1" dirty="0" smtClean="0"/>
              <a:t>Sensitivity</a:t>
            </a:r>
            <a:endParaRPr lang="en-US" dirty="0"/>
          </a:p>
        </p:txBody>
      </p:sp>
      <p:sp>
        <p:nvSpPr>
          <p:cNvPr id="3" name="Content Placeholder 2"/>
          <p:cNvSpPr>
            <a:spLocks noGrp="1"/>
          </p:cNvSpPr>
          <p:nvPr>
            <p:ph sz="quarter" idx="1"/>
          </p:nvPr>
        </p:nvSpPr>
        <p:spPr/>
        <p:txBody>
          <a:bodyPr/>
          <a:lstStyle/>
          <a:p>
            <a:r>
              <a:rPr lang="en-US" dirty="0"/>
              <a:t>In PHP, keywords (e.g. </a:t>
            </a:r>
            <a:r>
              <a:rPr lang="en-US" b="1" dirty="0"/>
              <a:t>if, else, while, echo, </a:t>
            </a:r>
            <a:r>
              <a:rPr lang="en-US" dirty="0"/>
              <a:t>etc.), classes, functions, and user-defined functions </a:t>
            </a:r>
            <a:r>
              <a:rPr lang="en-US" b="1" u="sng" dirty="0" smtClean="0"/>
              <a:t>ARE NOT CASE-SENSITIVE</a:t>
            </a:r>
            <a:r>
              <a:rPr lang="en-US" dirty="0" smtClean="0"/>
              <a:t>.</a:t>
            </a:r>
          </a:p>
          <a:p>
            <a:r>
              <a:rPr lang="en-US" dirty="0"/>
              <a:t>all three echo statements below are equal and legal:</a:t>
            </a:r>
            <a:endParaRPr lang="en-US" dirty="0" smtClean="0"/>
          </a:p>
          <a:p>
            <a:pPr lvl="1"/>
            <a:r>
              <a:rPr lang="en-US" dirty="0"/>
              <a:t>&lt;?</a:t>
            </a:r>
            <a:r>
              <a:rPr lang="en-US" dirty="0" err="1"/>
              <a:t>php</a:t>
            </a:r>
            <a:endParaRPr lang="en-US" dirty="0"/>
          </a:p>
          <a:p>
            <a:pPr lvl="1"/>
            <a:r>
              <a:rPr lang="en-US" dirty="0"/>
              <a:t>ECHO "Hello World!&lt;</a:t>
            </a:r>
            <a:r>
              <a:rPr lang="en-US" dirty="0" err="1"/>
              <a:t>br</a:t>
            </a:r>
            <a:r>
              <a:rPr lang="en-US" dirty="0"/>
              <a:t>&gt;";</a:t>
            </a:r>
          </a:p>
          <a:p>
            <a:pPr lvl="1"/>
            <a:r>
              <a:rPr lang="en-US" dirty="0"/>
              <a:t>echo "Hello World!&lt;</a:t>
            </a:r>
            <a:r>
              <a:rPr lang="en-US" dirty="0" err="1"/>
              <a:t>br</a:t>
            </a:r>
            <a:r>
              <a:rPr lang="en-US" dirty="0"/>
              <a:t>&gt;";</a:t>
            </a:r>
          </a:p>
          <a:p>
            <a:pPr lvl="1"/>
            <a:r>
              <a:rPr lang="en-US" dirty="0" err="1"/>
              <a:t>EcHo</a:t>
            </a:r>
            <a:r>
              <a:rPr lang="en-US" dirty="0"/>
              <a:t> "Hello World!&lt;</a:t>
            </a:r>
            <a:r>
              <a:rPr lang="en-US" dirty="0" err="1"/>
              <a:t>br</a:t>
            </a:r>
            <a:r>
              <a:rPr lang="en-US" dirty="0"/>
              <a:t>&gt;";</a:t>
            </a:r>
          </a:p>
          <a:p>
            <a:pPr lvl="1"/>
            <a:r>
              <a:rPr lang="en-US" dirty="0" smtClean="0"/>
              <a:t>?&gt;</a:t>
            </a:r>
          </a:p>
          <a:p>
            <a:r>
              <a:rPr lang="en-US" b="1" dirty="0"/>
              <a:t>Note:</a:t>
            </a:r>
            <a:r>
              <a:rPr lang="en-US" dirty="0"/>
              <a:t> However; </a:t>
            </a:r>
            <a:r>
              <a:rPr lang="en-US" b="1" u="sng" dirty="0">
                <a:solidFill>
                  <a:srgbClr val="FF0000"/>
                </a:solidFill>
              </a:rPr>
              <a:t>all variable names are case-sensitive!</a:t>
            </a:r>
          </a:p>
        </p:txBody>
      </p:sp>
    </p:spTree>
    <p:extLst>
      <p:ext uri="{BB962C8B-B14F-4D97-AF65-F5344CB8AC3E}">
        <p14:creationId xmlns:p14="http://schemas.microsoft.com/office/powerpoint/2010/main" val="10973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lstStyle/>
          <a:p>
            <a:r>
              <a:rPr lang="en-US" dirty="0"/>
              <a:t>Introduction to server-side scripting</a:t>
            </a:r>
          </a:p>
          <a:p>
            <a:r>
              <a:rPr lang="en-US" dirty="0" smtClean="0"/>
              <a:t>Server-side </a:t>
            </a:r>
            <a:r>
              <a:rPr lang="en-US" dirty="0"/>
              <a:t>scripting languages</a:t>
            </a:r>
          </a:p>
          <a:p>
            <a:r>
              <a:rPr lang="en-US" dirty="0" smtClean="0"/>
              <a:t>Use </a:t>
            </a:r>
            <a:r>
              <a:rPr lang="en-US" dirty="0"/>
              <a:t>Basic Syntax</a:t>
            </a:r>
          </a:p>
          <a:p>
            <a:r>
              <a:rPr lang="en-US" dirty="0" smtClean="0"/>
              <a:t> </a:t>
            </a:r>
            <a:r>
              <a:rPr lang="en-US" dirty="0"/>
              <a:t>Write Comments</a:t>
            </a:r>
          </a:p>
          <a:p>
            <a:r>
              <a:rPr lang="en-US" dirty="0" smtClean="0"/>
              <a:t>Utilize </a:t>
            </a:r>
            <a:r>
              <a:rPr lang="en-US" dirty="0"/>
              <a:t>Variables</a:t>
            </a:r>
          </a:p>
          <a:p>
            <a:r>
              <a:rPr lang="en-US" dirty="0" smtClean="0"/>
              <a:t>Manipulate </a:t>
            </a:r>
            <a:r>
              <a:rPr lang="en-US" dirty="0"/>
              <a:t>Strings</a:t>
            </a:r>
          </a:p>
          <a:p>
            <a:r>
              <a:rPr lang="en-US" dirty="0" smtClean="0"/>
              <a:t>Manipulate </a:t>
            </a:r>
            <a:r>
              <a:rPr lang="en-US" dirty="0"/>
              <a:t>Numbers</a:t>
            </a:r>
          </a:p>
          <a:p>
            <a:r>
              <a:rPr lang="en-US" dirty="0" smtClean="0"/>
              <a:t>Work </a:t>
            </a:r>
            <a:r>
              <a:rPr lang="en-US" dirty="0"/>
              <a:t>with constants</a:t>
            </a:r>
          </a:p>
        </p:txBody>
      </p:sp>
    </p:spTree>
    <p:extLst>
      <p:ext uri="{BB962C8B-B14F-4D97-AF65-F5344CB8AC3E}">
        <p14:creationId xmlns:p14="http://schemas.microsoft.com/office/powerpoint/2010/main" val="3945570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PHP </a:t>
            </a:r>
            <a:r>
              <a:rPr lang="en-US" b="1" dirty="0" smtClean="0"/>
              <a:t>Variables</a:t>
            </a:r>
            <a:endParaRPr lang="en-US" dirty="0"/>
          </a:p>
        </p:txBody>
      </p:sp>
      <p:sp>
        <p:nvSpPr>
          <p:cNvPr id="3" name="Content Placeholder 2"/>
          <p:cNvSpPr>
            <a:spLocks noGrp="1"/>
          </p:cNvSpPr>
          <p:nvPr>
            <p:ph sz="quarter" idx="1"/>
          </p:nvPr>
        </p:nvSpPr>
        <p:spPr/>
        <p:txBody>
          <a:bodyPr/>
          <a:lstStyle/>
          <a:p>
            <a:r>
              <a:rPr lang="en-US" dirty="0"/>
              <a:t>In PHP, a variable starts with the</a:t>
            </a:r>
            <a:r>
              <a:rPr lang="en-US" b="1" dirty="0">
                <a:solidFill>
                  <a:srgbClr val="FF0000"/>
                </a:solidFill>
              </a:rPr>
              <a:t> $ </a:t>
            </a:r>
            <a:r>
              <a:rPr lang="en-US" dirty="0"/>
              <a:t>sign, followed by the name of the variable</a:t>
            </a:r>
            <a:r>
              <a:rPr lang="en-US" dirty="0" smtClean="0"/>
              <a:t>:</a:t>
            </a:r>
          </a:p>
          <a:p>
            <a:r>
              <a:rPr lang="en-US" dirty="0"/>
              <a:t>$x = 5;</a:t>
            </a:r>
          </a:p>
          <a:p>
            <a:r>
              <a:rPr lang="en-US" dirty="0"/>
              <a:t>$y = "John";</a:t>
            </a:r>
          </a:p>
          <a:p>
            <a:r>
              <a:rPr lang="en-US" dirty="0" smtClean="0"/>
              <a:t>A </a:t>
            </a:r>
            <a:r>
              <a:rPr lang="en-US" dirty="0"/>
              <a:t>variable name must start with a letter or the underscore character</a:t>
            </a:r>
          </a:p>
          <a:p>
            <a:r>
              <a:rPr lang="en-US" dirty="0"/>
              <a:t>A variable name cannot start with a number</a:t>
            </a:r>
          </a:p>
          <a:p>
            <a:r>
              <a:rPr lang="en-US" dirty="0"/>
              <a:t>A variable name can only contain alpha-numeric characters and underscores (A-z, 0-9, and _ </a:t>
            </a:r>
            <a:r>
              <a:rPr lang="en-US" dirty="0" smtClean="0"/>
              <a:t>)</a:t>
            </a:r>
          </a:p>
          <a:p>
            <a:r>
              <a:rPr lang="en-US" dirty="0"/>
              <a:t>Unlike other programming languages, PHP has no command for declaring a variable. It is created the moment you first assign a value to it.</a:t>
            </a:r>
          </a:p>
          <a:p>
            <a:endParaRPr lang="en-US" dirty="0"/>
          </a:p>
        </p:txBody>
      </p:sp>
    </p:spTree>
    <p:extLst>
      <p:ext uri="{BB962C8B-B14F-4D97-AF65-F5344CB8AC3E}">
        <p14:creationId xmlns:p14="http://schemas.microsoft.com/office/powerpoint/2010/main" val="3906897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is a Loosely Typed </a:t>
            </a:r>
            <a:r>
              <a:rPr lang="en-US" dirty="0" smtClean="0"/>
              <a:t>Language</a:t>
            </a:r>
            <a:endParaRPr lang="en-US" dirty="0"/>
          </a:p>
        </p:txBody>
      </p:sp>
      <p:sp>
        <p:nvSpPr>
          <p:cNvPr id="3" name="Content Placeholder 2"/>
          <p:cNvSpPr>
            <a:spLocks noGrp="1"/>
          </p:cNvSpPr>
          <p:nvPr>
            <p:ph sz="quarter" idx="1"/>
          </p:nvPr>
        </p:nvSpPr>
        <p:spPr/>
        <p:txBody>
          <a:bodyPr/>
          <a:lstStyle/>
          <a:p>
            <a:r>
              <a:rPr lang="en-US" dirty="0"/>
              <a:t>PHP automatically associates a data type to the variable, depending on its value. </a:t>
            </a:r>
            <a:endParaRPr lang="en-US" dirty="0" smtClean="0"/>
          </a:p>
          <a:p>
            <a:r>
              <a:rPr lang="en-US" dirty="0" smtClean="0"/>
              <a:t>Since </a:t>
            </a:r>
            <a:r>
              <a:rPr lang="en-US" dirty="0"/>
              <a:t>the data types are not set in a strict sense, you can do things like adding a string to an integer without causing an error</a:t>
            </a:r>
            <a:r>
              <a:rPr lang="en-US" dirty="0" smtClean="0"/>
              <a:t>.</a:t>
            </a:r>
          </a:p>
          <a:p>
            <a:r>
              <a:rPr lang="en-US" dirty="0"/>
              <a:t>In PHP 7, type declarations were added. </a:t>
            </a:r>
            <a:endParaRPr lang="en-US" dirty="0" smtClean="0"/>
          </a:p>
          <a:p>
            <a:r>
              <a:rPr lang="en-US" dirty="0" smtClean="0"/>
              <a:t>This </a:t>
            </a:r>
            <a:r>
              <a:rPr lang="en-US" dirty="0"/>
              <a:t>gives an option to specify the data type expected when declaring a </a:t>
            </a:r>
            <a:r>
              <a:rPr lang="en-US" dirty="0" smtClean="0"/>
              <a:t>function,</a:t>
            </a:r>
          </a:p>
          <a:p>
            <a:r>
              <a:rPr lang="en-US" dirty="0"/>
              <a:t>B</a:t>
            </a:r>
            <a:r>
              <a:rPr lang="en-US" dirty="0" smtClean="0"/>
              <a:t>y </a:t>
            </a:r>
            <a:r>
              <a:rPr lang="en-US" dirty="0"/>
              <a:t>enabling the strict requirement, it will throw a "Fatal Error" on a type mismatch</a:t>
            </a:r>
          </a:p>
        </p:txBody>
      </p:sp>
    </p:spTree>
    <p:extLst>
      <p:ext uri="{BB962C8B-B14F-4D97-AF65-F5344CB8AC3E}">
        <p14:creationId xmlns:p14="http://schemas.microsoft.com/office/powerpoint/2010/main" val="4188375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Variable Types</a:t>
            </a:r>
            <a:endParaRPr lang="en-US" dirty="0"/>
          </a:p>
        </p:txBody>
      </p:sp>
      <p:sp>
        <p:nvSpPr>
          <p:cNvPr id="3" name="Content Placeholder 2"/>
          <p:cNvSpPr>
            <a:spLocks noGrp="1"/>
          </p:cNvSpPr>
          <p:nvPr>
            <p:ph sz="quarter" idx="1"/>
          </p:nvPr>
        </p:nvSpPr>
        <p:spPr/>
        <p:txBody>
          <a:bodyPr>
            <a:normAutofit/>
          </a:bodyPr>
          <a:lstStyle/>
          <a:p>
            <a:r>
              <a:rPr lang="en-US" dirty="0" smtClean="0"/>
              <a:t>PHP </a:t>
            </a:r>
            <a:r>
              <a:rPr lang="en-US" dirty="0"/>
              <a:t>has no command for declaring a variable, and the data type depends on the value of the variable.</a:t>
            </a:r>
          </a:p>
          <a:p>
            <a:pPr lvl="1"/>
            <a:r>
              <a:rPr lang="en-US" sz="2800" dirty="0"/>
              <a:t>$x = 5;      // $x is an integer</a:t>
            </a:r>
          </a:p>
          <a:p>
            <a:pPr lvl="1"/>
            <a:r>
              <a:rPr lang="en-US" sz="2800" dirty="0"/>
              <a:t>$y = "John"; // $y is a string</a:t>
            </a:r>
          </a:p>
          <a:p>
            <a:pPr lvl="1"/>
            <a:r>
              <a:rPr lang="en-US" sz="2800" dirty="0"/>
              <a:t>echo $x;</a:t>
            </a:r>
          </a:p>
          <a:p>
            <a:pPr lvl="1"/>
            <a:r>
              <a:rPr lang="en-US" sz="2800" dirty="0"/>
              <a:t>echo $y;</a:t>
            </a:r>
          </a:p>
          <a:p>
            <a:r>
              <a:rPr lang="en-US" dirty="0"/>
              <a:t>PHP supports the following data types:</a:t>
            </a:r>
          </a:p>
          <a:p>
            <a:pPr lvl="1"/>
            <a:r>
              <a:rPr lang="en-US" sz="2800" dirty="0" smtClean="0"/>
              <a:t>String, Integer, Float, Boolean, Array, Object, NULL, Resource</a:t>
            </a:r>
            <a:endParaRPr lang="en-US" sz="2800" dirty="0"/>
          </a:p>
          <a:p>
            <a:endParaRPr lang="en-US" dirty="0"/>
          </a:p>
        </p:txBody>
      </p:sp>
    </p:spTree>
    <p:extLst>
      <p:ext uri="{BB962C8B-B14F-4D97-AF65-F5344CB8AC3E}">
        <p14:creationId xmlns:p14="http://schemas.microsoft.com/office/powerpoint/2010/main" val="2731049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PHP Data Types</a:t>
            </a:r>
          </a:p>
        </p:txBody>
      </p:sp>
      <p:sp>
        <p:nvSpPr>
          <p:cNvPr id="3" name="Content Placeholder 2"/>
          <p:cNvSpPr>
            <a:spLocks noGrp="1"/>
          </p:cNvSpPr>
          <p:nvPr>
            <p:ph sz="quarter" idx="1"/>
          </p:nvPr>
        </p:nvSpPr>
        <p:spPr/>
        <p:txBody>
          <a:bodyPr/>
          <a:lstStyle/>
          <a:p>
            <a:r>
              <a:rPr dirty="0"/>
              <a:t>Strings: Text in quotes ("Hello World").</a:t>
            </a:r>
          </a:p>
          <a:p>
            <a:r>
              <a:rPr dirty="0"/>
              <a:t>Integers: Non-decimal numbers (positive, negative, or zero).</a:t>
            </a:r>
          </a:p>
          <a:p>
            <a:r>
              <a:rPr dirty="0"/>
              <a:t>Floats (Doubles): Decimal numbers or those in exponential form.</a:t>
            </a:r>
          </a:p>
          <a:p>
            <a:r>
              <a:rPr dirty="0"/>
              <a:t>Booleans: True or false values.</a:t>
            </a:r>
          </a:p>
          <a:p>
            <a:r>
              <a:rPr dirty="0"/>
              <a:t>Arrays: Collections of values in one variable.</a:t>
            </a:r>
          </a:p>
          <a:p>
            <a:r>
              <a:rPr dirty="0"/>
              <a:t>Objects: Hold both data and methods related to that data.</a:t>
            </a:r>
          </a:p>
          <a:p>
            <a:r>
              <a:rPr dirty="0"/>
              <a:t>NULL: Variable with no value assigned.</a:t>
            </a:r>
          </a:p>
          <a:p>
            <a:r>
              <a:rPr dirty="0"/>
              <a:t>Resources: Special references (like database connections).</a:t>
            </a:r>
          </a:p>
        </p:txBody>
      </p:sp>
    </p:spTree>
    <p:extLst>
      <p:ext uri="{BB962C8B-B14F-4D97-AF65-F5344CB8AC3E}">
        <p14:creationId xmlns:p14="http://schemas.microsoft.com/office/powerpoint/2010/main" val="271679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questions</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What is the difference between client side and server side scripting languages</a:t>
            </a:r>
          </a:p>
          <a:p>
            <a:pPr marL="514350" indent="-514350">
              <a:buFont typeface="+mj-lt"/>
              <a:buAutoNum type="arabicPeriod"/>
            </a:pPr>
            <a:r>
              <a:rPr lang="en-US" dirty="0" smtClean="0"/>
              <a:t>Give examples of server side scripting languages</a:t>
            </a:r>
          </a:p>
          <a:p>
            <a:pPr marL="514350" indent="-514350">
              <a:buFont typeface="+mj-lt"/>
              <a:buAutoNum type="arabicPeriod"/>
            </a:pPr>
            <a:r>
              <a:rPr lang="en-US" dirty="0" smtClean="0"/>
              <a:t>List out components of the “web”</a:t>
            </a:r>
          </a:p>
          <a:p>
            <a:pPr marL="514350" indent="-514350">
              <a:buFont typeface="+mj-lt"/>
              <a:buAutoNum type="arabicPeriod"/>
            </a:pPr>
            <a:r>
              <a:rPr lang="en-US" dirty="0"/>
              <a:t>Why do we need </a:t>
            </a:r>
            <a:r>
              <a:rPr lang="en-US" dirty="0" smtClean="0"/>
              <a:t>XAMPP?</a:t>
            </a:r>
          </a:p>
          <a:p>
            <a:pPr marL="514350" indent="-514350">
              <a:buFont typeface="+mj-lt"/>
              <a:buAutoNum type="arabicPeriod"/>
            </a:pPr>
            <a:r>
              <a:rPr lang="en-US" dirty="0" smtClean="0"/>
              <a:t>How do you declare a variable in PHP?</a:t>
            </a:r>
          </a:p>
          <a:p>
            <a:pPr marL="514350" indent="-514350">
              <a:buFont typeface="+mj-lt"/>
              <a:buAutoNum type="arabicPeriod"/>
            </a:pPr>
            <a:endParaRPr lang="en-US" dirty="0"/>
          </a:p>
        </p:txBody>
      </p:sp>
    </p:spTree>
    <p:extLst>
      <p:ext uri="{BB962C8B-B14F-4D97-AF65-F5344CB8AC3E}">
        <p14:creationId xmlns:p14="http://schemas.microsoft.com/office/powerpoint/2010/main" val="14174867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Variables Scope</a:t>
            </a:r>
          </a:p>
        </p:txBody>
      </p:sp>
      <p:sp>
        <p:nvSpPr>
          <p:cNvPr id="3" name="Content Placeholder 2"/>
          <p:cNvSpPr>
            <a:spLocks noGrp="1"/>
          </p:cNvSpPr>
          <p:nvPr>
            <p:ph sz="quarter" idx="1"/>
          </p:nvPr>
        </p:nvSpPr>
        <p:spPr/>
        <p:txBody>
          <a:bodyPr>
            <a:normAutofit/>
          </a:bodyPr>
          <a:lstStyle/>
          <a:p>
            <a:r>
              <a:rPr lang="en-US" dirty="0"/>
              <a:t>In PHP, variables can be declared anywhere in the script</a:t>
            </a:r>
            <a:r>
              <a:rPr lang="en-US" dirty="0" smtClean="0"/>
              <a:t>.</a:t>
            </a:r>
            <a:endParaRPr lang="en-US" dirty="0"/>
          </a:p>
          <a:p>
            <a:r>
              <a:rPr lang="en-US" dirty="0"/>
              <a:t>The scope of a variable is the part of the script where the variable can be referenced/used</a:t>
            </a:r>
            <a:r>
              <a:rPr lang="en-US" dirty="0" smtClean="0"/>
              <a:t>.</a:t>
            </a:r>
            <a:endParaRPr lang="en-US" dirty="0"/>
          </a:p>
          <a:p>
            <a:r>
              <a:rPr lang="en-US" dirty="0"/>
              <a:t>PHP has three different variable scopes</a:t>
            </a:r>
            <a:r>
              <a:rPr lang="en-US" dirty="0" smtClean="0"/>
              <a:t>:</a:t>
            </a:r>
            <a:endParaRPr lang="en-US" dirty="0"/>
          </a:p>
          <a:p>
            <a:pPr lvl="1"/>
            <a:r>
              <a:rPr lang="en-US" dirty="0" smtClean="0"/>
              <a:t>local</a:t>
            </a:r>
            <a:endParaRPr lang="en-US" dirty="0"/>
          </a:p>
          <a:p>
            <a:pPr lvl="1"/>
            <a:r>
              <a:rPr lang="en-US" dirty="0" smtClean="0"/>
              <a:t>global</a:t>
            </a:r>
            <a:endParaRPr lang="en-US" dirty="0"/>
          </a:p>
          <a:p>
            <a:pPr lvl="1"/>
            <a:r>
              <a:rPr lang="en-US" dirty="0" smtClean="0"/>
              <a:t>static</a:t>
            </a:r>
            <a:endParaRPr lang="en-US" dirty="0"/>
          </a:p>
          <a:p>
            <a:endParaRPr lang="en-US" dirty="0"/>
          </a:p>
        </p:txBody>
      </p:sp>
    </p:spTree>
    <p:extLst>
      <p:ext uri="{BB962C8B-B14F-4D97-AF65-F5344CB8AC3E}">
        <p14:creationId xmlns:p14="http://schemas.microsoft.com/office/powerpoint/2010/main" val="2204568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Global </a:t>
            </a:r>
            <a:r>
              <a:rPr lang="en-US" dirty="0" smtClean="0"/>
              <a:t>Scope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A variable declared </a:t>
            </a:r>
            <a:r>
              <a:rPr lang="en-US" b="1" dirty="0"/>
              <a:t>outside</a:t>
            </a:r>
            <a:r>
              <a:rPr lang="en-US" dirty="0"/>
              <a:t> a function has a GLOBAL SCOPE and can only be accessed outside a </a:t>
            </a:r>
            <a:r>
              <a:rPr lang="en-US" dirty="0" smtClean="0"/>
              <a:t>function</a:t>
            </a:r>
          </a:p>
          <a:p>
            <a:endParaRPr lang="en-US" dirty="0" smtClean="0"/>
          </a:p>
          <a:p>
            <a:r>
              <a:rPr lang="en-US" dirty="0">
                <a:solidFill>
                  <a:srgbClr val="FF0000"/>
                </a:solidFill>
                <a:latin typeface="Agency FB" panose="020B0503020202020204" pitchFamily="34" charset="0"/>
              </a:rPr>
              <a:t>$x = 5; // global scope</a:t>
            </a:r>
          </a:p>
          <a:p>
            <a:endParaRPr lang="en-US" dirty="0">
              <a:latin typeface="Agency FB" panose="020B0503020202020204" pitchFamily="34" charset="0"/>
            </a:endParaRPr>
          </a:p>
          <a:p>
            <a:r>
              <a:rPr lang="en-US" dirty="0">
                <a:latin typeface="Agency FB" panose="020B0503020202020204" pitchFamily="34" charset="0"/>
              </a:rPr>
              <a:t>function </a:t>
            </a:r>
            <a:r>
              <a:rPr lang="en-US" dirty="0" err="1">
                <a:latin typeface="Agency FB" panose="020B0503020202020204" pitchFamily="34" charset="0"/>
              </a:rPr>
              <a:t>myTest</a:t>
            </a:r>
            <a:r>
              <a:rPr lang="en-US" dirty="0">
                <a:latin typeface="Agency FB" panose="020B0503020202020204" pitchFamily="34" charset="0"/>
              </a:rPr>
              <a:t>() {</a:t>
            </a:r>
          </a:p>
          <a:p>
            <a:r>
              <a:rPr lang="en-US" dirty="0">
                <a:solidFill>
                  <a:srgbClr val="FF0000"/>
                </a:solidFill>
                <a:latin typeface="Agency FB" panose="020B0503020202020204" pitchFamily="34" charset="0"/>
              </a:rPr>
              <a:t>  // using x inside this function will generate an error</a:t>
            </a:r>
          </a:p>
          <a:p>
            <a:r>
              <a:rPr lang="en-US" dirty="0">
                <a:solidFill>
                  <a:srgbClr val="FF0000"/>
                </a:solidFill>
                <a:latin typeface="Agency FB" panose="020B0503020202020204" pitchFamily="34" charset="0"/>
              </a:rPr>
              <a:t>  echo "&lt;p&gt;Variable x inside function is: </a:t>
            </a:r>
            <a:r>
              <a:rPr lang="en-US" dirty="0">
                <a:latin typeface="Agency FB" panose="020B0503020202020204" pitchFamily="34" charset="0"/>
              </a:rPr>
              <a:t>$x</a:t>
            </a:r>
            <a:r>
              <a:rPr lang="en-US" dirty="0">
                <a:solidFill>
                  <a:srgbClr val="FF0000"/>
                </a:solidFill>
                <a:latin typeface="Agency FB" panose="020B0503020202020204" pitchFamily="34" charset="0"/>
              </a:rPr>
              <a:t>&lt;/p&gt;";</a:t>
            </a:r>
          </a:p>
          <a:p>
            <a:r>
              <a:rPr lang="en-US" dirty="0">
                <a:latin typeface="Agency FB" panose="020B0503020202020204" pitchFamily="34" charset="0"/>
              </a:rPr>
              <a:t>}</a:t>
            </a:r>
          </a:p>
          <a:p>
            <a:r>
              <a:rPr lang="en-US" dirty="0" err="1">
                <a:solidFill>
                  <a:srgbClr val="FF0000"/>
                </a:solidFill>
                <a:latin typeface="Agency FB" panose="020B0503020202020204" pitchFamily="34" charset="0"/>
              </a:rPr>
              <a:t>myTest</a:t>
            </a:r>
            <a:r>
              <a:rPr lang="en-US" dirty="0">
                <a:solidFill>
                  <a:srgbClr val="FF0000"/>
                </a:solidFill>
                <a:latin typeface="Agency FB" panose="020B0503020202020204" pitchFamily="34" charset="0"/>
              </a:rPr>
              <a:t>();</a:t>
            </a:r>
          </a:p>
          <a:p>
            <a:endParaRPr lang="en-US" dirty="0"/>
          </a:p>
          <a:p>
            <a:r>
              <a:rPr lang="en-US" dirty="0">
                <a:solidFill>
                  <a:srgbClr val="FF0000"/>
                </a:solidFill>
                <a:latin typeface="Agency FB" panose="020B0503020202020204" pitchFamily="34" charset="0"/>
              </a:rPr>
              <a:t>echo "&lt;p&gt;Variable x outside function is: $x&lt;/p</a:t>
            </a:r>
            <a:r>
              <a:rPr lang="en-US" dirty="0" smtClean="0">
                <a:solidFill>
                  <a:srgbClr val="FF0000"/>
                </a:solidFill>
                <a:latin typeface="Agency FB" panose="020B0503020202020204" pitchFamily="34" charset="0"/>
              </a:rPr>
              <a:t>&gt;";</a:t>
            </a:r>
            <a:endParaRPr lang="en-US" dirty="0">
              <a:solidFill>
                <a:srgbClr val="FF0000"/>
              </a:solidFill>
              <a:latin typeface="Agency FB" panose="020B0503020202020204" pitchFamily="34" charset="0"/>
            </a:endParaRPr>
          </a:p>
        </p:txBody>
      </p:sp>
    </p:spTree>
    <p:extLst>
      <p:ext uri="{BB962C8B-B14F-4D97-AF65-F5344CB8AC3E}">
        <p14:creationId xmlns:p14="http://schemas.microsoft.com/office/powerpoint/2010/main" val="6879354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t>
            </a:r>
            <a:r>
              <a:rPr lang="en-US" dirty="0"/>
              <a:t>Scope</a:t>
            </a:r>
          </a:p>
        </p:txBody>
      </p:sp>
      <p:sp>
        <p:nvSpPr>
          <p:cNvPr id="3" name="Content Placeholder 2"/>
          <p:cNvSpPr>
            <a:spLocks noGrp="1"/>
          </p:cNvSpPr>
          <p:nvPr>
            <p:ph sz="quarter" idx="1"/>
          </p:nvPr>
        </p:nvSpPr>
        <p:spPr/>
        <p:txBody>
          <a:bodyPr>
            <a:normAutofit lnSpcReduction="10000"/>
          </a:bodyPr>
          <a:lstStyle/>
          <a:p>
            <a:r>
              <a:rPr lang="en-US" dirty="0"/>
              <a:t>A variable declared </a:t>
            </a:r>
            <a:r>
              <a:rPr lang="en-US" b="1" dirty="0"/>
              <a:t>within</a:t>
            </a:r>
            <a:r>
              <a:rPr lang="en-US" dirty="0"/>
              <a:t> a function has a LOCAL SCOPE and can only be accessed within that </a:t>
            </a:r>
            <a:r>
              <a:rPr lang="en-US" dirty="0" smtClean="0"/>
              <a:t>function</a:t>
            </a:r>
          </a:p>
          <a:p>
            <a:r>
              <a:rPr lang="en-US" dirty="0">
                <a:solidFill>
                  <a:srgbClr val="FF0000"/>
                </a:solidFill>
                <a:latin typeface="Agency FB" panose="020B0503020202020204" pitchFamily="34" charset="0"/>
              </a:rPr>
              <a:t>function </a:t>
            </a:r>
            <a:r>
              <a:rPr lang="en-US" dirty="0" err="1">
                <a:solidFill>
                  <a:srgbClr val="FF0000"/>
                </a:solidFill>
                <a:latin typeface="Agency FB" panose="020B0503020202020204" pitchFamily="34" charset="0"/>
              </a:rPr>
              <a:t>myTest</a:t>
            </a:r>
            <a:r>
              <a:rPr lang="en-US" dirty="0">
                <a:solidFill>
                  <a:srgbClr val="FF0000"/>
                </a:solidFill>
                <a:latin typeface="Agency FB" panose="020B0503020202020204" pitchFamily="34" charset="0"/>
              </a:rPr>
              <a:t>() {</a:t>
            </a:r>
          </a:p>
          <a:p>
            <a:r>
              <a:rPr lang="en-US" dirty="0">
                <a:solidFill>
                  <a:srgbClr val="FF0000"/>
                </a:solidFill>
                <a:latin typeface="Agency FB" panose="020B0503020202020204" pitchFamily="34" charset="0"/>
              </a:rPr>
              <a:t>  $x = 5; // local scope</a:t>
            </a:r>
          </a:p>
          <a:p>
            <a:r>
              <a:rPr lang="en-US" dirty="0">
                <a:solidFill>
                  <a:srgbClr val="FF0000"/>
                </a:solidFill>
                <a:latin typeface="Agency FB" panose="020B0503020202020204" pitchFamily="34" charset="0"/>
              </a:rPr>
              <a:t>  echo "&lt;p&gt;Variable x inside function is: $x&lt;/p&gt;";</a:t>
            </a:r>
          </a:p>
          <a:p>
            <a:r>
              <a:rPr lang="en-US" dirty="0">
                <a:solidFill>
                  <a:srgbClr val="FF0000"/>
                </a:solidFill>
                <a:latin typeface="Agency FB" panose="020B0503020202020204" pitchFamily="34" charset="0"/>
              </a:rPr>
              <a:t>}</a:t>
            </a:r>
          </a:p>
          <a:p>
            <a:r>
              <a:rPr lang="en-US" dirty="0" err="1">
                <a:solidFill>
                  <a:srgbClr val="FF0000"/>
                </a:solidFill>
                <a:latin typeface="Agency FB" panose="020B0503020202020204" pitchFamily="34" charset="0"/>
              </a:rPr>
              <a:t>myTest</a:t>
            </a:r>
            <a:r>
              <a:rPr lang="en-US" dirty="0">
                <a:solidFill>
                  <a:srgbClr val="FF0000"/>
                </a:solidFill>
                <a:latin typeface="Agency FB" panose="020B0503020202020204" pitchFamily="34" charset="0"/>
              </a:rPr>
              <a:t>();</a:t>
            </a:r>
          </a:p>
          <a:p>
            <a:endParaRPr lang="en-US" dirty="0">
              <a:solidFill>
                <a:srgbClr val="FF0000"/>
              </a:solidFill>
              <a:latin typeface="Agency FB" panose="020B0503020202020204" pitchFamily="34" charset="0"/>
            </a:endParaRPr>
          </a:p>
          <a:p>
            <a:r>
              <a:rPr lang="en-US" dirty="0">
                <a:solidFill>
                  <a:srgbClr val="FF0000"/>
                </a:solidFill>
                <a:latin typeface="Agency FB" panose="020B0503020202020204" pitchFamily="34" charset="0"/>
              </a:rPr>
              <a:t>// using x outside the function will generate an error</a:t>
            </a:r>
          </a:p>
          <a:p>
            <a:r>
              <a:rPr lang="en-US" dirty="0">
                <a:solidFill>
                  <a:srgbClr val="FF0000"/>
                </a:solidFill>
                <a:latin typeface="Agency FB" panose="020B0503020202020204" pitchFamily="34" charset="0"/>
              </a:rPr>
              <a:t>echo "&lt;p&gt;Variable x outside function is: $x&lt;/p&gt;";</a:t>
            </a:r>
          </a:p>
          <a:p>
            <a:endParaRPr lang="en-US" dirty="0"/>
          </a:p>
        </p:txBody>
      </p:sp>
    </p:spTree>
    <p:extLst>
      <p:ext uri="{BB962C8B-B14F-4D97-AF65-F5344CB8AC3E}">
        <p14:creationId xmlns:p14="http://schemas.microsoft.com/office/powerpoint/2010/main" val="1789541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The global </a:t>
            </a:r>
            <a:r>
              <a:rPr lang="en-US" dirty="0" smtClean="0"/>
              <a:t>Keyword</a:t>
            </a:r>
            <a:endParaRPr lang="en-US" dirty="0"/>
          </a:p>
        </p:txBody>
      </p:sp>
      <p:sp>
        <p:nvSpPr>
          <p:cNvPr id="3" name="Content Placeholder 2"/>
          <p:cNvSpPr>
            <a:spLocks noGrp="1"/>
          </p:cNvSpPr>
          <p:nvPr>
            <p:ph sz="quarter" idx="1"/>
          </p:nvPr>
        </p:nvSpPr>
        <p:spPr/>
        <p:txBody>
          <a:bodyPr>
            <a:normAutofit/>
          </a:bodyPr>
          <a:lstStyle/>
          <a:p>
            <a:r>
              <a:rPr lang="en-US" dirty="0"/>
              <a:t>The </a:t>
            </a:r>
            <a:r>
              <a:rPr lang="en-US" b="1" i="1" dirty="0">
                <a:solidFill>
                  <a:srgbClr val="FF0000"/>
                </a:solidFill>
              </a:rPr>
              <a:t>global</a:t>
            </a:r>
            <a:r>
              <a:rPr lang="en-US" dirty="0"/>
              <a:t> keyword is used to access a global variable from within a function</a:t>
            </a:r>
            <a:r>
              <a:rPr lang="en-US" dirty="0" smtClean="0"/>
              <a:t>.</a:t>
            </a:r>
            <a:endParaRPr lang="en-US" dirty="0"/>
          </a:p>
          <a:p>
            <a:r>
              <a:rPr lang="en-US" dirty="0"/>
              <a:t>To do this, use the global keyword before the variables (inside the function</a:t>
            </a:r>
            <a:r>
              <a:rPr lang="en-US" dirty="0" smtClean="0"/>
              <a:t>):</a:t>
            </a:r>
          </a:p>
          <a:p>
            <a:pPr lvl="1"/>
            <a:r>
              <a:rPr lang="es-ES" dirty="0">
                <a:solidFill>
                  <a:srgbClr val="FF0000"/>
                </a:solidFill>
                <a:latin typeface="Agency FB" panose="020B0503020202020204" pitchFamily="34" charset="0"/>
              </a:rPr>
              <a:t>$x = 5;</a:t>
            </a:r>
          </a:p>
          <a:p>
            <a:pPr lvl="1"/>
            <a:r>
              <a:rPr lang="es-ES" dirty="0">
                <a:solidFill>
                  <a:srgbClr val="FF0000"/>
                </a:solidFill>
                <a:latin typeface="Agency FB" panose="020B0503020202020204" pitchFamily="34" charset="0"/>
              </a:rPr>
              <a:t>$y = 10</a:t>
            </a:r>
            <a:r>
              <a:rPr lang="es-ES" dirty="0" smtClean="0">
                <a:solidFill>
                  <a:srgbClr val="FF0000"/>
                </a:solidFill>
                <a:latin typeface="Agency FB" panose="020B0503020202020204" pitchFamily="34" charset="0"/>
              </a:rPr>
              <a:t>;</a:t>
            </a:r>
            <a:endParaRPr lang="es-ES" dirty="0">
              <a:solidFill>
                <a:srgbClr val="FF0000"/>
              </a:solidFill>
              <a:latin typeface="Agency FB" panose="020B0503020202020204" pitchFamily="34" charset="0"/>
            </a:endParaRPr>
          </a:p>
          <a:p>
            <a:pPr lvl="1"/>
            <a:r>
              <a:rPr lang="es-ES" dirty="0" err="1">
                <a:solidFill>
                  <a:srgbClr val="FF0000"/>
                </a:solidFill>
                <a:latin typeface="Agency FB" panose="020B0503020202020204" pitchFamily="34" charset="0"/>
              </a:rPr>
              <a:t>function</a:t>
            </a:r>
            <a:r>
              <a:rPr lang="es-ES" dirty="0">
                <a:solidFill>
                  <a:srgbClr val="FF0000"/>
                </a:solidFill>
                <a:latin typeface="Agency FB" panose="020B0503020202020204" pitchFamily="34" charset="0"/>
              </a:rPr>
              <a:t> </a:t>
            </a:r>
            <a:r>
              <a:rPr lang="es-ES" dirty="0" err="1">
                <a:solidFill>
                  <a:srgbClr val="FF0000"/>
                </a:solidFill>
                <a:latin typeface="Agency FB" panose="020B0503020202020204" pitchFamily="34" charset="0"/>
              </a:rPr>
              <a:t>myTest</a:t>
            </a:r>
            <a:r>
              <a:rPr lang="es-ES" dirty="0">
                <a:solidFill>
                  <a:srgbClr val="FF0000"/>
                </a:solidFill>
                <a:latin typeface="Agency FB" panose="020B0503020202020204" pitchFamily="34" charset="0"/>
              </a:rPr>
              <a:t>() {</a:t>
            </a:r>
          </a:p>
          <a:p>
            <a:pPr lvl="1"/>
            <a:r>
              <a:rPr lang="es-ES" dirty="0">
                <a:solidFill>
                  <a:srgbClr val="FF0000"/>
                </a:solidFill>
                <a:latin typeface="Agency FB" panose="020B0503020202020204" pitchFamily="34" charset="0"/>
              </a:rPr>
              <a:t> </a:t>
            </a:r>
            <a:r>
              <a:rPr lang="es-ES" dirty="0">
                <a:latin typeface="Agency FB" panose="020B0503020202020204" pitchFamily="34" charset="0"/>
              </a:rPr>
              <a:t> </a:t>
            </a:r>
            <a:r>
              <a:rPr lang="es-ES" b="1" i="1" dirty="0">
                <a:latin typeface="Agency FB" panose="020B0503020202020204" pitchFamily="34" charset="0"/>
              </a:rPr>
              <a:t>global</a:t>
            </a:r>
            <a:r>
              <a:rPr lang="es-ES" dirty="0">
                <a:latin typeface="Agency FB" panose="020B0503020202020204" pitchFamily="34" charset="0"/>
              </a:rPr>
              <a:t> </a:t>
            </a:r>
            <a:r>
              <a:rPr lang="es-ES" dirty="0">
                <a:solidFill>
                  <a:srgbClr val="FF0000"/>
                </a:solidFill>
                <a:latin typeface="Agency FB" panose="020B0503020202020204" pitchFamily="34" charset="0"/>
              </a:rPr>
              <a:t>$x, $y;</a:t>
            </a:r>
          </a:p>
          <a:p>
            <a:pPr lvl="1"/>
            <a:r>
              <a:rPr lang="es-ES" dirty="0">
                <a:solidFill>
                  <a:srgbClr val="FF0000"/>
                </a:solidFill>
                <a:latin typeface="Agency FB" panose="020B0503020202020204" pitchFamily="34" charset="0"/>
              </a:rPr>
              <a:t>  $y = $x + $y;</a:t>
            </a:r>
          </a:p>
          <a:p>
            <a:pPr lvl="1"/>
            <a:r>
              <a:rPr lang="es-ES" dirty="0" smtClean="0">
                <a:solidFill>
                  <a:srgbClr val="FF0000"/>
                </a:solidFill>
                <a:latin typeface="Agency FB" panose="020B0503020202020204" pitchFamily="34" charset="0"/>
              </a:rPr>
              <a:t>}</a:t>
            </a:r>
            <a:endParaRPr lang="es-ES" dirty="0">
              <a:solidFill>
                <a:srgbClr val="FF0000"/>
              </a:solidFill>
              <a:latin typeface="Agency FB" panose="020B0503020202020204" pitchFamily="34" charset="0"/>
            </a:endParaRPr>
          </a:p>
          <a:p>
            <a:pPr lvl="1"/>
            <a:r>
              <a:rPr lang="es-ES" dirty="0" err="1">
                <a:solidFill>
                  <a:srgbClr val="FF0000"/>
                </a:solidFill>
                <a:latin typeface="Agency FB" panose="020B0503020202020204" pitchFamily="34" charset="0"/>
              </a:rPr>
              <a:t>myTest</a:t>
            </a:r>
            <a:r>
              <a:rPr lang="es-ES" dirty="0">
                <a:solidFill>
                  <a:srgbClr val="FF0000"/>
                </a:solidFill>
                <a:latin typeface="Agency FB" panose="020B0503020202020204" pitchFamily="34" charset="0"/>
              </a:rPr>
              <a:t>();</a:t>
            </a:r>
          </a:p>
          <a:p>
            <a:pPr lvl="1"/>
            <a:r>
              <a:rPr lang="es-ES" dirty="0">
                <a:solidFill>
                  <a:srgbClr val="FF0000"/>
                </a:solidFill>
                <a:latin typeface="Agency FB" panose="020B0503020202020204" pitchFamily="34" charset="0"/>
              </a:rPr>
              <a:t>echo $y; // </a:t>
            </a:r>
            <a:r>
              <a:rPr lang="es-ES" dirty="0"/>
              <a:t>outputs 15</a:t>
            </a:r>
          </a:p>
          <a:p>
            <a:endParaRPr lang="en-US" dirty="0"/>
          </a:p>
        </p:txBody>
      </p:sp>
    </p:spTree>
    <p:extLst>
      <p:ext uri="{BB962C8B-B14F-4D97-AF65-F5344CB8AC3E}">
        <p14:creationId xmlns:p14="http://schemas.microsoft.com/office/powerpoint/2010/main" val="14294760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The global Keyword</a:t>
            </a:r>
          </a:p>
        </p:txBody>
      </p:sp>
      <p:sp>
        <p:nvSpPr>
          <p:cNvPr id="3" name="Content Placeholder 2"/>
          <p:cNvSpPr>
            <a:spLocks noGrp="1"/>
          </p:cNvSpPr>
          <p:nvPr>
            <p:ph sz="quarter" idx="1"/>
          </p:nvPr>
        </p:nvSpPr>
        <p:spPr/>
        <p:txBody>
          <a:bodyPr>
            <a:normAutofit lnSpcReduction="10000"/>
          </a:bodyPr>
          <a:lstStyle/>
          <a:p>
            <a:r>
              <a:rPr lang="en-US" dirty="0"/>
              <a:t>PHP also stores all global variables in an array called $GLOBALS[index]. The index holds the name of the variable. </a:t>
            </a:r>
            <a:endParaRPr lang="en-US" dirty="0" smtClean="0"/>
          </a:p>
          <a:p>
            <a:r>
              <a:rPr lang="en-US" dirty="0" smtClean="0"/>
              <a:t>This </a:t>
            </a:r>
            <a:r>
              <a:rPr lang="en-US" dirty="0"/>
              <a:t>array is also accessible from within functions and can be used to update global variables directly</a:t>
            </a:r>
            <a:r>
              <a:rPr lang="en-US" dirty="0" smtClean="0"/>
              <a:t>.</a:t>
            </a:r>
          </a:p>
          <a:p>
            <a:r>
              <a:rPr lang="en-US" dirty="0"/>
              <a:t>$x = 5;</a:t>
            </a:r>
          </a:p>
          <a:p>
            <a:r>
              <a:rPr lang="en-US" dirty="0"/>
              <a:t>$y = 10;</a:t>
            </a:r>
          </a:p>
          <a:p>
            <a:endParaRPr lang="en-US" dirty="0"/>
          </a:p>
          <a:p>
            <a:r>
              <a:rPr lang="en-US" dirty="0"/>
              <a:t>function </a:t>
            </a:r>
            <a:r>
              <a:rPr lang="en-US" dirty="0" err="1"/>
              <a:t>myTest</a:t>
            </a:r>
            <a:r>
              <a:rPr lang="en-US" dirty="0"/>
              <a:t>() {</a:t>
            </a:r>
          </a:p>
          <a:p>
            <a:r>
              <a:rPr lang="en-US" b="1" dirty="0"/>
              <a:t>  $GLOBALS['y'] = $GLOBALS['x'] + $GLOBALS['y'];</a:t>
            </a:r>
          </a:p>
          <a:p>
            <a:r>
              <a:rPr lang="en-US" dirty="0"/>
              <a:t>}</a:t>
            </a:r>
          </a:p>
        </p:txBody>
      </p:sp>
    </p:spTree>
    <p:extLst>
      <p:ext uri="{BB962C8B-B14F-4D97-AF65-F5344CB8AC3E}">
        <p14:creationId xmlns:p14="http://schemas.microsoft.com/office/powerpoint/2010/main" val="3346254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t>Introduction</a:t>
            </a:r>
            <a:endParaRPr lang="en-US" sz="3600" dirty="0"/>
          </a:p>
        </p:txBody>
      </p:sp>
      <p:sp>
        <p:nvSpPr>
          <p:cNvPr id="3" name="Content Placeholder 2"/>
          <p:cNvSpPr>
            <a:spLocks noGrp="1"/>
          </p:cNvSpPr>
          <p:nvPr>
            <p:ph sz="quarter" idx="1"/>
          </p:nvPr>
        </p:nvSpPr>
        <p:spPr/>
        <p:txBody>
          <a:bodyPr>
            <a:normAutofit/>
          </a:bodyPr>
          <a:lstStyle/>
          <a:p>
            <a:r>
              <a:rPr lang="en-US" sz="2600" dirty="0"/>
              <a:t>How does the web work </a:t>
            </a:r>
            <a:r>
              <a:rPr lang="en-US" sz="2600" dirty="0" smtClean="0"/>
              <a:t>(revision)?</a:t>
            </a:r>
            <a:endParaRPr lang="en-US" sz="2600" dirty="0"/>
          </a:p>
          <a:p>
            <a:pPr lvl="1"/>
            <a:r>
              <a:rPr lang="en-US" sz="2450" dirty="0"/>
              <a:t>It uses the HTTP (Hyper Text Transfer Protocol) to communicate between a client and a server</a:t>
            </a:r>
          </a:p>
          <a:p>
            <a:pPr lvl="1"/>
            <a:r>
              <a:rPr lang="en-US" sz="2450" dirty="0"/>
              <a:t>The request ranges from simple </a:t>
            </a:r>
            <a:r>
              <a:rPr lang="en-US" sz="2450" i="1" dirty="0"/>
              <a:t>get request </a:t>
            </a:r>
            <a:r>
              <a:rPr lang="en-US" sz="2450" dirty="0"/>
              <a:t>to fetch a static content to </a:t>
            </a:r>
            <a:r>
              <a:rPr lang="en-US" sz="2450" i="1" dirty="0"/>
              <a:t>post</a:t>
            </a:r>
            <a:r>
              <a:rPr lang="en-US" sz="2450" dirty="0"/>
              <a:t> and </a:t>
            </a:r>
            <a:r>
              <a:rPr lang="en-US" sz="2450" i="1" dirty="0"/>
              <a:t>delete requests</a:t>
            </a:r>
            <a:r>
              <a:rPr lang="en-US" sz="2450" dirty="0"/>
              <a:t> to add or delete resources on the server</a:t>
            </a:r>
          </a:p>
          <a:p>
            <a:pPr lvl="1"/>
            <a:r>
              <a:rPr lang="en-US" sz="2450" dirty="0"/>
              <a:t>Every request and response contains a header and optional body</a:t>
            </a:r>
          </a:p>
          <a:p>
            <a:pPr lvl="1"/>
            <a:r>
              <a:rPr lang="en-US" sz="2450" dirty="0"/>
              <a:t>Servers are </a:t>
            </a:r>
            <a:r>
              <a:rPr lang="en-US" sz="2450" b="1" dirty="0">
                <a:solidFill>
                  <a:srgbClr val="00B050"/>
                </a:solidFill>
              </a:rPr>
              <a:t>always on and </a:t>
            </a:r>
            <a:r>
              <a:rPr lang="en-US" sz="2450" b="1" dirty="0" smtClean="0">
                <a:solidFill>
                  <a:srgbClr val="00B050"/>
                </a:solidFill>
              </a:rPr>
              <a:t>listen to </a:t>
            </a:r>
            <a:r>
              <a:rPr lang="en-US" sz="2450" b="1" dirty="0">
                <a:solidFill>
                  <a:srgbClr val="00B050"/>
                </a:solidFill>
              </a:rPr>
              <a:t>requests </a:t>
            </a:r>
            <a:r>
              <a:rPr lang="en-US" sz="2450" dirty="0"/>
              <a:t>from clients and handle them accordingly</a:t>
            </a:r>
          </a:p>
        </p:txBody>
      </p:sp>
    </p:spTree>
    <p:extLst>
      <p:ext uri="{BB962C8B-B14F-4D97-AF65-F5344CB8AC3E}">
        <p14:creationId xmlns:p14="http://schemas.microsoft.com/office/powerpoint/2010/main" val="34565217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be the output</a:t>
            </a:r>
            <a:endParaRPr lang="en-US" dirty="0"/>
          </a:p>
        </p:txBody>
      </p:sp>
      <p:pic>
        <p:nvPicPr>
          <p:cNvPr id="4" name="Content Placeholder 3"/>
          <p:cNvPicPr>
            <a:picLocks noGrp="1" noChangeAspect="1"/>
          </p:cNvPicPr>
          <p:nvPr>
            <p:ph sz="quarter" idx="1"/>
          </p:nvPr>
        </p:nvPicPr>
        <p:blipFill>
          <a:blip r:embed="rId2"/>
          <a:stretch>
            <a:fillRect/>
          </a:stretch>
        </p:blipFill>
        <p:spPr>
          <a:xfrm>
            <a:off x="2517168" y="1790566"/>
            <a:ext cx="5514707" cy="3993409"/>
          </a:xfrm>
          <a:prstGeom prst="rect">
            <a:avLst/>
          </a:prstGeom>
        </p:spPr>
      </p:pic>
    </p:spTree>
    <p:extLst>
      <p:ext uri="{BB962C8B-B14F-4D97-AF65-F5344CB8AC3E}">
        <p14:creationId xmlns:p14="http://schemas.microsoft.com/office/powerpoint/2010/main" val="35722095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be the output</a:t>
            </a:r>
            <a:endParaRPr lang="en-US" dirty="0"/>
          </a:p>
        </p:txBody>
      </p:sp>
      <p:pic>
        <p:nvPicPr>
          <p:cNvPr id="5" name="Content Placeholder 4"/>
          <p:cNvPicPr>
            <a:picLocks noGrp="1" noChangeAspect="1"/>
          </p:cNvPicPr>
          <p:nvPr>
            <p:ph sz="quarter" idx="1"/>
          </p:nvPr>
        </p:nvPicPr>
        <p:blipFill>
          <a:blip r:embed="rId2"/>
          <a:stretch>
            <a:fillRect/>
          </a:stretch>
        </p:blipFill>
        <p:spPr>
          <a:xfrm>
            <a:off x="2155058" y="1874123"/>
            <a:ext cx="6454686" cy="3846399"/>
          </a:xfrm>
          <a:prstGeom prst="rect">
            <a:avLst/>
          </a:prstGeom>
        </p:spPr>
      </p:pic>
    </p:spTree>
    <p:extLst>
      <p:ext uri="{BB962C8B-B14F-4D97-AF65-F5344CB8AC3E}">
        <p14:creationId xmlns:p14="http://schemas.microsoft.com/office/powerpoint/2010/main" val="1769257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be the output</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2"/>
          <a:stretch>
            <a:fillRect/>
          </a:stretch>
        </p:blipFill>
        <p:spPr>
          <a:xfrm>
            <a:off x="1826178" y="1626420"/>
            <a:ext cx="7913724" cy="3449910"/>
          </a:xfrm>
          <a:prstGeom prst="rect">
            <a:avLst/>
          </a:prstGeom>
        </p:spPr>
      </p:pic>
    </p:spTree>
    <p:extLst>
      <p:ext uri="{BB962C8B-B14F-4D97-AF65-F5344CB8AC3E}">
        <p14:creationId xmlns:p14="http://schemas.microsoft.com/office/powerpoint/2010/main" val="1438043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PHP Echo / Print</a:t>
            </a:r>
          </a:p>
        </p:txBody>
      </p:sp>
      <p:sp>
        <p:nvSpPr>
          <p:cNvPr id="3" name="Content Placeholder 2"/>
          <p:cNvSpPr>
            <a:spLocks noGrp="1"/>
          </p:cNvSpPr>
          <p:nvPr>
            <p:ph sz="quarter" idx="1"/>
          </p:nvPr>
        </p:nvSpPr>
        <p:spPr/>
        <p:txBody>
          <a:bodyPr>
            <a:normAutofit fontScale="85000" lnSpcReduction="20000"/>
          </a:bodyPr>
          <a:lstStyle/>
          <a:p>
            <a:r>
              <a:t>Echo</a:t>
            </a:r>
          </a:p>
          <a:p>
            <a:r>
              <a:t>Outputs one or more strings, does not return a value.</a:t>
            </a:r>
          </a:p>
          <a:p>
            <a:r>
              <a:t>Can handle multiple parameters separated by commas.</a:t>
            </a:r>
          </a:p>
          <a:p>
            <a:endParaRPr/>
          </a:p>
          <a:p>
            <a:r>
              <a:t>Print</a:t>
            </a:r>
          </a:p>
          <a:p>
            <a:r>
              <a:t>Outputs a single string and always returns 1.</a:t>
            </a:r>
          </a:p>
          <a:p>
            <a:r>
              <a:t>Slightly slower compared to echo in most cases.</a:t>
            </a:r>
          </a:p>
          <a:p>
            <a:endParaRPr/>
          </a:p>
          <a:p>
            <a:r>
              <a:t>Example</a:t>
            </a:r>
          </a:p>
          <a:p>
            <a:r>
              <a:t>&lt;?php</a:t>
            </a:r>
          </a:p>
          <a:p>
            <a:r>
              <a:t>echo "Hello", " World!";</a:t>
            </a:r>
          </a:p>
          <a:p>
            <a:r>
              <a:t>print "Hello World!";</a:t>
            </a:r>
          </a:p>
          <a:p>
            <a:r>
              <a:t>?&gt;</a:t>
            </a:r>
          </a:p>
        </p:txBody>
      </p:sp>
    </p:spTree>
    <p:extLst>
      <p:ext uri="{BB962C8B-B14F-4D97-AF65-F5344CB8AC3E}">
        <p14:creationId xmlns:p14="http://schemas.microsoft.com/office/powerpoint/2010/main" val="29128328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B9C18-8851-43D7-8CD4-6DA6362C5B5E}" type="slidenum">
              <a:rPr lang="en-US" smtClean="0"/>
              <a:pPr/>
              <a:t>34</a:t>
            </a:fld>
            <a:endParaRPr lang="en-US"/>
          </a:p>
        </p:txBody>
      </p:sp>
      <p:sp>
        <p:nvSpPr>
          <p:cNvPr id="6" name="Title 5"/>
          <p:cNvSpPr>
            <a:spLocks noGrp="1"/>
          </p:cNvSpPr>
          <p:nvPr>
            <p:ph type="ctrTitle"/>
          </p:nvPr>
        </p:nvSpPr>
        <p:spPr/>
        <p:txBody>
          <a:bodyPr/>
          <a:lstStyle/>
          <a:p>
            <a:r>
              <a:rPr lang="en-US" dirty="0" smtClean="0"/>
              <a:t>Control Structures in PHP</a:t>
            </a:r>
            <a:endParaRPr lang="en-US" dirty="0"/>
          </a:p>
        </p:txBody>
      </p:sp>
    </p:spTree>
    <p:extLst>
      <p:ext uri="{BB962C8B-B14F-4D97-AF65-F5344CB8AC3E}">
        <p14:creationId xmlns:p14="http://schemas.microsoft.com/office/powerpoint/2010/main" val="3455494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Structure </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101876-5F34-4811-BECF-DD3B67AF6417}" type="slidenum">
              <a:rPr lang="en-US" smtClean="0"/>
              <a:t>35</a:t>
            </a:fld>
            <a:endParaRPr lang="en-US"/>
          </a:p>
        </p:txBody>
      </p:sp>
      <p:sp>
        <p:nvSpPr>
          <p:cNvPr id="5" name="Content Placeholder 4"/>
          <p:cNvSpPr>
            <a:spLocks noGrp="1"/>
          </p:cNvSpPr>
          <p:nvPr>
            <p:ph sz="quarter" idx="1"/>
          </p:nvPr>
        </p:nvSpPr>
        <p:spPr/>
        <p:txBody>
          <a:bodyPr>
            <a:normAutofit/>
          </a:bodyPr>
          <a:lstStyle/>
          <a:p>
            <a:r>
              <a:rPr lang="en-US" dirty="0" smtClean="0"/>
              <a:t>PHP has </a:t>
            </a:r>
            <a:r>
              <a:rPr lang="en-US" dirty="0"/>
              <a:t>a number of </a:t>
            </a:r>
            <a:r>
              <a:rPr lang="en-US" dirty="0" smtClean="0"/>
              <a:t>control structures to </a:t>
            </a:r>
            <a:r>
              <a:rPr lang="en-US" dirty="0"/>
              <a:t>change this default order of </a:t>
            </a:r>
            <a:r>
              <a:rPr lang="en-US" dirty="0" smtClean="0"/>
              <a:t>execution</a:t>
            </a:r>
            <a:endParaRPr lang="en-US" dirty="0"/>
          </a:p>
          <a:p>
            <a:pPr lvl="1"/>
            <a:r>
              <a:rPr lang="en-US" b="1" i="1" dirty="0" smtClean="0"/>
              <a:t>Conditionals: </a:t>
            </a:r>
            <a:r>
              <a:rPr lang="en-US" dirty="0" smtClean="0"/>
              <a:t>Statements </a:t>
            </a:r>
            <a:r>
              <a:rPr lang="en-US" dirty="0"/>
              <a:t>like </a:t>
            </a:r>
            <a:r>
              <a:rPr lang="en-US" i="1" dirty="0"/>
              <a:t>if</a:t>
            </a:r>
            <a:r>
              <a:rPr lang="en-US" dirty="0"/>
              <a:t> and </a:t>
            </a:r>
            <a:r>
              <a:rPr lang="en-US" i="1" dirty="0"/>
              <a:t>switch</a:t>
            </a:r>
            <a:r>
              <a:rPr lang="en-US" dirty="0"/>
              <a:t> that </a:t>
            </a:r>
            <a:r>
              <a:rPr lang="en-US" dirty="0" smtClean="0"/>
              <a:t>execute </a:t>
            </a:r>
            <a:r>
              <a:rPr lang="en-US" dirty="0"/>
              <a:t>or </a:t>
            </a:r>
            <a:r>
              <a:rPr lang="en-US" dirty="0" smtClean="0"/>
              <a:t>skip </a:t>
            </a:r>
            <a:r>
              <a:rPr lang="en-US" dirty="0"/>
              <a:t>statements depending on the value of an expression</a:t>
            </a:r>
          </a:p>
          <a:p>
            <a:pPr lvl="1"/>
            <a:r>
              <a:rPr lang="en-US" b="1" i="1" dirty="0" smtClean="0"/>
              <a:t>Loops: </a:t>
            </a:r>
            <a:r>
              <a:rPr lang="en-US" dirty="0" smtClean="0"/>
              <a:t>Statements </a:t>
            </a:r>
            <a:r>
              <a:rPr lang="en-US" dirty="0"/>
              <a:t>like </a:t>
            </a:r>
            <a:r>
              <a:rPr lang="en-US" i="1" dirty="0"/>
              <a:t>while</a:t>
            </a:r>
            <a:r>
              <a:rPr lang="en-US" dirty="0"/>
              <a:t> and </a:t>
            </a:r>
            <a:r>
              <a:rPr lang="en-US" i="1" dirty="0"/>
              <a:t>for</a:t>
            </a:r>
            <a:r>
              <a:rPr lang="en-US" dirty="0"/>
              <a:t> that execute other statements repetitively</a:t>
            </a:r>
          </a:p>
          <a:p>
            <a:pPr lvl="1"/>
            <a:r>
              <a:rPr lang="en-US" b="1" i="1" dirty="0" smtClean="0"/>
              <a:t>Jumps: </a:t>
            </a:r>
            <a:r>
              <a:rPr lang="en-US" dirty="0" smtClean="0"/>
              <a:t>Statements </a:t>
            </a:r>
            <a:r>
              <a:rPr lang="en-US" dirty="0"/>
              <a:t>like </a:t>
            </a:r>
            <a:r>
              <a:rPr lang="en-US" i="1" dirty="0"/>
              <a:t>break, return</a:t>
            </a:r>
            <a:r>
              <a:rPr lang="en-US" dirty="0"/>
              <a:t>, and </a:t>
            </a:r>
            <a:r>
              <a:rPr lang="en-US" i="1" dirty="0"/>
              <a:t>throw</a:t>
            </a:r>
            <a:r>
              <a:rPr lang="en-US" dirty="0"/>
              <a:t> that cause the interpreter to jump to another part of the </a:t>
            </a:r>
            <a:r>
              <a:rPr lang="en-US" dirty="0" smtClean="0"/>
              <a:t>program</a:t>
            </a:r>
            <a:endParaRPr lang="en-US" dirty="0"/>
          </a:p>
          <a:p>
            <a:endParaRPr lang="en-US" dirty="0"/>
          </a:p>
        </p:txBody>
      </p:sp>
    </p:spTree>
    <p:extLst>
      <p:ext uri="{BB962C8B-B14F-4D97-AF65-F5344CB8AC3E}">
        <p14:creationId xmlns:p14="http://schemas.microsoft.com/office/powerpoint/2010/main" val="15076297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PHP </a:t>
            </a:r>
            <a:r>
              <a:rPr lang="en-US" dirty="0"/>
              <a:t>if, else, and else </a:t>
            </a:r>
            <a:r>
              <a:rPr lang="en-US" dirty="0" smtClean="0"/>
              <a:t>if</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101876-5F34-4811-BECF-DD3B67AF6417}" type="slidenum">
              <a:rPr lang="en-US" smtClean="0"/>
              <a:t>36</a:t>
            </a:fld>
            <a:endParaRPr lang="en-US"/>
          </a:p>
        </p:txBody>
      </p:sp>
      <p:sp>
        <p:nvSpPr>
          <p:cNvPr id="5" name="Content Placeholder 4"/>
          <p:cNvSpPr>
            <a:spLocks noGrp="1"/>
          </p:cNvSpPr>
          <p:nvPr>
            <p:ph sz="quarter" idx="1"/>
          </p:nvPr>
        </p:nvSpPr>
        <p:spPr/>
        <p:txBody>
          <a:bodyPr/>
          <a:lstStyle/>
          <a:p>
            <a:r>
              <a:rPr lang="en-US" dirty="0"/>
              <a:t>Conditional statements are used to perform different actions based on different conditions</a:t>
            </a:r>
            <a:r>
              <a:rPr lang="en-US" dirty="0" smtClean="0"/>
              <a:t>.</a:t>
            </a:r>
          </a:p>
          <a:p>
            <a:endParaRPr lang="en-US" dirty="0"/>
          </a:p>
        </p:txBody>
      </p:sp>
      <p:pic>
        <p:nvPicPr>
          <p:cNvPr id="6" name="Picture 5"/>
          <p:cNvPicPr>
            <a:picLocks noChangeAspect="1"/>
          </p:cNvPicPr>
          <p:nvPr/>
        </p:nvPicPr>
        <p:blipFill>
          <a:blip r:embed="rId2"/>
          <a:stretch>
            <a:fillRect/>
          </a:stretch>
        </p:blipFill>
        <p:spPr>
          <a:xfrm>
            <a:off x="1289254" y="2343150"/>
            <a:ext cx="4206978" cy="1390650"/>
          </a:xfrm>
          <a:prstGeom prst="rect">
            <a:avLst/>
          </a:prstGeom>
          <a:ln>
            <a:solidFill>
              <a:srgbClr val="002060"/>
            </a:solidFill>
          </a:ln>
        </p:spPr>
      </p:pic>
      <p:pic>
        <p:nvPicPr>
          <p:cNvPr id="7" name="Picture 6"/>
          <p:cNvPicPr>
            <a:picLocks noChangeAspect="1"/>
          </p:cNvPicPr>
          <p:nvPr/>
        </p:nvPicPr>
        <p:blipFill>
          <a:blip r:embed="rId3"/>
          <a:stretch>
            <a:fillRect/>
          </a:stretch>
        </p:blipFill>
        <p:spPr>
          <a:xfrm>
            <a:off x="1289254" y="3852862"/>
            <a:ext cx="4334798" cy="2047875"/>
          </a:xfrm>
          <a:prstGeom prst="rect">
            <a:avLst/>
          </a:prstGeom>
          <a:ln>
            <a:solidFill>
              <a:srgbClr val="002060"/>
            </a:solidFill>
          </a:ln>
        </p:spPr>
      </p:pic>
      <p:pic>
        <p:nvPicPr>
          <p:cNvPr id="8" name="Picture 7"/>
          <p:cNvPicPr>
            <a:picLocks noChangeAspect="1"/>
          </p:cNvPicPr>
          <p:nvPr/>
        </p:nvPicPr>
        <p:blipFill>
          <a:blip r:embed="rId4"/>
          <a:stretch>
            <a:fillRect/>
          </a:stretch>
        </p:blipFill>
        <p:spPr>
          <a:xfrm>
            <a:off x="5726590" y="2343149"/>
            <a:ext cx="6465410" cy="2956437"/>
          </a:xfrm>
          <a:prstGeom prst="rect">
            <a:avLst/>
          </a:prstGeom>
          <a:ln>
            <a:solidFill>
              <a:srgbClr val="002060"/>
            </a:solidFill>
          </a:ln>
        </p:spPr>
      </p:pic>
    </p:spTree>
    <p:extLst>
      <p:ext uri="{BB962C8B-B14F-4D97-AF65-F5344CB8AC3E}">
        <p14:creationId xmlns:p14="http://schemas.microsoft.com/office/powerpoint/2010/main" val="26213088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questions</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101876-5F34-4811-BECF-DD3B67AF6417}" type="slidenum">
              <a:rPr lang="en-US" smtClean="0"/>
              <a:t>37</a:t>
            </a:fld>
            <a:endParaRPr lang="en-US"/>
          </a:p>
        </p:txBody>
      </p:sp>
      <p:sp>
        <p:nvSpPr>
          <p:cNvPr id="5" name="Content Placeholder 4"/>
          <p:cNvSpPr>
            <a:spLocks noGrp="1"/>
          </p:cNvSpPr>
          <p:nvPr>
            <p:ph sz="quarter" idx="1"/>
          </p:nvPr>
        </p:nvSpPr>
        <p:spPr/>
        <p:txBody>
          <a:bodyPr/>
          <a:lstStyle/>
          <a:p>
            <a:pPr marL="514350" indent="-514350">
              <a:buFont typeface="+mj-lt"/>
              <a:buAutoNum type="arabicPeriod"/>
            </a:pPr>
            <a:r>
              <a:rPr lang="en-US" dirty="0"/>
              <a:t>Write a program that checks if a number is positive, negative, or zero. Log the result to the </a:t>
            </a:r>
            <a:r>
              <a:rPr lang="en-US" dirty="0" smtClean="0"/>
              <a:t>console.</a:t>
            </a:r>
          </a:p>
          <a:p>
            <a:pPr marL="514350" indent="-514350">
              <a:buFont typeface="+mj-lt"/>
              <a:buAutoNum type="arabicPeriod"/>
            </a:pPr>
            <a:r>
              <a:rPr lang="en-US" dirty="0" smtClean="0"/>
              <a:t>Write </a:t>
            </a:r>
            <a:r>
              <a:rPr lang="en-US" dirty="0"/>
              <a:t>a program that checks a student's grade and logs the performance level:</a:t>
            </a:r>
          </a:p>
          <a:p>
            <a:pPr lvl="2"/>
            <a:r>
              <a:rPr lang="en-US" sz="2400" dirty="0"/>
              <a:t>If the grade is 90 or above, log </a:t>
            </a:r>
            <a:r>
              <a:rPr lang="en-US" sz="2400" b="1" dirty="0"/>
              <a:t>"Excellent".</a:t>
            </a:r>
          </a:p>
          <a:p>
            <a:pPr lvl="2"/>
            <a:r>
              <a:rPr lang="en-US" sz="2400" dirty="0"/>
              <a:t>If the grade is between 70 and 89, log </a:t>
            </a:r>
            <a:r>
              <a:rPr lang="en-US" sz="2400" b="1" dirty="0"/>
              <a:t>"Good".</a:t>
            </a:r>
          </a:p>
          <a:p>
            <a:pPr lvl="2"/>
            <a:r>
              <a:rPr lang="en-US" sz="2400" dirty="0"/>
              <a:t>If the grade is between 50 and 69, log </a:t>
            </a:r>
            <a:r>
              <a:rPr lang="en-US" sz="2400" b="1" dirty="0"/>
              <a:t>"Average".</a:t>
            </a:r>
          </a:p>
          <a:p>
            <a:pPr lvl="2"/>
            <a:r>
              <a:rPr lang="en-US" sz="2400" dirty="0"/>
              <a:t>Otherwise, log </a:t>
            </a:r>
            <a:r>
              <a:rPr lang="en-US" b="1" i="1" dirty="0"/>
              <a:t>"Fail".</a:t>
            </a:r>
          </a:p>
          <a:p>
            <a:pPr marL="514350" indent="-514350">
              <a:buFont typeface="+mj-lt"/>
              <a:buAutoNum type="arabicPeriod"/>
            </a:pPr>
            <a:endParaRPr lang="en-US" dirty="0" smtClean="0"/>
          </a:p>
        </p:txBody>
      </p:sp>
    </p:spTree>
    <p:extLst>
      <p:ext uri="{BB962C8B-B14F-4D97-AF65-F5344CB8AC3E}">
        <p14:creationId xmlns:p14="http://schemas.microsoft.com/office/powerpoint/2010/main" val="9131609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PHP </a:t>
            </a:r>
            <a:r>
              <a:rPr lang="en-US" dirty="0"/>
              <a:t>For </a:t>
            </a:r>
            <a:r>
              <a:rPr lang="en-US" dirty="0" smtClean="0"/>
              <a:t>Loop</a:t>
            </a:r>
            <a:endParaRPr lang="en-US" dirty="0"/>
          </a:p>
        </p:txBody>
      </p:sp>
      <p:sp>
        <p:nvSpPr>
          <p:cNvPr id="3" name="Content Placeholder 2"/>
          <p:cNvSpPr>
            <a:spLocks noGrp="1"/>
          </p:cNvSpPr>
          <p:nvPr>
            <p:ph sz="quarter" idx="1"/>
          </p:nvPr>
        </p:nvSpPr>
        <p:spPr/>
        <p:txBody>
          <a:bodyPr/>
          <a:lstStyle/>
          <a:p>
            <a:r>
              <a:rPr lang="en-US" dirty="0" smtClean="0"/>
              <a:t>PHP supports </a:t>
            </a:r>
            <a:r>
              <a:rPr lang="en-US" dirty="0"/>
              <a:t>different kinds of loops</a:t>
            </a:r>
            <a:r>
              <a:rPr lang="en-US" dirty="0" smtClean="0"/>
              <a:t>:</a:t>
            </a:r>
            <a:endParaRPr lang="en-US" dirty="0"/>
          </a:p>
          <a:p>
            <a:pPr lvl="1"/>
            <a:r>
              <a:rPr lang="en-US" dirty="0" smtClean="0"/>
              <a:t>for </a:t>
            </a:r>
            <a:r>
              <a:rPr lang="en-US" dirty="0"/>
              <a:t>- loops through a block of code a number of times</a:t>
            </a:r>
          </a:p>
          <a:p>
            <a:pPr lvl="1"/>
            <a:r>
              <a:rPr lang="en-US" dirty="0" smtClean="0"/>
              <a:t>while - loops through a block of code while a specified condition is true</a:t>
            </a:r>
          </a:p>
          <a:p>
            <a:pPr lvl="1"/>
            <a:r>
              <a:rPr lang="en-US" dirty="0" smtClean="0"/>
              <a:t>do/while </a:t>
            </a:r>
            <a:r>
              <a:rPr lang="en-US" dirty="0"/>
              <a:t>- also loops through a block of code while a specified condition is true</a:t>
            </a:r>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101876-5F34-4811-BECF-DD3B67AF6417}" type="slidenum">
              <a:rPr lang="en-US" smtClean="0"/>
              <a:t>38</a:t>
            </a:fld>
            <a:endParaRPr lang="en-US"/>
          </a:p>
        </p:txBody>
      </p:sp>
    </p:spTree>
    <p:extLst>
      <p:ext uri="{BB962C8B-B14F-4D97-AF65-F5344CB8AC3E}">
        <p14:creationId xmlns:p14="http://schemas.microsoft.com/office/powerpoint/2010/main" val="8384426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B9C18-8851-43D7-8CD4-6DA6362C5B5E}" type="slidenum">
              <a:rPr lang="en-US" smtClean="0"/>
              <a:pPr/>
              <a:t>39</a:t>
            </a:fld>
            <a:endParaRPr lang="en-US"/>
          </a:p>
        </p:txBody>
      </p:sp>
      <p:sp>
        <p:nvSpPr>
          <p:cNvPr id="5" name="Content Placeholder 4"/>
          <p:cNvSpPr>
            <a:spLocks noGrp="1"/>
          </p:cNvSpPr>
          <p:nvPr>
            <p:ph sz="quarter" idx="1"/>
          </p:nvPr>
        </p:nvSpPr>
        <p:spPr/>
        <p:txBody>
          <a:bodyPr/>
          <a:lstStyle/>
          <a:p>
            <a:r>
              <a:rPr lang="en-US" dirty="0"/>
              <a:t>The for loop is used when the number of iterations is known. It consists of three parts: initialization, condition, and increment/decrement.</a:t>
            </a:r>
          </a:p>
          <a:p>
            <a:endParaRPr lang="en-US" dirty="0"/>
          </a:p>
          <a:p>
            <a:r>
              <a:rPr lang="en-US" dirty="0"/>
              <a:t>Syntax</a:t>
            </a:r>
            <a:r>
              <a:rPr lang="en-US" dirty="0" smtClean="0"/>
              <a:t>:</a:t>
            </a:r>
          </a:p>
          <a:p>
            <a:pPr lvl="1"/>
            <a:r>
              <a:rPr lang="en-US" dirty="0"/>
              <a:t>for (initialization; condition; increment/decrement) </a:t>
            </a:r>
            <a:endParaRPr lang="en-US" dirty="0" smtClean="0"/>
          </a:p>
          <a:p>
            <a:pPr lvl="2"/>
            <a:r>
              <a:rPr lang="en-US" dirty="0" smtClean="0"/>
              <a:t>{   </a:t>
            </a:r>
          </a:p>
          <a:p>
            <a:pPr lvl="2"/>
            <a:endParaRPr lang="en-US" dirty="0"/>
          </a:p>
          <a:p>
            <a:pPr lvl="2"/>
            <a:r>
              <a:rPr lang="en-US" dirty="0" smtClean="0"/>
              <a:t> </a:t>
            </a:r>
            <a:r>
              <a:rPr lang="en-US" dirty="0"/>
              <a:t>// code block to </a:t>
            </a:r>
            <a:r>
              <a:rPr lang="en-US" dirty="0" smtClean="0"/>
              <a:t>execute</a:t>
            </a:r>
          </a:p>
          <a:p>
            <a:pPr lvl="2"/>
            <a:r>
              <a:rPr lang="en-US" dirty="0" smtClean="0"/>
              <a:t>}</a:t>
            </a:r>
            <a:endParaRPr lang="en-US" dirty="0"/>
          </a:p>
        </p:txBody>
      </p:sp>
      <p:pic>
        <p:nvPicPr>
          <p:cNvPr id="6" name="Picture 5"/>
          <p:cNvPicPr>
            <a:picLocks noChangeAspect="1"/>
          </p:cNvPicPr>
          <p:nvPr/>
        </p:nvPicPr>
        <p:blipFill>
          <a:blip r:embed="rId2"/>
          <a:stretch>
            <a:fillRect/>
          </a:stretch>
        </p:blipFill>
        <p:spPr>
          <a:xfrm>
            <a:off x="6502400" y="3999430"/>
            <a:ext cx="4305300" cy="1181100"/>
          </a:xfrm>
          <a:prstGeom prst="rect">
            <a:avLst/>
          </a:prstGeom>
        </p:spPr>
      </p:pic>
    </p:spTree>
    <p:extLst>
      <p:ext uri="{BB962C8B-B14F-4D97-AF65-F5344CB8AC3E}">
        <p14:creationId xmlns:p14="http://schemas.microsoft.com/office/powerpoint/2010/main" val="2835396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Cont...</a:t>
            </a:r>
            <a:endParaRPr lang="en-US" dirty="0"/>
          </a:p>
        </p:txBody>
      </p:sp>
      <p:sp>
        <p:nvSpPr>
          <p:cNvPr id="3" name="Content Placeholder 2"/>
          <p:cNvSpPr>
            <a:spLocks noGrp="1"/>
          </p:cNvSpPr>
          <p:nvPr>
            <p:ph sz="quarter" idx="1"/>
          </p:nvPr>
        </p:nvSpPr>
        <p:spPr/>
        <p:txBody>
          <a:bodyPr/>
          <a:lstStyle/>
          <a:p>
            <a:pPr>
              <a:spcBef>
                <a:spcPts val="1425"/>
              </a:spcBef>
              <a:buSzPct val="45000"/>
              <a:buFont typeface="Wingdings" panose="05000000000000000000" pitchFamily="2" charset="2"/>
              <a:buChar char=""/>
            </a:pPr>
            <a:r>
              <a:rPr lang="en-US" altLang="en-US" sz="3200" dirty="0"/>
              <a:t>Communication Scenarios </a:t>
            </a:r>
          </a:p>
          <a:p>
            <a:pPr lvl="1">
              <a:spcBef>
                <a:spcPts val="1138"/>
              </a:spcBef>
              <a:buSzPct val="75000"/>
              <a:buFont typeface="Symbol" panose="05050102010706020507" pitchFamily="18" charset="2"/>
              <a:buChar char=""/>
            </a:pPr>
            <a:r>
              <a:rPr lang="en-US" altLang="en-US" sz="2800" dirty="0"/>
              <a:t>Static content</a:t>
            </a:r>
          </a:p>
          <a:p>
            <a:endParaRPr lang="en-US" dirty="0"/>
          </a:p>
        </p:txBody>
      </p:sp>
      <p:pic>
        <p:nvPicPr>
          <p:cNvPr id="4"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517581" y="2880853"/>
            <a:ext cx="8304846" cy="2608006"/>
          </a:xfrm>
          <a:prstGeom prst="rect">
            <a:avLst/>
          </a:prstGeom>
          <a:noFill/>
          <a:ln w="9525" cap="flat">
            <a:solidFill>
              <a:srgbClr val="3465A4"/>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174701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while </a:t>
            </a:r>
            <a:r>
              <a:rPr lang="en-US" dirty="0" smtClean="0"/>
              <a:t>Loop</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B9C18-8851-43D7-8CD4-6DA6362C5B5E}" type="slidenum">
              <a:rPr lang="en-US" smtClean="0"/>
              <a:pPr/>
              <a:t>40</a:t>
            </a:fld>
            <a:endParaRPr lang="en-US"/>
          </a:p>
        </p:txBody>
      </p:sp>
      <p:sp>
        <p:nvSpPr>
          <p:cNvPr id="5" name="Content Placeholder 4"/>
          <p:cNvSpPr>
            <a:spLocks noGrp="1"/>
          </p:cNvSpPr>
          <p:nvPr>
            <p:ph sz="quarter" idx="1"/>
          </p:nvPr>
        </p:nvSpPr>
        <p:spPr/>
        <p:txBody>
          <a:bodyPr/>
          <a:lstStyle/>
          <a:p>
            <a:endParaRPr lang="en-US" dirty="0"/>
          </a:p>
          <a:p>
            <a:r>
              <a:rPr lang="en-US" dirty="0"/>
              <a:t>The while loop executes as long as the specified condition evaluates to true</a:t>
            </a:r>
            <a:r>
              <a:rPr lang="en-US" dirty="0" smtClean="0"/>
              <a:t>.</a:t>
            </a:r>
          </a:p>
          <a:p>
            <a:r>
              <a:rPr lang="en-US" dirty="0" smtClean="0"/>
              <a:t>Syntax:</a:t>
            </a:r>
          </a:p>
          <a:p>
            <a:pPr lvl="1"/>
            <a:r>
              <a:rPr lang="en-US" dirty="0" smtClean="0"/>
              <a:t>while </a:t>
            </a:r>
            <a:r>
              <a:rPr lang="en-US" dirty="0"/>
              <a:t>(condition) </a:t>
            </a:r>
            <a:endParaRPr lang="en-US" dirty="0" smtClean="0"/>
          </a:p>
          <a:p>
            <a:pPr lvl="2"/>
            <a:r>
              <a:rPr lang="en-US" dirty="0" smtClean="0"/>
              <a:t>{    </a:t>
            </a:r>
          </a:p>
          <a:p>
            <a:pPr lvl="3"/>
            <a:r>
              <a:rPr lang="en-US" dirty="0" smtClean="0"/>
              <a:t>// </a:t>
            </a:r>
            <a:r>
              <a:rPr lang="en-US" dirty="0"/>
              <a:t>code block to </a:t>
            </a:r>
            <a:r>
              <a:rPr lang="en-US" dirty="0" smtClean="0"/>
              <a:t>execute</a:t>
            </a:r>
          </a:p>
          <a:p>
            <a:pPr lvl="2"/>
            <a:r>
              <a:rPr lang="en-US" dirty="0" smtClean="0"/>
              <a:t>}</a:t>
            </a:r>
            <a:endParaRPr lang="en-US" dirty="0"/>
          </a:p>
        </p:txBody>
      </p:sp>
      <p:pic>
        <p:nvPicPr>
          <p:cNvPr id="7" name="Picture 6"/>
          <p:cNvPicPr>
            <a:picLocks noChangeAspect="1"/>
          </p:cNvPicPr>
          <p:nvPr/>
        </p:nvPicPr>
        <p:blipFill>
          <a:blip r:embed="rId2"/>
          <a:stretch>
            <a:fillRect/>
          </a:stretch>
        </p:blipFill>
        <p:spPr>
          <a:xfrm>
            <a:off x="7336336" y="3053351"/>
            <a:ext cx="2409825" cy="1943100"/>
          </a:xfrm>
          <a:prstGeom prst="rect">
            <a:avLst/>
          </a:prstGeom>
        </p:spPr>
      </p:pic>
    </p:spTree>
    <p:extLst>
      <p:ext uri="{BB962C8B-B14F-4D97-AF65-F5344CB8AC3E}">
        <p14:creationId xmlns:p14="http://schemas.microsoft.com/office/powerpoint/2010/main" val="19786182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do...while </a:t>
            </a:r>
            <a:r>
              <a:rPr lang="en-US" dirty="0" smtClean="0"/>
              <a:t>Loop</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B9C18-8851-43D7-8CD4-6DA6362C5B5E}" type="slidenum">
              <a:rPr lang="en-US" smtClean="0"/>
              <a:pPr/>
              <a:t>41</a:t>
            </a:fld>
            <a:endParaRPr lang="en-US"/>
          </a:p>
        </p:txBody>
      </p:sp>
      <p:sp>
        <p:nvSpPr>
          <p:cNvPr id="5" name="Content Placeholder 4"/>
          <p:cNvSpPr>
            <a:spLocks noGrp="1"/>
          </p:cNvSpPr>
          <p:nvPr>
            <p:ph sz="quarter" idx="1"/>
          </p:nvPr>
        </p:nvSpPr>
        <p:spPr/>
        <p:txBody>
          <a:bodyPr/>
          <a:lstStyle/>
          <a:p>
            <a:endParaRPr lang="en-US" dirty="0"/>
          </a:p>
          <a:p>
            <a:r>
              <a:rPr lang="en-US" dirty="0"/>
              <a:t>The do...while loop executes the block of code once before checking the condition. It is guaranteed to execute at least once.</a:t>
            </a:r>
          </a:p>
          <a:p>
            <a:endParaRPr lang="en-US" dirty="0"/>
          </a:p>
          <a:p>
            <a:r>
              <a:rPr lang="en-US" dirty="0"/>
              <a:t>Syntax</a:t>
            </a:r>
            <a:r>
              <a:rPr lang="en-US" dirty="0" smtClean="0"/>
              <a:t>:</a:t>
            </a:r>
          </a:p>
          <a:p>
            <a:pPr lvl="1"/>
            <a:r>
              <a:rPr lang="en-US" dirty="0"/>
              <a:t>do {    </a:t>
            </a:r>
            <a:endParaRPr lang="en-US" dirty="0" smtClean="0"/>
          </a:p>
          <a:p>
            <a:pPr lvl="2"/>
            <a:r>
              <a:rPr lang="en-US" dirty="0" smtClean="0"/>
              <a:t>// </a:t>
            </a:r>
            <a:r>
              <a:rPr lang="en-US" dirty="0"/>
              <a:t>code block to </a:t>
            </a:r>
            <a:r>
              <a:rPr lang="en-US" dirty="0" smtClean="0"/>
              <a:t>execute</a:t>
            </a:r>
          </a:p>
          <a:p>
            <a:pPr lvl="1"/>
            <a:r>
              <a:rPr lang="en-US" dirty="0" smtClean="0"/>
              <a:t>} </a:t>
            </a:r>
            <a:r>
              <a:rPr lang="en-US" dirty="0"/>
              <a:t>while (condition);</a:t>
            </a:r>
          </a:p>
        </p:txBody>
      </p:sp>
      <p:pic>
        <p:nvPicPr>
          <p:cNvPr id="7" name="Picture 6"/>
          <p:cNvPicPr>
            <a:picLocks noChangeAspect="1"/>
          </p:cNvPicPr>
          <p:nvPr/>
        </p:nvPicPr>
        <p:blipFill>
          <a:blip r:embed="rId2"/>
          <a:stretch>
            <a:fillRect/>
          </a:stretch>
        </p:blipFill>
        <p:spPr>
          <a:xfrm>
            <a:off x="7042881" y="3077325"/>
            <a:ext cx="3652517" cy="2563188"/>
          </a:xfrm>
          <a:prstGeom prst="rect">
            <a:avLst/>
          </a:prstGeom>
        </p:spPr>
      </p:pic>
    </p:spTree>
    <p:extLst>
      <p:ext uri="{BB962C8B-B14F-4D97-AF65-F5344CB8AC3E}">
        <p14:creationId xmlns:p14="http://schemas.microsoft.com/office/powerpoint/2010/main" val="13756221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 question</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101876-5F34-4811-BECF-DD3B67AF6417}" type="slidenum">
              <a:rPr lang="en-US" smtClean="0"/>
              <a:t>42</a:t>
            </a:fld>
            <a:endParaRPr lang="en-US"/>
          </a:p>
        </p:txBody>
      </p:sp>
      <p:sp>
        <p:nvSpPr>
          <p:cNvPr id="5" name="Content Placeholder 4"/>
          <p:cNvSpPr>
            <a:spLocks noGrp="1"/>
          </p:cNvSpPr>
          <p:nvPr>
            <p:ph sz="quarter" idx="1"/>
          </p:nvPr>
        </p:nvSpPr>
        <p:spPr/>
        <p:txBody>
          <a:bodyPr/>
          <a:lstStyle/>
          <a:p>
            <a:pPr marL="514350" indent="-514350">
              <a:buFont typeface="+mj-lt"/>
              <a:buAutoNum type="arabicPeriod"/>
            </a:pPr>
            <a:r>
              <a:rPr lang="en-US" dirty="0" smtClean="0"/>
              <a:t>Write </a:t>
            </a:r>
            <a:r>
              <a:rPr lang="en-US" dirty="0"/>
              <a:t>a </a:t>
            </a:r>
            <a:r>
              <a:rPr lang="en-US" dirty="0" smtClean="0"/>
              <a:t>PHP </a:t>
            </a:r>
            <a:r>
              <a:rPr lang="en-US" dirty="0"/>
              <a:t>program </a:t>
            </a:r>
            <a:r>
              <a:rPr lang="en-US" dirty="0" smtClean="0"/>
              <a:t>to print all even numbers between 1 and 100</a:t>
            </a:r>
          </a:p>
          <a:p>
            <a:pPr marL="514350" indent="-514350">
              <a:buFont typeface="+mj-lt"/>
              <a:buAutoNum type="arabicPeriod"/>
            </a:pPr>
            <a:r>
              <a:rPr lang="en-US" dirty="0"/>
              <a:t>Write a for loop that prints the numbers from 1 to 10, but skips </a:t>
            </a:r>
            <a:r>
              <a:rPr lang="en-US" dirty="0" smtClean="0"/>
              <a:t>5</a:t>
            </a:r>
          </a:p>
          <a:p>
            <a:pPr marL="514350" indent="-514350">
              <a:buFont typeface="+mj-lt"/>
              <a:buAutoNum type="arabicPeriod"/>
            </a:pPr>
            <a:r>
              <a:rPr lang="en-US" dirty="0"/>
              <a:t>Write </a:t>
            </a:r>
            <a:r>
              <a:rPr lang="en-US" dirty="0" smtClean="0"/>
              <a:t>a while loop that </a:t>
            </a:r>
            <a:r>
              <a:rPr lang="en-US" dirty="0"/>
              <a:t>prints numbers from 1 </a:t>
            </a:r>
            <a:r>
              <a:rPr lang="en-US"/>
              <a:t>to </a:t>
            </a:r>
            <a:r>
              <a:rPr lang="en-US" smtClean="0"/>
              <a:t>100</a:t>
            </a:r>
            <a:endParaRPr lang="en-US" dirty="0" smtClean="0"/>
          </a:p>
        </p:txBody>
      </p:sp>
    </p:spTree>
    <p:extLst>
      <p:ext uri="{BB962C8B-B14F-4D97-AF65-F5344CB8AC3E}">
        <p14:creationId xmlns:p14="http://schemas.microsoft.com/office/powerpoint/2010/main" val="21454540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Strings</a:t>
            </a:r>
            <a:endParaRPr lang="en-US" dirty="0"/>
          </a:p>
        </p:txBody>
      </p:sp>
      <p:sp>
        <p:nvSpPr>
          <p:cNvPr id="3" name="Content Placeholder 2"/>
          <p:cNvSpPr>
            <a:spLocks noGrp="1"/>
          </p:cNvSpPr>
          <p:nvPr>
            <p:ph sz="quarter" idx="1"/>
          </p:nvPr>
        </p:nvSpPr>
        <p:spPr/>
        <p:txBody>
          <a:bodyPr/>
          <a:lstStyle/>
          <a:p>
            <a:r>
              <a:rPr lang="en-US" dirty="0"/>
              <a:t>Strings in PHP are surrounded by either double quotation marks, or single quotation marks</a:t>
            </a:r>
            <a:r>
              <a:rPr lang="en-US" dirty="0" smtClean="0"/>
              <a:t>.</a:t>
            </a:r>
          </a:p>
          <a:p>
            <a:r>
              <a:rPr lang="en-US" dirty="0"/>
              <a:t>Double quoted string literals perform </a:t>
            </a:r>
            <a:r>
              <a:rPr lang="en-US" i="1" dirty="0"/>
              <a:t>operations for special characters</a:t>
            </a:r>
            <a:r>
              <a:rPr lang="en-US" dirty="0" smtClean="0"/>
              <a:t>:</a:t>
            </a:r>
          </a:p>
          <a:p>
            <a:pPr lvl="1"/>
            <a:r>
              <a:rPr lang="en-US" dirty="0">
                <a:latin typeface="Agency FB" panose="020B0503020202020204" pitchFamily="34" charset="0"/>
              </a:rPr>
              <a:t>$x = "John";</a:t>
            </a:r>
          </a:p>
          <a:p>
            <a:pPr lvl="1"/>
            <a:r>
              <a:rPr lang="en-US" dirty="0">
                <a:latin typeface="Agency FB" panose="020B0503020202020204" pitchFamily="34" charset="0"/>
              </a:rPr>
              <a:t>echo "Hello $x";</a:t>
            </a:r>
          </a:p>
          <a:p>
            <a:r>
              <a:rPr lang="en-US" dirty="0"/>
              <a:t>Single quoted strings does not perform such actions, it returns the string like it was written, with the variable name</a:t>
            </a:r>
            <a:r>
              <a:rPr lang="en-US" dirty="0" smtClean="0"/>
              <a:t>:</a:t>
            </a:r>
          </a:p>
          <a:p>
            <a:pPr lvl="1"/>
            <a:r>
              <a:rPr lang="en-US" dirty="0">
                <a:latin typeface="Agency FB" panose="020B0503020202020204" pitchFamily="34" charset="0"/>
              </a:rPr>
              <a:t>$x = "John";</a:t>
            </a:r>
          </a:p>
          <a:p>
            <a:pPr lvl="1"/>
            <a:r>
              <a:rPr lang="en-US" dirty="0">
                <a:latin typeface="Agency FB" panose="020B0503020202020204" pitchFamily="34" charset="0"/>
              </a:rPr>
              <a:t>echo 'Hello $x';</a:t>
            </a:r>
          </a:p>
          <a:p>
            <a:endParaRPr lang="en-US" dirty="0"/>
          </a:p>
        </p:txBody>
      </p:sp>
    </p:spTree>
    <p:extLst>
      <p:ext uri="{BB962C8B-B14F-4D97-AF65-F5344CB8AC3E}">
        <p14:creationId xmlns:p14="http://schemas.microsoft.com/office/powerpoint/2010/main" val="3196177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Functions</a:t>
            </a:r>
            <a:endParaRPr lang="en-US" dirty="0"/>
          </a:p>
        </p:txBody>
      </p:sp>
      <p:sp>
        <p:nvSpPr>
          <p:cNvPr id="3" name="Content Placeholder 2"/>
          <p:cNvSpPr>
            <a:spLocks noGrp="1"/>
          </p:cNvSpPr>
          <p:nvPr>
            <p:ph sz="quarter" idx="1"/>
          </p:nvPr>
        </p:nvSpPr>
        <p:spPr/>
        <p:txBody>
          <a:bodyPr/>
          <a:lstStyle/>
          <a:p>
            <a:r>
              <a:rPr lang="en-US" dirty="0"/>
              <a:t>The PHP </a:t>
            </a:r>
            <a:r>
              <a:rPr lang="en-US" b="1" dirty="0" err="1"/>
              <a:t>strlen</a:t>
            </a:r>
            <a:r>
              <a:rPr lang="en-US" b="1" dirty="0"/>
              <a:t>() </a:t>
            </a:r>
            <a:r>
              <a:rPr lang="en-US" dirty="0"/>
              <a:t>function returns the length of a string</a:t>
            </a:r>
            <a:r>
              <a:rPr lang="en-US" dirty="0" smtClean="0"/>
              <a:t>.</a:t>
            </a:r>
          </a:p>
          <a:p>
            <a:pPr lvl="1"/>
            <a:r>
              <a:rPr lang="en-US" dirty="0">
                <a:solidFill>
                  <a:srgbClr val="0070C0"/>
                </a:solidFill>
              </a:rPr>
              <a:t>echo </a:t>
            </a:r>
            <a:r>
              <a:rPr lang="en-US" dirty="0" err="1">
                <a:solidFill>
                  <a:srgbClr val="0070C0"/>
                </a:solidFill>
              </a:rPr>
              <a:t>strlen</a:t>
            </a:r>
            <a:r>
              <a:rPr lang="en-US" dirty="0">
                <a:solidFill>
                  <a:srgbClr val="0070C0"/>
                </a:solidFill>
              </a:rPr>
              <a:t>("Hello world</a:t>
            </a:r>
            <a:r>
              <a:rPr lang="en-US" dirty="0" smtClean="0">
                <a:solidFill>
                  <a:srgbClr val="0070C0"/>
                </a:solidFill>
              </a:rPr>
              <a:t>!"); //12</a:t>
            </a:r>
            <a:endParaRPr lang="en-US" dirty="0">
              <a:solidFill>
                <a:srgbClr val="0070C0"/>
              </a:solidFill>
            </a:endParaRPr>
          </a:p>
          <a:p>
            <a:r>
              <a:rPr lang="en-US" dirty="0"/>
              <a:t>The PHP </a:t>
            </a:r>
            <a:r>
              <a:rPr lang="en-US" b="1" dirty="0" err="1"/>
              <a:t>str_word_count</a:t>
            </a:r>
            <a:r>
              <a:rPr lang="en-US" b="1" dirty="0"/>
              <a:t>() </a:t>
            </a:r>
            <a:r>
              <a:rPr lang="en-US" dirty="0"/>
              <a:t>function counts the number of </a:t>
            </a:r>
            <a:r>
              <a:rPr lang="en-US" b="1" i="1" dirty="0"/>
              <a:t>words</a:t>
            </a:r>
            <a:r>
              <a:rPr lang="en-US" dirty="0"/>
              <a:t> in a string</a:t>
            </a:r>
            <a:r>
              <a:rPr lang="en-US" dirty="0" smtClean="0"/>
              <a:t>.</a:t>
            </a:r>
          </a:p>
          <a:p>
            <a:pPr lvl="1"/>
            <a:r>
              <a:rPr lang="en-US" dirty="0">
                <a:solidFill>
                  <a:srgbClr val="0070C0"/>
                </a:solidFill>
              </a:rPr>
              <a:t>echo </a:t>
            </a:r>
            <a:r>
              <a:rPr lang="en-US" dirty="0" err="1">
                <a:solidFill>
                  <a:srgbClr val="0070C0"/>
                </a:solidFill>
              </a:rPr>
              <a:t>str_word_count</a:t>
            </a:r>
            <a:r>
              <a:rPr lang="en-US" dirty="0">
                <a:solidFill>
                  <a:srgbClr val="0070C0"/>
                </a:solidFill>
              </a:rPr>
              <a:t>("Hello world</a:t>
            </a:r>
            <a:r>
              <a:rPr lang="en-US" dirty="0" smtClean="0">
                <a:solidFill>
                  <a:srgbClr val="0070C0"/>
                </a:solidFill>
              </a:rPr>
              <a:t>!"); //2</a:t>
            </a:r>
            <a:endParaRPr lang="en-US" dirty="0">
              <a:solidFill>
                <a:srgbClr val="0070C0"/>
              </a:solidFill>
            </a:endParaRPr>
          </a:p>
          <a:p>
            <a:r>
              <a:rPr lang="en-US" dirty="0"/>
              <a:t>The PHP </a:t>
            </a:r>
            <a:r>
              <a:rPr lang="en-US" b="1" dirty="0"/>
              <a:t>strpos() </a:t>
            </a:r>
            <a:r>
              <a:rPr lang="en-US" dirty="0"/>
              <a:t>function searches for a specific text within a string</a:t>
            </a:r>
            <a:r>
              <a:rPr lang="en-US" dirty="0" smtClean="0"/>
              <a:t>.</a:t>
            </a:r>
            <a:endParaRPr lang="en-US" dirty="0"/>
          </a:p>
          <a:p>
            <a:r>
              <a:rPr lang="en-US" dirty="0"/>
              <a:t>If a match is found, the function returns the character position of the first match. If no match is found, it will return FALSE</a:t>
            </a:r>
            <a:r>
              <a:rPr lang="en-US" dirty="0" smtClean="0"/>
              <a:t>.</a:t>
            </a:r>
          </a:p>
          <a:p>
            <a:pPr lvl="1"/>
            <a:r>
              <a:rPr lang="en-US" dirty="0">
                <a:solidFill>
                  <a:srgbClr val="0070C0"/>
                </a:solidFill>
              </a:rPr>
              <a:t>echo strpos("Hello world!", "world</a:t>
            </a:r>
            <a:r>
              <a:rPr lang="en-US" dirty="0" smtClean="0">
                <a:solidFill>
                  <a:srgbClr val="0070C0"/>
                </a:solidFill>
              </a:rPr>
              <a:t>"); //6</a:t>
            </a:r>
          </a:p>
          <a:p>
            <a:r>
              <a:rPr lang="en-US" dirty="0" smtClean="0"/>
              <a:t>l</a:t>
            </a:r>
            <a:endParaRPr lang="en-US" dirty="0"/>
          </a:p>
          <a:p>
            <a:endParaRPr lang="en-US" dirty="0"/>
          </a:p>
        </p:txBody>
      </p:sp>
    </p:spTree>
    <p:extLst>
      <p:ext uri="{BB962C8B-B14F-4D97-AF65-F5344CB8AC3E}">
        <p14:creationId xmlns:p14="http://schemas.microsoft.com/office/powerpoint/2010/main" val="40797900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 questions</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What will be the output of the following code:</a:t>
            </a:r>
          </a:p>
          <a:p>
            <a:pPr lvl="1"/>
            <a:r>
              <a:rPr lang="en-US" b="1" dirty="0"/>
              <a:t>$x = 5;</a:t>
            </a:r>
          </a:p>
          <a:p>
            <a:pPr lvl="1"/>
            <a:r>
              <a:rPr lang="en-US" b="1" dirty="0"/>
              <a:t>echo 'The price is $x</a:t>
            </a:r>
            <a:r>
              <a:rPr lang="en-US" b="1" dirty="0" smtClean="0"/>
              <a:t>';</a:t>
            </a:r>
          </a:p>
          <a:p>
            <a:pPr marL="514350" indent="-514350">
              <a:buFont typeface="+mj-lt"/>
              <a:buAutoNum type="arabicPeriod"/>
            </a:pPr>
            <a:r>
              <a:rPr lang="en-US" dirty="0"/>
              <a:t>What will be the output of echo </a:t>
            </a:r>
            <a:r>
              <a:rPr lang="en-US" dirty="0" err="1"/>
              <a:t>strlen</a:t>
            </a:r>
            <a:r>
              <a:rPr lang="en-US" dirty="0"/>
              <a:t>(" Learning PHP is </a:t>
            </a:r>
            <a:r>
              <a:rPr lang="en-US" dirty="0" smtClean="0"/>
              <a:t>fun");?</a:t>
            </a:r>
          </a:p>
          <a:p>
            <a:pPr marL="514350" indent="-514350">
              <a:buFont typeface="+mj-lt"/>
              <a:buAutoNum type="arabicPeriod"/>
            </a:pPr>
            <a:r>
              <a:rPr lang="en-US" dirty="0"/>
              <a:t>What will echo </a:t>
            </a:r>
            <a:r>
              <a:rPr lang="en-US" dirty="0" err="1"/>
              <a:t>str_word_count</a:t>
            </a:r>
            <a:r>
              <a:rPr lang="en-US" dirty="0"/>
              <a:t>(" PHP is awesome</a:t>
            </a:r>
            <a:r>
              <a:rPr lang="en-US" dirty="0" smtClean="0"/>
              <a:t>!"); </a:t>
            </a:r>
            <a:r>
              <a:rPr lang="en-US" dirty="0"/>
              <a:t>output</a:t>
            </a:r>
            <a:r>
              <a:rPr lang="en-US" dirty="0" smtClean="0"/>
              <a:t>?</a:t>
            </a:r>
          </a:p>
          <a:p>
            <a:pPr marL="514350" indent="-514350">
              <a:buFont typeface="+mj-lt"/>
              <a:buAutoNum type="arabicPeriod"/>
            </a:pPr>
            <a:r>
              <a:rPr lang="en-US" dirty="0"/>
              <a:t>What does strpos</a:t>
            </a:r>
            <a:r>
              <a:rPr lang="en-US" dirty="0" smtClean="0"/>
              <a:t>(“</a:t>
            </a:r>
            <a:r>
              <a:rPr lang="en-US" dirty="0"/>
              <a:t>Let's write some code!" </a:t>
            </a:r>
            <a:r>
              <a:rPr lang="en-US" dirty="0" smtClean="0"/>
              <a:t>,“code") return?</a:t>
            </a:r>
          </a:p>
          <a:p>
            <a:pPr marL="514350" indent="-514350">
              <a:buFont typeface="+mj-lt"/>
              <a:buAutoNum type="arabicPeriod"/>
            </a:pPr>
            <a:endParaRPr lang="en-US" dirty="0" smtClean="0"/>
          </a:p>
        </p:txBody>
      </p:sp>
    </p:spTree>
    <p:extLst>
      <p:ext uri="{BB962C8B-B14F-4D97-AF65-F5344CB8AC3E}">
        <p14:creationId xmlns:p14="http://schemas.microsoft.com/office/powerpoint/2010/main" val="12850384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Modify Strings</a:t>
            </a:r>
          </a:p>
        </p:txBody>
      </p:sp>
      <p:sp>
        <p:nvSpPr>
          <p:cNvPr id="3" name="Content Placeholder 2"/>
          <p:cNvSpPr>
            <a:spLocks noGrp="1"/>
          </p:cNvSpPr>
          <p:nvPr>
            <p:ph sz="quarter" idx="1"/>
          </p:nvPr>
        </p:nvSpPr>
        <p:spPr/>
        <p:txBody>
          <a:bodyPr>
            <a:normAutofit/>
          </a:bodyPr>
          <a:lstStyle/>
          <a:p>
            <a:r>
              <a:rPr lang="en-US" dirty="0"/>
              <a:t>The </a:t>
            </a:r>
            <a:r>
              <a:rPr lang="en-US" b="1" dirty="0" err="1"/>
              <a:t>strtoupper</a:t>
            </a:r>
            <a:r>
              <a:rPr lang="en-US" b="1" dirty="0"/>
              <a:t>() </a:t>
            </a:r>
            <a:r>
              <a:rPr lang="en-US" dirty="0"/>
              <a:t>function returns the string in upper case</a:t>
            </a:r>
            <a:r>
              <a:rPr lang="en-US" dirty="0" smtClean="0"/>
              <a:t>:</a:t>
            </a:r>
          </a:p>
          <a:p>
            <a:pPr lvl="1"/>
            <a:r>
              <a:rPr lang="en-US" dirty="0"/>
              <a:t>$x = "Hello World!";</a:t>
            </a:r>
          </a:p>
          <a:p>
            <a:pPr lvl="1"/>
            <a:r>
              <a:rPr lang="en-US" dirty="0">
                <a:solidFill>
                  <a:srgbClr val="0070C0"/>
                </a:solidFill>
              </a:rPr>
              <a:t>echo </a:t>
            </a:r>
            <a:r>
              <a:rPr lang="en-US" dirty="0" err="1">
                <a:solidFill>
                  <a:srgbClr val="0070C0"/>
                </a:solidFill>
              </a:rPr>
              <a:t>strtoupper</a:t>
            </a:r>
            <a:r>
              <a:rPr lang="en-US" dirty="0">
                <a:solidFill>
                  <a:srgbClr val="0070C0"/>
                </a:solidFill>
              </a:rPr>
              <a:t>($x);</a:t>
            </a:r>
          </a:p>
          <a:p>
            <a:r>
              <a:rPr lang="en-US" dirty="0"/>
              <a:t>The </a:t>
            </a:r>
            <a:r>
              <a:rPr lang="en-US" b="1" dirty="0" err="1"/>
              <a:t>strtolower</a:t>
            </a:r>
            <a:r>
              <a:rPr lang="en-US" b="1" dirty="0"/>
              <a:t>() </a:t>
            </a:r>
            <a:r>
              <a:rPr lang="en-US" dirty="0"/>
              <a:t>function returns the string in lower case</a:t>
            </a:r>
            <a:r>
              <a:rPr lang="en-US" dirty="0" smtClean="0"/>
              <a:t>:</a:t>
            </a:r>
          </a:p>
          <a:p>
            <a:pPr lvl="1"/>
            <a:r>
              <a:rPr lang="en-US" dirty="0"/>
              <a:t>$x = "Hello World!";</a:t>
            </a:r>
          </a:p>
          <a:p>
            <a:pPr lvl="1"/>
            <a:r>
              <a:rPr lang="en-US" dirty="0">
                <a:solidFill>
                  <a:srgbClr val="0070C0"/>
                </a:solidFill>
              </a:rPr>
              <a:t>echo </a:t>
            </a:r>
            <a:r>
              <a:rPr lang="en-US" dirty="0" err="1">
                <a:solidFill>
                  <a:srgbClr val="0070C0"/>
                </a:solidFill>
              </a:rPr>
              <a:t>strtolower</a:t>
            </a:r>
            <a:r>
              <a:rPr lang="en-US" dirty="0">
                <a:solidFill>
                  <a:srgbClr val="0070C0"/>
                </a:solidFill>
              </a:rPr>
              <a:t>($x);</a:t>
            </a:r>
          </a:p>
          <a:p>
            <a:r>
              <a:rPr lang="en-US" dirty="0"/>
              <a:t>The PHP </a:t>
            </a:r>
            <a:r>
              <a:rPr lang="en-US" b="1" dirty="0" err="1"/>
              <a:t>str_replace</a:t>
            </a:r>
            <a:r>
              <a:rPr lang="en-US" b="1" dirty="0"/>
              <a:t>() </a:t>
            </a:r>
            <a:r>
              <a:rPr lang="en-US" dirty="0"/>
              <a:t>function replaces some characters with some other characters in a string</a:t>
            </a:r>
            <a:r>
              <a:rPr lang="en-US" dirty="0" smtClean="0"/>
              <a:t>.</a:t>
            </a:r>
          </a:p>
          <a:p>
            <a:pPr lvl="1"/>
            <a:r>
              <a:rPr lang="en-US" dirty="0"/>
              <a:t>$x = "Hello World!";</a:t>
            </a:r>
          </a:p>
          <a:p>
            <a:pPr lvl="1"/>
            <a:r>
              <a:rPr lang="en-US" dirty="0">
                <a:solidFill>
                  <a:srgbClr val="0070C0"/>
                </a:solidFill>
              </a:rPr>
              <a:t>echo </a:t>
            </a:r>
            <a:r>
              <a:rPr lang="en-US" dirty="0" err="1">
                <a:solidFill>
                  <a:srgbClr val="0070C0"/>
                </a:solidFill>
              </a:rPr>
              <a:t>str_replace</a:t>
            </a:r>
            <a:r>
              <a:rPr lang="en-US" dirty="0">
                <a:solidFill>
                  <a:srgbClr val="0070C0"/>
                </a:solidFill>
              </a:rPr>
              <a:t>("World", "Dolly", $x);</a:t>
            </a:r>
          </a:p>
          <a:p>
            <a:endParaRPr lang="en-US" dirty="0"/>
          </a:p>
        </p:txBody>
      </p:sp>
    </p:spTree>
    <p:extLst>
      <p:ext uri="{BB962C8B-B14F-4D97-AF65-F5344CB8AC3E}">
        <p14:creationId xmlns:p14="http://schemas.microsoft.com/office/powerpoint/2010/main" val="25706053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Modify Strings</a:t>
            </a:r>
          </a:p>
        </p:txBody>
      </p:sp>
      <p:sp>
        <p:nvSpPr>
          <p:cNvPr id="3" name="Content Placeholder 2"/>
          <p:cNvSpPr>
            <a:spLocks noGrp="1"/>
          </p:cNvSpPr>
          <p:nvPr>
            <p:ph sz="quarter" idx="1"/>
          </p:nvPr>
        </p:nvSpPr>
        <p:spPr/>
        <p:txBody>
          <a:bodyPr>
            <a:normAutofit lnSpcReduction="10000"/>
          </a:bodyPr>
          <a:lstStyle/>
          <a:p>
            <a:r>
              <a:rPr lang="en-US" dirty="0"/>
              <a:t>The PHP </a:t>
            </a:r>
            <a:r>
              <a:rPr lang="en-US" b="1" dirty="0" err="1"/>
              <a:t>strrev</a:t>
            </a:r>
            <a:r>
              <a:rPr lang="en-US" dirty="0"/>
              <a:t>() function reverses a string</a:t>
            </a:r>
            <a:r>
              <a:rPr lang="en-US" dirty="0" smtClean="0"/>
              <a:t>.</a:t>
            </a:r>
          </a:p>
          <a:p>
            <a:pPr lvl="1"/>
            <a:r>
              <a:rPr lang="en-US" dirty="0"/>
              <a:t>$x = "Hello World!";</a:t>
            </a:r>
          </a:p>
          <a:p>
            <a:pPr lvl="1"/>
            <a:r>
              <a:rPr lang="en-US" dirty="0">
                <a:solidFill>
                  <a:srgbClr val="0070C0"/>
                </a:solidFill>
              </a:rPr>
              <a:t>echo </a:t>
            </a:r>
            <a:r>
              <a:rPr lang="en-US" dirty="0" err="1">
                <a:solidFill>
                  <a:srgbClr val="0070C0"/>
                </a:solidFill>
              </a:rPr>
              <a:t>strrev</a:t>
            </a:r>
            <a:r>
              <a:rPr lang="en-US" dirty="0">
                <a:solidFill>
                  <a:srgbClr val="0070C0"/>
                </a:solidFill>
              </a:rPr>
              <a:t>($x);</a:t>
            </a:r>
          </a:p>
          <a:p>
            <a:r>
              <a:rPr lang="en-US" dirty="0"/>
              <a:t>The </a:t>
            </a:r>
            <a:r>
              <a:rPr lang="en-US" b="1" dirty="0"/>
              <a:t>trim</a:t>
            </a:r>
            <a:r>
              <a:rPr lang="en-US" dirty="0"/>
              <a:t>() removes any whitespace from the beginning or the end</a:t>
            </a:r>
            <a:r>
              <a:rPr lang="en-US" dirty="0" smtClean="0"/>
              <a:t>:</a:t>
            </a:r>
          </a:p>
          <a:p>
            <a:pPr lvl="1"/>
            <a:r>
              <a:rPr lang="en-US" dirty="0"/>
              <a:t>$x = " Hello World! ";</a:t>
            </a:r>
          </a:p>
          <a:p>
            <a:pPr lvl="1"/>
            <a:r>
              <a:rPr lang="en-US" dirty="0">
                <a:solidFill>
                  <a:srgbClr val="0070C0"/>
                </a:solidFill>
              </a:rPr>
              <a:t>echo trim($x</a:t>
            </a:r>
            <a:r>
              <a:rPr lang="en-US" dirty="0" smtClean="0">
                <a:solidFill>
                  <a:srgbClr val="0070C0"/>
                </a:solidFill>
              </a:rPr>
              <a:t>);</a:t>
            </a:r>
          </a:p>
          <a:p>
            <a:r>
              <a:rPr lang="en-US" dirty="0" smtClean="0"/>
              <a:t>The </a:t>
            </a:r>
            <a:r>
              <a:rPr lang="en-US" dirty="0"/>
              <a:t>PHP </a:t>
            </a:r>
            <a:r>
              <a:rPr lang="en-US" b="1" dirty="0"/>
              <a:t>explode</a:t>
            </a:r>
            <a:r>
              <a:rPr lang="en-US" dirty="0"/>
              <a:t>() function splits a string into an array.</a:t>
            </a:r>
          </a:p>
          <a:p>
            <a:r>
              <a:rPr lang="en-US" dirty="0" smtClean="0"/>
              <a:t>The </a:t>
            </a:r>
            <a:r>
              <a:rPr lang="en-US" dirty="0"/>
              <a:t>first parameter of the explode() function represents the "separator". The "separator" specifies where to split the </a:t>
            </a:r>
            <a:r>
              <a:rPr lang="en-US" dirty="0" smtClean="0"/>
              <a:t>string</a:t>
            </a:r>
          </a:p>
          <a:p>
            <a:pPr lvl="1"/>
            <a:r>
              <a:rPr lang="en-US" dirty="0"/>
              <a:t>$x = "Hello World!";</a:t>
            </a:r>
          </a:p>
          <a:p>
            <a:pPr lvl="1"/>
            <a:r>
              <a:rPr lang="en-US" dirty="0">
                <a:solidFill>
                  <a:srgbClr val="0070C0"/>
                </a:solidFill>
              </a:rPr>
              <a:t>$y = explode(" ", $x);</a:t>
            </a:r>
          </a:p>
        </p:txBody>
      </p:sp>
    </p:spTree>
    <p:extLst>
      <p:ext uri="{BB962C8B-B14F-4D97-AF65-F5344CB8AC3E}">
        <p14:creationId xmlns:p14="http://schemas.microsoft.com/office/powerpoint/2010/main" val="24753862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 questions</a:t>
            </a:r>
            <a:endParaRPr lang="en-US" dirty="0"/>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dirty="0"/>
              <a:t>What will be the output of the following code</a:t>
            </a:r>
            <a:r>
              <a:rPr lang="en-US" dirty="0" smtClean="0"/>
              <a:t>?</a:t>
            </a:r>
            <a:endParaRPr lang="en-US" dirty="0"/>
          </a:p>
          <a:p>
            <a:pPr lvl="1"/>
            <a:r>
              <a:rPr lang="en-US" dirty="0"/>
              <a:t>$x = "   PHP is fun!   ";</a:t>
            </a:r>
          </a:p>
          <a:p>
            <a:pPr lvl="1"/>
            <a:r>
              <a:rPr lang="en-US" dirty="0"/>
              <a:t>echo trim($x</a:t>
            </a:r>
            <a:r>
              <a:rPr lang="en-US" dirty="0" smtClean="0"/>
              <a:t>);</a:t>
            </a:r>
          </a:p>
          <a:p>
            <a:pPr marL="514350" indent="-514350">
              <a:buFont typeface="+mj-lt"/>
              <a:buAutoNum type="arabicPeriod"/>
            </a:pPr>
            <a:r>
              <a:rPr lang="en-US" dirty="0" smtClean="0"/>
              <a:t>What will be the output?</a:t>
            </a:r>
            <a:endParaRPr lang="en-US" dirty="0"/>
          </a:p>
          <a:p>
            <a:pPr lvl="1"/>
            <a:r>
              <a:rPr lang="en-US" dirty="0"/>
              <a:t>$x = "</a:t>
            </a:r>
            <a:r>
              <a:rPr lang="en-US" dirty="0" err="1"/>
              <a:t>apple,banana,orange</a:t>
            </a:r>
            <a:r>
              <a:rPr lang="en-US" dirty="0"/>
              <a:t>";</a:t>
            </a:r>
          </a:p>
          <a:p>
            <a:pPr lvl="1"/>
            <a:r>
              <a:rPr lang="en-US" dirty="0"/>
              <a:t>$y = explode(",", $x</a:t>
            </a:r>
            <a:r>
              <a:rPr lang="en-US" dirty="0" smtClean="0"/>
              <a:t>);</a:t>
            </a:r>
          </a:p>
          <a:p>
            <a:pPr lvl="1"/>
            <a:r>
              <a:rPr lang="en-US" dirty="0" smtClean="0"/>
              <a:t>Echo $y[0];</a:t>
            </a:r>
          </a:p>
          <a:p>
            <a:pPr marL="514350" indent="-514350">
              <a:buFont typeface="+mj-lt"/>
              <a:buAutoNum type="arabicPeriod"/>
            </a:pPr>
            <a:r>
              <a:rPr lang="en-US" dirty="0"/>
              <a:t>What will be the output of this code</a:t>
            </a:r>
            <a:r>
              <a:rPr lang="en-US" dirty="0" smtClean="0"/>
              <a:t>?</a:t>
            </a:r>
            <a:endParaRPr lang="en-US" dirty="0"/>
          </a:p>
          <a:p>
            <a:pPr lvl="1"/>
            <a:r>
              <a:rPr lang="en-US" dirty="0"/>
              <a:t>$x = "Hello World!";</a:t>
            </a:r>
          </a:p>
          <a:p>
            <a:pPr lvl="1"/>
            <a:r>
              <a:rPr lang="en-US" dirty="0"/>
              <a:t>echo </a:t>
            </a:r>
            <a:r>
              <a:rPr lang="en-US" dirty="0" err="1"/>
              <a:t>str_replace</a:t>
            </a:r>
            <a:r>
              <a:rPr lang="en-US" dirty="0"/>
              <a:t>("o", "0", $x);</a:t>
            </a:r>
          </a:p>
        </p:txBody>
      </p:sp>
    </p:spTree>
    <p:extLst>
      <p:ext uri="{BB962C8B-B14F-4D97-AF65-F5344CB8AC3E}">
        <p14:creationId xmlns:p14="http://schemas.microsoft.com/office/powerpoint/2010/main" val="36606125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PHP Casting</a:t>
            </a:r>
          </a:p>
        </p:txBody>
      </p:sp>
      <p:sp>
        <p:nvSpPr>
          <p:cNvPr id="3" name="Content Placeholder 2"/>
          <p:cNvSpPr>
            <a:spLocks noGrp="1"/>
          </p:cNvSpPr>
          <p:nvPr>
            <p:ph sz="quarter" idx="1"/>
          </p:nvPr>
        </p:nvSpPr>
        <p:spPr/>
        <p:txBody>
          <a:bodyPr>
            <a:normAutofit fontScale="92500" lnSpcReduction="20000"/>
          </a:bodyPr>
          <a:lstStyle/>
          <a:p>
            <a:r>
              <a:t>Cast Syntax</a:t>
            </a:r>
          </a:p>
          <a:p>
            <a:r>
              <a:t>(int) $variable, (float) $variable, (bool) $variable, etc.</a:t>
            </a:r>
          </a:p>
          <a:p>
            <a:endParaRPr/>
          </a:p>
          <a:p>
            <a:r>
              <a:t>Usage</a:t>
            </a:r>
          </a:p>
          <a:p>
            <a:r>
              <a:t>Ensures a value is treated as the desired data type.</a:t>
            </a:r>
          </a:p>
          <a:p>
            <a:r>
              <a:t>Commonly done when mixing data from forms, URLs, or text to numeric operations.</a:t>
            </a:r>
          </a:p>
          <a:p>
            <a:endParaRPr/>
          </a:p>
          <a:p>
            <a:r>
              <a:t>Example</a:t>
            </a:r>
          </a:p>
          <a:p>
            <a:r>
              <a:t>&lt;?php</a:t>
            </a:r>
          </a:p>
          <a:p>
            <a:r>
              <a:t>$var = "3.14";</a:t>
            </a:r>
          </a:p>
          <a:p>
            <a:r>
              <a:t>$intVar = (int)$var; // becomes 3</a:t>
            </a:r>
          </a:p>
          <a:p>
            <a:r>
              <a:t>?&gt;</a:t>
            </a:r>
          </a:p>
        </p:txBody>
      </p:sp>
    </p:spTree>
    <p:extLst>
      <p:ext uri="{BB962C8B-B14F-4D97-AF65-F5344CB8AC3E}">
        <p14:creationId xmlns:p14="http://schemas.microsoft.com/office/powerpoint/2010/main" val="64016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Cont...</a:t>
            </a:r>
            <a:endParaRPr lang="en-US" dirty="0"/>
          </a:p>
        </p:txBody>
      </p:sp>
      <p:sp>
        <p:nvSpPr>
          <p:cNvPr id="3" name="Content Placeholder 2"/>
          <p:cNvSpPr>
            <a:spLocks noGrp="1"/>
          </p:cNvSpPr>
          <p:nvPr>
            <p:ph sz="quarter" idx="1"/>
          </p:nvPr>
        </p:nvSpPr>
        <p:spPr/>
        <p:txBody>
          <a:bodyPr/>
          <a:lstStyle/>
          <a:p>
            <a:pPr>
              <a:spcBef>
                <a:spcPts val="1425"/>
              </a:spcBef>
              <a:buSzPct val="45000"/>
              <a:buFont typeface="Wingdings" panose="05000000000000000000" pitchFamily="2" charset="2"/>
              <a:buChar char=""/>
            </a:pPr>
            <a:r>
              <a:rPr lang="en-US" altLang="en-US" sz="3200" dirty="0"/>
              <a:t> </a:t>
            </a:r>
            <a:r>
              <a:rPr lang="en-US" altLang="en-US" sz="3200" dirty="0" smtClean="0"/>
              <a:t>Dynamic content</a:t>
            </a:r>
            <a:endParaRPr lang="en-US" altLang="en-US" sz="2800" dirty="0"/>
          </a:p>
          <a:p>
            <a:endParaRPr lang="en-US" dirty="0"/>
          </a:p>
        </p:txBody>
      </p:sp>
      <p:sp>
        <p:nvSpPr>
          <p:cNvPr id="5" name="Rectangle 2"/>
          <p:cNvSpPr>
            <a:spLocks noChangeArrowheads="1"/>
          </p:cNvSpPr>
          <p:nvPr/>
        </p:nvSpPr>
        <p:spPr bwMode="auto">
          <a:xfrm>
            <a:off x="1821425" y="2109685"/>
            <a:ext cx="8482781" cy="3940277"/>
          </a:xfrm>
          <a:prstGeom prst="rect">
            <a:avLst/>
          </a:prstGeom>
          <a:blipFill dpi="0" rotWithShape="0">
            <a:blip r:embed="rId3"/>
            <a:srcRect/>
            <a:stretch>
              <a:fillRect r="-17500" b="-48372"/>
            </a:stretch>
          </a:blip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a:endParaRPr lang="en-US" altLang="en-US" dirty="0"/>
          </a:p>
          <a:p>
            <a:pPr algn="ctr"/>
            <a:endParaRPr lang="en-US" altLang="en-US" dirty="0"/>
          </a:p>
          <a:p>
            <a:pPr algn="ct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10453458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Constants</a:t>
            </a:r>
            <a:endParaRPr lang="en-US" dirty="0"/>
          </a:p>
        </p:txBody>
      </p:sp>
      <p:sp>
        <p:nvSpPr>
          <p:cNvPr id="3" name="Content Placeholder 2"/>
          <p:cNvSpPr>
            <a:spLocks noGrp="1"/>
          </p:cNvSpPr>
          <p:nvPr>
            <p:ph sz="quarter" idx="1"/>
          </p:nvPr>
        </p:nvSpPr>
        <p:spPr/>
        <p:txBody>
          <a:bodyPr>
            <a:normAutofit lnSpcReduction="10000"/>
          </a:bodyPr>
          <a:lstStyle/>
          <a:p>
            <a:r>
              <a:rPr lang="en-US" sz="2400" dirty="0"/>
              <a:t>A constant is an identifier (name) for a simple value. The value cannot be changed during the script.</a:t>
            </a:r>
          </a:p>
          <a:p>
            <a:r>
              <a:rPr lang="en-US" sz="2400" dirty="0"/>
              <a:t>A valid constant name starts with a letter or underscore (no $ sign before the constant name).</a:t>
            </a:r>
          </a:p>
          <a:p>
            <a:r>
              <a:rPr lang="en-US" sz="2400" dirty="0" smtClean="0"/>
              <a:t>Unlike </a:t>
            </a:r>
            <a:r>
              <a:rPr lang="en-US" sz="2400" dirty="0"/>
              <a:t>variables, constants are automatically global across the entire script.</a:t>
            </a:r>
          </a:p>
          <a:p>
            <a:r>
              <a:rPr lang="en-US" dirty="0"/>
              <a:t>To create a constant, use the </a:t>
            </a:r>
            <a:r>
              <a:rPr lang="en-US" dirty="0">
                <a:solidFill>
                  <a:srgbClr val="0070C0"/>
                </a:solidFill>
              </a:rPr>
              <a:t>define() </a:t>
            </a:r>
            <a:r>
              <a:rPr lang="en-US" dirty="0" smtClean="0"/>
              <a:t>function</a:t>
            </a:r>
            <a:endParaRPr lang="en-US" dirty="0"/>
          </a:p>
          <a:p>
            <a:pPr lvl="1"/>
            <a:r>
              <a:rPr lang="en-US" dirty="0">
                <a:solidFill>
                  <a:srgbClr val="0070C0"/>
                </a:solidFill>
              </a:rPr>
              <a:t>define</a:t>
            </a:r>
            <a:r>
              <a:rPr lang="en-US" dirty="0"/>
              <a:t>(</a:t>
            </a:r>
            <a:r>
              <a:rPr lang="en-US" i="1" dirty="0"/>
              <a:t>name, value</a:t>
            </a:r>
            <a:r>
              <a:rPr lang="en-US" dirty="0" smtClean="0"/>
              <a:t>);</a:t>
            </a:r>
          </a:p>
          <a:p>
            <a:pPr lvl="1"/>
            <a:r>
              <a:rPr lang="en-US" dirty="0">
                <a:solidFill>
                  <a:srgbClr val="0070C0"/>
                </a:solidFill>
              </a:rPr>
              <a:t>define</a:t>
            </a:r>
            <a:r>
              <a:rPr lang="en-US" dirty="0"/>
              <a:t>("</a:t>
            </a:r>
            <a:r>
              <a:rPr lang="en-US" dirty="0">
                <a:solidFill>
                  <a:srgbClr val="FF0000"/>
                </a:solidFill>
              </a:rPr>
              <a:t>ROOT_LOCATION</a:t>
            </a:r>
            <a:r>
              <a:rPr lang="en-US" dirty="0"/>
              <a:t>", "/</a:t>
            </a:r>
            <a:r>
              <a:rPr lang="en-US" dirty="0" err="1"/>
              <a:t>usr</a:t>
            </a:r>
            <a:r>
              <a:rPr lang="en-US" dirty="0"/>
              <a:t>/local/www</a:t>
            </a:r>
            <a:r>
              <a:rPr lang="en-US" dirty="0" smtClean="0"/>
              <a:t>/");</a:t>
            </a:r>
          </a:p>
          <a:p>
            <a:r>
              <a:rPr lang="en-US" dirty="0" smtClean="0"/>
              <a:t>To </a:t>
            </a:r>
            <a:r>
              <a:rPr lang="en-US" dirty="0"/>
              <a:t>read the contents of the variable, you just refer to it like a </a:t>
            </a:r>
            <a:r>
              <a:rPr lang="en-US" dirty="0" smtClean="0"/>
              <a:t>regular variable </a:t>
            </a:r>
            <a:r>
              <a:rPr lang="en-US" dirty="0"/>
              <a:t>(but it isn’t preceded by a dollar sign):</a:t>
            </a:r>
          </a:p>
          <a:p>
            <a:pPr lvl="1"/>
            <a:r>
              <a:rPr lang="en-US" dirty="0"/>
              <a:t>$directory = </a:t>
            </a:r>
            <a:r>
              <a:rPr lang="en-US" dirty="0">
                <a:solidFill>
                  <a:srgbClr val="FF0000"/>
                </a:solidFill>
              </a:rPr>
              <a:t>ROOT_LOCATION;</a:t>
            </a:r>
          </a:p>
        </p:txBody>
      </p:sp>
    </p:spTree>
    <p:extLst>
      <p:ext uri="{BB962C8B-B14F-4D97-AF65-F5344CB8AC3E}">
        <p14:creationId xmlns:p14="http://schemas.microsoft.com/office/powerpoint/2010/main" val="15379294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a:t>
            </a:r>
            <a:r>
              <a:rPr lang="en-US" dirty="0" smtClean="0"/>
              <a:t>Constants cont’d</a:t>
            </a:r>
            <a:endParaRPr lang="en-US" dirty="0"/>
          </a:p>
        </p:txBody>
      </p:sp>
      <p:sp>
        <p:nvSpPr>
          <p:cNvPr id="3" name="Content Placeholder 2"/>
          <p:cNvSpPr>
            <a:spLocks noGrp="1"/>
          </p:cNvSpPr>
          <p:nvPr>
            <p:ph sz="quarter" idx="1"/>
          </p:nvPr>
        </p:nvSpPr>
        <p:spPr/>
        <p:txBody>
          <a:bodyPr/>
          <a:lstStyle/>
          <a:p>
            <a:r>
              <a:rPr lang="en-US" dirty="0"/>
              <a:t>Constants are automatically</a:t>
            </a:r>
            <a:r>
              <a:rPr lang="en-US" b="1" dirty="0">
                <a:solidFill>
                  <a:srgbClr val="FF0000"/>
                </a:solidFill>
              </a:rPr>
              <a:t> global </a:t>
            </a:r>
            <a:r>
              <a:rPr lang="en-US" dirty="0"/>
              <a:t>and can be used across the entire script</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515349" y="2398265"/>
            <a:ext cx="7070440" cy="2994243"/>
          </a:xfrm>
          <a:prstGeom prst="rect">
            <a:avLst/>
          </a:prstGeom>
        </p:spPr>
      </p:pic>
    </p:spTree>
    <p:extLst>
      <p:ext uri="{BB962C8B-B14F-4D97-AF65-F5344CB8AC3E}">
        <p14:creationId xmlns:p14="http://schemas.microsoft.com/office/powerpoint/2010/main" val="9302423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PHP Magic Constants</a:t>
            </a:r>
          </a:p>
        </p:txBody>
      </p:sp>
      <p:sp>
        <p:nvSpPr>
          <p:cNvPr id="3" name="Content Placeholder 2"/>
          <p:cNvSpPr>
            <a:spLocks noGrp="1"/>
          </p:cNvSpPr>
          <p:nvPr>
            <p:ph sz="quarter" idx="1"/>
          </p:nvPr>
        </p:nvSpPr>
        <p:spPr/>
        <p:txBody>
          <a:bodyPr>
            <a:normAutofit lnSpcReduction="10000"/>
          </a:bodyPr>
          <a:lstStyle/>
          <a:p>
            <a:r>
              <a:rPr dirty="0"/>
              <a:t>Predefined Constants</a:t>
            </a:r>
          </a:p>
          <a:p>
            <a:r>
              <a:rPr dirty="0"/>
              <a:t>__LINE__ - Current line number.</a:t>
            </a:r>
          </a:p>
          <a:p>
            <a:r>
              <a:rPr dirty="0"/>
              <a:t>__FILE__ - Full path and filename.</a:t>
            </a:r>
          </a:p>
          <a:p>
            <a:r>
              <a:rPr dirty="0"/>
              <a:t>__DIR__ - Directory of the file.</a:t>
            </a:r>
          </a:p>
          <a:p>
            <a:r>
              <a:rPr dirty="0"/>
              <a:t>__FUNCTION__, __CLASS__, __METHOD__, __NAMESPACE__.</a:t>
            </a:r>
          </a:p>
          <a:p>
            <a:endParaRPr dirty="0"/>
          </a:p>
          <a:p>
            <a:r>
              <a:rPr dirty="0"/>
              <a:t>Example</a:t>
            </a:r>
          </a:p>
          <a:p>
            <a:r>
              <a:rPr dirty="0"/>
              <a:t>&lt;?</a:t>
            </a:r>
            <a:r>
              <a:rPr dirty="0" err="1"/>
              <a:t>php</a:t>
            </a:r>
            <a:endParaRPr dirty="0"/>
          </a:p>
          <a:p>
            <a:r>
              <a:rPr lang="en-US" dirty="0" smtClean="0"/>
              <a:t>echo </a:t>
            </a:r>
            <a:r>
              <a:rPr lang="en-US" dirty="0"/>
              <a:t>"This is line " . </a:t>
            </a:r>
            <a:r>
              <a:rPr lang="en-US" dirty="0">
                <a:solidFill>
                  <a:srgbClr val="FF0000"/>
                </a:solidFill>
              </a:rPr>
              <a:t>__LINE__ </a:t>
            </a:r>
            <a:r>
              <a:rPr lang="en-US" dirty="0"/>
              <a:t>. " of file " </a:t>
            </a:r>
            <a:r>
              <a:rPr lang="en-US" dirty="0">
                <a:solidFill>
                  <a:srgbClr val="FF0000"/>
                </a:solidFill>
              </a:rPr>
              <a:t>. __FILE__;</a:t>
            </a:r>
            <a:endParaRPr dirty="0">
              <a:solidFill>
                <a:srgbClr val="FF0000"/>
              </a:solidFill>
            </a:endParaRPr>
          </a:p>
          <a:p>
            <a:r>
              <a:rPr dirty="0"/>
              <a:t>?&gt;</a:t>
            </a:r>
          </a:p>
        </p:txBody>
      </p:sp>
    </p:spTree>
    <p:extLst>
      <p:ext uri="{BB962C8B-B14F-4D97-AF65-F5344CB8AC3E}">
        <p14:creationId xmlns:p14="http://schemas.microsoft.com/office/powerpoint/2010/main" val="3164612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a:t>
            </a:r>
            <a:r>
              <a:rPr lang="en-US" dirty="0" smtClean="0"/>
              <a:t>Functions</a:t>
            </a:r>
            <a:endParaRPr lang="en-US" dirty="0"/>
          </a:p>
        </p:txBody>
      </p:sp>
      <p:sp>
        <p:nvSpPr>
          <p:cNvPr id="3" name="Content Placeholder 2"/>
          <p:cNvSpPr>
            <a:spLocks noGrp="1"/>
          </p:cNvSpPr>
          <p:nvPr>
            <p:ph sz="quarter" idx="1"/>
          </p:nvPr>
        </p:nvSpPr>
        <p:spPr/>
        <p:txBody>
          <a:bodyPr/>
          <a:lstStyle/>
          <a:p>
            <a:r>
              <a:rPr lang="en-US" dirty="0"/>
              <a:t>PHP has more than 1000 built-in functions, and in addition you can create your own custom functions.</a:t>
            </a:r>
          </a:p>
          <a:p>
            <a:r>
              <a:rPr lang="en-US" dirty="0"/>
              <a:t>A function is a block of statements that can be used repeatedly in a program.</a:t>
            </a:r>
          </a:p>
          <a:p>
            <a:r>
              <a:rPr lang="en-US" dirty="0"/>
              <a:t>A function will not execute automatically when a page loads.</a:t>
            </a:r>
          </a:p>
          <a:p>
            <a:r>
              <a:rPr lang="en-US" dirty="0"/>
              <a:t>A function will be executed by a call to the function.</a:t>
            </a:r>
          </a:p>
          <a:p>
            <a:r>
              <a:rPr lang="en-US" dirty="0"/>
              <a:t>A user-defined function declaration starts with the keyword function, followed by the name of the function:</a:t>
            </a:r>
          </a:p>
        </p:txBody>
      </p:sp>
      <p:pic>
        <p:nvPicPr>
          <p:cNvPr id="8" name="Picture 7"/>
          <p:cNvPicPr>
            <a:picLocks noChangeAspect="1"/>
          </p:cNvPicPr>
          <p:nvPr/>
        </p:nvPicPr>
        <p:blipFill>
          <a:blip r:embed="rId2"/>
          <a:stretch>
            <a:fillRect/>
          </a:stretch>
        </p:blipFill>
        <p:spPr>
          <a:xfrm>
            <a:off x="5047466" y="4281849"/>
            <a:ext cx="5554944" cy="1667934"/>
          </a:xfrm>
          <a:prstGeom prst="rect">
            <a:avLst/>
          </a:prstGeom>
        </p:spPr>
      </p:pic>
    </p:spTree>
    <p:extLst>
      <p:ext uri="{BB962C8B-B14F-4D97-AF65-F5344CB8AC3E}">
        <p14:creationId xmlns:p14="http://schemas.microsoft.com/office/powerpoint/2010/main" val="2250148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304800"/>
            <a:ext cx="10363200" cy="1143000"/>
          </a:xfrm>
        </p:spPr>
        <p:txBody>
          <a:bodyPr>
            <a:normAutofit/>
          </a:bodyPr>
          <a:lstStyle/>
          <a:p>
            <a:r>
              <a:rPr lang="en-US" altLang="en-US" dirty="0">
                <a:latin typeface="Calibri" panose="020F0502020204030204" pitchFamily="34" charset="0"/>
              </a:rPr>
              <a:t>Passing </a:t>
            </a:r>
            <a:r>
              <a:rPr lang="en-US" altLang="en-US" dirty="0" smtClean="0">
                <a:latin typeface="Calibri" panose="020F0502020204030204" pitchFamily="34" charset="0"/>
              </a:rPr>
              <a:t>Arguments</a:t>
            </a:r>
            <a:endParaRPr lang="en-US" dirty="0"/>
          </a:p>
        </p:txBody>
      </p:sp>
      <p:sp>
        <p:nvSpPr>
          <p:cNvPr id="5" name="Content Placeholder 4"/>
          <p:cNvSpPr>
            <a:spLocks noGrp="1"/>
          </p:cNvSpPr>
          <p:nvPr>
            <p:ph sz="quarter" idx="1"/>
          </p:nvPr>
        </p:nvSpPr>
        <p:spPr/>
        <p:txBody>
          <a:bodyPr/>
          <a:lstStyle/>
          <a:p>
            <a:r>
              <a:rPr lang="en-US" dirty="0"/>
              <a:t>Passing by value</a:t>
            </a:r>
          </a:p>
          <a:p>
            <a:r>
              <a:rPr lang="en-US" dirty="0"/>
              <a:t>The original variable’s value will not be changed even if the recipient variable value is changed.</a:t>
            </a:r>
          </a:p>
          <a:p>
            <a:r>
              <a:rPr lang="en-US" dirty="0"/>
              <a:t>Passing by reference</a:t>
            </a:r>
          </a:p>
          <a:p>
            <a:r>
              <a:rPr lang="en-US" dirty="0"/>
              <a:t> is done by appending an ampersand to the front of the parameter(s).</a:t>
            </a:r>
          </a:p>
          <a:p>
            <a:r>
              <a:rPr lang="en-US" dirty="0"/>
              <a:t>It changes the original variable's value.</a:t>
            </a:r>
          </a:p>
          <a:p>
            <a:r>
              <a:rPr lang="en-US" dirty="0"/>
              <a:t>To pass by reference use &amp; before the parameter name</a:t>
            </a:r>
          </a:p>
          <a:p>
            <a:endParaRPr lang="en-US" dirty="0"/>
          </a:p>
        </p:txBody>
      </p:sp>
    </p:spTree>
    <p:extLst>
      <p:ext uri="{BB962C8B-B14F-4D97-AF65-F5344CB8AC3E}">
        <p14:creationId xmlns:p14="http://schemas.microsoft.com/office/powerpoint/2010/main" val="23384326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Calibri" panose="020F0502020204030204" pitchFamily="34" charset="0"/>
              </a:rPr>
              <a:t>Default and Optional </a:t>
            </a:r>
            <a:r>
              <a:rPr lang="en-US" altLang="en-US" dirty="0" smtClean="0">
                <a:latin typeface="Calibri" panose="020F0502020204030204" pitchFamily="34" charset="0"/>
              </a:rPr>
              <a:t>arguments</a:t>
            </a:r>
            <a:endParaRPr lang="en-US" dirty="0"/>
          </a:p>
        </p:txBody>
      </p:sp>
      <p:sp>
        <p:nvSpPr>
          <p:cNvPr id="3" name="Content Placeholder 2"/>
          <p:cNvSpPr>
            <a:spLocks noGrp="1"/>
          </p:cNvSpPr>
          <p:nvPr>
            <p:ph sz="quarter" idx="1"/>
          </p:nvPr>
        </p:nvSpPr>
        <p:spPr/>
        <p:txBody>
          <a:bodyPr/>
          <a:lstStyle/>
          <a:p>
            <a:pPr algn="just"/>
            <a:r>
              <a:rPr lang="en-US" altLang="en-US" dirty="0"/>
              <a:t>Default values can be assigned to input arguments, which will be automatically assigned to the parameter if no other value is provided</a:t>
            </a:r>
            <a:r>
              <a:rPr lang="en-US" altLang="en-US" sz="3200" dirty="0"/>
              <a:t>.</a:t>
            </a:r>
          </a:p>
          <a:p>
            <a:pPr lvl="1" algn="just"/>
            <a:r>
              <a:rPr lang="en-US" altLang="en-US" dirty="0"/>
              <a:t>E.g. function </a:t>
            </a:r>
            <a:r>
              <a:rPr lang="en-US" altLang="en-US" dirty="0" err="1"/>
              <a:t>salestax</a:t>
            </a:r>
            <a:r>
              <a:rPr lang="en-US" altLang="en-US" dirty="0"/>
              <a:t>($</a:t>
            </a:r>
            <a:r>
              <a:rPr lang="en-US" altLang="en-US" dirty="0" err="1"/>
              <a:t>price,$tax</a:t>
            </a:r>
            <a:r>
              <a:rPr lang="en-US" altLang="en-US" dirty="0"/>
              <a:t>=.0575)</a:t>
            </a:r>
          </a:p>
          <a:p>
            <a:pPr algn="just"/>
            <a:r>
              <a:rPr lang="en-US" altLang="en-US" dirty="0"/>
              <a:t>You can designate certain arguments as optional by placing them at the end of the list and assigning them a default value of nothing.</a:t>
            </a:r>
          </a:p>
          <a:p>
            <a:pPr lvl="1" algn="just"/>
            <a:r>
              <a:rPr lang="en-US" altLang="en-US" sz="2600" dirty="0"/>
              <a:t>function </a:t>
            </a:r>
            <a:r>
              <a:rPr lang="en-US" altLang="en-US" sz="2600" dirty="0" err="1"/>
              <a:t>salestax</a:t>
            </a:r>
            <a:r>
              <a:rPr lang="en-US" altLang="en-US" sz="2600" dirty="0"/>
              <a:t>($</a:t>
            </a:r>
            <a:r>
              <a:rPr lang="en-US" altLang="en-US" sz="2600" dirty="0" err="1"/>
              <a:t>price,$tax</a:t>
            </a:r>
            <a:r>
              <a:rPr lang="en-US" altLang="en-US" sz="2600" dirty="0"/>
              <a:t>="")</a:t>
            </a:r>
          </a:p>
          <a:p>
            <a:endParaRPr lang="en-US" dirty="0"/>
          </a:p>
        </p:txBody>
      </p:sp>
    </p:spTree>
    <p:extLst>
      <p:ext uri="{BB962C8B-B14F-4D97-AF65-F5344CB8AC3E}">
        <p14:creationId xmlns:p14="http://schemas.microsoft.com/office/powerpoint/2010/main" val="36486169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Number of </a:t>
            </a:r>
            <a:r>
              <a:rPr lang="en-US" dirty="0" smtClean="0"/>
              <a:t>Arguments</a:t>
            </a:r>
            <a:endParaRPr lang="en-US" dirty="0"/>
          </a:p>
        </p:txBody>
      </p:sp>
      <p:sp>
        <p:nvSpPr>
          <p:cNvPr id="3" name="Content Placeholder 2"/>
          <p:cNvSpPr>
            <a:spLocks noGrp="1"/>
          </p:cNvSpPr>
          <p:nvPr>
            <p:ph sz="quarter" idx="1"/>
          </p:nvPr>
        </p:nvSpPr>
        <p:spPr/>
        <p:txBody>
          <a:bodyPr/>
          <a:lstStyle/>
          <a:p>
            <a:r>
              <a:rPr lang="en-US" dirty="0"/>
              <a:t>By using the</a:t>
            </a:r>
            <a:r>
              <a:rPr lang="en-US" b="1" dirty="0">
                <a:solidFill>
                  <a:srgbClr val="FF0000"/>
                </a:solidFill>
              </a:rPr>
              <a:t> ... </a:t>
            </a:r>
            <a:r>
              <a:rPr lang="en-US" dirty="0"/>
              <a:t>operator in front </a:t>
            </a:r>
            <a:r>
              <a:rPr lang="en-US" dirty="0" smtClean="0"/>
              <a:t>of a function </a:t>
            </a:r>
            <a:r>
              <a:rPr lang="en-US" dirty="0"/>
              <a:t>parameter, </a:t>
            </a:r>
            <a:r>
              <a:rPr lang="en-US" dirty="0" smtClean="0"/>
              <a:t>a </a:t>
            </a:r>
            <a:r>
              <a:rPr lang="en-US" dirty="0"/>
              <a:t>function accepts an unknown number of arguments. </a:t>
            </a:r>
            <a:endParaRPr lang="en-US" dirty="0" smtClean="0"/>
          </a:p>
          <a:p>
            <a:pPr lvl="1"/>
            <a:r>
              <a:rPr lang="en-US" dirty="0" smtClean="0"/>
              <a:t>This </a:t>
            </a:r>
            <a:r>
              <a:rPr lang="en-US" dirty="0"/>
              <a:t>is also called a </a:t>
            </a:r>
            <a:r>
              <a:rPr lang="en-US" b="1" dirty="0" err="1"/>
              <a:t>variadic</a:t>
            </a:r>
            <a:r>
              <a:rPr lang="en-US" dirty="0"/>
              <a:t> function.</a:t>
            </a:r>
          </a:p>
          <a:p>
            <a:r>
              <a:rPr lang="en-US" dirty="0" smtClean="0"/>
              <a:t>The </a:t>
            </a:r>
            <a:r>
              <a:rPr lang="en-US" b="1" dirty="0" err="1"/>
              <a:t>variadic</a:t>
            </a:r>
            <a:r>
              <a:rPr lang="en-US" dirty="0"/>
              <a:t> function argument becomes an array.</a:t>
            </a:r>
          </a:p>
        </p:txBody>
      </p:sp>
      <p:pic>
        <p:nvPicPr>
          <p:cNvPr id="5" name="Picture 4"/>
          <p:cNvPicPr>
            <a:picLocks noChangeAspect="1"/>
          </p:cNvPicPr>
          <p:nvPr/>
        </p:nvPicPr>
        <p:blipFill>
          <a:blip r:embed="rId2"/>
          <a:stretch>
            <a:fillRect/>
          </a:stretch>
        </p:blipFill>
        <p:spPr>
          <a:xfrm>
            <a:off x="3041790" y="3215048"/>
            <a:ext cx="8046757" cy="3370947"/>
          </a:xfrm>
          <a:prstGeom prst="rect">
            <a:avLst/>
          </a:prstGeom>
        </p:spPr>
      </p:pic>
    </p:spTree>
    <p:extLst>
      <p:ext uri="{BB962C8B-B14F-4D97-AF65-F5344CB8AC3E}">
        <p14:creationId xmlns:p14="http://schemas.microsoft.com/office/powerpoint/2010/main" val="42252277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Number of Arguments</a:t>
            </a:r>
          </a:p>
        </p:txBody>
      </p:sp>
      <p:sp>
        <p:nvSpPr>
          <p:cNvPr id="3" name="Content Placeholder 2"/>
          <p:cNvSpPr>
            <a:spLocks noGrp="1"/>
          </p:cNvSpPr>
          <p:nvPr>
            <p:ph sz="quarter" idx="1"/>
          </p:nvPr>
        </p:nvSpPr>
        <p:spPr/>
        <p:txBody>
          <a:bodyPr/>
          <a:lstStyle/>
          <a:p>
            <a:pPr algn="just"/>
            <a:r>
              <a:rPr lang="en-US" dirty="0"/>
              <a:t>You can only have one argument with variable length, and it has to be the </a:t>
            </a:r>
            <a:r>
              <a:rPr lang="en-US" b="1" dirty="0">
                <a:solidFill>
                  <a:srgbClr val="FF0000"/>
                </a:solidFill>
              </a:rPr>
              <a:t>last argument</a:t>
            </a:r>
            <a:r>
              <a:rPr lang="en-US" b="1" dirty="0" smtClean="0">
                <a:solidFill>
                  <a:srgbClr val="FF0000"/>
                </a:solidFill>
              </a:rPr>
              <a:t>.</a:t>
            </a:r>
          </a:p>
          <a:p>
            <a:endParaRPr lang="en-US" dirty="0"/>
          </a:p>
        </p:txBody>
      </p:sp>
      <p:pic>
        <p:nvPicPr>
          <p:cNvPr id="4" name="Picture 3"/>
          <p:cNvPicPr>
            <a:picLocks noChangeAspect="1"/>
          </p:cNvPicPr>
          <p:nvPr/>
        </p:nvPicPr>
        <p:blipFill>
          <a:blip r:embed="rId3"/>
          <a:stretch>
            <a:fillRect/>
          </a:stretch>
        </p:blipFill>
        <p:spPr>
          <a:xfrm>
            <a:off x="3145901" y="2161538"/>
            <a:ext cx="7549107" cy="4343434"/>
          </a:xfrm>
          <a:prstGeom prst="rect">
            <a:avLst/>
          </a:prstGeom>
        </p:spPr>
      </p:pic>
    </p:spTree>
    <p:extLst>
      <p:ext uri="{BB962C8B-B14F-4D97-AF65-F5344CB8AC3E}">
        <p14:creationId xmlns:p14="http://schemas.microsoft.com/office/powerpoint/2010/main" val="15113132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219200" y="617838"/>
            <a:ext cx="10363200" cy="5401962"/>
          </a:xfrm>
        </p:spPr>
        <p:txBody>
          <a:bodyPr>
            <a:normAutofit/>
          </a:bodyPr>
          <a:lstStyle/>
          <a:p>
            <a:r>
              <a:rPr lang="en-US" dirty="0"/>
              <a:t>In PHP 7, type declarations were added.  </a:t>
            </a:r>
            <a:r>
              <a:rPr lang="en-US" dirty="0" smtClean="0"/>
              <a:t>This </a:t>
            </a:r>
            <a:r>
              <a:rPr lang="en-US" dirty="0"/>
              <a:t>gives us an option to specify the expected data type when declaring a function, </a:t>
            </a:r>
          </a:p>
          <a:p>
            <a:endParaRPr lang="en-US" dirty="0" smtClean="0"/>
          </a:p>
          <a:p>
            <a:r>
              <a:rPr lang="en-US" dirty="0" smtClean="0"/>
              <a:t>When </a:t>
            </a:r>
            <a:r>
              <a:rPr lang="en-US" dirty="0"/>
              <a:t>adding the strict declaration, </a:t>
            </a:r>
            <a:r>
              <a:rPr lang="en-US" dirty="0" smtClean="0"/>
              <a:t>if </a:t>
            </a:r>
            <a:r>
              <a:rPr lang="en-US" dirty="0"/>
              <a:t>the data type </a:t>
            </a:r>
            <a:r>
              <a:rPr lang="en-US" dirty="0" smtClean="0"/>
              <a:t>mismatches, </a:t>
            </a:r>
            <a:r>
              <a:rPr lang="en-US" dirty="0"/>
              <a:t>it will throw a "Fatal </a:t>
            </a:r>
            <a:r>
              <a:rPr lang="en-US" dirty="0" smtClean="0"/>
              <a:t>Error“.</a:t>
            </a:r>
          </a:p>
          <a:p>
            <a:endParaRPr lang="en-US" dirty="0" smtClean="0"/>
          </a:p>
          <a:p>
            <a:r>
              <a:rPr lang="en-US" dirty="0"/>
              <a:t>&lt;</a:t>
            </a:r>
            <a:r>
              <a:rPr lang="en-US" b="1" dirty="0"/>
              <a:t>?</a:t>
            </a:r>
            <a:r>
              <a:rPr lang="en-US" b="1" dirty="0" err="1"/>
              <a:t>php</a:t>
            </a:r>
            <a:r>
              <a:rPr lang="en-US" b="1" dirty="0"/>
              <a:t> </a:t>
            </a:r>
            <a:r>
              <a:rPr lang="en-US" b="1" dirty="0" smtClean="0">
                <a:solidFill>
                  <a:srgbClr val="0070C0"/>
                </a:solidFill>
              </a:rPr>
              <a:t>declare</a:t>
            </a:r>
            <a:r>
              <a:rPr lang="en-US" b="1" dirty="0" smtClean="0"/>
              <a:t>(</a:t>
            </a:r>
            <a:r>
              <a:rPr lang="en-US" b="1" dirty="0" err="1" smtClean="0"/>
              <a:t>strict_types</a:t>
            </a:r>
            <a:r>
              <a:rPr lang="en-US" b="1" dirty="0" smtClean="0"/>
              <a:t>=1</a:t>
            </a:r>
            <a:r>
              <a:rPr lang="en-US" b="1" dirty="0"/>
              <a:t>); </a:t>
            </a:r>
          </a:p>
          <a:p>
            <a:pPr marL="320040" lvl="1" indent="0">
              <a:buNone/>
            </a:pPr>
            <a:r>
              <a:rPr lang="en-US" dirty="0"/>
              <a:t>function </a:t>
            </a:r>
            <a:r>
              <a:rPr lang="en-US" dirty="0" err="1"/>
              <a:t>addNumbers</a:t>
            </a:r>
            <a:r>
              <a:rPr lang="en-US" dirty="0"/>
              <a:t>(</a:t>
            </a:r>
            <a:r>
              <a:rPr lang="en-US" dirty="0" err="1">
                <a:solidFill>
                  <a:srgbClr val="0070C0"/>
                </a:solidFill>
              </a:rPr>
              <a:t>int</a:t>
            </a:r>
            <a:r>
              <a:rPr lang="en-US" dirty="0"/>
              <a:t> $a, </a:t>
            </a:r>
            <a:r>
              <a:rPr lang="en-US" dirty="0" err="1">
                <a:solidFill>
                  <a:srgbClr val="0070C0"/>
                </a:solidFill>
              </a:rPr>
              <a:t>int</a:t>
            </a:r>
            <a:r>
              <a:rPr lang="en-US" dirty="0"/>
              <a:t> $b) {</a:t>
            </a:r>
          </a:p>
          <a:p>
            <a:pPr marL="320040" lvl="1" indent="0">
              <a:buNone/>
            </a:pPr>
            <a:r>
              <a:rPr lang="en-US" dirty="0"/>
              <a:t>  return $a + $b;</a:t>
            </a:r>
          </a:p>
          <a:p>
            <a:pPr marL="320040" lvl="1" indent="0">
              <a:buNone/>
            </a:pPr>
            <a:r>
              <a:rPr lang="en-US" dirty="0"/>
              <a:t>}</a:t>
            </a:r>
          </a:p>
          <a:p>
            <a:pPr marL="320040" lvl="1" indent="0">
              <a:buNone/>
            </a:pPr>
            <a:r>
              <a:rPr lang="en-US" dirty="0"/>
              <a:t>echo </a:t>
            </a:r>
            <a:r>
              <a:rPr lang="en-US" dirty="0" err="1"/>
              <a:t>addNumbers</a:t>
            </a:r>
            <a:r>
              <a:rPr lang="en-US" dirty="0"/>
              <a:t>(5, "5 days");</a:t>
            </a:r>
          </a:p>
          <a:p>
            <a:r>
              <a:rPr lang="en-US" b="1" dirty="0" smtClean="0"/>
              <a:t>?</a:t>
            </a:r>
            <a:r>
              <a:rPr lang="en-US" dirty="0" smtClean="0"/>
              <a:t>&gt;</a:t>
            </a:r>
            <a:endParaRPr lang="en-US" dirty="0"/>
          </a:p>
        </p:txBody>
      </p:sp>
    </p:spTree>
    <p:extLst>
      <p:ext uri="{BB962C8B-B14F-4D97-AF65-F5344CB8AC3E}">
        <p14:creationId xmlns:p14="http://schemas.microsoft.com/office/powerpoint/2010/main" val="2643493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Array is </a:t>
            </a:r>
            <a:r>
              <a:rPr lang="en-US" dirty="0"/>
              <a:t>a variable that can store more than one </a:t>
            </a:r>
            <a:r>
              <a:rPr lang="en-US" dirty="0" smtClean="0"/>
              <a:t>value. There </a:t>
            </a:r>
            <a:r>
              <a:rPr lang="en-US" dirty="0"/>
              <a:t>are two </a:t>
            </a:r>
            <a:r>
              <a:rPr lang="en-US" dirty="0" smtClean="0"/>
              <a:t>ways </a:t>
            </a:r>
            <a:r>
              <a:rPr lang="en-US" dirty="0"/>
              <a:t>used to create an array</a:t>
            </a:r>
            <a:r>
              <a:rPr lang="en-US" dirty="0" smtClean="0"/>
              <a:t>.</a:t>
            </a:r>
            <a:endParaRPr lang="en-US" dirty="0"/>
          </a:p>
          <a:p>
            <a:r>
              <a:rPr lang="en-US" b="1" dirty="0"/>
              <a:t>Informally</a:t>
            </a:r>
          </a:p>
          <a:p>
            <a:pPr lvl="1"/>
            <a:r>
              <a:rPr lang="en-US" dirty="0"/>
              <a:t>you can create the array simply by making reference to it.</a:t>
            </a:r>
          </a:p>
          <a:p>
            <a:pPr lvl="1"/>
            <a:r>
              <a:rPr lang="en-US" dirty="0"/>
              <a:t>$state[0] = "Delaware";</a:t>
            </a:r>
          </a:p>
          <a:p>
            <a:r>
              <a:rPr lang="en-US" b="1" dirty="0"/>
              <a:t>Formally</a:t>
            </a:r>
          </a:p>
          <a:p>
            <a:pPr lvl="1"/>
            <a:r>
              <a:rPr lang="en-US" dirty="0"/>
              <a:t>Uses the array() function</a:t>
            </a:r>
          </a:p>
          <a:p>
            <a:pPr lvl="1"/>
            <a:r>
              <a:rPr lang="en-US" dirty="0"/>
              <a:t>array array([item1 [,item2 ... [,</a:t>
            </a:r>
            <a:r>
              <a:rPr lang="en-US" dirty="0" err="1"/>
              <a:t>itemN</a:t>
            </a:r>
            <a:r>
              <a:rPr lang="en-US" dirty="0"/>
              <a:t>]]])</a:t>
            </a:r>
          </a:p>
          <a:p>
            <a:pPr lvl="1"/>
            <a:r>
              <a:rPr lang="en-US" dirty="0"/>
              <a:t>$languages = array ("English", "Gaelic", "Spanish");</a:t>
            </a:r>
          </a:p>
          <a:p>
            <a:pPr lvl="1"/>
            <a:r>
              <a:rPr lang="en-US" dirty="0"/>
              <a:t>$languages = array ("Spain" =&gt; "</a:t>
            </a:r>
            <a:r>
              <a:rPr lang="en-US" dirty="0" err="1"/>
              <a:t>Spanish","Ireland</a:t>
            </a:r>
            <a:r>
              <a:rPr lang="en-US" dirty="0"/>
              <a:t>" =&gt; "Gaelic",  "United States" =&gt; "English</a:t>
            </a:r>
            <a:r>
              <a:rPr lang="en-US" dirty="0" smtClean="0"/>
              <a:t>");</a:t>
            </a:r>
            <a:endParaRPr lang="en-US" dirty="0"/>
          </a:p>
        </p:txBody>
      </p:sp>
    </p:spTree>
    <p:extLst>
      <p:ext uri="{BB962C8B-B14F-4D97-AF65-F5344CB8AC3E}">
        <p14:creationId xmlns:p14="http://schemas.microsoft.com/office/powerpoint/2010/main" val="4208668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t>Server Side vs Client Side Scripting Languages</a:t>
            </a:r>
            <a:endParaRPr lang="en-US" sz="3600" dirty="0"/>
          </a:p>
        </p:txBody>
      </p:sp>
      <p:sp>
        <p:nvSpPr>
          <p:cNvPr id="3" name="Content Placeholder 2"/>
          <p:cNvSpPr>
            <a:spLocks noGrp="1"/>
          </p:cNvSpPr>
          <p:nvPr>
            <p:ph sz="quarter" idx="1"/>
          </p:nvPr>
        </p:nvSpPr>
        <p:spPr/>
        <p:txBody>
          <a:bodyPr>
            <a:normAutofit/>
          </a:bodyPr>
          <a:lstStyle/>
          <a:p>
            <a:r>
              <a:rPr lang="en-US" sz="2600" dirty="0"/>
              <a:t>Client side scripts</a:t>
            </a:r>
          </a:p>
          <a:p>
            <a:pPr lvl="1"/>
            <a:r>
              <a:rPr lang="en-US" sz="2600" dirty="0"/>
              <a:t>Are executed by the client, particularly by the </a:t>
            </a:r>
            <a:r>
              <a:rPr lang="en-US" sz="2600" b="1" u="sng" dirty="0"/>
              <a:t>browser</a:t>
            </a:r>
          </a:p>
          <a:p>
            <a:pPr lvl="1"/>
            <a:r>
              <a:rPr lang="en-US" sz="2600" dirty="0"/>
              <a:t>They are used for appearance and behavior of a web page </a:t>
            </a:r>
          </a:p>
          <a:p>
            <a:pPr lvl="1"/>
            <a:r>
              <a:rPr lang="en-US" sz="2600" dirty="0"/>
              <a:t>It has little or no access to the underlying operating system</a:t>
            </a:r>
          </a:p>
          <a:p>
            <a:pPr lvl="1"/>
            <a:r>
              <a:rPr lang="en-US" sz="2600" dirty="0"/>
              <a:t>Some features may not work or </a:t>
            </a:r>
            <a:r>
              <a:rPr lang="en-US" sz="2600" dirty="0" smtClean="0"/>
              <a:t>may not be properly </a:t>
            </a:r>
            <a:r>
              <a:rPr lang="en-US" sz="2600" dirty="0"/>
              <a:t>rendered on specific browser(s) </a:t>
            </a:r>
          </a:p>
        </p:txBody>
      </p:sp>
    </p:spTree>
    <p:extLst>
      <p:ext uri="{BB962C8B-B14F-4D97-AF65-F5344CB8AC3E}">
        <p14:creationId xmlns:p14="http://schemas.microsoft.com/office/powerpoint/2010/main" val="37936309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Indexed arrays </a:t>
            </a:r>
            <a:endParaRPr lang="en-US" b="1" dirty="0"/>
          </a:p>
        </p:txBody>
      </p:sp>
      <p:sp>
        <p:nvSpPr>
          <p:cNvPr id="3" name="Content Placeholder 2"/>
          <p:cNvSpPr>
            <a:spLocks noGrp="1"/>
          </p:cNvSpPr>
          <p:nvPr>
            <p:ph sz="quarter" idx="1"/>
          </p:nvPr>
        </p:nvSpPr>
        <p:spPr/>
        <p:txBody>
          <a:bodyPr>
            <a:normAutofit/>
          </a:bodyPr>
          <a:lstStyle/>
          <a:p>
            <a:r>
              <a:rPr lang="en-US" dirty="0" smtClean="0"/>
              <a:t>There </a:t>
            </a:r>
            <a:r>
              <a:rPr lang="en-US" dirty="0"/>
              <a:t>are two ways to create indexed arrays.</a:t>
            </a:r>
          </a:p>
          <a:p>
            <a:r>
              <a:rPr lang="en-US" dirty="0"/>
              <a:t>$cars = array("Volvo", "BMW", "Toyota");</a:t>
            </a:r>
          </a:p>
          <a:p>
            <a:r>
              <a:rPr lang="en-US" dirty="0"/>
              <a:t>		Or</a:t>
            </a:r>
          </a:p>
          <a:p>
            <a:r>
              <a:rPr lang="en-US" dirty="0"/>
              <a:t>$cars[0] = "Volvo";</a:t>
            </a:r>
          </a:p>
          <a:p>
            <a:r>
              <a:rPr lang="en-US" dirty="0"/>
              <a:t>$cars[1] = "BMW";</a:t>
            </a:r>
          </a:p>
          <a:p>
            <a:r>
              <a:rPr lang="en-US" dirty="0"/>
              <a:t>$cars[2] = "Toyota"	</a:t>
            </a:r>
          </a:p>
          <a:p>
            <a:endParaRPr lang="en-US" dirty="0"/>
          </a:p>
          <a:p>
            <a:endParaRPr lang="en-US" dirty="0"/>
          </a:p>
        </p:txBody>
      </p:sp>
    </p:spTree>
    <p:extLst>
      <p:ext uri="{BB962C8B-B14F-4D97-AF65-F5344CB8AC3E}">
        <p14:creationId xmlns:p14="http://schemas.microsoft.com/office/powerpoint/2010/main" val="30357945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Associative </a:t>
            </a:r>
            <a:r>
              <a:rPr lang="en-US" dirty="0" smtClean="0"/>
              <a:t>Arrays</a:t>
            </a:r>
            <a:endParaRPr lang="en-US" dirty="0"/>
          </a:p>
        </p:txBody>
      </p:sp>
      <p:sp>
        <p:nvSpPr>
          <p:cNvPr id="3" name="Content Placeholder 2"/>
          <p:cNvSpPr>
            <a:spLocks noGrp="1"/>
          </p:cNvSpPr>
          <p:nvPr>
            <p:ph sz="quarter" idx="1"/>
          </p:nvPr>
        </p:nvSpPr>
        <p:spPr/>
        <p:txBody>
          <a:bodyPr/>
          <a:lstStyle/>
          <a:p>
            <a:r>
              <a:rPr lang="en-US" dirty="0" smtClean="0"/>
              <a:t>Associative </a:t>
            </a:r>
            <a:r>
              <a:rPr lang="en-US" dirty="0"/>
              <a:t>arrays are arrays that use named keys that you assign to them. </a:t>
            </a:r>
            <a:endParaRPr lang="en-US" dirty="0" smtClean="0"/>
          </a:p>
          <a:p>
            <a:r>
              <a:rPr lang="en-US" dirty="0" smtClean="0"/>
              <a:t>There </a:t>
            </a:r>
            <a:r>
              <a:rPr lang="en-US" dirty="0"/>
              <a:t>are two ways to create an associative array: </a:t>
            </a:r>
          </a:p>
          <a:p>
            <a:r>
              <a:rPr lang="en-US" dirty="0"/>
              <a:t>$age = array("Peter"=&gt;"35", "Ben"=&gt;"37", "Joe"=&gt;"43");</a:t>
            </a:r>
          </a:p>
          <a:p>
            <a:r>
              <a:rPr lang="en-US" dirty="0"/>
              <a:t>Or	</a:t>
            </a:r>
          </a:p>
          <a:p>
            <a:r>
              <a:rPr lang="en-US" dirty="0"/>
              <a:t>$age['Peter'] = "35";</a:t>
            </a:r>
          </a:p>
          <a:p>
            <a:r>
              <a:rPr lang="en-US" dirty="0"/>
              <a:t>$age['Ben'] = "37";</a:t>
            </a:r>
          </a:p>
          <a:p>
            <a:r>
              <a:rPr lang="en-US" dirty="0"/>
              <a:t>$age['Joe'] = "43";</a:t>
            </a:r>
          </a:p>
          <a:p>
            <a:endParaRPr lang="en-US" dirty="0"/>
          </a:p>
        </p:txBody>
      </p:sp>
    </p:spTree>
    <p:extLst>
      <p:ext uri="{BB962C8B-B14F-4D97-AF65-F5344CB8AC3E}">
        <p14:creationId xmlns:p14="http://schemas.microsoft.com/office/powerpoint/2010/main" val="33072700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5602"/>
            <a:ext cx="10363200" cy="1143000"/>
          </a:xfrm>
        </p:spPr>
        <p:txBody>
          <a:bodyPr/>
          <a:lstStyle/>
          <a:p>
            <a:r>
              <a:rPr lang="en-US" dirty="0" smtClean="0"/>
              <a:t>Array functions</a:t>
            </a:r>
            <a:endParaRPr lang="en-US" dirty="0"/>
          </a:p>
        </p:txBody>
      </p:sp>
      <p:sp>
        <p:nvSpPr>
          <p:cNvPr id="3" name="Content Placeholder 2"/>
          <p:cNvSpPr>
            <a:spLocks noGrp="1"/>
          </p:cNvSpPr>
          <p:nvPr>
            <p:ph sz="quarter" idx="1"/>
          </p:nvPr>
        </p:nvSpPr>
        <p:spPr>
          <a:xfrm>
            <a:off x="1219200" y="1418602"/>
            <a:ext cx="10363200" cy="4572000"/>
          </a:xfrm>
        </p:spPr>
        <p:txBody>
          <a:bodyPr>
            <a:normAutofit/>
          </a:bodyPr>
          <a:lstStyle/>
          <a:p>
            <a:r>
              <a:rPr lang="en-US" b="1" dirty="0"/>
              <a:t>range()</a:t>
            </a:r>
          </a:p>
          <a:p>
            <a:r>
              <a:rPr lang="en-US" dirty="0"/>
              <a:t>The range() function provides an easy way to quickly create and fill an array consisting of a range of low and high integer values.</a:t>
            </a:r>
          </a:p>
          <a:p>
            <a:pPr lvl="1"/>
            <a:r>
              <a:rPr lang="en-US" dirty="0"/>
              <a:t>$die = </a:t>
            </a:r>
            <a:r>
              <a:rPr lang="en-US" dirty="0">
                <a:solidFill>
                  <a:srgbClr val="0070C0"/>
                </a:solidFill>
              </a:rPr>
              <a:t>range</a:t>
            </a:r>
            <a:r>
              <a:rPr lang="en-US" dirty="0"/>
              <a:t>(0,6);</a:t>
            </a:r>
          </a:p>
          <a:p>
            <a:pPr lvl="1"/>
            <a:r>
              <a:rPr lang="en-US" dirty="0"/>
              <a:t>Same as specifying $die = array(0,1,2,3,4,5,6)</a:t>
            </a:r>
          </a:p>
          <a:p>
            <a:r>
              <a:rPr lang="en-US" dirty="0"/>
              <a:t>The optional </a:t>
            </a:r>
            <a:r>
              <a:rPr lang="en-US" b="1" dirty="0">
                <a:solidFill>
                  <a:srgbClr val="FF0000"/>
                </a:solidFill>
              </a:rPr>
              <a:t>step</a:t>
            </a:r>
            <a:r>
              <a:rPr lang="en-US" b="1" dirty="0">
                <a:solidFill>
                  <a:srgbClr val="0070C0"/>
                </a:solidFill>
              </a:rPr>
              <a:t> </a:t>
            </a:r>
            <a:r>
              <a:rPr lang="en-US" dirty="0"/>
              <a:t>parameter offers a convenient means for determining the increment between members of the range.</a:t>
            </a:r>
          </a:p>
          <a:p>
            <a:pPr lvl="1"/>
            <a:r>
              <a:rPr lang="en-US" dirty="0"/>
              <a:t>$even = </a:t>
            </a:r>
            <a:r>
              <a:rPr lang="en-US" dirty="0">
                <a:solidFill>
                  <a:srgbClr val="0070C0"/>
                </a:solidFill>
              </a:rPr>
              <a:t>range</a:t>
            </a:r>
            <a:r>
              <a:rPr lang="en-US" dirty="0"/>
              <a:t>(0,20,2);</a:t>
            </a:r>
          </a:p>
          <a:p>
            <a:r>
              <a:rPr lang="en-US" dirty="0"/>
              <a:t>also be used for character sequences</a:t>
            </a:r>
          </a:p>
          <a:p>
            <a:pPr lvl="1"/>
            <a:r>
              <a:rPr lang="en-US" dirty="0"/>
              <a:t>$letters = </a:t>
            </a:r>
            <a:r>
              <a:rPr lang="en-US" dirty="0">
                <a:solidFill>
                  <a:srgbClr val="0070C0"/>
                </a:solidFill>
              </a:rPr>
              <a:t>range</a:t>
            </a:r>
            <a:r>
              <a:rPr lang="en-US" dirty="0"/>
              <a:t>("A","F");</a:t>
            </a:r>
          </a:p>
          <a:p>
            <a:endParaRPr lang="en-US" dirty="0"/>
          </a:p>
        </p:txBody>
      </p:sp>
    </p:spTree>
    <p:extLst>
      <p:ext uri="{BB962C8B-B14F-4D97-AF65-F5344CB8AC3E}">
        <p14:creationId xmlns:p14="http://schemas.microsoft.com/office/powerpoint/2010/main" val="16945216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1143000"/>
          </a:xfrm>
        </p:spPr>
        <p:txBody>
          <a:bodyPr>
            <a:normAutofit/>
          </a:bodyPr>
          <a:lstStyle/>
          <a:p>
            <a:r>
              <a:rPr lang="en-US" altLang="en-US" dirty="0">
                <a:latin typeface="Calibri" panose="020F0502020204030204" pitchFamily="34" charset="0"/>
              </a:rPr>
              <a:t>Outputting </a:t>
            </a:r>
            <a:r>
              <a:rPr lang="en-US" altLang="en-US" dirty="0" smtClean="0">
                <a:latin typeface="Calibri" panose="020F0502020204030204" pitchFamily="34" charset="0"/>
              </a:rPr>
              <a:t>Array</a:t>
            </a:r>
            <a:endParaRPr lang="en-US" dirty="0"/>
          </a:p>
        </p:txBody>
      </p:sp>
      <p:sp>
        <p:nvSpPr>
          <p:cNvPr id="3" name="Content Placeholder 2"/>
          <p:cNvSpPr>
            <a:spLocks noGrp="1"/>
          </p:cNvSpPr>
          <p:nvPr>
            <p:ph sz="quarter" idx="1"/>
          </p:nvPr>
        </p:nvSpPr>
        <p:spPr>
          <a:xfrm>
            <a:off x="1219200" y="1417638"/>
            <a:ext cx="10363200" cy="4572000"/>
          </a:xfrm>
        </p:spPr>
        <p:txBody>
          <a:bodyPr/>
          <a:lstStyle/>
          <a:p>
            <a:r>
              <a:rPr lang="en-US" sz="2400" b="1" dirty="0" err="1" smtClean="0"/>
              <a:t>print_r</a:t>
            </a:r>
            <a:r>
              <a:rPr lang="en-US" sz="2400" b="1" dirty="0"/>
              <a:t>() </a:t>
            </a:r>
            <a:r>
              <a:rPr lang="en-US" sz="2400" dirty="0"/>
              <a:t>is used to print </a:t>
            </a:r>
            <a:r>
              <a:rPr lang="en-US" sz="2400" dirty="0" smtClean="0"/>
              <a:t>the </a:t>
            </a:r>
            <a:r>
              <a:rPr lang="en-US" sz="2400" dirty="0"/>
              <a:t>structure of arrays and objects in an easy-to-read format.</a:t>
            </a:r>
          </a:p>
          <a:p>
            <a:pPr lvl="1"/>
            <a:r>
              <a:rPr lang="en-US" dirty="0" smtClean="0"/>
              <a:t>Example:</a:t>
            </a:r>
          </a:p>
          <a:p>
            <a:pPr lvl="1"/>
            <a:endParaRPr lang="en-US" dirty="0" smtClean="0"/>
          </a:p>
          <a:p>
            <a:pPr lvl="1"/>
            <a:endParaRPr lang="en-US" dirty="0" smtClean="0"/>
          </a:p>
          <a:p>
            <a:pPr lvl="1"/>
            <a:endParaRPr lang="en-US" dirty="0" smtClean="0"/>
          </a:p>
          <a:p>
            <a:pPr lvl="1"/>
            <a:endParaRPr lang="en-US" sz="2000" i="1" dirty="0" smtClean="0">
              <a:solidFill>
                <a:srgbClr val="FF0000"/>
              </a:solidFill>
            </a:endParaRPr>
          </a:p>
          <a:p>
            <a:r>
              <a:rPr lang="en-US" sz="2400" dirty="0" smtClean="0"/>
              <a:t>To </a:t>
            </a:r>
            <a:r>
              <a:rPr lang="en-US" sz="2400" dirty="0"/>
              <a:t>capture the output of </a:t>
            </a:r>
            <a:r>
              <a:rPr lang="en-US" sz="2400" b="1" dirty="0" err="1"/>
              <a:t>print_r</a:t>
            </a:r>
            <a:r>
              <a:rPr lang="en-US" sz="2400" b="1" dirty="0"/>
              <a:t>(), </a:t>
            </a:r>
            <a:r>
              <a:rPr lang="en-US" sz="2400" dirty="0" smtClean="0"/>
              <a:t>the </a:t>
            </a:r>
            <a:r>
              <a:rPr lang="en-US" sz="2400" dirty="0"/>
              <a:t>return </a:t>
            </a:r>
            <a:r>
              <a:rPr lang="en-US" sz="2400" dirty="0" smtClean="0"/>
              <a:t>parameter is used. </a:t>
            </a:r>
          </a:p>
          <a:p>
            <a:r>
              <a:rPr lang="en-US" sz="2400" dirty="0" smtClean="0"/>
              <a:t>When </a:t>
            </a:r>
            <a:r>
              <a:rPr lang="en-US" sz="2400" dirty="0"/>
              <a:t>this parameter is set to true, </a:t>
            </a:r>
            <a:r>
              <a:rPr lang="en-US" sz="2400" dirty="0" err="1"/>
              <a:t>print_r</a:t>
            </a:r>
            <a:r>
              <a:rPr lang="en-US" sz="2400" dirty="0"/>
              <a:t>() will return the information rather than print it</a:t>
            </a:r>
            <a:r>
              <a:rPr lang="en-US" sz="2400" dirty="0" smtClean="0"/>
              <a:t>.</a:t>
            </a:r>
            <a:endParaRPr lang="en-US" sz="2400" dirty="0"/>
          </a:p>
          <a:p>
            <a:endParaRPr lang="en-US" dirty="0"/>
          </a:p>
        </p:txBody>
      </p:sp>
      <p:pic>
        <p:nvPicPr>
          <p:cNvPr id="5" name="Picture 4"/>
          <p:cNvPicPr>
            <a:picLocks noChangeAspect="1"/>
          </p:cNvPicPr>
          <p:nvPr/>
        </p:nvPicPr>
        <p:blipFill>
          <a:blip r:embed="rId3"/>
          <a:stretch>
            <a:fillRect/>
          </a:stretch>
        </p:blipFill>
        <p:spPr>
          <a:xfrm>
            <a:off x="1750756" y="2274888"/>
            <a:ext cx="7353300" cy="1428750"/>
          </a:xfrm>
          <a:prstGeom prst="rect">
            <a:avLst/>
          </a:prstGeom>
        </p:spPr>
      </p:pic>
      <p:pic>
        <p:nvPicPr>
          <p:cNvPr id="6" name="Picture 5"/>
          <p:cNvPicPr>
            <a:picLocks noChangeAspect="1"/>
          </p:cNvPicPr>
          <p:nvPr/>
        </p:nvPicPr>
        <p:blipFill>
          <a:blip r:embed="rId4"/>
          <a:stretch>
            <a:fillRect/>
          </a:stretch>
        </p:blipFill>
        <p:spPr>
          <a:xfrm>
            <a:off x="2417506" y="4839469"/>
            <a:ext cx="6166055" cy="1660092"/>
          </a:xfrm>
          <a:prstGeom prst="rect">
            <a:avLst/>
          </a:prstGeom>
        </p:spPr>
      </p:pic>
    </p:spTree>
    <p:extLst>
      <p:ext uri="{BB962C8B-B14F-4D97-AF65-F5344CB8AC3E}">
        <p14:creationId xmlns:p14="http://schemas.microsoft.com/office/powerpoint/2010/main" val="34614408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Calibri" panose="020F0502020204030204" pitchFamily="34" charset="0"/>
              </a:rPr>
              <a:t>Adding and Removing array </a:t>
            </a:r>
            <a:r>
              <a:rPr lang="en-US" altLang="en-US" dirty="0" smtClean="0">
                <a:latin typeface="Calibri" panose="020F0502020204030204" pitchFamily="34" charset="0"/>
              </a:rPr>
              <a:t>elements</a:t>
            </a:r>
            <a:endParaRPr lang="en-US" dirty="0"/>
          </a:p>
        </p:txBody>
      </p:sp>
      <p:sp>
        <p:nvSpPr>
          <p:cNvPr id="3" name="Content Placeholder 2"/>
          <p:cNvSpPr>
            <a:spLocks noGrp="1"/>
          </p:cNvSpPr>
          <p:nvPr>
            <p:ph sz="quarter" idx="1"/>
          </p:nvPr>
        </p:nvSpPr>
        <p:spPr/>
        <p:txBody>
          <a:bodyPr/>
          <a:lstStyle/>
          <a:p>
            <a:r>
              <a:rPr lang="en-US" b="1" dirty="0" err="1"/>
              <a:t>array_push</a:t>
            </a:r>
            <a:r>
              <a:rPr lang="en-US" dirty="0"/>
              <a:t>()</a:t>
            </a:r>
          </a:p>
          <a:p>
            <a:pPr lvl="1"/>
            <a:r>
              <a:rPr lang="en-US" dirty="0"/>
              <a:t>The </a:t>
            </a:r>
            <a:r>
              <a:rPr lang="en-US" dirty="0" err="1"/>
              <a:t>array_push</a:t>
            </a:r>
            <a:r>
              <a:rPr lang="en-US" dirty="0"/>
              <a:t>() function adds variable onto the </a:t>
            </a:r>
            <a:r>
              <a:rPr lang="en-US" b="1" dirty="0">
                <a:solidFill>
                  <a:srgbClr val="00B050"/>
                </a:solidFill>
              </a:rPr>
              <a:t>end of the target_array</a:t>
            </a:r>
            <a:r>
              <a:rPr lang="en-US" dirty="0"/>
              <a:t>.</a:t>
            </a:r>
          </a:p>
          <a:p>
            <a:pPr lvl="1"/>
            <a:r>
              <a:rPr lang="en-US" dirty="0"/>
              <a:t>$states = array("</a:t>
            </a:r>
            <a:r>
              <a:rPr lang="en-US" dirty="0" err="1"/>
              <a:t>Ohio","New</a:t>
            </a:r>
            <a:r>
              <a:rPr lang="en-US" dirty="0"/>
              <a:t> York");</a:t>
            </a:r>
          </a:p>
          <a:p>
            <a:pPr lvl="1"/>
            <a:r>
              <a:rPr lang="en-US" dirty="0" err="1"/>
              <a:t>array_push</a:t>
            </a:r>
            <a:r>
              <a:rPr lang="en-US" dirty="0"/>
              <a:t>($</a:t>
            </a:r>
            <a:r>
              <a:rPr lang="en-US" dirty="0" err="1"/>
              <a:t>states,"California","Texas</a:t>
            </a:r>
            <a:r>
              <a:rPr lang="en-US" dirty="0"/>
              <a:t>");</a:t>
            </a:r>
          </a:p>
          <a:p>
            <a:r>
              <a:rPr lang="en-US" b="1" dirty="0" err="1"/>
              <a:t>array_pop</a:t>
            </a:r>
            <a:r>
              <a:rPr lang="en-US" dirty="0"/>
              <a:t>()</a:t>
            </a:r>
          </a:p>
          <a:p>
            <a:pPr lvl="1"/>
            <a:r>
              <a:rPr lang="en-US" dirty="0"/>
              <a:t>The </a:t>
            </a:r>
            <a:r>
              <a:rPr lang="en-US" dirty="0" err="1"/>
              <a:t>array_pop</a:t>
            </a:r>
            <a:r>
              <a:rPr lang="en-US" dirty="0"/>
              <a:t>() function returns </a:t>
            </a:r>
            <a:r>
              <a:rPr lang="en-US" b="1" dirty="0">
                <a:solidFill>
                  <a:srgbClr val="00B050"/>
                </a:solidFill>
              </a:rPr>
              <a:t>the last element </a:t>
            </a:r>
            <a:r>
              <a:rPr lang="en-US" dirty="0"/>
              <a:t>from target_array.</a:t>
            </a:r>
          </a:p>
          <a:p>
            <a:pPr lvl="1"/>
            <a:r>
              <a:rPr lang="en-US" dirty="0"/>
              <a:t>$states = array("</a:t>
            </a:r>
            <a:r>
              <a:rPr lang="en-US" dirty="0" err="1"/>
              <a:t>Ohio","New</a:t>
            </a:r>
            <a:r>
              <a:rPr lang="en-US" dirty="0"/>
              <a:t> </a:t>
            </a:r>
            <a:r>
              <a:rPr lang="en-US" dirty="0" err="1"/>
              <a:t>York","California","Texas</a:t>
            </a:r>
            <a:r>
              <a:rPr lang="en-US" dirty="0"/>
              <a:t>");</a:t>
            </a:r>
          </a:p>
          <a:p>
            <a:pPr lvl="1"/>
            <a:r>
              <a:rPr lang="en-US" dirty="0"/>
              <a:t>$state = </a:t>
            </a:r>
            <a:r>
              <a:rPr lang="en-US" dirty="0" err="1"/>
              <a:t>array_pop</a:t>
            </a:r>
            <a:r>
              <a:rPr lang="en-US" dirty="0"/>
              <a:t>($states); // $state = "Texas"</a:t>
            </a:r>
          </a:p>
        </p:txBody>
      </p:sp>
    </p:spTree>
    <p:extLst>
      <p:ext uri="{BB962C8B-B14F-4D97-AF65-F5344CB8AC3E}">
        <p14:creationId xmlns:p14="http://schemas.microsoft.com/office/powerpoint/2010/main" val="18502513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Calibri" panose="020F0502020204030204" pitchFamily="34" charset="0"/>
              </a:rPr>
              <a:t>Adding and Removing array </a:t>
            </a:r>
            <a:r>
              <a:rPr lang="en-US" altLang="en-US" dirty="0" smtClean="0">
                <a:latin typeface="Calibri" panose="020F0502020204030204" pitchFamily="34" charset="0"/>
              </a:rPr>
              <a:t>elements</a:t>
            </a:r>
            <a:endParaRPr lang="en-US" dirty="0"/>
          </a:p>
        </p:txBody>
      </p:sp>
      <p:sp>
        <p:nvSpPr>
          <p:cNvPr id="3" name="Content Placeholder 2"/>
          <p:cNvSpPr>
            <a:spLocks noGrp="1"/>
          </p:cNvSpPr>
          <p:nvPr>
            <p:ph sz="quarter" idx="1"/>
          </p:nvPr>
        </p:nvSpPr>
        <p:spPr/>
        <p:txBody>
          <a:bodyPr>
            <a:normAutofit/>
          </a:bodyPr>
          <a:lstStyle/>
          <a:p>
            <a:r>
              <a:rPr lang="en-US" b="1" dirty="0" err="1"/>
              <a:t>array_shift</a:t>
            </a:r>
            <a:r>
              <a:rPr lang="en-US" dirty="0"/>
              <a:t>()</a:t>
            </a:r>
          </a:p>
          <a:p>
            <a:pPr lvl="1"/>
            <a:r>
              <a:rPr lang="en-US" dirty="0"/>
              <a:t>The </a:t>
            </a:r>
            <a:r>
              <a:rPr lang="en-US" dirty="0" err="1"/>
              <a:t>array_shift</a:t>
            </a:r>
            <a:r>
              <a:rPr lang="en-US" dirty="0"/>
              <a:t>() function is similar to  </a:t>
            </a:r>
            <a:r>
              <a:rPr lang="en-US" dirty="0" err="1"/>
              <a:t>array_pop</a:t>
            </a:r>
            <a:r>
              <a:rPr lang="en-US" dirty="0"/>
              <a:t>(), except that it returns the </a:t>
            </a:r>
            <a:r>
              <a:rPr lang="en-US" b="1" dirty="0">
                <a:solidFill>
                  <a:srgbClr val="00B050"/>
                </a:solidFill>
              </a:rPr>
              <a:t>first array item </a:t>
            </a:r>
            <a:r>
              <a:rPr lang="en-US" dirty="0"/>
              <a:t>found on the target_array rather than the last.</a:t>
            </a:r>
          </a:p>
          <a:p>
            <a:pPr lvl="1"/>
            <a:r>
              <a:rPr lang="en-US" dirty="0"/>
              <a:t>$states = array("</a:t>
            </a:r>
            <a:r>
              <a:rPr lang="en-US" dirty="0" err="1"/>
              <a:t>Ohio","New</a:t>
            </a:r>
            <a:r>
              <a:rPr lang="en-US" dirty="0"/>
              <a:t> </a:t>
            </a:r>
            <a:r>
              <a:rPr lang="en-US" dirty="0" err="1"/>
              <a:t>York","California","Texas</a:t>
            </a:r>
            <a:r>
              <a:rPr lang="en-US" dirty="0"/>
              <a:t>");</a:t>
            </a:r>
          </a:p>
          <a:p>
            <a:pPr lvl="1"/>
            <a:r>
              <a:rPr lang="en-US" dirty="0"/>
              <a:t>$state = </a:t>
            </a:r>
            <a:r>
              <a:rPr lang="en-US" dirty="0" err="1"/>
              <a:t>array_shift</a:t>
            </a:r>
            <a:r>
              <a:rPr lang="en-US" dirty="0"/>
              <a:t>($states);</a:t>
            </a:r>
          </a:p>
          <a:p>
            <a:r>
              <a:rPr lang="en-US" b="1" dirty="0" err="1"/>
              <a:t>array_unshift</a:t>
            </a:r>
            <a:r>
              <a:rPr lang="en-US" dirty="0"/>
              <a:t>()</a:t>
            </a:r>
          </a:p>
          <a:p>
            <a:pPr lvl="1"/>
            <a:r>
              <a:rPr lang="en-US" dirty="0"/>
              <a:t>The </a:t>
            </a:r>
            <a:r>
              <a:rPr lang="en-US" dirty="0" err="1"/>
              <a:t>array_unshift</a:t>
            </a:r>
            <a:r>
              <a:rPr lang="en-US" dirty="0"/>
              <a:t>() function is similar to </a:t>
            </a:r>
            <a:r>
              <a:rPr lang="en-US" dirty="0" err="1"/>
              <a:t>array_push</a:t>
            </a:r>
            <a:r>
              <a:rPr lang="en-US" dirty="0"/>
              <a:t>(), except that it adds elements to the </a:t>
            </a:r>
            <a:r>
              <a:rPr lang="en-US" b="1" dirty="0">
                <a:solidFill>
                  <a:srgbClr val="00B050"/>
                </a:solidFill>
              </a:rPr>
              <a:t>front of the array </a:t>
            </a:r>
            <a:r>
              <a:rPr lang="en-US" dirty="0"/>
              <a:t>rather than to the end.</a:t>
            </a:r>
          </a:p>
          <a:p>
            <a:pPr lvl="1"/>
            <a:r>
              <a:rPr lang="en-US" dirty="0"/>
              <a:t>$states = array("</a:t>
            </a:r>
            <a:r>
              <a:rPr lang="en-US" dirty="0" err="1"/>
              <a:t>Ohio","New</a:t>
            </a:r>
            <a:r>
              <a:rPr lang="en-US" dirty="0"/>
              <a:t> York");</a:t>
            </a:r>
          </a:p>
          <a:p>
            <a:pPr lvl="1"/>
            <a:r>
              <a:rPr lang="en-US" dirty="0" err="1"/>
              <a:t>array_unshift</a:t>
            </a:r>
            <a:r>
              <a:rPr lang="en-US" dirty="0"/>
              <a:t>($</a:t>
            </a:r>
            <a:r>
              <a:rPr lang="en-US" dirty="0" err="1"/>
              <a:t>states,"California","Texas</a:t>
            </a:r>
            <a:r>
              <a:rPr lang="en-US" dirty="0"/>
              <a:t>");</a:t>
            </a:r>
          </a:p>
          <a:p>
            <a:endParaRPr lang="en-US" dirty="0"/>
          </a:p>
        </p:txBody>
      </p:sp>
    </p:spTree>
    <p:extLst>
      <p:ext uri="{BB962C8B-B14F-4D97-AF65-F5344CB8AC3E}">
        <p14:creationId xmlns:p14="http://schemas.microsoft.com/office/powerpoint/2010/main" val="5191218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 question 1</a:t>
            </a:r>
            <a:endParaRPr lang="en-US" dirty="0"/>
          </a:p>
        </p:txBody>
      </p:sp>
      <p:sp>
        <p:nvSpPr>
          <p:cNvPr id="3" name="Content Placeholder 2"/>
          <p:cNvSpPr>
            <a:spLocks noGrp="1"/>
          </p:cNvSpPr>
          <p:nvPr>
            <p:ph sz="quarter" idx="1"/>
          </p:nvPr>
        </p:nvSpPr>
        <p:spPr/>
        <p:txBody>
          <a:bodyPr/>
          <a:lstStyle/>
          <a:p>
            <a:r>
              <a:rPr lang="en-US" dirty="0" smtClean="0"/>
              <a:t>Given the </a:t>
            </a:r>
            <a:r>
              <a:rPr lang="en-US" dirty="0"/>
              <a:t>following array, $fruits = ["apple", "banana</a:t>
            </a:r>
            <a:r>
              <a:rPr lang="en-US" dirty="0" smtClean="0"/>
              <a:t>"];</a:t>
            </a:r>
          </a:p>
          <a:p>
            <a:r>
              <a:rPr lang="en-US" dirty="0" smtClean="0"/>
              <a:t>Perform </a:t>
            </a:r>
            <a:r>
              <a:rPr lang="en-US" dirty="0"/>
              <a:t>the following operations in order</a:t>
            </a:r>
            <a:r>
              <a:rPr lang="en-US" dirty="0" smtClean="0"/>
              <a:t>:</a:t>
            </a:r>
            <a:endParaRPr lang="en-US" dirty="0"/>
          </a:p>
          <a:p>
            <a:pPr marL="514350" indent="-514350">
              <a:buFont typeface="+mj-lt"/>
              <a:buAutoNum type="arabicPeriod"/>
            </a:pPr>
            <a:r>
              <a:rPr lang="en-US" dirty="0" smtClean="0"/>
              <a:t>Add </a:t>
            </a:r>
            <a:r>
              <a:rPr lang="en-US" dirty="0"/>
              <a:t>"cherry" and "date" to the end of the array.</a:t>
            </a:r>
          </a:p>
          <a:p>
            <a:pPr marL="514350" indent="-514350">
              <a:buFont typeface="+mj-lt"/>
              <a:buAutoNum type="arabicPeriod"/>
            </a:pPr>
            <a:r>
              <a:rPr lang="en-US" dirty="0" smtClean="0"/>
              <a:t>Remove </a:t>
            </a:r>
            <a:r>
              <a:rPr lang="en-US" dirty="0"/>
              <a:t>the last element from the array.</a:t>
            </a:r>
          </a:p>
          <a:p>
            <a:pPr marL="514350" indent="-514350">
              <a:buFont typeface="+mj-lt"/>
              <a:buAutoNum type="arabicPeriod"/>
            </a:pPr>
            <a:r>
              <a:rPr lang="en-US" dirty="0" smtClean="0"/>
              <a:t>Add </a:t>
            </a:r>
            <a:r>
              <a:rPr lang="en-US" dirty="0"/>
              <a:t>"grape" to the beginning of the array.</a:t>
            </a:r>
          </a:p>
          <a:p>
            <a:pPr marL="514350" indent="-514350">
              <a:buFont typeface="+mj-lt"/>
              <a:buAutoNum type="arabicPeriod"/>
            </a:pPr>
            <a:r>
              <a:rPr lang="en-US" dirty="0" smtClean="0"/>
              <a:t>Remove </a:t>
            </a:r>
            <a:r>
              <a:rPr lang="en-US" dirty="0"/>
              <a:t>the first element from the array</a:t>
            </a:r>
            <a:r>
              <a:rPr lang="en-US" dirty="0" smtClean="0"/>
              <a:t>.</a:t>
            </a:r>
            <a:endParaRPr lang="en-US" dirty="0"/>
          </a:p>
          <a:p>
            <a:pPr marL="514350" indent="-514350">
              <a:buFont typeface="+mj-lt"/>
              <a:buAutoNum type="arabicPeriod"/>
            </a:pPr>
            <a:r>
              <a:rPr lang="en-US" dirty="0"/>
              <a:t>Finally, print the modified array. What is the expected output?</a:t>
            </a:r>
          </a:p>
        </p:txBody>
      </p:sp>
    </p:spTree>
    <p:extLst>
      <p:ext uri="{BB962C8B-B14F-4D97-AF65-F5344CB8AC3E}">
        <p14:creationId xmlns:p14="http://schemas.microsoft.com/office/powerpoint/2010/main" val="17808527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 question 2</a:t>
            </a:r>
            <a:endParaRPr lang="en-US" dirty="0"/>
          </a:p>
        </p:txBody>
      </p:sp>
      <p:sp>
        <p:nvSpPr>
          <p:cNvPr id="3" name="Content Placeholder 2"/>
          <p:cNvSpPr>
            <a:spLocks noGrp="1"/>
          </p:cNvSpPr>
          <p:nvPr>
            <p:ph sz="quarter" idx="1"/>
          </p:nvPr>
        </p:nvSpPr>
        <p:spPr/>
        <p:txBody>
          <a:bodyPr/>
          <a:lstStyle/>
          <a:p>
            <a:r>
              <a:rPr lang="en-US" dirty="0"/>
              <a:t>What will be the output of the following PHP code</a:t>
            </a:r>
            <a:r>
              <a:rPr lang="en-US" dirty="0" smtClean="0"/>
              <a:t>?</a:t>
            </a:r>
          </a:p>
          <a:p>
            <a:pPr marL="834390" lvl="1" indent="-514350">
              <a:buFont typeface="+mj-lt"/>
              <a:buAutoNum type="arabicPeriod"/>
            </a:pPr>
            <a:r>
              <a:rPr lang="en-US" sz="2800" dirty="0"/>
              <a:t>$numbers = [10, 20, 30</a:t>
            </a:r>
            <a:r>
              <a:rPr lang="en-US" sz="2800" dirty="0" smtClean="0"/>
              <a:t>];</a:t>
            </a:r>
          </a:p>
          <a:p>
            <a:pPr marL="834390" lvl="1" indent="-514350">
              <a:buFont typeface="+mj-lt"/>
              <a:buAutoNum type="arabicPeriod"/>
            </a:pPr>
            <a:r>
              <a:rPr lang="en-US" sz="2800" dirty="0" err="1" smtClean="0"/>
              <a:t>array_push</a:t>
            </a:r>
            <a:r>
              <a:rPr lang="en-US" sz="2800" dirty="0"/>
              <a:t>($numbers, 40</a:t>
            </a:r>
            <a:r>
              <a:rPr lang="en-US" sz="2800" dirty="0" smtClean="0"/>
              <a:t>);</a:t>
            </a:r>
          </a:p>
          <a:p>
            <a:pPr marL="834390" lvl="1" indent="-514350">
              <a:buFont typeface="+mj-lt"/>
              <a:buAutoNum type="arabicPeriod"/>
            </a:pPr>
            <a:r>
              <a:rPr lang="en-US" sz="2800" dirty="0" err="1" smtClean="0"/>
              <a:t>array_unshift</a:t>
            </a:r>
            <a:r>
              <a:rPr lang="en-US" sz="2800" dirty="0"/>
              <a:t>($</a:t>
            </a:r>
            <a:r>
              <a:rPr lang="en-US" sz="2800" dirty="0" smtClean="0"/>
              <a:t>numbers,5);</a:t>
            </a:r>
          </a:p>
          <a:p>
            <a:pPr marL="834390" lvl="1" indent="-514350">
              <a:buFont typeface="+mj-lt"/>
              <a:buAutoNum type="arabicPeriod"/>
            </a:pPr>
            <a:r>
              <a:rPr lang="en-US" sz="2800" dirty="0" err="1" smtClean="0"/>
              <a:t>array_pop</a:t>
            </a:r>
            <a:r>
              <a:rPr lang="en-US" sz="2800" dirty="0"/>
              <a:t>($numbers</a:t>
            </a:r>
            <a:r>
              <a:rPr lang="en-US" sz="2800" dirty="0" smtClean="0"/>
              <a:t>);</a:t>
            </a:r>
          </a:p>
          <a:p>
            <a:pPr marL="834390" lvl="1" indent="-514350">
              <a:buFont typeface="+mj-lt"/>
              <a:buAutoNum type="arabicPeriod"/>
            </a:pPr>
            <a:r>
              <a:rPr lang="en-US" sz="2800" dirty="0" err="1" smtClean="0"/>
              <a:t>array_shift</a:t>
            </a:r>
            <a:r>
              <a:rPr lang="en-US" sz="2800" dirty="0"/>
              <a:t>($numbers</a:t>
            </a:r>
            <a:r>
              <a:rPr lang="en-US" sz="2800" dirty="0" smtClean="0"/>
              <a:t>);</a:t>
            </a:r>
          </a:p>
          <a:p>
            <a:pPr marL="834390" lvl="1" indent="-514350">
              <a:buFont typeface="+mj-lt"/>
              <a:buAutoNum type="arabicPeriod"/>
            </a:pPr>
            <a:r>
              <a:rPr lang="en-US" sz="2800" dirty="0" err="1" smtClean="0"/>
              <a:t>array_push</a:t>
            </a:r>
            <a:r>
              <a:rPr lang="en-US" sz="2800" dirty="0"/>
              <a:t>($numbers, 50</a:t>
            </a:r>
            <a:r>
              <a:rPr lang="en-US" sz="2800" dirty="0" smtClean="0"/>
              <a:t>);</a:t>
            </a:r>
          </a:p>
          <a:p>
            <a:pPr marL="834390" lvl="1" indent="-514350">
              <a:buFont typeface="+mj-lt"/>
              <a:buAutoNum type="arabicPeriod"/>
            </a:pPr>
            <a:r>
              <a:rPr lang="en-US" sz="2800" dirty="0" err="1" smtClean="0"/>
              <a:t>array_unshift</a:t>
            </a:r>
            <a:r>
              <a:rPr lang="en-US" sz="2800" dirty="0"/>
              <a:t>($numbers, 1</a:t>
            </a:r>
            <a:r>
              <a:rPr lang="en-US" sz="2800" dirty="0" smtClean="0"/>
              <a:t>);</a:t>
            </a:r>
          </a:p>
          <a:p>
            <a:pPr marL="834390" lvl="1" indent="-514350">
              <a:buFont typeface="+mj-lt"/>
              <a:buAutoNum type="arabicPeriod"/>
            </a:pPr>
            <a:r>
              <a:rPr lang="en-US" sz="2800" dirty="0" err="1" smtClean="0"/>
              <a:t>print_r</a:t>
            </a:r>
            <a:r>
              <a:rPr lang="en-US" sz="2800" dirty="0"/>
              <a:t>($numbers);</a:t>
            </a:r>
          </a:p>
        </p:txBody>
      </p:sp>
    </p:spTree>
    <p:extLst>
      <p:ext uri="{BB962C8B-B14F-4D97-AF65-F5344CB8AC3E}">
        <p14:creationId xmlns:p14="http://schemas.microsoft.com/office/powerpoint/2010/main" val="23807288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Calibri" panose="020F0502020204030204" pitchFamily="34" charset="0"/>
              </a:rPr>
              <a:t>Adding and Removing array </a:t>
            </a:r>
            <a:r>
              <a:rPr lang="en-US" altLang="en-US" dirty="0" smtClean="0">
                <a:latin typeface="Calibri" panose="020F0502020204030204" pitchFamily="34" charset="0"/>
              </a:rPr>
              <a:t>elements</a:t>
            </a:r>
            <a:endParaRPr lang="en-US" dirty="0"/>
          </a:p>
        </p:txBody>
      </p:sp>
      <p:sp>
        <p:nvSpPr>
          <p:cNvPr id="3" name="Content Placeholder 2"/>
          <p:cNvSpPr>
            <a:spLocks noGrp="1"/>
          </p:cNvSpPr>
          <p:nvPr>
            <p:ph sz="quarter" idx="1"/>
          </p:nvPr>
        </p:nvSpPr>
        <p:spPr/>
        <p:txBody>
          <a:bodyPr>
            <a:normAutofit/>
          </a:bodyPr>
          <a:lstStyle/>
          <a:p>
            <a:r>
              <a:rPr lang="en-US" dirty="0"/>
              <a:t> </a:t>
            </a:r>
            <a:r>
              <a:rPr lang="en-US" sz="2800" b="1" dirty="0" err="1"/>
              <a:t>array_pad</a:t>
            </a:r>
            <a:r>
              <a:rPr lang="en-US" sz="2800" dirty="0"/>
              <a:t>()</a:t>
            </a:r>
          </a:p>
          <a:p>
            <a:pPr lvl="1"/>
            <a:r>
              <a:rPr lang="en-US" sz="2600" dirty="0" smtClean="0"/>
              <a:t>The </a:t>
            </a:r>
            <a:r>
              <a:rPr lang="en-US" sz="2600" b="1" dirty="0" err="1"/>
              <a:t>array_pad</a:t>
            </a:r>
            <a:r>
              <a:rPr lang="en-US" sz="2600" dirty="0"/>
              <a:t>() function </a:t>
            </a:r>
            <a:r>
              <a:rPr lang="en-US" sz="2600" dirty="0" smtClean="0"/>
              <a:t>is </a:t>
            </a:r>
            <a:r>
              <a:rPr lang="en-US" sz="2600" dirty="0"/>
              <a:t>used to expand an array to a specified length by adding a specified value either at </a:t>
            </a:r>
            <a:r>
              <a:rPr lang="en-US" sz="2600" i="1" dirty="0"/>
              <a:t>the </a:t>
            </a:r>
            <a:r>
              <a:rPr lang="en-US" sz="2600" b="1" i="1" dirty="0">
                <a:solidFill>
                  <a:srgbClr val="00B050"/>
                </a:solidFill>
              </a:rPr>
              <a:t>beginning or the end</a:t>
            </a:r>
            <a:r>
              <a:rPr lang="en-US" sz="2600" b="1" dirty="0" smtClean="0">
                <a:solidFill>
                  <a:srgbClr val="00B050"/>
                </a:solidFill>
              </a:rPr>
              <a:t>.</a:t>
            </a:r>
          </a:p>
          <a:p>
            <a:pPr lvl="1"/>
            <a:r>
              <a:rPr lang="en-US" sz="2800" b="1" i="1" dirty="0" smtClean="0"/>
              <a:t>Syntax: </a:t>
            </a:r>
            <a:r>
              <a:rPr lang="en-US" sz="2800" b="1" dirty="0" err="1" smtClean="0"/>
              <a:t>array_pad</a:t>
            </a:r>
            <a:r>
              <a:rPr lang="en-US" sz="2800" b="1" dirty="0" smtClean="0"/>
              <a:t>($</a:t>
            </a:r>
            <a:r>
              <a:rPr lang="en-US" sz="2800" b="1" dirty="0"/>
              <a:t>array, </a:t>
            </a:r>
            <a:r>
              <a:rPr lang="en-US" sz="2800" b="1" dirty="0" smtClean="0"/>
              <a:t>$</a:t>
            </a:r>
            <a:r>
              <a:rPr lang="en-US" sz="2800" b="1" dirty="0"/>
              <a:t>size, </a:t>
            </a:r>
            <a:r>
              <a:rPr lang="en-US" sz="2800" b="1" dirty="0" smtClean="0"/>
              <a:t>$</a:t>
            </a:r>
            <a:r>
              <a:rPr lang="en-US" sz="2800" b="1" dirty="0"/>
              <a:t>value</a:t>
            </a:r>
            <a:r>
              <a:rPr lang="en-US" sz="2800" b="1" dirty="0" smtClean="0"/>
              <a:t>)</a:t>
            </a:r>
          </a:p>
          <a:p>
            <a:pPr lvl="1"/>
            <a:r>
              <a:rPr lang="en-US" dirty="0"/>
              <a:t>$array – The original array.</a:t>
            </a:r>
          </a:p>
          <a:p>
            <a:pPr lvl="1"/>
            <a:r>
              <a:rPr lang="en-US" dirty="0"/>
              <a:t>$size – The desired total length of the array</a:t>
            </a:r>
            <a:r>
              <a:rPr lang="en-US" dirty="0" smtClean="0"/>
              <a:t>:</a:t>
            </a:r>
            <a:endParaRPr lang="en-US" dirty="0"/>
          </a:p>
          <a:p>
            <a:pPr lvl="2"/>
            <a:r>
              <a:rPr lang="en-US" sz="2400" dirty="0" smtClean="0"/>
              <a:t>If </a:t>
            </a:r>
            <a:r>
              <a:rPr lang="en-US" sz="2400" dirty="0"/>
              <a:t>$size is positive, padding is added to the </a:t>
            </a:r>
            <a:r>
              <a:rPr lang="en-US" sz="2400" u="sng" dirty="0"/>
              <a:t>end of the array</a:t>
            </a:r>
            <a:r>
              <a:rPr lang="en-US" sz="2400" dirty="0"/>
              <a:t>.</a:t>
            </a:r>
          </a:p>
          <a:p>
            <a:pPr lvl="2"/>
            <a:r>
              <a:rPr lang="en-US" sz="2400" dirty="0" smtClean="0"/>
              <a:t>If </a:t>
            </a:r>
            <a:r>
              <a:rPr lang="en-US" sz="2400" dirty="0"/>
              <a:t>$size is negative, padding is added to the </a:t>
            </a:r>
            <a:r>
              <a:rPr lang="en-US" sz="2400" u="sng" dirty="0"/>
              <a:t>beginning of the array</a:t>
            </a:r>
            <a:r>
              <a:rPr lang="en-US" sz="2400" dirty="0" smtClean="0"/>
              <a:t>.</a:t>
            </a:r>
          </a:p>
          <a:p>
            <a:pPr lvl="1"/>
            <a:r>
              <a:rPr lang="en-US" dirty="0" smtClean="0"/>
              <a:t>$</a:t>
            </a:r>
            <a:r>
              <a:rPr lang="en-US" dirty="0"/>
              <a:t>value – The value used for padding.</a:t>
            </a:r>
          </a:p>
          <a:p>
            <a:endParaRPr lang="en-US" dirty="0"/>
          </a:p>
          <a:p>
            <a:endParaRPr lang="en-US" dirty="0"/>
          </a:p>
        </p:txBody>
      </p:sp>
    </p:spTree>
    <p:extLst>
      <p:ext uri="{BB962C8B-B14F-4D97-AF65-F5344CB8AC3E}">
        <p14:creationId xmlns:p14="http://schemas.microsoft.com/office/powerpoint/2010/main" val="7231379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Calibri" panose="020F0502020204030204" pitchFamily="34" charset="0"/>
              </a:rPr>
              <a:t>Adding and Removing array </a:t>
            </a:r>
            <a:r>
              <a:rPr lang="en-US" altLang="en-US" dirty="0" smtClean="0">
                <a:latin typeface="Calibri" panose="020F0502020204030204" pitchFamily="34" charset="0"/>
              </a:rPr>
              <a:t>elements</a:t>
            </a:r>
            <a:endParaRPr lang="en-US" dirty="0"/>
          </a:p>
        </p:txBody>
      </p:sp>
      <p:sp>
        <p:nvSpPr>
          <p:cNvPr id="3" name="Content Placeholder 2"/>
          <p:cNvSpPr>
            <a:spLocks noGrp="1"/>
          </p:cNvSpPr>
          <p:nvPr>
            <p:ph sz="quarter" idx="1"/>
          </p:nvPr>
        </p:nvSpPr>
        <p:spPr/>
        <p:txBody>
          <a:bodyPr>
            <a:normAutofit/>
          </a:bodyPr>
          <a:lstStyle/>
          <a:p>
            <a:r>
              <a:rPr lang="en-US" dirty="0"/>
              <a:t> </a:t>
            </a:r>
            <a:r>
              <a:rPr lang="en-US" sz="2800" b="1" dirty="0" err="1"/>
              <a:t>array_pad</a:t>
            </a:r>
            <a:r>
              <a:rPr lang="en-US" sz="2800" dirty="0"/>
              <a:t>()</a:t>
            </a:r>
          </a:p>
          <a:p>
            <a:pPr lvl="1"/>
            <a:r>
              <a:rPr lang="en-US" sz="2800" dirty="0"/>
              <a:t>The </a:t>
            </a:r>
            <a:r>
              <a:rPr lang="en-US" sz="2800" dirty="0" err="1"/>
              <a:t>array_pad</a:t>
            </a:r>
            <a:r>
              <a:rPr lang="en-US" sz="2800" dirty="0"/>
              <a:t>() function modifies the target array, increasing its size to the length specified by length.</a:t>
            </a:r>
          </a:p>
          <a:p>
            <a:endParaRPr lang="en-US" dirty="0"/>
          </a:p>
          <a:p>
            <a:endParaRPr lang="en-US" dirty="0"/>
          </a:p>
        </p:txBody>
      </p:sp>
      <p:pic>
        <p:nvPicPr>
          <p:cNvPr id="5" name="Picture 4"/>
          <p:cNvPicPr>
            <a:picLocks noChangeAspect="1"/>
          </p:cNvPicPr>
          <p:nvPr/>
        </p:nvPicPr>
        <p:blipFill>
          <a:blip r:embed="rId2"/>
          <a:stretch>
            <a:fillRect/>
          </a:stretch>
        </p:blipFill>
        <p:spPr>
          <a:xfrm>
            <a:off x="2674067" y="2851355"/>
            <a:ext cx="5520216" cy="3436374"/>
          </a:xfrm>
          <a:prstGeom prst="rect">
            <a:avLst/>
          </a:prstGeom>
        </p:spPr>
      </p:pic>
    </p:spTree>
    <p:extLst>
      <p:ext uri="{BB962C8B-B14F-4D97-AF65-F5344CB8AC3E}">
        <p14:creationId xmlns:p14="http://schemas.microsoft.com/office/powerpoint/2010/main" val="2311628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t>Server Side vs Client Side Scripting Languages</a:t>
            </a:r>
            <a:endParaRPr lang="en-US" sz="4000" dirty="0"/>
          </a:p>
        </p:txBody>
      </p:sp>
      <p:sp>
        <p:nvSpPr>
          <p:cNvPr id="3" name="Content Placeholder 2"/>
          <p:cNvSpPr>
            <a:spLocks noGrp="1"/>
          </p:cNvSpPr>
          <p:nvPr>
            <p:ph sz="quarter" idx="1"/>
          </p:nvPr>
        </p:nvSpPr>
        <p:spPr/>
        <p:txBody>
          <a:bodyPr>
            <a:normAutofit/>
          </a:bodyPr>
          <a:lstStyle/>
          <a:p>
            <a:r>
              <a:rPr lang="en-US" sz="2600" dirty="0" smtClean="0"/>
              <a:t>Server Side Scripting Language</a:t>
            </a:r>
          </a:p>
          <a:p>
            <a:pPr lvl="1"/>
            <a:r>
              <a:rPr lang="en-US" sz="2600" dirty="0"/>
              <a:t>A server-side scripting language is a script executed on the server, as opposed to client-side scripting languages like JavaScript</a:t>
            </a:r>
            <a:r>
              <a:rPr lang="en-US" sz="2600" dirty="0" smtClean="0"/>
              <a:t>.</a:t>
            </a:r>
            <a:endParaRPr lang="en-US" sz="2600" dirty="0"/>
          </a:p>
          <a:p>
            <a:pPr lvl="1"/>
            <a:r>
              <a:rPr lang="en-US" sz="2600" dirty="0"/>
              <a:t>    It requires a server-side scripting </a:t>
            </a:r>
            <a:r>
              <a:rPr lang="en-US" sz="2600" dirty="0" smtClean="0"/>
              <a:t>engine</a:t>
            </a:r>
            <a:endParaRPr lang="en-US" sz="2600" dirty="0"/>
          </a:p>
          <a:p>
            <a:pPr lvl="1"/>
            <a:r>
              <a:rPr lang="en-US" sz="2600" dirty="0"/>
              <a:t>    It has full access to the server's operating </a:t>
            </a:r>
            <a:r>
              <a:rPr lang="en-US" sz="2600" dirty="0" smtClean="0"/>
              <a:t>system</a:t>
            </a:r>
            <a:endParaRPr lang="en-US" sz="2600" dirty="0"/>
          </a:p>
          <a:p>
            <a:pPr lvl="1"/>
            <a:r>
              <a:rPr lang="en-US" sz="2600" dirty="0"/>
              <a:t>    There are a variety of server-side scripting languages, including PHP, Python, Ruby, C#, and JavaScript (via Node.js), among </a:t>
            </a:r>
            <a:r>
              <a:rPr lang="en-US" sz="2600" dirty="0" smtClean="0"/>
              <a:t>others</a:t>
            </a:r>
            <a:endParaRPr lang="en-US" sz="2600" dirty="0"/>
          </a:p>
        </p:txBody>
      </p:sp>
    </p:spTree>
    <p:extLst>
      <p:ext uri="{BB962C8B-B14F-4D97-AF65-F5344CB8AC3E}">
        <p14:creationId xmlns:p14="http://schemas.microsoft.com/office/powerpoint/2010/main" val="27758637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Calibri" panose="020F0502020204030204" pitchFamily="34" charset="0"/>
              </a:rPr>
              <a:t>Locating array </a:t>
            </a:r>
            <a:r>
              <a:rPr lang="en-US" altLang="en-US" dirty="0" smtClean="0">
                <a:latin typeface="Calibri" panose="020F0502020204030204" pitchFamily="34" charset="0"/>
              </a:rPr>
              <a:t>elements</a:t>
            </a:r>
            <a:endParaRPr lang="en-US" dirty="0"/>
          </a:p>
        </p:txBody>
      </p:sp>
      <p:sp>
        <p:nvSpPr>
          <p:cNvPr id="3" name="Content Placeholder 2"/>
          <p:cNvSpPr>
            <a:spLocks noGrp="1"/>
          </p:cNvSpPr>
          <p:nvPr>
            <p:ph sz="quarter" idx="1"/>
          </p:nvPr>
        </p:nvSpPr>
        <p:spPr/>
        <p:txBody>
          <a:bodyPr>
            <a:normAutofit/>
          </a:bodyPr>
          <a:lstStyle/>
          <a:p>
            <a:r>
              <a:rPr lang="en-US" sz="2400" b="1" dirty="0"/>
              <a:t>Array_keys()</a:t>
            </a:r>
          </a:p>
          <a:p>
            <a:pPr lvl="1"/>
            <a:r>
              <a:rPr lang="en-US" dirty="0"/>
              <a:t>returns </a:t>
            </a:r>
            <a:r>
              <a:rPr lang="en-US" u="sng" dirty="0"/>
              <a:t>an array </a:t>
            </a:r>
            <a:r>
              <a:rPr lang="en-US" dirty="0"/>
              <a:t>consisting of all keys located in the array </a:t>
            </a:r>
            <a:r>
              <a:rPr lang="en-US" dirty="0" smtClean="0"/>
              <a:t>target array.</a:t>
            </a:r>
          </a:p>
          <a:p>
            <a:pPr lvl="1"/>
            <a:r>
              <a:rPr lang="en-US" sz="2800" b="1" dirty="0"/>
              <a:t>Syntax: array_keys</a:t>
            </a:r>
            <a:r>
              <a:rPr lang="en-US" sz="2800" b="1" dirty="0" smtClean="0"/>
              <a:t>($</a:t>
            </a:r>
            <a:r>
              <a:rPr lang="en-US" sz="2800" b="1" dirty="0"/>
              <a:t>array, </a:t>
            </a:r>
            <a:r>
              <a:rPr lang="en-US" sz="2800" b="1" dirty="0" smtClean="0"/>
              <a:t>$</a:t>
            </a:r>
            <a:r>
              <a:rPr lang="en-US" sz="2800" b="1" dirty="0" err="1" smtClean="0"/>
              <a:t>search_value</a:t>
            </a:r>
            <a:r>
              <a:rPr lang="en-US" sz="2800" b="1" dirty="0" smtClean="0"/>
              <a:t>, $strict)</a:t>
            </a:r>
          </a:p>
          <a:p>
            <a:pPr lvl="1"/>
            <a:r>
              <a:rPr lang="en-US" dirty="0"/>
              <a:t>$array – The input array.</a:t>
            </a:r>
          </a:p>
          <a:p>
            <a:pPr lvl="1"/>
            <a:r>
              <a:rPr lang="en-US" dirty="0"/>
              <a:t>$</a:t>
            </a:r>
            <a:r>
              <a:rPr lang="en-US" dirty="0" err="1"/>
              <a:t>search_value</a:t>
            </a:r>
            <a:r>
              <a:rPr lang="en-US" dirty="0"/>
              <a:t> (optional) – If provided, array_keys() will return </a:t>
            </a:r>
            <a:r>
              <a:rPr lang="en-US" i="1" dirty="0"/>
              <a:t>only the keys </a:t>
            </a:r>
            <a:r>
              <a:rPr lang="en-US" dirty="0"/>
              <a:t>of elements matching this value.</a:t>
            </a:r>
          </a:p>
          <a:p>
            <a:pPr lvl="1"/>
            <a:r>
              <a:rPr lang="en-US" dirty="0"/>
              <a:t>$strict (optional) – If true, it will use strict comparison (===) when searching for values</a:t>
            </a:r>
            <a:r>
              <a:rPr lang="en-US" dirty="0" smtClean="0"/>
              <a:t>.</a:t>
            </a:r>
          </a:p>
          <a:p>
            <a:pPr lvl="1"/>
            <a:r>
              <a:rPr lang="en-US" b="1" dirty="0"/>
              <a:t>array_keys</a:t>
            </a:r>
            <a:r>
              <a:rPr lang="en-US" dirty="0"/>
              <a:t>() does not modify the original array. It only returns a new array containing all the keys from the original array.</a:t>
            </a:r>
          </a:p>
          <a:p>
            <a:pPr lvl="1"/>
            <a:endParaRPr lang="en-US" dirty="0"/>
          </a:p>
        </p:txBody>
      </p:sp>
    </p:spTree>
    <p:extLst>
      <p:ext uri="{BB962C8B-B14F-4D97-AF65-F5344CB8AC3E}">
        <p14:creationId xmlns:p14="http://schemas.microsoft.com/office/powerpoint/2010/main" val="24643918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Calibri" panose="020F0502020204030204" pitchFamily="34" charset="0"/>
              </a:rPr>
              <a:t>Locating array </a:t>
            </a:r>
            <a:r>
              <a:rPr lang="en-US" altLang="en-US" dirty="0" smtClean="0">
                <a:latin typeface="Calibri" panose="020F0502020204030204" pitchFamily="34" charset="0"/>
              </a:rPr>
              <a:t>elements</a:t>
            </a:r>
            <a:endParaRPr lang="en-US" dirty="0"/>
          </a:p>
        </p:txBody>
      </p:sp>
      <p:sp>
        <p:nvSpPr>
          <p:cNvPr id="3" name="Content Placeholder 2"/>
          <p:cNvSpPr>
            <a:spLocks noGrp="1"/>
          </p:cNvSpPr>
          <p:nvPr>
            <p:ph sz="quarter" idx="1"/>
          </p:nvPr>
        </p:nvSpPr>
        <p:spPr/>
        <p:txBody>
          <a:bodyPr>
            <a:normAutofit/>
          </a:bodyPr>
          <a:lstStyle/>
          <a:p>
            <a:r>
              <a:rPr lang="en-US" sz="2400" b="1" dirty="0"/>
              <a:t>Array_keys()</a:t>
            </a:r>
          </a:p>
          <a:p>
            <a:pPr lvl="1"/>
            <a:r>
              <a:rPr lang="en-US" dirty="0"/>
              <a:t>array_keys</a:t>
            </a:r>
            <a:r>
              <a:rPr lang="en-US" dirty="0" smtClean="0"/>
              <a:t>($</a:t>
            </a:r>
            <a:r>
              <a:rPr lang="en-US" dirty="0"/>
              <a:t>array, </a:t>
            </a:r>
            <a:r>
              <a:rPr lang="en-US" dirty="0" smtClean="0"/>
              <a:t>$</a:t>
            </a:r>
            <a:r>
              <a:rPr lang="en-US" dirty="0" err="1" smtClean="0"/>
              <a:t>search_value</a:t>
            </a:r>
            <a:r>
              <a:rPr lang="en-US" dirty="0" smtClean="0"/>
              <a:t>, $strict)</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p:txBody>
      </p:sp>
      <p:pic>
        <p:nvPicPr>
          <p:cNvPr id="7" name="Picture 6"/>
          <p:cNvPicPr>
            <a:picLocks noChangeAspect="1"/>
          </p:cNvPicPr>
          <p:nvPr/>
        </p:nvPicPr>
        <p:blipFill>
          <a:blip r:embed="rId2"/>
          <a:stretch>
            <a:fillRect/>
          </a:stretch>
        </p:blipFill>
        <p:spPr>
          <a:xfrm>
            <a:off x="1850308" y="2686817"/>
            <a:ext cx="7750457" cy="2543943"/>
          </a:xfrm>
          <a:prstGeom prst="rect">
            <a:avLst/>
          </a:prstGeom>
        </p:spPr>
      </p:pic>
    </p:spTree>
    <p:extLst>
      <p:ext uri="{BB962C8B-B14F-4D97-AF65-F5344CB8AC3E}">
        <p14:creationId xmlns:p14="http://schemas.microsoft.com/office/powerpoint/2010/main" val="22477249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Calibri" panose="020F0502020204030204" pitchFamily="34" charset="0"/>
              </a:rPr>
              <a:t>Locating array </a:t>
            </a:r>
            <a:r>
              <a:rPr lang="en-US" altLang="en-US" dirty="0" smtClean="0">
                <a:latin typeface="Calibri" panose="020F0502020204030204" pitchFamily="34" charset="0"/>
              </a:rPr>
              <a:t>elements</a:t>
            </a:r>
            <a:endParaRPr lang="en-US" dirty="0"/>
          </a:p>
        </p:txBody>
      </p:sp>
      <p:sp>
        <p:nvSpPr>
          <p:cNvPr id="3" name="Content Placeholder 2"/>
          <p:cNvSpPr>
            <a:spLocks noGrp="1"/>
          </p:cNvSpPr>
          <p:nvPr>
            <p:ph sz="quarter" idx="1"/>
          </p:nvPr>
        </p:nvSpPr>
        <p:spPr/>
        <p:txBody>
          <a:bodyPr>
            <a:normAutofit/>
          </a:bodyPr>
          <a:lstStyle/>
          <a:p>
            <a:r>
              <a:rPr lang="en-US" sz="2400" b="1" dirty="0" smtClean="0"/>
              <a:t>array_key_exists</a:t>
            </a:r>
            <a:r>
              <a:rPr lang="en-US" sz="2400" b="1" dirty="0"/>
              <a:t>()</a:t>
            </a:r>
          </a:p>
          <a:p>
            <a:pPr lvl="1"/>
            <a:r>
              <a:rPr lang="en-US" dirty="0" smtClean="0"/>
              <a:t>returns </a:t>
            </a:r>
            <a:r>
              <a:rPr lang="en-US" dirty="0"/>
              <a:t>TRUE if the supplied key is found in the array target_array, and returns FALSE otherwise</a:t>
            </a:r>
            <a:r>
              <a:rPr lang="en-US" dirty="0" smtClean="0"/>
              <a:t>.</a:t>
            </a:r>
          </a:p>
          <a:p>
            <a:pPr lvl="1"/>
            <a:r>
              <a:rPr lang="en-US" dirty="0" smtClean="0"/>
              <a:t>$fruits=</a:t>
            </a:r>
            <a:r>
              <a:rPr lang="it-IT" dirty="0" smtClean="0"/>
              <a:t> </a:t>
            </a:r>
            <a:r>
              <a:rPr lang="it-IT" dirty="0"/>
              <a:t>["a" =&gt; "Apple", "b" =&gt; "Banana", "c" =&gt; "Cherry"];</a:t>
            </a:r>
            <a:endParaRPr lang="en-US" dirty="0" smtClean="0"/>
          </a:p>
          <a:p>
            <a:pPr lvl="1"/>
            <a:r>
              <a:rPr lang="en-US" dirty="0">
                <a:solidFill>
                  <a:srgbClr val="0070C0"/>
                </a:solidFill>
              </a:rPr>
              <a:t>array_key_exists</a:t>
            </a:r>
            <a:r>
              <a:rPr lang="en-US" dirty="0"/>
              <a:t>($</a:t>
            </a:r>
            <a:r>
              <a:rPr lang="en-US" dirty="0" err="1"/>
              <a:t>keyToCheck</a:t>
            </a:r>
            <a:r>
              <a:rPr lang="en-US" dirty="0"/>
              <a:t>, </a:t>
            </a:r>
            <a:r>
              <a:rPr lang="en-US" dirty="0" smtClean="0"/>
              <a:t>$</a:t>
            </a:r>
            <a:r>
              <a:rPr lang="en-US" dirty="0" err="1" smtClean="0"/>
              <a:t>arrayName</a:t>
            </a:r>
            <a:r>
              <a:rPr lang="en-US" dirty="0" smtClean="0"/>
              <a:t>);</a:t>
            </a:r>
          </a:p>
          <a:p>
            <a:pPr lvl="1"/>
            <a:r>
              <a:rPr lang="en-US" dirty="0"/>
              <a:t>array_key_exists</a:t>
            </a:r>
            <a:r>
              <a:rPr lang="en-US" dirty="0" smtClean="0"/>
              <a:t>(“b”, </a:t>
            </a:r>
            <a:r>
              <a:rPr lang="en-US" dirty="0"/>
              <a:t>$</a:t>
            </a:r>
            <a:r>
              <a:rPr lang="en-US" i="1" dirty="0"/>
              <a:t>fruits</a:t>
            </a:r>
            <a:r>
              <a:rPr lang="en-US" dirty="0" smtClean="0"/>
              <a:t>); </a:t>
            </a:r>
            <a:r>
              <a:rPr lang="en-US" i="1" dirty="0" smtClean="0">
                <a:solidFill>
                  <a:srgbClr val="00B050"/>
                </a:solidFill>
              </a:rPr>
              <a:t>//1</a:t>
            </a:r>
            <a:endParaRPr lang="en-US" i="1" dirty="0">
              <a:solidFill>
                <a:srgbClr val="00B050"/>
              </a:solidFill>
            </a:endParaRPr>
          </a:p>
          <a:p>
            <a:endParaRPr lang="en-US" dirty="0"/>
          </a:p>
        </p:txBody>
      </p:sp>
    </p:spTree>
    <p:extLst>
      <p:ext uri="{BB962C8B-B14F-4D97-AF65-F5344CB8AC3E}">
        <p14:creationId xmlns:p14="http://schemas.microsoft.com/office/powerpoint/2010/main" val="40632490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Calibri" panose="020F0502020204030204" pitchFamily="34" charset="0"/>
              </a:rPr>
              <a:t>Locating array </a:t>
            </a:r>
            <a:r>
              <a:rPr lang="en-US" altLang="en-US" dirty="0" smtClean="0">
                <a:latin typeface="Calibri" panose="020F0502020204030204" pitchFamily="34" charset="0"/>
              </a:rPr>
              <a:t>elements</a:t>
            </a:r>
            <a:endParaRPr lang="en-US" dirty="0"/>
          </a:p>
        </p:txBody>
      </p:sp>
      <p:sp>
        <p:nvSpPr>
          <p:cNvPr id="3" name="Content Placeholder 2"/>
          <p:cNvSpPr>
            <a:spLocks noGrp="1"/>
          </p:cNvSpPr>
          <p:nvPr>
            <p:ph sz="quarter" idx="1"/>
          </p:nvPr>
        </p:nvSpPr>
        <p:spPr/>
        <p:txBody>
          <a:bodyPr>
            <a:normAutofit/>
          </a:bodyPr>
          <a:lstStyle/>
          <a:p>
            <a:r>
              <a:rPr lang="en-US" b="1" dirty="0"/>
              <a:t>array_values()</a:t>
            </a:r>
          </a:p>
          <a:p>
            <a:pPr lvl="1"/>
            <a:r>
              <a:rPr lang="en-US" dirty="0"/>
              <a:t>The array_values() function returns all values located in the </a:t>
            </a:r>
            <a:r>
              <a:rPr lang="en-US" dirty="0" smtClean="0"/>
              <a:t>target array</a:t>
            </a:r>
            <a:r>
              <a:rPr lang="en-US" dirty="0"/>
              <a:t>, automatically providing numeric indexes for the returned array</a:t>
            </a:r>
            <a:r>
              <a:rPr lang="en-US" dirty="0" smtClean="0"/>
              <a:t>.</a:t>
            </a:r>
          </a:p>
          <a:p>
            <a:pPr lvl="1"/>
            <a:r>
              <a:rPr lang="en-US" dirty="0" err="1"/>
              <a:t>array_values</a:t>
            </a:r>
            <a:r>
              <a:rPr lang="en-US" dirty="0"/>
              <a:t>() </a:t>
            </a:r>
            <a:r>
              <a:rPr lang="en-US" dirty="0" smtClean="0"/>
              <a:t>returns a </a:t>
            </a:r>
            <a:r>
              <a:rPr lang="en-US" b="1" dirty="0"/>
              <a:t>new indexed array</a:t>
            </a:r>
            <a:r>
              <a:rPr lang="en-US" dirty="0"/>
              <a:t> containing all the values from the original </a:t>
            </a:r>
            <a:r>
              <a:rPr lang="en-US" dirty="0" smtClean="0"/>
              <a:t>array</a:t>
            </a:r>
          </a:p>
        </p:txBody>
      </p:sp>
      <p:pic>
        <p:nvPicPr>
          <p:cNvPr id="4" name="Picture 3"/>
          <p:cNvPicPr>
            <a:picLocks noChangeAspect="1"/>
          </p:cNvPicPr>
          <p:nvPr/>
        </p:nvPicPr>
        <p:blipFill>
          <a:blip r:embed="rId2"/>
          <a:stretch>
            <a:fillRect/>
          </a:stretch>
        </p:blipFill>
        <p:spPr>
          <a:xfrm>
            <a:off x="1872431" y="3576484"/>
            <a:ext cx="8191500" cy="2126226"/>
          </a:xfrm>
          <a:prstGeom prst="rect">
            <a:avLst/>
          </a:prstGeom>
        </p:spPr>
      </p:pic>
    </p:spTree>
    <p:extLst>
      <p:ext uri="{BB962C8B-B14F-4D97-AF65-F5344CB8AC3E}">
        <p14:creationId xmlns:p14="http://schemas.microsoft.com/office/powerpoint/2010/main" val="18887189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Calibri" panose="020F0502020204030204" pitchFamily="34" charset="0"/>
              </a:rPr>
              <a:t>Locating array </a:t>
            </a:r>
            <a:r>
              <a:rPr lang="en-US" altLang="en-US" dirty="0" smtClean="0">
                <a:latin typeface="Calibri" panose="020F0502020204030204" pitchFamily="34" charset="0"/>
              </a:rPr>
              <a:t>elements</a:t>
            </a:r>
            <a:endParaRPr lang="en-US" dirty="0"/>
          </a:p>
        </p:txBody>
      </p:sp>
      <p:sp>
        <p:nvSpPr>
          <p:cNvPr id="3" name="Content Placeholder 2"/>
          <p:cNvSpPr>
            <a:spLocks noGrp="1"/>
          </p:cNvSpPr>
          <p:nvPr>
            <p:ph sz="quarter" idx="1"/>
          </p:nvPr>
        </p:nvSpPr>
        <p:spPr/>
        <p:txBody>
          <a:bodyPr>
            <a:normAutofit/>
          </a:bodyPr>
          <a:lstStyle/>
          <a:p>
            <a:r>
              <a:rPr lang="en-US" b="1" dirty="0" smtClean="0"/>
              <a:t>array_search</a:t>
            </a:r>
            <a:r>
              <a:rPr lang="en-US" b="1" dirty="0"/>
              <a:t>()</a:t>
            </a:r>
          </a:p>
          <a:p>
            <a:pPr lvl="1"/>
            <a:r>
              <a:rPr lang="en-US" dirty="0" smtClean="0"/>
              <a:t>searches </a:t>
            </a:r>
            <a:r>
              <a:rPr lang="en-US" dirty="0"/>
              <a:t>the array for a given value and returns the first corresponding key if </a:t>
            </a:r>
            <a:r>
              <a:rPr lang="en-US" dirty="0" smtClean="0"/>
              <a:t>successful</a:t>
            </a:r>
          </a:p>
          <a:p>
            <a:pPr lvl="1"/>
            <a:r>
              <a:rPr lang="en-US" sz="2800" b="1" dirty="0">
                <a:solidFill>
                  <a:srgbClr val="00B050"/>
                </a:solidFill>
              </a:rPr>
              <a:t>Syntax: </a:t>
            </a:r>
            <a:r>
              <a:rPr lang="en-US" sz="2800" b="1" dirty="0" smtClean="0">
                <a:solidFill>
                  <a:srgbClr val="00B050"/>
                </a:solidFill>
              </a:rPr>
              <a:t>array_search($needle</a:t>
            </a:r>
            <a:r>
              <a:rPr lang="en-US" sz="2800" b="1" dirty="0">
                <a:solidFill>
                  <a:srgbClr val="00B050"/>
                </a:solidFill>
              </a:rPr>
              <a:t>, </a:t>
            </a:r>
            <a:r>
              <a:rPr lang="en-US" sz="2800" b="1" dirty="0" smtClean="0">
                <a:solidFill>
                  <a:srgbClr val="00B050"/>
                </a:solidFill>
              </a:rPr>
              <a:t>$haystack</a:t>
            </a:r>
            <a:r>
              <a:rPr lang="en-US" sz="2800" b="1" dirty="0">
                <a:solidFill>
                  <a:srgbClr val="00B050"/>
                </a:solidFill>
              </a:rPr>
              <a:t>, </a:t>
            </a:r>
            <a:r>
              <a:rPr lang="en-US" sz="2800" b="1" dirty="0" smtClean="0">
                <a:solidFill>
                  <a:srgbClr val="00B050"/>
                </a:solidFill>
              </a:rPr>
              <a:t>$strict)</a:t>
            </a:r>
          </a:p>
          <a:p>
            <a:pPr lvl="1"/>
            <a:r>
              <a:rPr lang="en-US" dirty="0" smtClean="0"/>
              <a:t>$</a:t>
            </a:r>
            <a:r>
              <a:rPr lang="en-US" dirty="0"/>
              <a:t>needle – The value to search </a:t>
            </a:r>
            <a:r>
              <a:rPr lang="en-US" dirty="0" smtClean="0"/>
              <a:t>for</a:t>
            </a:r>
            <a:endParaRPr lang="en-US" dirty="0"/>
          </a:p>
          <a:p>
            <a:pPr lvl="1"/>
            <a:r>
              <a:rPr lang="en-US" dirty="0"/>
              <a:t>$haystack – The array to search </a:t>
            </a:r>
            <a:r>
              <a:rPr lang="en-US" dirty="0" smtClean="0"/>
              <a:t>in</a:t>
            </a:r>
            <a:endParaRPr lang="en-US" dirty="0"/>
          </a:p>
          <a:p>
            <a:pPr lvl="1"/>
            <a:r>
              <a:rPr lang="en-US" dirty="0"/>
              <a:t>$strict (optional) – If true, the search will use strict comparison (===)</a:t>
            </a:r>
            <a:endParaRPr lang="en-US" dirty="0" smtClean="0"/>
          </a:p>
          <a:p>
            <a:pPr lvl="1"/>
            <a:r>
              <a:rPr lang="en-US" dirty="0"/>
              <a:t>$key = array_search("Banana", </a:t>
            </a:r>
            <a:r>
              <a:rPr lang="en-US" dirty="0" smtClean="0"/>
              <a:t>$</a:t>
            </a:r>
            <a:r>
              <a:rPr lang="en-US" i="1" dirty="0"/>
              <a:t> </a:t>
            </a:r>
            <a:r>
              <a:rPr lang="en-US" i="1" dirty="0" err="1"/>
              <a:t>assocArray</a:t>
            </a:r>
            <a:r>
              <a:rPr lang="en-US" dirty="0" smtClean="0"/>
              <a:t>);</a:t>
            </a:r>
            <a:endParaRPr lang="en-US" dirty="0"/>
          </a:p>
        </p:txBody>
      </p:sp>
    </p:spTree>
    <p:extLst>
      <p:ext uri="{BB962C8B-B14F-4D97-AF65-F5344CB8AC3E}">
        <p14:creationId xmlns:p14="http://schemas.microsoft.com/office/powerpoint/2010/main" val="31035711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 questions</a:t>
            </a:r>
            <a:endParaRPr lang="en-US" dirty="0"/>
          </a:p>
        </p:txBody>
      </p:sp>
      <p:sp>
        <p:nvSpPr>
          <p:cNvPr id="3" name="Content Placeholder 2"/>
          <p:cNvSpPr>
            <a:spLocks noGrp="1"/>
          </p:cNvSpPr>
          <p:nvPr>
            <p:ph sz="quarter" idx="1"/>
          </p:nvPr>
        </p:nvSpPr>
        <p:spPr/>
        <p:txBody>
          <a:bodyPr/>
          <a:lstStyle/>
          <a:p>
            <a:r>
              <a:rPr lang="en-US" dirty="0" smtClean="0"/>
              <a:t>Given </a:t>
            </a:r>
            <a:r>
              <a:rPr lang="en-US" dirty="0"/>
              <a:t>the array, </a:t>
            </a:r>
            <a:r>
              <a:rPr lang="en-US" dirty="0" smtClean="0"/>
              <a:t>$data </a:t>
            </a:r>
            <a:r>
              <a:rPr lang="en-US" dirty="0"/>
              <a:t>= ["a" =&gt; 10, "b" =&gt; 20, "c" =&gt; 30];</a:t>
            </a:r>
            <a:endParaRPr lang="en-US" dirty="0" smtClean="0"/>
          </a:p>
          <a:p>
            <a:pPr marL="514350" indent="-514350">
              <a:buFont typeface="+mj-lt"/>
              <a:buAutoNum type="arabicPeriod"/>
            </a:pPr>
            <a:r>
              <a:rPr lang="en-US" dirty="0" smtClean="0"/>
              <a:t>Extend </a:t>
            </a:r>
            <a:r>
              <a:rPr lang="en-US" dirty="0"/>
              <a:t>it to </a:t>
            </a:r>
            <a:r>
              <a:rPr lang="en-US" dirty="0" smtClean="0"/>
              <a:t>5 </a:t>
            </a:r>
            <a:r>
              <a:rPr lang="en-US" dirty="0"/>
              <a:t>elements, filling new slots with </a:t>
            </a:r>
            <a:r>
              <a:rPr lang="en-US" dirty="0" smtClean="0"/>
              <a:t>0;</a:t>
            </a:r>
          </a:p>
          <a:p>
            <a:pPr marL="514350" indent="-514350">
              <a:buFont typeface="+mj-lt"/>
              <a:buAutoNum type="arabicPeriod"/>
            </a:pPr>
            <a:r>
              <a:rPr lang="en-US" dirty="0"/>
              <a:t>What will be the output of </a:t>
            </a:r>
            <a:r>
              <a:rPr lang="en-US" dirty="0" err="1"/>
              <a:t>array_keys</a:t>
            </a:r>
            <a:r>
              <a:rPr lang="en-US" dirty="0"/>
              <a:t>($data</a:t>
            </a:r>
            <a:r>
              <a:rPr lang="en-US" dirty="0" smtClean="0"/>
              <a:t>)?</a:t>
            </a:r>
          </a:p>
          <a:p>
            <a:pPr marL="514350" indent="-514350">
              <a:buFont typeface="+mj-lt"/>
              <a:buAutoNum type="arabicPeriod"/>
            </a:pPr>
            <a:r>
              <a:rPr lang="en-US" dirty="0"/>
              <a:t>Write a PHP condition to check if "b" exists as a key in $data</a:t>
            </a:r>
            <a:r>
              <a:rPr lang="en-US" dirty="0" smtClean="0"/>
              <a:t>.</a:t>
            </a:r>
          </a:p>
          <a:p>
            <a:pPr marL="514350" indent="-514350">
              <a:buFont typeface="+mj-lt"/>
              <a:buAutoNum type="arabicPeriod"/>
            </a:pPr>
            <a:r>
              <a:rPr lang="en-US" dirty="0"/>
              <a:t>What will be the output of </a:t>
            </a:r>
            <a:r>
              <a:rPr lang="en-US" dirty="0" err="1"/>
              <a:t>array_values</a:t>
            </a:r>
            <a:r>
              <a:rPr lang="en-US" dirty="0"/>
              <a:t>($data</a:t>
            </a:r>
            <a:r>
              <a:rPr lang="en-US" dirty="0" smtClean="0"/>
              <a:t>)?</a:t>
            </a:r>
          </a:p>
          <a:p>
            <a:pPr marL="514350" indent="-514350">
              <a:buFont typeface="+mj-lt"/>
              <a:buAutoNum type="arabicPeriod"/>
            </a:pPr>
            <a:r>
              <a:rPr lang="en-US" dirty="0"/>
              <a:t>Write a PHP statement to find the key of 30 in $data.</a:t>
            </a:r>
          </a:p>
        </p:txBody>
      </p:sp>
    </p:spTree>
    <p:extLst>
      <p:ext uri="{BB962C8B-B14F-4D97-AF65-F5344CB8AC3E}">
        <p14:creationId xmlns:p14="http://schemas.microsoft.com/office/powerpoint/2010/main" val="334624413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Traversing array</a:t>
            </a:r>
          </a:p>
        </p:txBody>
      </p:sp>
      <p:sp>
        <p:nvSpPr>
          <p:cNvPr id="3" name="Content Placeholder 2"/>
          <p:cNvSpPr>
            <a:spLocks noGrp="1"/>
          </p:cNvSpPr>
          <p:nvPr>
            <p:ph sz="quarter" idx="1"/>
          </p:nvPr>
        </p:nvSpPr>
        <p:spPr/>
        <p:txBody>
          <a:bodyPr>
            <a:normAutofit/>
          </a:bodyPr>
          <a:lstStyle/>
          <a:p>
            <a:r>
              <a:rPr lang="en-US" dirty="0" smtClean="0"/>
              <a:t>Using </a:t>
            </a:r>
            <a:r>
              <a:rPr lang="en-US" b="1" dirty="0" err="1"/>
              <a:t>foreach</a:t>
            </a:r>
            <a:r>
              <a:rPr lang="en-US" dirty="0"/>
              <a:t> </a:t>
            </a:r>
            <a:r>
              <a:rPr lang="en-US" dirty="0" smtClean="0"/>
              <a:t>loop</a:t>
            </a:r>
          </a:p>
          <a:p>
            <a:r>
              <a:rPr lang="en-US" dirty="0" smtClean="0"/>
              <a:t>$colors=[“</a:t>
            </a:r>
            <a:r>
              <a:rPr lang="en-US" dirty="0" err="1" smtClean="0"/>
              <a:t>blue”,”yellow”,”red</a:t>
            </a:r>
            <a:r>
              <a:rPr lang="en-US" dirty="0" smtClean="0"/>
              <a:t>”];</a:t>
            </a:r>
            <a:endParaRPr lang="en-US" dirty="0"/>
          </a:p>
          <a:p>
            <a:r>
              <a:rPr lang="en-US" dirty="0" err="1"/>
              <a:t>foreach</a:t>
            </a:r>
            <a:r>
              <a:rPr lang="en-US" dirty="0"/>
              <a:t> ($colors as $value)</a:t>
            </a:r>
          </a:p>
          <a:p>
            <a:r>
              <a:rPr lang="en-US" dirty="0"/>
              <a:t>  {</a:t>
            </a:r>
          </a:p>
          <a:p>
            <a:r>
              <a:rPr lang="en-US" dirty="0"/>
              <a:t>  echo "$value &lt;</a:t>
            </a:r>
            <a:r>
              <a:rPr lang="en-US" dirty="0" err="1"/>
              <a:t>br</a:t>
            </a:r>
            <a:r>
              <a:rPr lang="en-US" dirty="0"/>
              <a:t>&gt;";</a:t>
            </a:r>
          </a:p>
          <a:p>
            <a:r>
              <a:rPr lang="en-US" dirty="0"/>
              <a:t>  }</a:t>
            </a:r>
          </a:p>
          <a:p>
            <a:endParaRPr lang="en-US" dirty="0"/>
          </a:p>
        </p:txBody>
      </p:sp>
      <p:sp>
        <p:nvSpPr>
          <p:cNvPr id="4" name="Content Placeholder 3"/>
          <p:cNvSpPr>
            <a:spLocks noGrp="1"/>
          </p:cNvSpPr>
          <p:nvPr>
            <p:ph sz="quarter" idx="2"/>
          </p:nvPr>
        </p:nvSpPr>
        <p:spPr/>
        <p:txBody>
          <a:bodyPr/>
          <a:lstStyle/>
          <a:p>
            <a:r>
              <a:rPr lang="en-US" dirty="0"/>
              <a:t>$person = ["name" =&gt; "Alice", "age" =&gt; 25, "city" =&gt; "New York</a:t>
            </a:r>
            <a:r>
              <a:rPr lang="en-US" dirty="0" smtClean="0"/>
              <a:t>"];</a:t>
            </a:r>
          </a:p>
          <a:p>
            <a:r>
              <a:rPr lang="en-US" dirty="0" err="1" smtClean="0"/>
              <a:t>foreach</a:t>
            </a:r>
            <a:r>
              <a:rPr lang="en-US" dirty="0" smtClean="0"/>
              <a:t> </a:t>
            </a:r>
            <a:r>
              <a:rPr lang="en-US" dirty="0"/>
              <a:t>($person as $key =&gt; $value</a:t>
            </a:r>
            <a:r>
              <a:rPr lang="en-US" dirty="0" smtClean="0"/>
              <a:t>)</a:t>
            </a:r>
          </a:p>
          <a:p>
            <a:r>
              <a:rPr lang="en-US" dirty="0" smtClean="0"/>
              <a:t>{    </a:t>
            </a:r>
          </a:p>
          <a:p>
            <a:r>
              <a:rPr lang="en-US" dirty="0" smtClean="0"/>
              <a:t>echo </a:t>
            </a:r>
            <a:r>
              <a:rPr lang="en-US" dirty="0"/>
              <a:t>"$key: $value\n</a:t>
            </a:r>
            <a:r>
              <a:rPr lang="en-US" dirty="0" smtClean="0"/>
              <a:t>";</a:t>
            </a:r>
          </a:p>
          <a:p>
            <a:r>
              <a:rPr lang="en-US" dirty="0" smtClean="0"/>
              <a:t>}</a:t>
            </a:r>
            <a:endParaRPr lang="en-US" dirty="0"/>
          </a:p>
        </p:txBody>
      </p:sp>
    </p:spTree>
    <p:extLst>
      <p:ext uri="{BB962C8B-B14F-4D97-AF65-F5344CB8AC3E}">
        <p14:creationId xmlns:p14="http://schemas.microsoft.com/office/powerpoint/2010/main" val="39748708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Calibri" panose="020F0502020204030204" pitchFamily="34" charset="0"/>
              </a:rPr>
              <a:t>Determine Array size and </a:t>
            </a:r>
            <a:r>
              <a:rPr lang="en-US" altLang="en-US" dirty="0" smtClean="0">
                <a:latin typeface="Calibri" panose="020F0502020204030204" pitchFamily="34" charset="0"/>
              </a:rPr>
              <a:t>uniqueness</a:t>
            </a:r>
            <a:endParaRPr lang="en-US" dirty="0"/>
          </a:p>
        </p:txBody>
      </p:sp>
      <p:sp>
        <p:nvSpPr>
          <p:cNvPr id="3" name="Content Placeholder 2"/>
          <p:cNvSpPr>
            <a:spLocks noGrp="1"/>
          </p:cNvSpPr>
          <p:nvPr>
            <p:ph sz="quarter" idx="1"/>
          </p:nvPr>
        </p:nvSpPr>
        <p:spPr/>
        <p:txBody>
          <a:bodyPr>
            <a:normAutofit lnSpcReduction="10000"/>
          </a:bodyPr>
          <a:lstStyle/>
          <a:p>
            <a:r>
              <a:rPr lang="en-US" b="1" dirty="0"/>
              <a:t>count</a:t>
            </a:r>
            <a:r>
              <a:rPr lang="en-US" dirty="0"/>
              <a:t>()</a:t>
            </a:r>
          </a:p>
          <a:p>
            <a:pPr lvl="1"/>
            <a:r>
              <a:rPr lang="en-US" dirty="0" smtClean="0"/>
              <a:t>count(</a:t>
            </a:r>
            <a:r>
              <a:rPr lang="en-US" dirty="0" err="1" smtClean="0"/>
              <a:t>input_array</a:t>
            </a:r>
            <a:r>
              <a:rPr lang="en-US" dirty="0"/>
              <a:t>)</a:t>
            </a:r>
          </a:p>
          <a:p>
            <a:pPr lvl="1"/>
            <a:r>
              <a:rPr lang="en-US" dirty="0"/>
              <a:t>returns the total number of values found in the </a:t>
            </a:r>
            <a:r>
              <a:rPr lang="en-US" dirty="0" err="1"/>
              <a:t>input_array</a:t>
            </a:r>
            <a:r>
              <a:rPr lang="en-US" dirty="0"/>
              <a:t>.</a:t>
            </a:r>
          </a:p>
          <a:p>
            <a:pPr lvl="1"/>
            <a:r>
              <a:rPr lang="en-US" dirty="0" err="1"/>
              <a:t>Sizeof</a:t>
            </a:r>
            <a:r>
              <a:rPr lang="en-US" dirty="0"/>
              <a:t>() function can be also used.</a:t>
            </a:r>
          </a:p>
          <a:p>
            <a:r>
              <a:rPr lang="en-US" b="1" dirty="0"/>
              <a:t>array_count_values</a:t>
            </a:r>
            <a:r>
              <a:rPr lang="en-US" dirty="0"/>
              <a:t>()</a:t>
            </a:r>
          </a:p>
          <a:p>
            <a:pPr lvl="1"/>
            <a:r>
              <a:rPr lang="en-US" dirty="0"/>
              <a:t>returns an array consisting of associative key/value pairs.</a:t>
            </a:r>
          </a:p>
          <a:p>
            <a:pPr lvl="1"/>
            <a:r>
              <a:rPr lang="en-US" dirty="0"/>
              <a:t>Each key represents a value found in the </a:t>
            </a:r>
            <a:r>
              <a:rPr lang="en-US" dirty="0" err="1"/>
              <a:t>input_array</a:t>
            </a:r>
            <a:r>
              <a:rPr lang="en-US" dirty="0"/>
              <a:t>, and its corresponding value denotes the frequency of that key’s appearance (as a value) in the </a:t>
            </a:r>
            <a:r>
              <a:rPr lang="en-US" dirty="0" err="1"/>
              <a:t>input_array</a:t>
            </a:r>
            <a:r>
              <a:rPr lang="en-US" dirty="0"/>
              <a:t>.</a:t>
            </a:r>
          </a:p>
          <a:p>
            <a:pPr lvl="1"/>
            <a:r>
              <a:rPr lang="en-US" dirty="0"/>
              <a:t>E.g. $</a:t>
            </a:r>
            <a:r>
              <a:rPr lang="en-US" i="1" dirty="0"/>
              <a:t>states</a:t>
            </a:r>
            <a:r>
              <a:rPr lang="en-US" dirty="0"/>
              <a:t> = ["Ohio", "Iowa", "Ohio", "Arizona", "Iowa</a:t>
            </a:r>
            <a:r>
              <a:rPr lang="en-US" dirty="0" smtClean="0"/>
              <a:t>"];</a:t>
            </a:r>
            <a:endParaRPr lang="en-US" dirty="0"/>
          </a:p>
          <a:p>
            <a:pPr lvl="1"/>
            <a:r>
              <a:rPr lang="en-US" dirty="0"/>
              <a:t>$</a:t>
            </a:r>
            <a:r>
              <a:rPr lang="en-US" dirty="0" err="1"/>
              <a:t>countedValues</a:t>
            </a:r>
            <a:r>
              <a:rPr lang="en-US" dirty="0"/>
              <a:t> = </a:t>
            </a:r>
            <a:r>
              <a:rPr lang="en-US" b="1" dirty="0">
                <a:solidFill>
                  <a:srgbClr val="FF0000"/>
                </a:solidFill>
              </a:rPr>
              <a:t>array_count_values($</a:t>
            </a:r>
            <a:r>
              <a:rPr lang="en-US" b="1" i="1" dirty="0">
                <a:solidFill>
                  <a:srgbClr val="FF0000"/>
                </a:solidFill>
              </a:rPr>
              <a:t>states</a:t>
            </a:r>
            <a:r>
              <a:rPr lang="en-US" b="1" dirty="0">
                <a:solidFill>
                  <a:srgbClr val="FF0000"/>
                </a:solidFill>
              </a:rPr>
              <a:t>)</a:t>
            </a:r>
          </a:p>
          <a:p>
            <a:pPr marL="320040" lvl="1" indent="0">
              <a:buNone/>
            </a:pPr>
            <a:r>
              <a:rPr lang="en-US" i="1" dirty="0" smtClean="0">
                <a:solidFill>
                  <a:srgbClr val="0070C0"/>
                </a:solidFill>
              </a:rPr>
              <a:t>//output: Array </a:t>
            </a:r>
            <a:r>
              <a:rPr lang="en-US" i="1" dirty="0">
                <a:solidFill>
                  <a:srgbClr val="0070C0"/>
                </a:solidFill>
              </a:rPr>
              <a:t>( [Ohio] =&gt; 2 [Iowa] =&gt; 2 [Arizona] =&gt; 1 )</a:t>
            </a:r>
          </a:p>
          <a:p>
            <a:endParaRPr lang="en-US" dirty="0"/>
          </a:p>
        </p:txBody>
      </p:sp>
    </p:spTree>
    <p:extLst>
      <p:ext uri="{BB962C8B-B14F-4D97-AF65-F5344CB8AC3E}">
        <p14:creationId xmlns:p14="http://schemas.microsoft.com/office/powerpoint/2010/main" val="42032743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Calibri" panose="020F0502020204030204" pitchFamily="34" charset="0"/>
              </a:rPr>
              <a:t>Sorting </a:t>
            </a:r>
            <a:r>
              <a:rPr lang="en-US" altLang="en-US" dirty="0" smtClean="0">
                <a:latin typeface="Calibri" panose="020F0502020204030204" pitchFamily="34" charset="0"/>
              </a:rPr>
              <a:t>Array</a:t>
            </a:r>
            <a:endParaRPr lang="en-US" dirty="0"/>
          </a:p>
        </p:txBody>
      </p:sp>
      <p:sp>
        <p:nvSpPr>
          <p:cNvPr id="3" name="Content Placeholder 2"/>
          <p:cNvSpPr>
            <a:spLocks noGrp="1"/>
          </p:cNvSpPr>
          <p:nvPr>
            <p:ph sz="quarter" idx="1"/>
          </p:nvPr>
        </p:nvSpPr>
        <p:spPr/>
        <p:txBody>
          <a:bodyPr>
            <a:normAutofit fontScale="92500"/>
          </a:bodyPr>
          <a:lstStyle/>
          <a:p>
            <a:r>
              <a:rPr lang="en-US" b="1" dirty="0"/>
              <a:t>sort()</a:t>
            </a:r>
          </a:p>
          <a:p>
            <a:pPr lvl="1"/>
            <a:r>
              <a:rPr lang="en-US" dirty="0"/>
              <a:t>sorts the target_array, ordering elements from lowest to highest value.</a:t>
            </a:r>
          </a:p>
          <a:p>
            <a:r>
              <a:rPr lang="en-US" b="1" dirty="0" err="1"/>
              <a:t>rsort</a:t>
            </a:r>
            <a:r>
              <a:rPr lang="en-US" dirty="0"/>
              <a:t>()</a:t>
            </a:r>
          </a:p>
          <a:p>
            <a:pPr lvl="1"/>
            <a:r>
              <a:rPr lang="en-US" dirty="0"/>
              <a:t>is identical to sort(), except that it sorts array items in reverse (descending) order.</a:t>
            </a:r>
          </a:p>
          <a:p>
            <a:r>
              <a:rPr lang="en-US" b="1" dirty="0"/>
              <a:t>asort</a:t>
            </a:r>
            <a:r>
              <a:rPr lang="en-US" dirty="0"/>
              <a:t>()</a:t>
            </a:r>
          </a:p>
          <a:p>
            <a:pPr lvl="1"/>
            <a:r>
              <a:rPr lang="en-US" dirty="0"/>
              <a:t>is identical to sort(), sorting the target_array in ascending order, except that the key/value correspondence is maintained</a:t>
            </a:r>
            <a:r>
              <a:rPr lang="en-US" dirty="0" smtClean="0"/>
              <a:t>.</a:t>
            </a:r>
          </a:p>
          <a:p>
            <a:r>
              <a:rPr lang="en-US" b="1" dirty="0" err="1"/>
              <a:t>ksort</a:t>
            </a:r>
            <a:r>
              <a:rPr lang="en-US" dirty="0"/>
              <a:t>()</a:t>
            </a:r>
          </a:p>
          <a:p>
            <a:pPr lvl="1"/>
            <a:r>
              <a:rPr lang="en-US" dirty="0"/>
              <a:t>sorts the input array </a:t>
            </a:r>
            <a:r>
              <a:rPr lang="en-US" dirty="0" err="1"/>
              <a:t>array</a:t>
            </a:r>
            <a:r>
              <a:rPr lang="en-US" dirty="0"/>
              <a:t> by its keys, returning TRUE on success and FALSE otherwise.</a:t>
            </a:r>
          </a:p>
          <a:p>
            <a:r>
              <a:rPr lang="en-US" b="1" dirty="0" err="1"/>
              <a:t>krsort</a:t>
            </a:r>
            <a:r>
              <a:rPr lang="en-US" dirty="0"/>
              <a:t>()</a:t>
            </a:r>
          </a:p>
          <a:p>
            <a:pPr lvl="1"/>
            <a:r>
              <a:rPr lang="en-US" dirty="0"/>
              <a:t>operates identically to </a:t>
            </a:r>
            <a:r>
              <a:rPr lang="en-US" dirty="0" err="1"/>
              <a:t>ksort</a:t>
            </a:r>
            <a:r>
              <a:rPr lang="en-US" dirty="0"/>
              <a:t>(), sorting by key, except that it sorts in reverse (descending) order.</a:t>
            </a:r>
          </a:p>
          <a:p>
            <a:endParaRPr lang="en-US" dirty="0" smtClean="0"/>
          </a:p>
          <a:p>
            <a:endParaRPr lang="en-US" dirty="0"/>
          </a:p>
        </p:txBody>
      </p:sp>
    </p:spTree>
    <p:extLst>
      <p:ext uri="{BB962C8B-B14F-4D97-AF65-F5344CB8AC3E}">
        <p14:creationId xmlns:p14="http://schemas.microsoft.com/office/powerpoint/2010/main" val="240194153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Calibri" panose="020F0502020204030204" pitchFamily="34" charset="0"/>
              </a:rPr>
              <a:t>Merging, Slicing, splicing and Dissecting </a:t>
            </a:r>
            <a:endParaRPr lang="en-US" dirty="0"/>
          </a:p>
        </p:txBody>
      </p:sp>
      <p:sp>
        <p:nvSpPr>
          <p:cNvPr id="3" name="Content Placeholder 2"/>
          <p:cNvSpPr>
            <a:spLocks noGrp="1"/>
          </p:cNvSpPr>
          <p:nvPr>
            <p:ph sz="quarter" idx="1"/>
          </p:nvPr>
        </p:nvSpPr>
        <p:spPr/>
        <p:txBody>
          <a:bodyPr>
            <a:normAutofit/>
          </a:bodyPr>
          <a:lstStyle/>
          <a:p>
            <a:r>
              <a:rPr lang="en-US" sz="2800" b="1" dirty="0" err="1"/>
              <a:t>array_combine</a:t>
            </a:r>
            <a:r>
              <a:rPr lang="en-US" sz="2800" dirty="0"/>
              <a:t>()</a:t>
            </a:r>
          </a:p>
          <a:p>
            <a:pPr lvl="1"/>
            <a:r>
              <a:rPr lang="en-US" sz="2800" dirty="0"/>
              <a:t>array </a:t>
            </a:r>
            <a:r>
              <a:rPr lang="en-US" sz="2800" dirty="0" err="1"/>
              <a:t>array_combine</a:t>
            </a:r>
            <a:r>
              <a:rPr lang="en-US" sz="2800" dirty="0"/>
              <a:t>(array keys, array values)</a:t>
            </a:r>
          </a:p>
          <a:p>
            <a:pPr lvl="1"/>
            <a:r>
              <a:rPr lang="en-US" sz="2800" dirty="0"/>
              <a:t>produces a new array consisting of keys residing in the input parameter array keys, and corresponding values found in the input parameter array values.</a:t>
            </a:r>
          </a:p>
          <a:p>
            <a:pPr lvl="1"/>
            <a:r>
              <a:rPr lang="en-US" sz="2800" dirty="0"/>
              <a:t>both input arrays must be of equal size, and that neither can be empty.</a:t>
            </a:r>
          </a:p>
          <a:p>
            <a:pPr lvl="2"/>
            <a:r>
              <a:rPr lang="en-US" sz="2400" dirty="0"/>
              <a:t>E.g. $abbreviations = array("AL","AK","AZ","AR");</a:t>
            </a:r>
          </a:p>
          <a:p>
            <a:pPr lvl="2"/>
            <a:r>
              <a:rPr lang="en-US" sz="2400" dirty="0"/>
              <a:t>$states = array("</a:t>
            </a:r>
            <a:r>
              <a:rPr lang="en-US" sz="2400" dirty="0" err="1"/>
              <a:t>Alabama","Alaska","Arizona","Arkansas</a:t>
            </a:r>
            <a:r>
              <a:rPr lang="en-US" sz="2400" dirty="0"/>
              <a:t>");</a:t>
            </a:r>
          </a:p>
          <a:p>
            <a:pPr lvl="2"/>
            <a:r>
              <a:rPr lang="en-US" sz="2400" dirty="0"/>
              <a:t>$</a:t>
            </a:r>
            <a:r>
              <a:rPr lang="en-US" sz="2400" dirty="0" err="1"/>
              <a:t>stateMap</a:t>
            </a:r>
            <a:r>
              <a:rPr lang="en-US" sz="2400" dirty="0"/>
              <a:t> = </a:t>
            </a:r>
            <a:r>
              <a:rPr lang="en-US" sz="2400" dirty="0" err="1"/>
              <a:t>array_combine</a:t>
            </a:r>
            <a:r>
              <a:rPr lang="en-US" sz="2400" dirty="0"/>
              <a:t>($</a:t>
            </a:r>
            <a:r>
              <a:rPr lang="en-US" sz="2400" dirty="0" err="1"/>
              <a:t>abbreviations,$states</a:t>
            </a:r>
            <a:r>
              <a:rPr lang="en-US" sz="2400" dirty="0"/>
              <a:t>);</a:t>
            </a:r>
          </a:p>
          <a:p>
            <a:endParaRPr lang="en-US" sz="2800" dirty="0"/>
          </a:p>
        </p:txBody>
      </p:sp>
    </p:spTree>
    <p:extLst>
      <p:ext uri="{BB962C8B-B14F-4D97-AF65-F5344CB8AC3E}">
        <p14:creationId xmlns:p14="http://schemas.microsoft.com/office/powerpoint/2010/main" val="4162903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latin typeface="Calibri" panose="020F0502020204030204" pitchFamily="34" charset="0"/>
              </a:rPr>
              <a:t>When to use server-side scripting</a:t>
            </a:r>
            <a:endParaRPr lang="en-US" sz="3600" dirty="0"/>
          </a:p>
        </p:txBody>
      </p:sp>
      <p:sp>
        <p:nvSpPr>
          <p:cNvPr id="3" name="Content Placeholder 2"/>
          <p:cNvSpPr>
            <a:spLocks noGrp="1"/>
          </p:cNvSpPr>
          <p:nvPr>
            <p:ph sz="quarter" idx="1"/>
          </p:nvPr>
        </p:nvSpPr>
        <p:spPr/>
        <p:txBody>
          <a:bodyPr>
            <a:normAutofit/>
          </a:bodyPr>
          <a:lstStyle/>
          <a:p>
            <a:r>
              <a:rPr lang="en-US" sz="2600" dirty="0"/>
              <a:t>When developing Dynamic web pages</a:t>
            </a:r>
          </a:p>
          <a:p>
            <a:r>
              <a:rPr lang="en-US" sz="2600" dirty="0"/>
              <a:t>Authentication, authorization and session tracking.</a:t>
            </a:r>
          </a:p>
          <a:p>
            <a:r>
              <a:rPr lang="en-US" sz="2600" dirty="0"/>
              <a:t>Personalization and customization of content based on authentication and authorization. This also includes the serving of content based on the content of the page (e.g. YouTube, Amazon, Facebook) or the browsing behavior of the user.</a:t>
            </a:r>
          </a:p>
        </p:txBody>
      </p:sp>
    </p:spTree>
    <p:extLst>
      <p:ext uri="{BB962C8B-B14F-4D97-AF65-F5344CB8AC3E}">
        <p14:creationId xmlns:p14="http://schemas.microsoft.com/office/powerpoint/2010/main" val="19234733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alibri" panose="020F0502020204030204" pitchFamily="34" charset="0"/>
              </a:rPr>
              <a:t>Merging, Slicing, </a:t>
            </a:r>
            <a:r>
              <a:rPr lang="en-US" altLang="en-US" dirty="0" smtClean="0">
                <a:latin typeface="Calibri" panose="020F0502020204030204" pitchFamily="34" charset="0"/>
              </a:rPr>
              <a:t>Splicing </a:t>
            </a:r>
            <a:r>
              <a:rPr lang="en-US" altLang="en-US" dirty="0">
                <a:latin typeface="Calibri" panose="020F0502020204030204" pitchFamily="34" charset="0"/>
              </a:rPr>
              <a:t>and Dissecting </a:t>
            </a:r>
            <a:endParaRPr lang="en-US" dirty="0"/>
          </a:p>
        </p:txBody>
      </p:sp>
      <p:sp>
        <p:nvSpPr>
          <p:cNvPr id="3" name="Content Placeholder 2"/>
          <p:cNvSpPr>
            <a:spLocks noGrp="1"/>
          </p:cNvSpPr>
          <p:nvPr>
            <p:ph sz="quarter" idx="1"/>
          </p:nvPr>
        </p:nvSpPr>
        <p:spPr/>
        <p:txBody>
          <a:bodyPr>
            <a:normAutofit/>
          </a:bodyPr>
          <a:lstStyle/>
          <a:p>
            <a:r>
              <a:rPr lang="en-US" sz="2800" b="1" dirty="0" err="1"/>
              <a:t>array_merge</a:t>
            </a:r>
            <a:r>
              <a:rPr lang="en-US" sz="2800" dirty="0"/>
              <a:t>()</a:t>
            </a:r>
          </a:p>
          <a:p>
            <a:pPr lvl="1"/>
            <a:r>
              <a:rPr lang="en-US" sz="2800" dirty="0" smtClean="0"/>
              <a:t>function </a:t>
            </a:r>
            <a:r>
              <a:rPr lang="en-US" sz="2800" dirty="0"/>
              <a:t>used to merge two or more arrays into one</a:t>
            </a:r>
            <a:r>
              <a:rPr lang="en-US" sz="2800" dirty="0" smtClean="0"/>
              <a:t>.</a:t>
            </a:r>
          </a:p>
          <a:p>
            <a:pPr lvl="1"/>
            <a:r>
              <a:rPr lang="en-US" sz="3200" b="1" dirty="0">
                <a:solidFill>
                  <a:srgbClr val="00B050"/>
                </a:solidFill>
              </a:rPr>
              <a:t>Syntax: </a:t>
            </a:r>
            <a:r>
              <a:rPr lang="en-US" sz="3200" b="1" dirty="0" err="1" smtClean="0">
                <a:solidFill>
                  <a:srgbClr val="00B050"/>
                </a:solidFill>
              </a:rPr>
              <a:t>array_merge</a:t>
            </a:r>
            <a:r>
              <a:rPr lang="en-US" sz="3200" b="1" dirty="0" smtClean="0">
                <a:solidFill>
                  <a:srgbClr val="00B050"/>
                </a:solidFill>
              </a:rPr>
              <a:t>(...$</a:t>
            </a:r>
            <a:r>
              <a:rPr lang="en-US" sz="3200" b="1" dirty="0">
                <a:solidFill>
                  <a:srgbClr val="00B050"/>
                </a:solidFill>
              </a:rPr>
              <a:t>arrays)</a:t>
            </a:r>
            <a:endParaRPr lang="en-US" sz="3200" b="1" dirty="0" smtClean="0">
              <a:solidFill>
                <a:srgbClr val="00B050"/>
              </a:solidFill>
            </a:endParaRPr>
          </a:p>
          <a:p>
            <a:pPr lvl="1"/>
            <a:r>
              <a:rPr lang="en-US" sz="2800" dirty="0" smtClean="0"/>
              <a:t>If </a:t>
            </a:r>
            <a:r>
              <a:rPr lang="en-US" sz="2800" dirty="0"/>
              <a:t>an input array contains a string key that already exists in the resulting array, that key/value pair will overwrite the previously existing entry.</a:t>
            </a:r>
          </a:p>
          <a:p>
            <a:endParaRPr lang="en-US" sz="2800" dirty="0"/>
          </a:p>
        </p:txBody>
      </p:sp>
      <p:pic>
        <p:nvPicPr>
          <p:cNvPr id="4" name="Picture 3"/>
          <p:cNvPicPr>
            <a:picLocks noChangeAspect="1"/>
          </p:cNvPicPr>
          <p:nvPr/>
        </p:nvPicPr>
        <p:blipFill>
          <a:blip r:embed="rId2"/>
          <a:stretch>
            <a:fillRect/>
          </a:stretch>
        </p:blipFill>
        <p:spPr>
          <a:xfrm>
            <a:off x="1944460" y="3907971"/>
            <a:ext cx="7787369" cy="2641171"/>
          </a:xfrm>
          <a:prstGeom prst="rect">
            <a:avLst/>
          </a:prstGeom>
        </p:spPr>
      </p:pic>
    </p:spTree>
    <p:extLst>
      <p:ext uri="{BB962C8B-B14F-4D97-AF65-F5344CB8AC3E}">
        <p14:creationId xmlns:p14="http://schemas.microsoft.com/office/powerpoint/2010/main" val="497860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alibri" panose="020F0502020204030204" pitchFamily="34" charset="0"/>
              </a:rPr>
              <a:t>Merging, Slicing, splicing and Dissecting </a:t>
            </a:r>
            <a:endParaRPr lang="en-US" dirty="0"/>
          </a:p>
        </p:txBody>
      </p:sp>
      <p:sp>
        <p:nvSpPr>
          <p:cNvPr id="3" name="Content Placeholder 2"/>
          <p:cNvSpPr>
            <a:spLocks noGrp="1"/>
          </p:cNvSpPr>
          <p:nvPr>
            <p:ph sz="quarter" idx="1"/>
          </p:nvPr>
        </p:nvSpPr>
        <p:spPr/>
        <p:txBody>
          <a:bodyPr>
            <a:normAutofit fontScale="92500"/>
          </a:bodyPr>
          <a:lstStyle/>
          <a:p>
            <a:r>
              <a:rPr lang="en-US" sz="2800" b="1" dirty="0" err="1" smtClean="0"/>
              <a:t>array_slice</a:t>
            </a:r>
            <a:r>
              <a:rPr lang="en-US" sz="2800" dirty="0"/>
              <a:t>()</a:t>
            </a:r>
          </a:p>
          <a:p>
            <a:pPr lvl="1"/>
            <a:r>
              <a:rPr lang="en-US" sz="2800" b="1" dirty="0" smtClean="0">
                <a:solidFill>
                  <a:srgbClr val="00B050"/>
                </a:solidFill>
              </a:rPr>
              <a:t>Syntax</a:t>
            </a:r>
            <a:r>
              <a:rPr lang="en-US" sz="2800" b="1" dirty="0">
                <a:solidFill>
                  <a:srgbClr val="00B050"/>
                </a:solidFill>
              </a:rPr>
              <a:t>: </a:t>
            </a:r>
            <a:r>
              <a:rPr lang="en-US" sz="2800" b="1" dirty="0" err="1" smtClean="0">
                <a:solidFill>
                  <a:srgbClr val="00B050"/>
                </a:solidFill>
              </a:rPr>
              <a:t>array_slice</a:t>
            </a:r>
            <a:r>
              <a:rPr lang="en-US" sz="2800" b="1" dirty="0" smtClean="0">
                <a:solidFill>
                  <a:srgbClr val="00B050"/>
                </a:solidFill>
              </a:rPr>
              <a:t>($</a:t>
            </a:r>
            <a:r>
              <a:rPr lang="en-US" sz="2800" b="1" dirty="0">
                <a:solidFill>
                  <a:srgbClr val="00B050"/>
                </a:solidFill>
              </a:rPr>
              <a:t>array, </a:t>
            </a:r>
            <a:r>
              <a:rPr lang="en-US" sz="2800" b="1" dirty="0" smtClean="0">
                <a:solidFill>
                  <a:srgbClr val="00B050"/>
                </a:solidFill>
              </a:rPr>
              <a:t>$</a:t>
            </a:r>
            <a:r>
              <a:rPr lang="en-US" sz="2800" b="1" dirty="0">
                <a:solidFill>
                  <a:srgbClr val="00B050"/>
                </a:solidFill>
              </a:rPr>
              <a:t>offset, </a:t>
            </a:r>
            <a:r>
              <a:rPr lang="en-US" sz="2800" b="1" dirty="0" smtClean="0">
                <a:solidFill>
                  <a:srgbClr val="00B050"/>
                </a:solidFill>
              </a:rPr>
              <a:t>$length, $</a:t>
            </a:r>
            <a:r>
              <a:rPr lang="en-US" sz="2800" b="1" dirty="0" err="1" smtClean="0">
                <a:solidFill>
                  <a:srgbClr val="00B050"/>
                </a:solidFill>
              </a:rPr>
              <a:t>preserve_keys</a:t>
            </a:r>
            <a:r>
              <a:rPr lang="en-US" sz="2800" b="1" dirty="0" smtClean="0">
                <a:solidFill>
                  <a:srgbClr val="00B050"/>
                </a:solidFill>
              </a:rPr>
              <a:t>)</a:t>
            </a:r>
            <a:endParaRPr lang="en-US" sz="2800" b="1" dirty="0">
              <a:solidFill>
                <a:srgbClr val="00B050"/>
              </a:solidFill>
            </a:endParaRPr>
          </a:p>
          <a:p>
            <a:pPr lvl="1"/>
            <a:r>
              <a:rPr lang="en-US" sz="2800" dirty="0"/>
              <a:t>Returns </a:t>
            </a:r>
            <a:r>
              <a:rPr lang="en-US" sz="2800" dirty="0" smtClean="0"/>
              <a:t>an extracted </a:t>
            </a:r>
            <a:r>
              <a:rPr lang="en-US" sz="2800" dirty="0"/>
              <a:t>portion of an array while preserving the keys (if </a:t>
            </a:r>
            <a:r>
              <a:rPr lang="en-US" sz="2800" dirty="0" err="1"/>
              <a:t>preserve_keys</a:t>
            </a:r>
            <a:r>
              <a:rPr lang="en-US" sz="2800" dirty="0"/>
              <a:t> is set to true</a:t>
            </a:r>
            <a:r>
              <a:rPr lang="en-US" sz="2800" dirty="0" smtClean="0"/>
              <a:t>)</a:t>
            </a:r>
          </a:p>
          <a:p>
            <a:pPr lvl="1"/>
            <a:r>
              <a:rPr lang="en-US" sz="2800" dirty="0"/>
              <a:t>$array – The input array.</a:t>
            </a:r>
          </a:p>
          <a:p>
            <a:pPr lvl="1"/>
            <a:r>
              <a:rPr lang="en-US" sz="2800" dirty="0"/>
              <a:t>$offset – The starting index (0-based). A negative value counts from the end.</a:t>
            </a:r>
          </a:p>
          <a:p>
            <a:pPr lvl="1"/>
            <a:r>
              <a:rPr lang="en-US" sz="2800" dirty="0"/>
              <a:t>$length (optional) – The number of elements to extract. If omitted, it extracts till the end.</a:t>
            </a:r>
          </a:p>
          <a:p>
            <a:pPr lvl="1"/>
            <a:r>
              <a:rPr lang="en-US" sz="2800" dirty="0"/>
              <a:t>$</a:t>
            </a:r>
            <a:r>
              <a:rPr lang="en-US" sz="2800" dirty="0" err="1"/>
              <a:t>preserve_keys</a:t>
            </a:r>
            <a:r>
              <a:rPr lang="en-US" sz="2800" dirty="0"/>
              <a:t> (optional, default: false) – Whether to preserve original keys (true) or </a:t>
            </a:r>
            <a:r>
              <a:rPr lang="en-US" sz="2800" i="1" dirty="0" err="1"/>
              <a:t>reindex</a:t>
            </a:r>
            <a:r>
              <a:rPr lang="en-US" sz="2800" dirty="0"/>
              <a:t> them (false).</a:t>
            </a:r>
          </a:p>
        </p:txBody>
      </p:sp>
    </p:spTree>
    <p:extLst>
      <p:ext uri="{BB962C8B-B14F-4D97-AF65-F5344CB8AC3E}">
        <p14:creationId xmlns:p14="http://schemas.microsoft.com/office/powerpoint/2010/main" val="2715971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alibri" panose="020F0502020204030204" pitchFamily="34" charset="0"/>
              </a:rPr>
              <a:t>Merging, Slicing, splicing and Dissecting </a:t>
            </a:r>
            <a:endParaRPr lang="en-US" dirty="0"/>
          </a:p>
        </p:txBody>
      </p:sp>
      <p:sp>
        <p:nvSpPr>
          <p:cNvPr id="3" name="Content Placeholder 2"/>
          <p:cNvSpPr>
            <a:spLocks noGrp="1"/>
          </p:cNvSpPr>
          <p:nvPr>
            <p:ph sz="quarter" idx="1"/>
          </p:nvPr>
        </p:nvSpPr>
        <p:spPr/>
        <p:txBody>
          <a:bodyPr/>
          <a:lstStyle/>
          <a:p>
            <a:r>
              <a:rPr lang="en-US" sz="2800" b="1" dirty="0" err="1"/>
              <a:t>array_slice</a:t>
            </a:r>
            <a:r>
              <a:rPr lang="en-US" sz="2800" dirty="0"/>
              <a:t>()</a:t>
            </a:r>
          </a:p>
          <a:p>
            <a:pPr lvl="1"/>
            <a:r>
              <a:rPr lang="en-US" sz="2800" b="1" dirty="0">
                <a:solidFill>
                  <a:srgbClr val="00B050"/>
                </a:solidFill>
              </a:rPr>
              <a:t>Syntax: </a:t>
            </a:r>
            <a:r>
              <a:rPr lang="en-US" sz="2800" b="1" dirty="0" err="1">
                <a:solidFill>
                  <a:srgbClr val="00B050"/>
                </a:solidFill>
              </a:rPr>
              <a:t>array_slice</a:t>
            </a:r>
            <a:r>
              <a:rPr lang="en-US" sz="2800" b="1" dirty="0">
                <a:solidFill>
                  <a:srgbClr val="00B050"/>
                </a:solidFill>
              </a:rPr>
              <a:t>($array, $offset, $length, $</a:t>
            </a:r>
            <a:r>
              <a:rPr lang="en-US" sz="2800" b="1" dirty="0" err="1">
                <a:solidFill>
                  <a:srgbClr val="00B050"/>
                </a:solidFill>
              </a:rPr>
              <a:t>preserve_keys</a:t>
            </a:r>
            <a:r>
              <a:rPr lang="en-US" sz="2800" b="1" dirty="0">
                <a:solidFill>
                  <a:srgbClr val="00B050"/>
                </a:solidFill>
              </a:rPr>
              <a:t>)</a:t>
            </a:r>
          </a:p>
          <a:p>
            <a:endParaRPr lang="en-US" dirty="0"/>
          </a:p>
        </p:txBody>
      </p:sp>
      <p:pic>
        <p:nvPicPr>
          <p:cNvPr id="4" name="Picture 3"/>
          <p:cNvPicPr>
            <a:picLocks noChangeAspect="1"/>
          </p:cNvPicPr>
          <p:nvPr/>
        </p:nvPicPr>
        <p:blipFill>
          <a:blip r:embed="rId2"/>
          <a:stretch>
            <a:fillRect/>
          </a:stretch>
        </p:blipFill>
        <p:spPr>
          <a:xfrm>
            <a:off x="1271159" y="2724830"/>
            <a:ext cx="9613715" cy="3325132"/>
          </a:xfrm>
          <a:prstGeom prst="rect">
            <a:avLst/>
          </a:prstGeom>
        </p:spPr>
      </p:pic>
    </p:spTree>
    <p:extLst>
      <p:ext uri="{BB962C8B-B14F-4D97-AF65-F5344CB8AC3E}">
        <p14:creationId xmlns:p14="http://schemas.microsoft.com/office/powerpoint/2010/main" val="42423589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alibri" panose="020F0502020204030204" pitchFamily="34" charset="0"/>
              </a:rPr>
              <a:t>Merging, Slicing, splicing and Dissecting </a:t>
            </a:r>
            <a:endParaRPr lang="en-US" dirty="0"/>
          </a:p>
        </p:txBody>
      </p:sp>
      <p:sp>
        <p:nvSpPr>
          <p:cNvPr id="3" name="Content Placeholder 2"/>
          <p:cNvSpPr>
            <a:spLocks noGrp="1"/>
          </p:cNvSpPr>
          <p:nvPr>
            <p:ph sz="quarter" idx="1"/>
          </p:nvPr>
        </p:nvSpPr>
        <p:spPr/>
        <p:txBody>
          <a:bodyPr>
            <a:normAutofit/>
          </a:bodyPr>
          <a:lstStyle/>
          <a:p>
            <a:r>
              <a:rPr lang="en-US" b="1" dirty="0" err="1"/>
              <a:t>array_splice</a:t>
            </a:r>
            <a:r>
              <a:rPr lang="en-US" dirty="0" smtClean="0"/>
              <a:t>()</a:t>
            </a:r>
            <a:endParaRPr lang="en-US" dirty="0"/>
          </a:p>
          <a:p>
            <a:pPr lvl="1"/>
            <a:r>
              <a:rPr lang="en-US" dirty="0"/>
              <a:t>is used to remove, replace, or insert elements in an array. Unlike </a:t>
            </a:r>
            <a:r>
              <a:rPr lang="en-US" dirty="0" err="1"/>
              <a:t>array_slice</a:t>
            </a:r>
            <a:r>
              <a:rPr lang="en-US" dirty="0"/>
              <a:t>(), it modifies the original array</a:t>
            </a:r>
            <a:r>
              <a:rPr lang="en-US" dirty="0" smtClean="0"/>
              <a:t>.</a:t>
            </a:r>
          </a:p>
          <a:p>
            <a:pPr lvl="1"/>
            <a:r>
              <a:rPr lang="en-US" sz="2800" b="1" dirty="0">
                <a:solidFill>
                  <a:srgbClr val="00B050"/>
                </a:solidFill>
              </a:rPr>
              <a:t>Syntax: </a:t>
            </a:r>
            <a:r>
              <a:rPr lang="en-US" sz="2800" b="1" dirty="0" err="1">
                <a:solidFill>
                  <a:srgbClr val="00B050"/>
                </a:solidFill>
              </a:rPr>
              <a:t>array_splice</a:t>
            </a:r>
            <a:r>
              <a:rPr lang="en-US" sz="2800" b="1" dirty="0" smtClean="0">
                <a:solidFill>
                  <a:srgbClr val="00B050"/>
                </a:solidFill>
              </a:rPr>
              <a:t>(&amp;$</a:t>
            </a:r>
            <a:r>
              <a:rPr lang="en-US" sz="2800" b="1" dirty="0">
                <a:solidFill>
                  <a:srgbClr val="00B050"/>
                </a:solidFill>
              </a:rPr>
              <a:t>array, </a:t>
            </a:r>
            <a:r>
              <a:rPr lang="en-US" sz="2800" b="1" dirty="0" smtClean="0">
                <a:solidFill>
                  <a:srgbClr val="00B050"/>
                </a:solidFill>
              </a:rPr>
              <a:t>$</a:t>
            </a:r>
            <a:r>
              <a:rPr lang="en-US" sz="2800" b="1" dirty="0">
                <a:solidFill>
                  <a:srgbClr val="00B050"/>
                </a:solidFill>
              </a:rPr>
              <a:t>offset, </a:t>
            </a:r>
            <a:r>
              <a:rPr lang="en-US" sz="2800" b="1" dirty="0" smtClean="0">
                <a:solidFill>
                  <a:srgbClr val="00B050"/>
                </a:solidFill>
              </a:rPr>
              <a:t>$length, $replacement)</a:t>
            </a:r>
          </a:p>
          <a:p>
            <a:pPr lvl="1"/>
            <a:r>
              <a:rPr lang="en-US" dirty="0"/>
              <a:t>$array (by reference) – The input array that will be modified.</a:t>
            </a:r>
          </a:p>
          <a:p>
            <a:pPr lvl="1"/>
            <a:r>
              <a:rPr lang="en-US" dirty="0"/>
              <a:t>$offset – The starting index (0-based). A negative value counts from the end.</a:t>
            </a:r>
          </a:p>
          <a:p>
            <a:pPr lvl="1"/>
            <a:r>
              <a:rPr lang="en-US" dirty="0"/>
              <a:t>$length (optional) – The number of elements to remove. If omitted, it removes all elements from $offset onward.</a:t>
            </a:r>
          </a:p>
          <a:p>
            <a:pPr lvl="1"/>
            <a:r>
              <a:rPr lang="en-US" dirty="0"/>
              <a:t>$replacement (optional) – If provided, these values replace the removed elements.</a:t>
            </a:r>
          </a:p>
        </p:txBody>
      </p:sp>
    </p:spTree>
    <p:extLst>
      <p:ext uri="{BB962C8B-B14F-4D97-AF65-F5344CB8AC3E}">
        <p14:creationId xmlns:p14="http://schemas.microsoft.com/office/powerpoint/2010/main" val="3049250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alibri" panose="020F0502020204030204" pitchFamily="34" charset="0"/>
              </a:rPr>
              <a:t>Merging, Slicing, splicing and Dissecting </a:t>
            </a:r>
            <a:endParaRPr lang="en-US" dirty="0"/>
          </a:p>
        </p:txBody>
      </p:sp>
      <p:sp>
        <p:nvSpPr>
          <p:cNvPr id="3" name="Content Placeholder 2"/>
          <p:cNvSpPr>
            <a:spLocks noGrp="1"/>
          </p:cNvSpPr>
          <p:nvPr>
            <p:ph sz="quarter" idx="1"/>
          </p:nvPr>
        </p:nvSpPr>
        <p:spPr/>
        <p:txBody>
          <a:bodyPr>
            <a:normAutofit/>
          </a:bodyPr>
          <a:lstStyle/>
          <a:p>
            <a:r>
              <a:rPr lang="en-US" b="1" dirty="0" err="1"/>
              <a:t>array_splice</a:t>
            </a:r>
            <a:r>
              <a:rPr lang="en-US" dirty="0" smtClean="0"/>
              <a:t>()</a:t>
            </a:r>
            <a:endParaRPr lang="en-US" dirty="0"/>
          </a:p>
          <a:p>
            <a:pPr lvl="1"/>
            <a:r>
              <a:rPr lang="en-US" sz="2800" b="1" dirty="0" smtClean="0">
                <a:solidFill>
                  <a:srgbClr val="00B050"/>
                </a:solidFill>
              </a:rPr>
              <a:t>Syntax</a:t>
            </a:r>
            <a:r>
              <a:rPr lang="en-US" sz="2800" b="1" dirty="0">
                <a:solidFill>
                  <a:srgbClr val="00B050"/>
                </a:solidFill>
              </a:rPr>
              <a:t>: </a:t>
            </a:r>
            <a:r>
              <a:rPr lang="en-US" sz="2800" b="1" dirty="0" err="1">
                <a:solidFill>
                  <a:srgbClr val="00B050"/>
                </a:solidFill>
              </a:rPr>
              <a:t>array_splice</a:t>
            </a:r>
            <a:r>
              <a:rPr lang="en-US" sz="2800" b="1" dirty="0" smtClean="0">
                <a:solidFill>
                  <a:srgbClr val="00B050"/>
                </a:solidFill>
              </a:rPr>
              <a:t>(&amp;$</a:t>
            </a:r>
            <a:r>
              <a:rPr lang="en-US" sz="2800" b="1" dirty="0">
                <a:solidFill>
                  <a:srgbClr val="00B050"/>
                </a:solidFill>
              </a:rPr>
              <a:t>array, </a:t>
            </a:r>
            <a:r>
              <a:rPr lang="en-US" sz="2800" b="1" dirty="0" smtClean="0">
                <a:solidFill>
                  <a:srgbClr val="00B050"/>
                </a:solidFill>
              </a:rPr>
              <a:t>$</a:t>
            </a:r>
            <a:r>
              <a:rPr lang="en-US" sz="2800" b="1" dirty="0">
                <a:solidFill>
                  <a:srgbClr val="00B050"/>
                </a:solidFill>
              </a:rPr>
              <a:t>offset, </a:t>
            </a:r>
            <a:r>
              <a:rPr lang="en-US" sz="2800" b="1" dirty="0" smtClean="0">
                <a:solidFill>
                  <a:srgbClr val="00B050"/>
                </a:solidFill>
              </a:rPr>
              <a:t>$length, $replacement)</a:t>
            </a:r>
          </a:p>
          <a:p>
            <a:pPr lvl="1"/>
            <a:r>
              <a:rPr lang="en-US" sz="2800" i="1" dirty="0" smtClean="0"/>
              <a:t>Example (removing elements)</a:t>
            </a:r>
          </a:p>
          <a:p>
            <a:pPr lvl="1"/>
            <a:endParaRPr lang="en-US" sz="2800" b="1" dirty="0" smtClean="0">
              <a:solidFill>
                <a:srgbClr val="00B050"/>
              </a:solidFill>
            </a:endParaRPr>
          </a:p>
        </p:txBody>
      </p:sp>
      <p:pic>
        <p:nvPicPr>
          <p:cNvPr id="4" name="Picture 3"/>
          <p:cNvPicPr>
            <a:picLocks noChangeAspect="1"/>
          </p:cNvPicPr>
          <p:nvPr/>
        </p:nvPicPr>
        <p:blipFill>
          <a:blip r:embed="rId3"/>
          <a:stretch>
            <a:fillRect/>
          </a:stretch>
        </p:blipFill>
        <p:spPr>
          <a:xfrm>
            <a:off x="1814512" y="2919412"/>
            <a:ext cx="7800975" cy="2390775"/>
          </a:xfrm>
          <a:prstGeom prst="rect">
            <a:avLst/>
          </a:prstGeom>
        </p:spPr>
      </p:pic>
    </p:spTree>
    <p:extLst>
      <p:ext uri="{BB962C8B-B14F-4D97-AF65-F5344CB8AC3E}">
        <p14:creationId xmlns:p14="http://schemas.microsoft.com/office/powerpoint/2010/main" val="1015328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alibri" panose="020F0502020204030204" pitchFamily="34" charset="0"/>
              </a:rPr>
              <a:t>Merging, Slicing, splicing and Dissecting </a:t>
            </a:r>
            <a:endParaRPr lang="en-US" dirty="0"/>
          </a:p>
        </p:txBody>
      </p:sp>
      <p:sp>
        <p:nvSpPr>
          <p:cNvPr id="3" name="Content Placeholder 2"/>
          <p:cNvSpPr>
            <a:spLocks noGrp="1"/>
          </p:cNvSpPr>
          <p:nvPr>
            <p:ph sz="quarter" idx="1"/>
          </p:nvPr>
        </p:nvSpPr>
        <p:spPr/>
        <p:txBody>
          <a:bodyPr>
            <a:normAutofit/>
          </a:bodyPr>
          <a:lstStyle/>
          <a:p>
            <a:r>
              <a:rPr lang="en-US" b="1" dirty="0" err="1"/>
              <a:t>array_splice</a:t>
            </a:r>
            <a:r>
              <a:rPr lang="en-US" dirty="0" smtClean="0"/>
              <a:t>()</a:t>
            </a:r>
            <a:endParaRPr lang="en-US" dirty="0"/>
          </a:p>
          <a:p>
            <a:pPr lvl="1"/>
            <a:r>
              <a:rPr lang="en-US" sz="2800" b="1" dirty="0" smtClean="0">
                <a:solidFill>
                  <a:srgbClr val="00B050"/>
                </a:solidFill>
              </a:rPr>
              <a:t>Syntax</a:t>
            </a:r>
            <a:r>
              <a:rPr lang="en-US" sz="2800" b="1" dirty="0">
                <a:solidFill>
                  <a:srgbClr val="00B050"/>
                </a:solidFill>
              </a:rPr>
              <a:t>: </a:t>
            </a:r>
            <a:r>
              <a:rPr lang="en-US" sz="2800" b="1" dirty="0" err="1">
                <a:solidFill>
                  <a:srgbClr val="00B050"/>
                </a:solidFill>
              </a:rPr>
              <a:t>array_splice</a:t>
            </a:r>
            <a:r>
              <a:rPr lang="en-US" sz="2800" b="1" dirty="0" smtClean="0">
                <a:solidFill>
                  <a:srgbClr val="00B050"/>
                </a:solidFill>
              </a:rPr>
              <a:t>(&amp;$</a:t>
            </a:r>
            <a:r>
              <a:rPr lang="en-US" sz="2800" b="1" dirty="0">
                <a:solidFill>
                  <a:srgbClr val="00B050"/>
                </a:solidFill>
              </a:rPr>
              <a:t>array, </a:t>
            </a:r>
            <a:r>
              <a:rPr lang="en-US" sz="2800" b="1" dirty="0" smtClean="0">
                <a:solidFill>
                  <a:srgbClr val="00B050"/>
                </a:solidFill>
              </a:rPr>
              <a:t>$</a:t>
            </a:r>
            <a:r>
              <a:rPr lang="en-US" sz="2800" b="1" dirty="0">
                <a:solidFill>
                  <a:srgbClr val="00B050"/>
                </a:solidFill>
              </a:rPr>
              <a:t>offset, </a:t>
            </a:r>
            <a:r>
              <a:rPr lang="en-US" sz="2800" b="1" dirty="0" smtClean="0">
                <a:solidFill>
                  <a:srgbClr val="00B050"/>
                </a:solidFill>
              </a:rPr>
              <a:t>$length, $replacement)</a:t>
            </a:r>
          </a:p>
          <a:p>
            <a:pPr lvl="1"/>
            <a:r>
              <a:rPr lang="en-US" sz="2800" i="1" dirty="0" smtClean="0"/>
              <a:t>Example (replacing elements)</a:t>
            </a:r>
          </a:p>
          <a:p>
            <a:pPr lvl="1"/>
            <a:endParaRPr lang="en-US" sz="2800" b="1" dirty="0" smtClean="0">
              <a:solidFill>
                <a:srgbClr val="00B050"/>
              </a:solidFill>
            </a:endParaRPr>
          </a:p>
        </p:txBody>
      </p:sp>
      <p:pic>
        <p:nvPicPr>
          <p:cNvPr id="5" name="Picture 4"/>
          <p:cNvPicPr>
            <a:picLocks noChangeAspect="1"/>
          </p:cNvPicPr>
          <p:nvPr/>
        </p:nvPicPr>
        <p:blipFill>
          <a:blip r:embed="rId3"/>
          <a:stretch>
            <a:fillRect/>
          </a:stretch>
        </p:blipFill>
        <p:spPr>
          <a:xfrm>
            <a:off x="1979158" y="3032351"/>
            <a:ext cx="8732385" cy="3095480"/>
          </a:xfrm>
          <a:prstGeom prst="rect">
            <a:avLst/>
          </a:prstGeom>
        </p:spPr>
      </p:pic>
    </p:spTree>
    <p:extLst>
      <p:ext uri="{BB962C8B-B14F-4D97-AF65-F5344CB8AC3E}">
        <p14:creationId xmlns:p14="http://schemas.microsoft.com/office/powerpoint/2010/main" val="1233887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alibri" panose="020F0502020204030204" pitchFamily="34" charset="0"/>
              </a:rPr>
              <a:t>Merging, Slicing, splicing and Dissecting </a:t>
            </a:r>
            <a:endParaRPr lang="en-US" dirty="0"/>
          </a:p>
        </p:txBody>
      </p:sp>
      <p:sp>
        <p:nvSpPr>
          <p:cNvPr id="3" name="Content Placeholder 2"/>
          <p:cNvSpPr>
            <a:spLocks noGrp="1"/>
          </p:cNvSpPr>
          <p:nvPr>
            <p:ph sz="quarter" idx="1"/>
          </p:nvPr>
        </p:nvSpPr>
        <p:spPr/>
        <p:txBody>
          <a:bodyPr>
            <a:normAutofit/>
          </a:bodyPr>
          <a:lstStyle/>
          <a:p>
            <a:r>
              <a:rPr lang="en-US" b="1" dirty="0" err="1"/>
              <a:t>array_splice</a:t>
            </a:r>
            <a:r>
              <a:rPr lang="en-US" dirty="0" smtClean="0"/>
              <a:t>()</a:t>
            </a:r>
            <a:endParaRPr lang="en-US" dirty="0"/>
          </a:p>
          <a:p>
            <a:pPr lvl="1"/>
            <a:r>
              <a:rPr lang="en-US" sz="2800" b="1" dirty="0" smtClean="0">
                <a:solidFill>
                  <a:srgbClr val="00B050"/>
                </a:solidFill>
              </a:rPr>
              <a:t>Syntax</a:t>
            </a:r>
            <a:r>
              <a:rPr lang="en-US" sz="2800" b="1" dirty="0">
                <a:solidFill>
                  <a:srgbClr val="00B050"/>
                </a:solidFill>
              </a:rPr>
              <a:t>: </a:t>
            </a:r>
            <a:r>
              <a:rPr lang="en-US" sz="2800" b="1" dirty="0" err="1">
                <a:solidFill>
                  <a:srgbClr val="00B050"/>
                </a:solidFill>
              </a:rPr>
              <a:t>array_splice</a:t>
            </a:r>
            <a:r>
              <a:rPr lang="en-US" sz="2800" b="1" dirty="0" smtClean="0">
                <a:solidFill>
                  <a:srgbClr val="00B050"/>
                </a:solidFill>
              </a:rPr>
              <a:t>(&amp;$</a:t>
            </a:r>
            <a:r>
              <a:rPr lang="en-US" sz="2800" b="1" dirty="0">
                <a:solidFill>
                  <a:srgbClr val="00B050"/>
                </a:solidFill>
              </a:rPr>
              <a:t>array, </a:t>
            </a:r>
            <a:r>
              <a:rPr lang="en-US" sz="2800" b="1" dirty="0" smtClean="0">
                <a:solidFill>
                  <a:srgbClr val="00B050"/>
                </a:solidFill>
              </a:rPr>
              <a:t>$</a:t>
            </a:r>
            <a:r>
              <a:rPr lang="en-US" sz="2800" b="1" dirty="0">
                <a:solidFill>
                  <a:srgbClr val="00B050"/>
                </a:solidFill>
              </a:rPr>
              <a:t>offset, </a:t>
            </a:r>
            <a:r>
              <a:rPr lang="en-US" sz="2800" b="1" dirty="0" smtClean="0">
                <a:solidFill>
                  <a:srgbClr val="00B050"/>
                </a:solidFill>
              </a:rPr>
              <a:t>$length, $replacement)</a:t>
            </a:r>
          </a:p>
          <a:p>
            <a:pPr lvl="1"/>
            <a:r>
              <a:rPr lang="en-US" sz="2800" i="1" dirty="0" smtClean="0"/>
              <a:t>Example (inserting elements without removing)</a:t>
            </a:r>
          </a:p>
          <a:p>
            <a:pPr lvl="1"/>
            <a:endParaRPr lang="en-US" sz="2800" b="1" dirty="0" smtClean="0">
              <a:solidFill>
                <a:srgbClr val="00B050"/>
              </a:solidFill>
            </a:endParaRPr>
          </a:p>
        </p:txBody>
      </p:sp>
      <p:pic>
        <p:nvPicPr>
          <p:cNvPr id="5" name="Picture 4"/>
          <p:cNvPicPr>
            <a:picLocks noChangeAspect="1"/>
          </p:cNvPicPr>
          <p:nvPr/>
        </p:nvPicPr>
        <p:blipFill>
          <a:blip r:embed="rId3"/>
          <a:stretch>
            <a:fillRect/>
          </a:stretch>
        </p:blipFill>
        <p:spPr>
          <a:xfrm>
            <a:off x="1817233" y="3017383"/>
            <a:ext cx="7620681" cy="3031364"/>
          </a:xfrm>
          <a:prstGeom prst="rect">
            <a:avLst/>
          </a:prstGeom>
        </p:spPr>
      </p:pic>
    </p:spTree>
    <p:extLst>
      <p:ext uri="{BB962C8B-B14F-4D97-AF65-F5344CB8AC3E}">
        <p14:creationId xmlns:p14="http://schemas.microsoft.com/office/powerpoint/2010/main" val="2082847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alibri" panose="020F0502020204030204" pitchFamily="34" charset="0"/>
              </a:rPr>
              <a:t>Merging, Slicing, splicing and Dissecting </a:t>
            </a:r>
            <a:endParaRPr lang="en-US" dirty="0"/>
          </a:p>
        </p:txBody>
      </p:sp>
      <p:sp>
        <p:nvSpPr>
          <p:cNvPr id="3" name="Content Placeholder 2"/>
          <p:cNvSpPr>
            <a:spLocks noGrp="1"/>
          </p:cNvSpPr>
          <p:nvPr>
            <p:ph sz="quarter" idx="1"/>
          </p:nvPr>
        </p:nvSpPr>
        <p:spPr/>
        <p:txBody>
          <a:bodyPr>
            <a:normAutofit/>
          </a:bodyPr>
          <a:lstStyle/>
          <a:p>
            <a:r>
              <a:rPr lang="en-US" b="1" dirty="0" err="1" smtClean="0"/>
              <a:t>array_intersect</a:t>
            </a:r>
            <a:r>
              <a:rPr lang="en-US" dirty="0" smtClean="0"/>
              <a:t>() </a:t>
            </a:r>
            <a:r>
              <a:rPr lang="en-US" dirty="0" smtClean="0"/>
              <a:t>is </a:t>
            </a:r>
            <a:r>
              <a:rPr lang="en-US" dirty="0"/>
              <a:t>used to find common values between two or more arrays. It returns an array containing all the values that exist in all the input arrays</a:t>
            </a:r>
            <a:endParaRPr lang="en-US" dirty="0"/>
          </a:p>
        </p:txBody>
      </p:sp>
      <p:pic>
        <p:nvPicPr>
          <p:cNvPr id="4" name="Picture 3"/>
          <p:cNvPicPr>
            <a:picLocks noChangeAspect="1"/>
          </p:cNvPicPr>
          <p:nvPr/>
        </p:nvPicPr>
        <p:blipFill>
          <a:blip r:embed="rId2"/>
          <a:stretch>
            <a:fillRect/>
          </a:stretch>
        </p:blipFill>
        <p:spPr>
          <a:xfrm>
            <a:off x="1851251" y="2626178"/>
            <a:ext cx="7705725" cy="3086100"/>
          </a:xfrm>
          <a:prstGeom prst="rect">
            <a:avLst/>
          </a:prstGeom>
        </p:spPr>
      </p:pic>
    </p:spTree>
    <p:extLst>
      <p:ext uri="{BB962C8B-B14F-4D97-AF65-F5344CB8AC3E}">
        <p14:creationId xmlns:p14="http://schemas.microsoft.com/office/powerpoint/2010/main" val="2509385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t>End </a:t>
            </a:r>
            <a:r>
              <a:rPr lang="en-US" smtClean="0"/>
              <a:t>of chapter 1</a:t>
            </a:r>
            <a:endParaRPr lang="en-US"/>
          </a:p>
        </p:txBody>
      </p:sp>
    </p:spTree>
    <p:extLst>
      <p:ext uri="{BB962C8B-B14F-4D97-AF65-F5344CB8AC3E}">
        <p14:creationId xmlns:p14="http://schemas.microsoft.com/office/powerpoint/2010/main" val="4136750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latin typeface="Calibri" panose="020F0502020204030204" pitchFamily="34" charset="0"/>
              </a:rPr>
              <a:t>When to use server-side scripting</a:t>
            </a:r>
            <a:endParaRPr lang="en-US" sz="4000" dirty="0"/>
          </a:p>
        </p:txBody>
      </p:sp>
      <p:sp>
        <p:nvSpPr>
          <p:cNvPr id="3" name="Content Placeholder 2"/>
          <p:cNvSpPr>
            <a:spLocks noGrp="1"/>
          </p:cNvSpPr>
          <p:nvPr>
            <p:ph sz="quarter" idx="1"/>
          </p:nvPr>
        </p:nvSpPr>
        <p:spPr/>
        <p:txBody>
          <a:bodyPr/>
          <a:lstStyle/>
          <a:p>
            <a:r>
              <a:rPr lang="en-US" sz="2600" dirty="0"/>
              <a:t>Template-driven page generation.  Including repeated content like header/footers and navigation menus around the “content area” of a web page.</a:t>
            </a:r>
          </a:p>
          <a:p>
            <a:r>
              <a:rPr lang="en-US" sz="2600" dirty="0"/>
              <a:t>Handling POST form input</a:t>
            </a:r>
          </a:p>
          <a:p>
            <a:r>
              <a:rPr lang="en-US" sz="2600" dirty="0"/>
              <a:t>Communication with other programs, libraries and APIs – e.g. sending out e-mail</a:t>
            </a:r>
          </a:p>
          <a:p>
            <a:endParaRPr lang="en-US" dirty="0"/>
          </a:p>
          <a:p>
            <a:endParaRPr lang="en-US" dirty="0"/>
          </a:p>
        </p:txBody>
      </p:sp>
    </p:spTree>
    <p:extLst>
      <p:ext uri="{BB962C8B-B14F-4D97-AF65-F5344CB8AC3E}">
        <p14:creationId xmlns:p14="http://schemas.microsoft.com/office/powerpoint/2010/main" val="1722432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2878</TotalTime>
  <Words>6123</Words>
  <Application>Microsoft Office PowerPoint</Application>
  <PresentationFormat>Widescreen</PresentationFormat>
  <Paragraphs>687</Paragraphs>
  <Slides>88</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88</vt:i4>
      </vt:variant>
    </vt:vector>
  </HeadingPairs>
  <TitlesOfParts>
    <vt:vector size="100" baseType="lpstr">
      <vt:lpstr>Agency FB</vt:lpstr>
      <vt:lpstr>Arial</vt:lpstr>
      <vt:lpstr>Calibri</vt:lpstr>
      <vt:lpstr>DejaVu Sans</vt:lpstr>
      <vt:lpstr>Franklin Gothic Book</vt:lpstr>
      <vt:lpstr>Noto Sans CJK SC Regular</vt:lpstr>
      <vt:lpstr>Perpetua</vt:lpstr>
      <vt:lpstr>Symbol</vt:lpstr>
      <vt:lpstr>Times New Roman</vt:lpstr>
      <vt:lpstr>Wingdings</vt:lpstr>
      <vt:lpstr>Wingdings 2</vt:lpstr>
      <vt:lpstr>Equity</vt:lpstr>
      <vt:lpstr>Chapter One</vt:lpstr>
      <vt:lpstr>Outline</vt:lpstr>
      <vt:lpstr>Introduction</vt:lpstr>
      <vt:lpstr>Cont...</vt:lpstr>
      <vt:lpstr>Cont...</vt:lpstr>
      <vt:lpstr>Server Side vs Client Side Scripting Languages</vt:lpstr>
      <vt:lpstr>Server Side vs Client Side Scripting Languages</vt:lpstr>
      <vt:lpstr>When to use server-side scripting</vt:lpstr>
      <vt:lpstr>When to use server-side scripting</vt:lpstr>
      <vt:lpstr>What Is PHP?</vt:lpstr>
      <vt:lpstr>What Is PHP?</vt:lpstr>
      <vt:lpstr>The Apache Web Server</vt:lpstr>
      <vt:lpstr>WAMP, MAMP, or LAMP?</vt:lpstr>
      <vt:lpstr>XAMPP</vt:lpstr>
      <vt:lpstr>Why do we need xampp?</vt:lpstr>
      <vt:lpstr>PHP Syntax</vt:lpstr>
      <vt:lpstr>PHP code blocks can be embedded in an HTML file</vt:lpstr>
      <vt:lpstr>PHP Comments</vt:lpstr>
      <vt:lpstr>PHP Case Sensitivity</vt:lpstr>
      <vt:lpstr>PHP Variables</vt:lpstr>
      <vt:lpstr>PHP is a Loosely Typed Language</vt:lpstr>
      <vt:lpstr>Variable Types</vt:lpstr>
      <vt:lpstr>PHP Data Types</vt:lpstr>
      <vt:lpstr>Revision questions</vt:lpstr>
      <vt:lpstr>PHP Variables Scope</vt:lpstr>
      <vt:lpstr>Global Scope</vt:lpstr>
      <vt:lpstr>Local Scope</vt:lpstr>
      <vt:lpstr>PHP The global Keyword</vt:lpstr>
      <vt:lpstr>PHP The global Keyword</vt:lpstr>
      <vt:lpstr>What will be the output</vt:lpstr>
      <vt:lpstr>What will be the output</vt:lpstr>
      <vt:lpstr>What will be the output</vt:lpstr>
      <vt:lpstr>PHP Echo / Print</vt:lpstr>
      <vt:lpstr>Control Structures in PHP</vt:lpstr>
      <vt:lpstr>Control Structure </vt:lpstr>
      <vt:lpstr>PHP if, else, and else if</vt:lpstr>
      <vt:lpstr>Revision questions</vt:lpstr>
      <vt:lpstr>PHP For Loop</vt:lpstr>
      <vt:lpstr>For loop</vt:lpstr>
      <vt:lpstr>while Loop</vt:lpstr>
      <vt:lpstr>do...while Loop</vt:lpstr>
      <vt:lpstr>takeaway question</vt:lpstr>
      <vt:lpstr>PHP Strings</vt:lpstr>
      <vt:lpstr>String Functions</vt:lpstr>
      <vt:lpstr>Takeaway questions</vt:lpstr>
      <vt:lpstr>PHP - Modify Strings</vt:lpstr>
      <vt:lpstr>PHP - Modify Strings</vt:lpstr>
      <vt:lpstr>Takeaway questions</vt:lpstr>
      <vt:lpstr>PHP Casting</vt:lpstr>
      <vt:lpstr>PHP Constants</vt:lpstr>
      <vt:lpstr>PHP Constants cont’d</vt:lpstr>
      <vt:lpstr>PHP Magic Constants</vt:lpstr>
      <vt:lpstr>PHP Functions</vt:lpstr>
      <vt:lpstr>Passing Arguments</vt:lpstr>
      <vt:lpstr>Default and Optional arguments</vt:lpstr>
      <vt:lpstr>Variable Number of Arguments</vt:lpstr>
      <vt:lpstr>Variable Number of Arguments</vt:lpstr>
      <vt:lpstr>PowerPoint Presentation</vt:lpstr>
      <vt:lpstr>Array</vt:lpstr>
      <vt:lpstr>Indexed arrays </vt:lpstr>
      <vt:lpstr>Associative Arrays</vt:lpstr>
      <vt:lpstr>Array functions</vt:lpstr>
      <vt:lpstr>Outputting Array</vt:lpstr>
      <vt:lpstr>Adding and Removing array elements</vt:lpstr>
      <vt:lpstr>Adding and Removing array elements</vt:lpstr>
      <vt:lpstr>Takeaway question 1</vt:lpstr>
      <vt:lpstr>Takeaway question 2</vt:lpstr>
      <vt:lpstr>Adding and Removing array elements</vt:lpstr>
      <vt:lpstr>Adding and Removing array elements</vt:lpstr>
      <vt:lpstr>Locating array elements</vt:lpstr>
      <vt:lpstr>Locating array elements</vt:lpstr>
      <vt:lpstr>Locating array elements</vt:lpstr>
      <vt:lpstr>Locating array elements</vt:lpstr>
      <vt:lpstr>Locating array elements</vt:lpstr>
      <vt:lpstr>Takeaway questions</vt:lpstr>
      <vt:lpstr>Traversing array</vt:lpstr>
      <vt:lpstr>Determine Array size and uniqueness</vt:lpstr>
      <vt:lpstr>Sorting Array</vt:lpstr>
      <vt:lpstr>Merging, Slicing, splicing and Dissecting </vt:lpstr>
      <vt:lpstr>Merging, Slicing, Splicing and Dissecting </vt:lpstr>
      <vt:lpstr>Merging, Slicing, splicing and Dissecting </vt:lpstr>
      <vt:lpstr>Merging, Slicing, splicing and Dissecting </vt:lpstr>
      <vt:lpstr>Merging, Slicing, splicing and Dissecting </vt:lpstr>
      <vt:lpstr>Merging, Slicing, splicing and Dissecting </vt:lpstr>
      <vt:lpstr>Merging, Slicing, splicing and Dissecting </vt:lpstr>
      <vt:lpstr>Merging, Slicing, splicing and Dissecting </vt:lpstr>
      <vt:lpstr>Merging, Slicing, splicing and Dissecting </vt:lpstr>
      <vt:lpstr>End of chapter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Amina</dc:creator>
  <cp:lastModifiedBy>Amina</cp:lastModifiedBy>
  <cp:revision>135</cp:revision>
  <dcterms:created xsi:type="dcterms:W3CDTF">2025-02-14T09:06:41Z</dcterms:created>
  <dcterms:modified xsi:type="dcterms:W3CDTF">2025-03-05T05:03:58Z</dcterms:modified>
</cp:coreProperties>
</file>