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258" r:id="rId4"/>
    <p:sldId id="259" r:id="rId5"/>
    <p:sldId id="260" r:id="rId7"/>
    <p:sldId id="261" r:id="rId8"/>
    <p:sldId id="257" r:id="rId9"/>
    <p:sldId id="262" r:id="rId10"/>
    <p:sldId id="263" r:id="rId11"/>
    <p:sldId id="264" r:id="rId12"/>
    <p:sldId id="265" r:id="rId13"/>
    <p:sldId id="266" r:id="rId14"/>
    <p:sldId id="267" r:id="rId15"/>
    <p:sldId id="268" r:id="rId16"/>
    <p:sldId id="271" r:id="rId17"/>
    <p:sldId id="269" r:id="rId18"/>
    <p:sldId id="272" r:id="rId19"/>
    <p:sldId id="273" r:id="rId20"/>
    <p:sldId id="274" r:id="rId21"/>
    <p:sldId id="292" r:id="rId22"/>
    <p:sldId id="275" r:id="rId23"/>
    <p:sldId id="276" r:id="rId24"/>
    <p:sldId id="277" r:id="rId25"/>
    <p:sldId id="293" r:id="rId26"/>
    <p:sldId id="279" r:id="rId27"/>
    <p:sldId id="280" r:id="rId28"/>
    <p:sldId id="281" r:id="rId29"/>
    <p:sldId id="283" r:id="rId30"/>
    <p:sldId id="284" r:id="rId31"/>
    <p:sldId id="285" r:id="rId32"/>
    <p:sldId id="286" r:id="rId33"/>
    <p:sldId id="287" r:id="rId34"/>
    <p:sldId id="288" r:id="rId35"/>
    <p:sldId id="289" r:id="rId36"/>
    <p:sldId id="290" r:id="rId37"/>
    <p:sldId id="291"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627573359" name="yesuf mohamed" initials="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87" autoAdjust="0"/>
    <p:restoredTop sz="88613" autoAdjust="0"/>
  </p:normalViewPr>
  <p:slideViewPr>
    <p:cSldViewPr snapToGrid="0">
      <p:cViewPr varScale="1">
        <p:scale>
          <a:sx n="76" d="100"/>
          <a:sy n="76" d="100"/>
        </p:scale>
        <p:origin x="34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2" Type="http://schemas.openxmlformats.org/officeDocument/2006/relationships/commentAuthors" Target="commentAuthors.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0851D12-6645-432C-A3D7-7FB43E2B3FBB}"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327599-7982-4684-9BC5-CE408962746D}"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developer.mozilla.org/en-US/docs/Web/HTML/Element/form#action" TargetMode="External"/><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smtClean="0"/>
              <a:t>Note:</a:t>
            </a:r>
            <a:r>
              <a:rPr lang="en-US" dirty="0" smtClean="0"/>
              <a:t> It's possible to specify a URL that uses the HTTPS (secure HTTP) protocol. When you do this, the data is encrypted along with the rest of the request, even if the form itself is hosted on an insecure page accessed using HTTP. On the other hand, if the form is hosted on a secure page but you specify an insecure HTTP URL with the </a:t>
            </a:r>
            <a:r>
              <a:rPr lang="en-US" dirty="0" smtClean="0">
                <a:hlinkClick r:id="rId3"/>
              </a:rPr>
              <a:t>action</a:t>
            </a:r>
            <a:r>
              <a:rPr lang="en-US" dirty="0" smtClean="0"/>
              <a:t> attribute, all browsers display a security warning to the user each time they try to send data because the data will not be encrypted</a:t>
            </a:r>
            <a:endParaRPr lang="en-US" dirty="0"/>
          </a:p>
        </p:txBody>
      </p:sp>
      <p:sp>
        <p:nvSpPr>
          <p:cNvPr id="4" name="Slide Number Placeholder 3"/>
          <p:cNvSpPr>
            <a:spLocks noGrp="1"/>
          </p:cNvSpPr>
          <p:nvPr>
            <p:ph type="sldNum" sz="quarter" idx="10"/>
          </p:nvPr>
        </p:nvSpPr>
        <p:spPr/>
        <p:txBody>
          <a:bodyPr/>
          <a:lstStyle/>
          <a:p>
            <a:fld id="{51327599-7982-4684-9BC5-CE408962746D}" type="slidenum">
              <a:rPr lang="en-US" smtClean="0"/>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dirty="0" smtClean="0">
                <a:latin typeface="Consolas" panose="020B0609020204030204" pitchFamily="49" charset="0"/>
              </a:rPr>
              <a:t>// To check that Phone No is well-formed </a:t>
            </a:r>
            <a:endParaRPr lang="en-US" dirty="0"/>
          </a:p>
        </p:txBody>
      </p:sp>
      <p:sp>
        <p:nvSpPr>
          <p:cNvPr id="4" name="Slide Number Placeholder 3"/>
          <p:cNvSpPr>
            <a:spLocks noGrp="1"/>
          </p:cNvSpPr>
          <p:nvPr>
            <p:ph type="sldNum" sz="quarter" idx="10"/>
          </p:nvPr>
        </p:nvSpPr>
        <p:spPr/>
        <p:txBody>
          <a:bodyPr/>
          <a:lstStyle/>
          <a:p>
            <a:fld id="{51327599-7982-4684-9BC5-CE408962746D}"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dirty="0" smtClean="0">
                <a:latin typeface="Consolas" panose="020B0609020204030204" pitchFamily="49" charset="0"/>
              </a:rPr>
              <a:t>// To check that Phone No is well-formed </a:t>
            </a:r>
            <a:endParaRPr lang="en-US" dirty="0"/>
          </a:p>
        </p:txBody>
      </p:sp>
      <p:sp>
        <p:nvSpPr>
          <p:cNvPr id="4" name="Slide Number Placeholder 3"/>
          <p:cNvSpPr>
            <a:spLocks noGrp="1"/>
          </p:cNvSpPr>
          <p:nvPr>
            <p:ph type="sldNum" sz="quarter" idx="10"/>
          </p:nvPr>
        </p:nvSpPr>
        <p:spPr/>
        <p:txBody>
          <a:bodyPr/>
          <a:lstStyle/>
          <a:p>
            <a:fld id="{51327599-7982-4684-9BC5-CE408962746D}"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dirty="0" smtClean="0">
                <a:latin typeface="Consolas" panose="020B0609020204030204" pitchFamily="49" charset="0"/>
              </a:rPr>
              <a:t>// This pattern is standard for email validation</a:t>
            </a:r>
            <a:endParaRPr lang="en-US" altLang="en-US" sz="1200" dirty="0" smtClean="0">
              <a:latin typeface="Consolas" panose="020B0609020204030204" pitchFamily="49" charset="0"/>
            </a:endParaRPr>
          </a:p>
          <a:p>
            <a:r>
              <a:rPr lang="en-US" altLang="en-US" sz="1200" dirty="0" smtClean="0">
                <a:latin typeface="Consolas" panose="020B0609020204030204" pitchFamily="49" charset="0"/>
              </a:rPr>
              <a:t>// To check that the e-mail address is well-formed </a:t>
            </a:r>
            <a:br>
              <a:rPr lang="en-US" altLang="en-US" sz="1200" dirty="0" smtClean="0">
                <a:latin typeface="Consolas" panose="020B0609020204030204" pitchFamily="49" charset="0"/>
              </a:rPr>
            </a:br>
            <a:endParaRPr lang="en-US" dirty="0"/>
          </a:p>
        </p:txBody>
      </p:sp>
      <p:sp>
        <p:nvSpPr>
          <p:cNvPr id="4" name="Slide Number Placeholder 3"/>
          <p:cNvSpPr>
            <a:spLocks noGrp="1"/>
          </p:cNvSpPr>
          <p:nvPr>
            <p:ph type="sldNum" sz="quarter" idx="10"/>
          </p:nvPr>
        </p:nvSpPr>
        <p:spPr/>
        <p:txBody>
          <a:bodyPr/>
          <a:lstStyle/>
          <a:p>
            <a:fld id="{51327599-7982-4684-9BC5-CE408962746D}"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dirty="0" smtClean="0">
                <a:latin typeface="Consolas" panose="020B0609020204030204" pitchFamily="49" charset="0"/>
              </a:rPr>
              <a:t>// To check that length of Phone Number length should not be less and </a:t>
            </a:r>
            <a:r>
              <a:rPr lang="en-US" altLang="en-US" sz="1200" dirty="0" err="1" smtClean="0">
                <a:latin typeface="Consolas" panose="020B0609020204030204" pitchFamily="49" charset="0"/>
              </a:rPr>
              <a:t>greator</a:t>
            </a:r>
            <a:r>
              <a:rPr lang="en-US" altLang="en-US" sz="1200" dirty="0" smtClean="0">
                <a:latin typeface="Consolas" panose="020B0609020204030204" pitchFamily="49" charset="0"/>
              </a:rPr>
              <a:t> than 10</a:t>
            </a:r>
            <a:br>
              <a:rPr lang="en-US" altLang="en-US" sz="1200" dirty="0" smtClean="0">
                <a:latin typeface="Consolas" panose="020B0609020204030204" pitchFamily="49" charset="0"/>
              </a:rPr>
            </a:br>
            <a:endParaRPr lang="en-US" dirty="0"/>
          </a:p>
        </p:txBody>
      </p:sp>
      <p:sp>
        <p:nvSpPr>
          <p:cNvPr id="4" name="Slide Number Placeholder 3"/>
          <p:cNvSpPr>
            <a:spLocks noGrp="1"/>
          </p:cNvSpPr>
          <p:nvPr>
            <p:ph type="sldNum" sz="quarter" idx="10"/>
          </p:nvPr>
        </p:nvSpPr>
        <p:spPr/>
        <p:txBody>
          <a:bodyPr/>
          <a:lstStyle/>
          <a:p>
            <a:fld id="{51327599-7982-4684-9BC5-CE408962746D}"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dirty="0" smtClean="0">
                <a:latin typeface="Consolas" panose="020B0609020204030204" pitchFamily="49" charset="0"/>
              </a:rPr>
              <a:t>// This pattern is standard for URL validation </a:t>
            </a:r>
            <a:endParaRPr lang="en-US" altLang="en-US" sz="1200" dirty="0" smtClean="0">
              <a:latin typeface="Consolas" panose="020B0609020204030204" pitchFamily="49" charset="0"/>
            </a:endParaRPr>
          </a:p>
          <a:p>
            <a:r>
              <a:rPr lang="en-US" altLang="en-US" sz="1200" dirty="0" smtClean="0">
                <a:latin typeface="Consolas" panose="020B0609020204030204" pitchFamily="49" charset="0"/>
              </a:rPr>
              <a:t>// To check that URL address syntax is valid </a:t>
            </a:r>
            <a:endParaRPr lang="en-US" altLang="en-US" sz="1200" dirty="0" smtClean="0">
              <a:latin typeface="Consolas" panose="020B0609020204030204" pitchFamily="49" charset="0"/>
            </a:endParaRPr>
          </a:p>
          <a:p>
            <a:endParaRPr lang="en-US" dirty="0"/>
          </a:p>
        </p:txBody>
      </p:sp>
      <p:sp>
        <p:nvSpPr>
          <p:cNvPr id="4" name="Slide Number Placeholder 3"/>
          <p:cNvSpPr>
            <a:spLocks noGrp="1"/>
          </p:cNvSpPr>
          <p:nvPr>
            <p:ph type="sldNum" sz="quarter" idx="10"/>
          </p:nvPr>
        </p:nvSpPr>
        <p:spPr/>
        <p:txBody>
          <a:bodyPr/>
          <a:lstStyle/>
          <a:p>
            <a:fld id="{51327599-7982-4684-9BC5-CE408962746D}"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As long as this code is anywhere between the </a:t>
            </a:r>
            <a:r>
              <a:rPr lang="en-US" dirty="0" smtClean="0"/>
              <a:t>form</a:t>
            </a:r>
            <a:r>
              <a:rPr lang="en-US" sz="1200" b="0" i="0" kern="1200" dirty="0" smtClean="0">
                <a:solidFill>
                  <a:schemeClr val="tx1"/>
                </a:solidFill>
                <a:effectLst/>
                <a:latin typeface="+mn-lt"/>
                <a:ea typeface="+mn-ea"/>
                <a:cs typeface="+mn-cs"/>
              </a:rPr>
              <a:t> tags, the variable </a:t>
            </a:r>
            <a:r>
              <a:rPr lang="en-US" dirty="0" smtClean="0"/>
              <a:t>$_POST['name']</a:t>
            </a:r>
            <a:r>
              <a:rPr lang="en-US" sz="1200" b="0" i="0" kern="1200" dirty="0" smtClean="0">
                <a:solidFill>
                  <a:schemeClr val="tx1"/>
                </a:solidFill>
                <a:effectLst/>
                <a:latin typeface="+mn-lt"/>
                <a:ea typeface="+mn-ea"/>
                <a:cs typeface="+mn-cs"/>
              </a:rPr>
              <a:t> will have a value of Brian in the handling PHP script (assuming that the form uses the </a:t>
            </a:r>
            <a:r>
              <a:rPr lang="en-US" dirty="0" smtClean="0"/>
              <a:t>POST</a:t>
            </a:r>
            <a:r>
              <a:rPr lang="en-US" sz="1200" b="0" i="0" kern="1200" dirty="0" smtClean="0">
                <a:solidFill>
                  <a:schemeClr val="tx1"/>
                </a:solidFill>
                <a:effectLst/>
                <a:latin typeface="+mn-lt"/>
                <a:ea typeface="+mn-ea"/>
                <a:cs typeface="+mn-cs"/>
              </a:rPr>
              <a:t> method).</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technique emulates the </a:t>
            </a:r>
            <a:r>
              <a:rPr lang="en-US" dirty="0" smtClean="0"/>
              <a:t>GET</a:t>
            </a:r>
            <a:r>
              <a:rPr lang="en-US" sz="1200" b="0" i="0" kern="1200" dirty="0" smtClean="0">
                <a:solidFill>
                  <a:schemeClr val="tx1"/>
                </a:solidFill>
                <a:effectLst/>
                <a:latin typeface="+mn-lt"/>
                <a:ea typeface="+mn-ea"/>
                <a:cs typeface="+mn-cs"/>
              </a:rPr>
              <a:t> method of an HTML form. With this specific example, </a:t>
            </a:r>
            <a:r>
              <a:rPr lang="en-US" dirty="0" err="1" smtClean="0"/>
              <a:t>page.php</a:t>
            </a:r>
            <a:r>
              <a:rPr lang="en-US" sz="1200" b="0" i="0" kern="1200" dirty="0" smtClean="0">
                <a:solidFill>
                  <a:schemeClr val="tx1"/>
                </a:solidFill>
                <a:effectLst/>
                <a:latin typeface="+mn-lt"/>
                <a:ea typeface="+mn-ea"/>
                <a:cs typeface="+mn-cs"/>
              </a:rPr>
              <a:t> receives a variable called </a:t>
            </a:r>
            <a:r>
              <a:rPr lang="en-US" dirty="0" smtClean="0"/>
              <a:t>$_GET['name']</a:t>
            </a:r>
            <a:r>
              <a:rPr lang="en-US" sz="1200" b="0" i="0" kern="1200" dirty="0" smtClean="0">
                <a:solidFill>
                  <a:schemeClr val="tx1"/>
                </a:solidFill>
                <a:effectLst/>
                <a:latin typeface="+mn-lt"/>
                <a:ea typeface="+mn-ea"/>
                <a:cs typeface="+mn-cs"/>
              </a:rPr>
              <a:t> with a value of Brian.</a:t>
            </a:r>
            <a:endParaRPr lang="en-US" dirty="0"/>
          </a:p>
        </p:txBody>
      </p:sp>
      <p:sp>
        <p:nvSpPr>
          <p:cNvPr id="4" name="Slide Number Placeholder 3"/>
          <p:cNvSpPr>
            <a:spLocks noGrp="1"/>
          </p:cNvSpPr>
          <p:nvPr>
            <p:ph type="sldNum" sz="quarter" idx="10"/>
          </p:nvPr>
        </p:nvSpPr>
        <p:spPr/>
        <p:txBody>
          <a:bodyPr/>
          <a:lstStyle/>
          <a:p>
            <a:fld id="{51327599-7982-4684-9BC5-CE408962746D}"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When you search for data in a text, you can use this search pattern to describe what you are searching for.</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the example above, / is the </a:t>
            </a:r>
            <a:r>
              <a:rPr lang="en-US" sz="1200" b="1" i="0" kern="1200" dirty="0" smtClean="0">
                <a:solidFill>
                  <a:schemeClr val="tx1"/>
                </a:solidFill>
                <a:effectLst/>
                <a:latin typeface="+mn-lt"/>
                <a:ea typeface="+mn-ea"/>
                <a:cs typeface="+mn-cs"/>
              </a:rPr>
              <a:t>delimiter</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w3schools</a:t>
            </a:r>
            <a:r>
              <a:rPr lang="en-US" sz="1200" b="0" i="0" kern="1200" dirty="0" smtClean="0">
                <a:solidFill>
                  <a:schemeClr val="tx1"/>
                </a:solidFill>
                <a:effectLst/>
                <a:latin typeface="+mn-lt"/>
                <a:ea typeface="+mn-ea"/>
                <a:cs typeface="+mn-cs"/>
              </a:rPr>
              <a:t> is the </a:t>
            </a:r>
            <a:r>
              <a:rPr lang="en-US" sz="1200" b="1" i="0" kern="1200" dirty="0" smtClean="0">
                <a:solidFill>
                  <a:schemeClr val="tx1"/>
                </a:solidFill>
                <a:effectLst/>
                <a:latin typeface="+mn-lt"/>
                <a:ea typeface="+mn-ea"/>
                <a:cs typeface="+mn-cs"/>
              </a:rPr>
              <a:t>pattern </a:t>
            </a:r>
            <a:r>
              <a:rPr lang="en-US" sz="1200" b="0" i="0" kern="1200" dirty="0" smtClean="0">
                <a:solidFill>
                  <a:schemeClr val="tx1"/>
                </a:solidFill>
                <a:effectLst/>
                <a:latin typeface="+mn-lt"/>
                <a:ea typeface="+mn-ea"/>
                <a:cs typeface="+mn-cs"/>
              </a:rPr>
              <a:t>that is being searched for, and </a:t>
            </a:r>
            <a:r>
              <a:rPr lang="en-US" sz="1200" b="0" i="0" kern="1200" dirty="0" err="1" smtClean="0">
                <a:solidFill>
                  <a:schemeClr val="tx1"/>
                </a:solidFill>
                <a:effectLst/>
                <a:latin typeface="+mn-lt"/>
                <a:ea typeface="+mn-ea"/>
                <a:cs typeface="+mn-cs"/>
              </a:rPr>
              <a:t>i</a:t>
            </a:r>
            <a:r>
              <a:rPr lang="en-US" sz="1200" b="0" i="0" kern="1200" dirty="0" smtClean="0">
                <a:solidFill>
                  <a:schemeClr val="tx1"/>
                </a:solidFill>
                <a:effectLst/>
                <a:latin typeface="+mn-lt"/>
                <a:ea typeface="+mn-ea"/>
                <a:cs typeface="+mn-cs"/>
              </a:rPr>
              <a:t> is a </a:t>
            </a:r>
            <a:r>
              <a:rPr lang="en-US" sz="1200" b="1" i="0" kern="1200" dirty="0" smtClean="0">
                <a:solidFill>
                  <a:schemeClr val="tx1"/>
                </a:solidFill>
                <a:effectLst/>
                <a:latin typeface="+mn-lt"/>
                <a:ea typeface="+mn-ea"/>
                <a:cs typeface="+mn-cs"/>
              </a:rPr>
              <a:t>modifier </a:t>
            </a:r>
            <a:r>
              <a:rPr lang="en-US" sz="1200" b="0" i="0" kern="1200" dirty="0" smtClean="0">
                <a:solidFill>
                  <a:schemeClr val="tx1"/>
                </a:solidFill>
                <a:effectLst/>
                <a:latin typeface="+mn-lt"/>
                <a:ea typeface="+mn-ea"/>
                <a:cs typeface="+mn-cs"/>
              </a:rPr>
              <a:t>that makes the search case-insensitive.</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delimiter can be any character that is not a letter, number, backslash or space. The most common delimiter is the forward slash (/), but when your pattern contains forward slashes it is convenient to choose other delimiters such as # or ~.</a:t>
            </a:r>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1327599-7982-4684-9BC5-CE408962746D}"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a:t>
            </a:r>
            <a:r>
              <a:rPr lang="en-US" dirty="0" smtClean="0"/>
              <a:t>preg_match()</a:t>
            </a:r>
            <a:r>
              <a:rPr lang="en-US" sz="1200" b="0" i="0" kern="1200" dirty="0" smtClean="0">
                <a:solidFill>
                  <a:schemeClr val="tx1"/>
                </a:solidFill>
                <a:effectLst/>
                <a:latin typeface="+mn-lt"/>
                <a:ea typeface="+mn-ea"/>
                <a:cs typeface="+mn-cs"/>
              </a:rPr>
              <a:t> function will tell you whether a string contains matches of a pattern.</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dirty="0" smtClean="0"/>
              <a:t>preg_match_all()</a:t>
            </a:r>
            <a:r>
              <a:rPr lang="en-US" sz="1200" b="0" i="0" kern="1200" dirty="0" smtClean="0">
                <a:solidFill>
                  <a:schemeClr val="tx1"/>
                </a:solidFill>
                <a:effectLst/>
                <a:latin typeface="+mn-lt"/>
                <a:ea typeface="+mn-ea"/>
                <a:cs typeface="+mn-cs"/>
              </a:rPr>
              <a:t> function will tell you how many matches were found for a pattern in a string.</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The </a:t>
            </a:r>
            <a:r>
              <a:rPr lang="en-US" dirty="0" smtClean="0"/>
              <a:t>preg_replace()</a:t>
            </a:r>
            <a:r>
              <a:rPr lang="en-US" sz="1200" b="0" i="0" kern="1200" dirty="0" smtClean="0">
                <a:solidFill>
                  <a:schemeClr val="tx1"/>
                </a:solidFill>
                <a:effectLst/>
                <a:latin typeface="+mn-lt"/>
                <a:ea typeface="+mn-ea"/>
                <a:cs typeface="+mn-cs"/>
              </a:rPr>
              <a:t> function will replace all of the matches of the pattern in a string with another string.</a:t>
            </a:r>
            <a:endParaRPr lang="en-US" sz="1200" b="0" i="0" kern="1200" dirty="0" smtClean="0">
              <a:solidFill>
                <a:schemeClr val="tx1"/>
              </a:solidFill>
              <a:effectLst/>
              <a:latin typeface="+mn-lt"/>
              <a:ea typeface="+mn-ea"/>
              <a:cs typeface="+mn-cs"/>
            </a:endParaRPr>
          </a:p>
          <a:p>
            <a:endParaRPr lang="en-US" sz="1200" b="0" i="0" kern="1200" dirty="0" smtClean="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10"/>
          </p:nvPr>
        </p:nvSpPr>
        <p:spPr/>
        <p:txBody>
          <a:bodyPr/>
          <a:lstStyle/>
          <a:p>
            <a:fld id="{51327599-7982-4684-9BC5-CE408962746D}"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Metacharacters</a:t>
            </a:r>
            <a:r>
              <a:rPr lang="en-US" sz="1200" b="0" i="0" kern="1200" dirty="0" smtClean="0">
                <a:solidFill>
                  <a:schemeClr val="tx1"/>
                </a:solidFill>
                <a:effectLst/>
                <a:latin typeface="+mn-lt"/>
                <a:ea typeface="+mn-ea"/>
                <a:cs typeface="+mn-cs"/>
              </a:rPr>
              <a:t> are characters with a special meaning:</a:t>
            </a:r>
            <a:endParaRPr lang="en-US" dirty="0"/>
          </a:p>
        </p:txBody>
      </p:sp>
      <p:sp>
        <p:nvSpPr>
          <p:cNvPr id="4" name="Slide Number Placeholder 3"/>
          <p:cNvSpPr>
            <a:spLocks noGrp="1"/>
          </p:cNvSpPr>
          <p:nvPr>
            <p:ph type="sldNum" sz="quarter" idx="10"/>
          </p:nvPr>
        </p:nvSpPr>
        <p:spPr/>
        <p:txBody>
          <a:bodyPr/>
          <a:lstStyle/>
          <a:p>
            <a:fld id="{51327599-7982-4684-9BC5-CE408962746D}"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dirty="0" smtClean="0"/>
              <a:t>The names and values of the non-file form controls are sent to the server as </a:t>
            </a:r>
            <a:r>
              <a:rPr lang="en-US" b="1" dirty="0" smtClean="0"/>
              <a:t>name=value</a:t>
            </a:r>
            <a:r>
              <a:rPr lang="en-US" dirty="0" smtClean="0"/>
              <a:t> pairs joined with ampersands. </a:t>
            </a:r>
            <a:endParaRPr lang="en-US" dirty="0" smtClean="0"/>
          </a:p>
        </p:txBody>
      </p:sp>
      <p:sp>
        <p:nvSpPr>
          <p:cNvPr id="4" name="Slide Number Placeholder 3"/>
          <p:cNvSpPr>
            <a:spLocks noGrp="1"/>
          </p:cNvSpPr>
          <p:nvPr>
            <p:ph type="sldNum" sz="quarter" idx="10"/>
          </p:nvPr>
        </p:nvSpPr>
        <p:spPr/>
        <p:txBody>
          <a:bodyPr/>
          <a:lstStyle/>
          <a:p>
            <a:fld id="{51327599-7982-4684-9BC5-CE408962746D}"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90204" pitchFamily="34" charset="0"/>
              <a:buChar char="•"/>
            </a:pPr>
            <a:r>
              <a:rPr lang="en-US" dirty="0" smtClean="0"/>
              <a:t>HTTP Requests consist of the following elements:</a:t>
            </a:r>
            <a:br>
              <a:rPr lang="en-US" dirty="0" smtClean="0"/>
            </a:br>
            <a:r>
              <a:rPr lang="en-US" sz="2600" dirty="0" smtClean="0"/>
              <a:t>An </a:t>
            </a:r>
            <a:r>
              <a:rPr lang="en-US" sz="2600" b="1" dirty="0" smtClean="0"/>
              <a:t>HTTP method</a:t>
            </a:r>
            <a:r>
              <a:rPr lang="en-US" sz="2600" dirty="0" smtClean="0"/>
              <a:t>, usually a verb like GET, POST, or a noun like OPTIONS or HEAD that defines the operation the client wants to perform. </a:t>
            </a:r>
            <a:endParaRPr lang="en-US" sz="2600" dirty="0" smtClean="0"/>
          </a:p>
          <a:p>
            <a:pPr marL="914400" lvl="1" indent="-457200">
              <a:buFont typeface="Arial" panose="020B0604020202090204" pitchFamily="34" charset="0"/>
              <a:buChar char="•"/>
            </a:pPr>
            <a:r>
              <a:rPr lang="en-US" sz="2600" dirty="0" smtClean="0"/>
              <a:t>The </a:t>
            </a:r>
            <a:r>
              <a:rPr lang="en-US" sz="2600" b="1" dirty="0" smtClean="0"/>
              <a:t>path</a:t>
            </a:r>
            <a:r>
              <a:rPr lang="en-US" sz="2600" dirty="0" smtClean="0"/>
              <a:t> of the resource to fetch; the URL of the resource stripped from elements that are obvious from the context, </a:t>
            </a:r>
            <a:endParaRPr lang="en-US" sz="2600" dirty="0" smtClean="0"/>
          </a:p>
          <a:p>
            <a:pPr marL="1371600" lvl="2" indent="-457200">
              <a:buFont typeface="Arial" panose="020B0604020202090204" pitchFamily="34" charset="0"/>
              <a:buChar char="•"/>
            </a:pPr>
            <a:r>
              <a:rPr lang="en-US" sz="2600" dirty="0" smtClean="0"/>
              <a:t>for example without the protocol (http://), the domain or the TCP port</a:t>
            </a:r>
            <a:endParaRPr lang="en-US" sz="2600" dirty="0" smtClean="0"/>
          </a:p>
          <a:p>
            <a:pPr marL="914400" lvl="1" indent="-457200">
              <a:buFont typeface="Arial" panose="020B0604020202090204" pitchFamily="34" charset="0"/>
              <a:buChar char="•"/>
            </a:pPr>
            <a:r>
              <a:rPr lang="en-US" sz="2600" dirty="0" smtClean="0"/>
              <a:t>The version of the HTTP protocol</a:t>
            </a:r>
            <a:endParaRPr lang="en-US" sz="2600" dirty="0" smtClean="0"/>
          </a:p>
          <a:p>
            <a:pPr marL="914400" lvl="1" indent="-457200">
              <a:buFont typeface="Arial" panose="020B0604020202090204" pitchFamily="34" charset="0"/>
              <a:buChar char="•"/>
            </a:pPr>
            <a:r>
              <a:rPr lang="en-US" sz="2600" dirty="0" smtClean="0"/>
              <a:t>Optional </a:t>
            </a:r>
            <a:r>
              <a:rPr lang="en-US" sz="2600" b="1" dirty="0" smtClean="0"/>
              <a:t>headers</a:t>
            </a:r>
            <a:r>
              <a:rPr lang="en-US" sz="2600" dirty="0" smtClean="0"/>
              <a:t> that convey additional information for the servers.</a:t>
            </a:r>
            <a:endParaRPr lang="en-US" sz="2600" dirty="0" smtClean="0"/>
          </a:p>
          <a:p>
            <a:pPr marL="914400" lvl="1" indent="-457200">
              <a:buFont typeface="Arial" panose="020B0604020202090204" pitchFamily="34" charset="0"/>
              <a:buChar char="•"/>
            </a:pPr>
            <a:r>
              <a:rPr lang="en-US" sz="2600" dirty="0" smtClean="0"/>
              <a:t>A </a:t>
            </a:r>
            <a:r>
              <a:rPr lang="en-US" sz="2600" b="1" dirty="0" smtClean="0"/>
              <a:t>body</a:t>
            </a:r>
            <a:r>
              <a:rPr lang="en-US" sz="2600" dirty="0" smtClean="0"/>
              <a:t>, for some methods like POST, similar to those in responses, which contain the resource sent.</a:t>
            </a:r>
            <a:endParaRPr lang="en-US" sz="2600" dirty="0" smtClean="0"/>
          </a:p>
        </p:txBody>
      </p:sp>
      <p:sp>
        <p:nvSpPr>
          <p:cNvPr id="4" name="Slide Number Placeholder 3"/>
          <p:cNvSpPr>
            <a:spLocks noGrp="1"/>
          </p:cNvSpPr>
          <p:nvPr>
            <p:ph type="sldNum" sz="quarter" idx="10"/>
          </p:nvPr>
        </p:nvSpPr>
        <p:spPr/>
        <p:txBody>
          <a:bodyPr/>
          <a:lstStyle/>
          <a:p>
            <a:fld id="{51327599-7982-4684-9BC5-CE408962746D}"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code above will:</a:t>
            </a:r>
            <a:endParaRPr lang="en-US" dirty="0" smtClean="0"/>
          </a:p>
          <a:p>
            <a:pPr marL="228600" indent="-228600">
              <a:buFont typeface="+mj-lt"/>
              <a:buAutoNum type="arabicPeriod"/>
            </a:pPr>
            <a:r>
              <a:rPr lang="en-US" dirty="0" err="1" smtClean="0"/>
              <a:t>Intiate</a:t>
            </a:r>
            <a:r>
              <a:rPr lang="en-US" dirty="0" smtClean="0"/>
              <a:t> a HTTP request</a:t>
            </a:r>
            <a:endParaRPr lang="en-US" dirty="0" smtClean="0"/>
          </a:p>
          <a:p>
            <a:pPr marL="228600" indent="-228600">
              <a:buFont typeface="+mj-lt"/>
              <a:buAutoNum type="arabicPeriod"/>
            </a:pPr>
            <a:r>
              <a:rPr lang="en-US" dirty="0" smtClean="0"/>
              <a:t>Set the HTTP method to POST</a:t>
            </a:r>
            <a:endParaRPr lang="en-US" dirty="0" smtClean="0"/>
          </a:p>
          <a:p>
            <a:pPr marL="228600" indent="-228600">
              <a:buFont typeface="+mj-lt"/>
              <a:buAutoNum type="arabicPeriod"/>
            </a:pPr>
            <a:r>
              <a:rPr lang="en-US" dirty="0" smtClean="0"/>
              <a:t>Set a valid request header</a:t>
            </a:r>
            <a:endParaRPr lang="en-US" dirty="0" smtClean="0"/>
          </a:p>
          <a:p>
            <a:pPr marL="228600" indent="-228600">
              <a:buFont typeface="+mj-lt"/>
              <a:buAutoNum type="arabicPeriod"/>
            </a:pPr>
            <a:r>
              <a:rPr lang="en-US" dirty="0" smtClean="0"/>
              <a:t>Create a function to execute when the request is done</a:t>
            </a:r>
            <a:endParaRPr lang="en-US" dirty="0" smtClean="0"/>
          </a:p>
          <a:p>
            <a:pPr marL="228600" indent="-228600">
              <a:buFont typeface="+mj-lt"/>
              <a:buAutoNum type="arabicPeriod"/>
            </a:pPr>
            <a:r>
              <a:rPr lang="en-US" dirty="0" smtClean="0"/>
              <a:t>Send the HTTP request with a variable </a:t>
            </a:r>
            <a:r>
              <a:rPr lang="en-US" dirty="0" err="1" smtClean="0"/>
              <a:t>fname</a:t>
            </a:r>
            <a:r>
              <a:rPr lang="en-US" dirty="0" smtClean="0"/>
              <a:t> set to Mary</a:t>
            </a:r>
            <a:endParaRPr lang="en-US" dirty="0" smtClean="0"/>
          </a:p>
          <a:p>
            <a:endParaRPr lang="en-US" dirty="0"/>
          </a:p>
        </p:txBody>
      </p:sp>
      <p:sp>
        <p:nvSpPr>
          <p:cNvPr id="4" name="Slide Number Placeholder 3"/>
          <p:cNvSpPr>
            <a:spLocks noGrp="1"/>
          </p:cNvSpPr>
          <p:nvPr>
            <p:ph type="sldNum" sz="quarter" idx="10"/>
          </p:nvPr>
        </p:nvSpPr>
        <p:spPr/>
        <p:txBody>
          <a:bodyPr/>
          <a:lstStyle/>
          <a:p>
            <a:fld id="{51327599-7982-4684-9BC5-CE408962746D}"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isset</a:t>
            </a:r>
            <a:r>
              <a:rPr lang="en-US" dirty="0" smtClean="0"/>
              <a:t>($_POST["gender"]) ensures that the user selected an option before displaying it.</a:t>
            </a:r>
            <a:endParaRPr lang="en-US" dirty="0"/>
          </a:p>
        </p:txBody>
      </p:sp>
      <p:sp>
        <p:nvSpPr>
          <p:cNvPr id="4" name="Slide Number Placeholder 3"/>
          <p:cNvSpPr>
            <a:spLocks noGrp="1"/>
          </p:cNvSpPr>
          <p:nvPr>
            <p:ph type="sldNum" sz="quarter" idx="10"/>
          </p:nvPr>
        </p:nvSpPr>
        <p:spPr/>
        <p:txBody>
          <a:bodyPr/>
          <a:lstStyle/>
          <a:p>
            <a:fld id="{51327599-7982-4684-9BC5-CE408962746D}"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1327599-7982-4684-9BC5-CE408962746D}"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dirty="0" smtClean="0">
                <a:latin typeface="Consolas" panose="020B0609020204030204" pitchFamily="49" charset="0"/>
              </a:rPr>
              <a:t>// To check that User Name only contains alphabets, numbers, and underscores </a:t>
            </a:r>
            <a:endParaRPr lang="en-US" altLang="en-US" sz="1200" dirty="0" smtClean="0">
              <a:latin typeface="Consolas" panose="020B0609020204030204" pitchFamily="49" charset="0"/>
            </a:endParaRPr>
          </a:p>
          <a:p>
            <a:endParaRPr lang="en-US" dirty="0"/>
          </a:p>
        </p:txBody>
      </p:sp>
      <p:sp>
        <p:nvSpPr>
          <p:cNvPr id="4" name="Slide Number Placeholder 3"/>
          <p:cNvSpPr>
            <a:spLocks noGrp="1"/>
          </p:cNvSpPr>
          <p:nvPr>
            <p:ph type="sldNum" sz="quarter" idx="10"/>
          </p:nvPr>
        </p:nvSpPr>
        <p:spPr/>
        <p:txBody>
          <a:bodyPr/>
          <a:lstStyle/>
          <a:p>
            <a:fld id="{51327599-7982-4684-9BC5-CE408962746D}"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dirty="0" smtClean="0">
                <a:latin typeface="Consolas" panose="020B0609020204030204" pitchFamily="49" charset="0"/>
              </a:rPr>
              <a:t>Validating that the user name is added or not</a:t>
            </a:r>
            <a:endParaRPr lang="en-US" altLang="en-US" sz="1200" dirty="0" smtClean="0">
              <a:latin typeface="Consolas" panose="020B0609020204030204" pitchFamily="49" charset="0"/>
            </a:endParaRPr>
          </a:p>
          <a:p>
            <a:r>
              <a:rPr lang="en-US" altLang="en-US" sz="1200" dirty="0" smtClean="0">
                <a:latin typeface="Consolas" panose="020B0609020204030204" pitchFamily="49" charset="0"/>
              </a:rPr>
              <a:t>// If username is added, we can use it for further use</a:t>
            </a:r>
            <a:endParaRPr lang="en-US" dirty="0"/>
          </a:p>
        </p:txBody>
      </p:sp>
      <p:sp>
        <p:nvSpPr>
          <p:cNvPr id="4" name="Slide Number Placeholder 3"/>
          <p:cNvSpPr>
            <a:spLocks noGrp="1"/>
          </p:cNvSpPr>
          <p:nvPr>
            <p:ph type="sldNum" sz="quarter" idx="10"/>
          </p:nvPr>
        </p:nvSpPr>
        <p:spPr/>
        <p:txBody>
          <a:bodyPr/>
          <a:lstStyle/>
          <a:p>
            <a:fld id="{51327599-7982-4684-9BC5-CE408962746D}"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sz="1200" dirty="0" smtClean="0">
                <a:latin typeface="Consolas" panose="020B0609020204030204" pitchFamily="49" charset="0"/>
              </a:rPr>
              <a:t>// To check that User Name only contains alphabets, numbers, and underscores </a:t>
            </a:r>
            <a:endParaRPr lang="en-US" altLang="en-US" sz="1200" dirty="0" smtClean="0">
              <a:latin typeface="Consolas" panose="020B0609020204030204" pitchFamily="49" charset="0"/>
            </a:endParaRPr>
          </a:p>
          <a:p>
            <a:endParaRPr lang="en-US" dirty="0"/>
          </a:p>
        </p:txBody>
      </p:sp>
      <p:sp>
        <p:nvSpPr>
          <p:cNvPr id="4" name="Slide Number Placeholder 3"/>
          <p:cNvSpPr>
            <a:spLocks noGrp="1"/>
          </p:cNvSpPr>
          <p:nvPr>
            <p:ph type="sldNum" sz="quarter" idx="10"/>
          </p:nvPr>
        </p:nvSpPr>
        <p:spPr/>
        <p:txBody>
          <a:bodyPr/>
          <a:lstStyle/>
          <a:p>
            <a:fld id="{51327599-7982-4684-9BC5-CE408962746D}"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3">
        <a:schemeClr val="bg1"/>
      </p:bgRef>
    </p:bg>
    <p:spTree>
      <p:nvGrpSpPr>
        <p:cNvPr id="1" name=""/>
        <p:cNvGrpSpPr/>
        <p:nvPr/>
      </p:nvGrpSpPr>
      <p:grpSpPr>
        <a:xfrm>
          <a:off x="0" y="0"/>
          <a:ext cx="0" cy="0"/>
          <a:chOff x="0" y="0"/>
          <a:chExt cx="0" cy="0"/>
        </a:xfrm>
      </p:grpSpPr>
      <p:sp>
        <p:nvSpPr>
          <p:cNvPr id="12" name="Rectangle 11"/>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3" name="Rounded Rectangle 12"/>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Subtitle 8"/>
          <p:cNvSpPr>
            <a:spLocks noGrp="1"/>
          </p:cNvSpPr>
          <p:nvPr>
            <p:ph type="subTitle" idx="1"/>
          </p:nvPr>
        </p:nvSpPr>
        <p:spPr>
          <a:xfrm>
            <a:off x="1727200" y="3200400"/>
            <a:ext cx="8534400" cy="1600200"/>
          </a:xfrm>
        </p:spPr>
        <p:txBody>
          <a:bodyPr/>
          <a:lstStyle>
            <a:lvl1pPr marL="0" indent="0" algn="ctr">
              <a:buNone/>
              <a:defRPr sz="26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FC0AA08A-9DB6-4D43-959D-9BDD625A1A14}" type="datetimeFigureOut">
              <a:rPr lang="en-US" smtClean="0"/>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lIns="0" tIns="0" rIns="0" bIns="0">
            <a:noAutofit/>
          </a:bodyPr>
          <a:lstStyle>
            <a:lvl1pPr>
              <a:defRPr sz="1400">
                <a:solidFill>
                  <a:srgbClr val="FFFFFF"/>
                </a:solidFill>
              </a:defRPr>
            </a:lvl1pPr>
          </a:lstStyle>
          <a:p>
            <a:fld id="{B18A64CD-D8CC-4735-B046-2C4ED2126A28}" type="slidenum">
              <a:rPr lang="en-US" smtClean="0"/>
            </a:fld>
            <a:endParaRPr lang="en-US"/>
          </a:p>
        </p:txBody>
      </p:sp>
      <p:sp>
        <p:nvSpPr>
          <p:cNvPr id="7" name="Rectangle 6"/>
          <p:cNvSpPr/>
          <p:nvPr/>
        </p:nvSpPr>
        <p:spPr>
          <a:xfrm>
            <a:off x="83909" y="1449304"/>
            <a:ext cx="12028716" cy="1527349"/>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0" name="Rectangle 9"/>
          <p:cNvSpPr/>
          <p:nvPr/>
        </p:nvSpPr>
        <p:spPr>
          <a:xfrm>
            <a:off x="83909" y="1396720"/>
            <a:ext cx="12028716" cy="120580"/>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1" name="Rectangle 10"/>
          <p:cNvSpPr/>
          <p:nvPr/>
        </p:nvSpPr>
        <p:spPr>
          <a:xfrm>
            <a:off x="83909" y="2976649"/>
            <a:ext cx="12028716" cy="110532"/>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Title 7"/>
          <p:cNvSpPr>
            <a:spLocks noGrp="1"/>
          </p:cNvSpPr>
          <p:nvPr>
            <p:ph type="ctrTitle"/>
          </p:nvPr>
        </p:nvSpPr>
        <p:spPr>
          <a:xfrm>
            <a:off x="609600" y="1505931"/>
            <a:ext cx="10972800" cy="1470025"/>
          </a:xfrm>
        </p:spPr>
        <p:txBody>
          <a:bodyPr anchor="ctr"/>
          <a:lstStyle>
            <a:lvl1pPr algn="ctr">
              <a:defRPr lang="en-US" dirty="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0AA08A-9DB6-4D43-959D-9BDD625A1A1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8A64CD-D8CC-4735-B046-2C4ED2126A2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2"/>
            <a:ext cx="268224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219200" y="274641"/>
            <a:ext cx="7416800" cy="5851525"/>
          </a:xfrm>
        </p:spPr>
        <p:txBody>
          <a:bodyPr vert="eaVert"/>
          <a:lstStyle/>
          <a:p>
            <a:pPr lvl="0" eaLnBrk="1" latinLnBrk="0" hangingPunct="1"/>
            <a:r>
              <a:rPr lang="en-US" smtClean="0"/>
              <a:t>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FC0AA08A-9DB6-4D43-959D-9BDD625A1A1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8A64CD-D8CC-4735-B046-2C4ED2126A2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FC0AA08A-9DB6-4D43-959D-9BDD625A1A14}"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8A64CD-D8CC-4735-B046-2C4ED2126A28}" type="slidenum">
              <a:rPr lang="en-US" smtClean="0"/>
            </a:fld>
            <a:endParaRPr lang="en-US"/>
          </a:p>
        </p:txBody>
      </p:sp>
      <p:sp>
        <p:nvSpPr>
          <p:cNvPr id="8" name="Content Placeholder 7"/>
          <p:cNvSpPr>
            <a:spLocks noGrp="1"/>
          </p:cNvSpPr>
          <p:nvPr>
            <p:ph sz="quarter" idx="1"/>
          </p:nvPr>
        </p:nvSpPr>
        <p:spPr>
          <a:xfrm>
            <a:off x="1219200" y="1447800"/>
            <a:ext cx="10363200" cy="4572000"/>
          </a:xfrm>
        </p:spPr>
        <p:txBody>
          <a:bodyPr vert="horz"/>
          <a:lstStyle/>
          <a:p>
            <a:pPr lvl="0" eaLnBrk="1" latinLnBrk="0" hangingPunct="1"/>
            <a:r>
              <a:rPr lang="en-US" smtClean="0"/>
              <a:t>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3">
        <a:schemeClr val="bg1"/>
      </p:bgRef>
    </p:bg>
    <p:spTree>
      <p:nvGrpSpPr>
        <p:cNvPr id="1" name=""/>
        <p:cNvGrpSpPr/>
        <p:nvPr/>
      </p:nvGrpSpPr>
      <p:grpSpPr>
        <a:xfrm>
          <a:off x="0" y="0"/>
          <a:ext cx="0" cy="0"/>
          <a:chOff x="0" y="0"/>
          <a:chExt cx="0" cy="0"/>
        </a:xfrm>
      </p:grpSpPr>
      <p:sp>
        <p:nvSpPr>
          <p:cNvPr id="11" name="Rectangle 10"/>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10" name="Rounded Rectangle 9"/>
          <p:cNvSpPr/>
          <p:nvPr/>
        </p:nvSpPr>
        <p:spPr>
          <a:xfrm>
            <a:off x="87084" y="69756"/>
            <a:ext cx="12017829" cy="6692201"/>
          </a:xfrm>
          <a:prstGeom prst="roundRect">
            <a:avLst>
              <a:gd name="adj" fmla="val 4929"/>
            </a:avLst>
          </a:prstGeom>
          <a:ln w="6350" cap="sq" cmpd="sng" algn="ctr">
            <a:solidFill>
              <a:schemeClr val="tx1">
                <a:alpha val="100000"/>
              </a:schemeClr>
            </a:solidFill>
            <a:prstDash val="solid"/>
          </a:ln>
          <a:effectLst/>
        </p:spPr>
        <p:style>
          <a:lnRef idx="3">
            <a:schemeClr val="lt1"/>
          </a:lnRef>
          <a:fillRef idx="1003">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963084" y="952501"/>
            <a:ext cx="10363200" cy="1362075"/>
          </a:xfrm>
        </p:spPr>
        <p:txBody>
          <a:bodyPr anchor="b" anchorCtr="0"/>
          <a:lstStyle>
            <a:lvl1pPr algn="l">
              <a:buNone/>
              <a:defRPr sz="4000" b="0" cap="none"/>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963084" y="2547938"/>
            <a:ext cx="10363200" cy="1338262"/>
          </a:xfrm>
        </p:spPr>
        <p:txBody>
          <a:bodyPr anchor="t" anchorCtr="0"/>
          <a:lstStyle>
            <a:lvl1pPr marL="0" indent="0">
              <a:buNone/>
              <a:defRPr sz="24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Edit Master text styles</a:t>
            </a:r>
            <a:endParaRPr kumimoji="0" lang="en-US" smtClean="0"/>
          </a:p>
        </p:txBody>
      </p:sp>
      <p:sp>
        <p:nvSpPr>
          <p:cNvPr id="4" name="Date Placeholder 3"/>
          <p:cNvSpPr>
            <a:spLocks noGrp="1"/>
          </p:cNvSpPr>
          <p:nvPr>
            <p:ph type="dt" sz="half" idx="10"/>
          </p:nvPr>
        </p:nvSpPr>
        <p:spPr/>
        <p:txBody>
          <a:bodyPr/>
          <a:lstStyle/>
          <a:p>
            <a:fld id="{FC0AA08A-9DB6-4D43-959D-9BDD625A1A14}" type="datetimeFigureOut">
              <a:rPr lang="en-US" smtClean="0"/>
            </a:fld>
            <a:endParaRPr lang="en-US"/>
          </a:p>
        </p:txBody>
      </p:sp>
      <p:sp>
        <p:nvSpPr>
          <p:cNvPr id="5" name="Footer Placeholder 4"/>
          <p:cNvSpPr>
            <a:spLocks noGrp="1"/>
          </p:cNvSpPr>
          <p:nvPr>
            <p:ph type="ftr" sz="quarter" idx="11"/>
          </p:nvPr>
        </p:nvSpPr>
        <p:spPr>
          <a:xfrm>
            <a:off x="1066800" y="6172200"/>
            <a:ext cx="5334000" cy="457200"/>
          </a:xfrm>
        </p:spPr>
        <p:txBody>
          <a:bodyPr/>
          <a:lstStyle/>
          <a:p>
            <a:endParaRPr lang="en-US"/>
          </a:p>
        </p:txBody>
      </p:sp>
      <p:sp>
        <p:nvSpPr>
          <p:cNvPr id="7" name="Rectangle 6"/>
          <p:cNvSpPr/>
          <p:nvPr/>
        </p:nvSpPr>
        <p:spPr>
          <a:xfrm flipV="1">
            <a:off x="92550" y="2376830"/>
            <a:ext cx="120180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8" name="Rectangle 7"/>
          <p:cNvSpPr/>
          <p:nvPr/>
        </p:nvSpPr>
        <p:spPr>
          <a:xfrm>
            <a:off x="92195" y="2341476"/>
            <a:ext cx="12018375"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9" name="Rectangle 8"/>
          <p:cNvSpPr/>
          <p:nvPr/>
        </p:nvSpPr>
        <p:spPr>
          <a:xfrm>
            <a:off x="91075" y="2468880"/>
            <a:ext cx="12019495" cy="45720"/>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6" name="Slide Number Placeholder 5"/>
          <p:cNvSpPr>
            <a:spLocks noGrp="1"/>
          </p:cNvSpPr>
          <p:nvPr>
            <p:ph type="sldNum" sz="quarter" idx="12"/>
          </p:nvPr>
        </p:nvSpPr>
        <p:spPr>
          <a:xfrm>
            <a:off x="195072" y="6208776"/>
            <a:ext cx="609600" cy="457200"/>
          </a:xfrm>
        </p:spPr>
        <p:txBody>
          <a:bodyPr/>
          <a:lstStyle/>
          <a:p>
            <a:fld id="{B18A64CD-D8CC-4735-B046-2C4ED2126A28}"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FC0AA08A-9DB6-4D43-959D-9BDD625A1A1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8A64CD-D8CC-4735-B046-2C4ED2126A28}" type="slidenum">
              <a:rPr lang="en-US" smtClean="0"/>
            </a:fld>
            <a:endParaRPr lang="en-US"/>
          </a:p>
        </p:txBody>
      </p:sp>
      <p:sp>
        <p:nvSpPr>
          <p:cNvPr id="9" name="Content Placeholder 8"/>
          <p:cNvSpPr>
            <a:spLocks noGrp="1"/>
          </p:cNvSpPr>
          <p:nvPr>
            <p:ph sz="quarter" idx="1"/>
          </p:nvPr>
        </p:nvSpPr>
        <p:spPr>
          <a:xfrm>
            <a:off x="1219200" y="1447800"/>
            <a:ext cx="4998720" cy="4572000"/>
          </a:xfrm>
        </p:spPr>
        <p:txBody>
          <a:bodyPr vert="horz"/>
          <a:lstStyle/>
          <a:p>
            <a:pPr lvl="0" eaLnBrk="1" latinLnBrk="0" hangingPunct="1"/>
            <a:r>
              <a:rPr lang="en-US" smtClean="0"/>
              <a:t>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6578600" y="1447800"/>
            <a:ext cx="4998720" cy="4572000"/>
          </a:xfrm>
        </p:spPr>
        <p:txBody>
          <a:bodyPr vert="horz"/>
          <a:lstStyle/>
          <a:p>
            <a:pPr lvl="0" eaLnBrk="1" latinLnBrk="0" hangingPunct="1"/>
            <a:r>
              <a:rPr lang="en-US" smtClean="0"/>
              <a:t>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9200" y="273050"/>
            <a:ext cx="10363200" cy="1143000"/>
          </a:xfrm>
        </p:spPr>
        <p:txBody>
          <a:bodyPr anchor="b" anchorCtr="0"/>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192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Edit Master text styles</a:t>
            </a:r>
            <a:endParaRPr kumimoji="0" lang="en-US" smtClean="0"/>
          </a:p>
        </p:txBody>
      </p:sp>
      <p:sp>
        <p:nvSpPr>
          <p:cNvPr id="4" name="Text Placeholder 3"/>
          <p:cNvSpPr>
            <a:spLocks noGrp="1"/>
          </p:cNvSpPr>
          <p:nvPr>
            <p:ph type="body" sz="half" idx="3"/>
          </p:nvPr>
        </p:nvSpPr>
        <p:spPr>
          <a:xfrm>
            <a:off x="6604000" y="1447800"/>
            <a:ext cx="4978400" cy="762000"/>
          </a:xfrm>
          <a:noFill/>
          <a:ln w="12700" cap="sq" cmpd="sng" algn="ctr">
            <a:noFill/>
            <a:prstDash val="solid"/>
          </a:ln>
        </p:spPr>
        <p:txBody>
          <a:bodyPr lIns="91440" anchor="b" anchorCtr="0">
            <a:noAutofit/>
          </a:bodyPr>
          <a:lstStyle>
            <a:lvl1pPr marL="0" indent="0">
              <a:buNone/>
              <a:defRPr sz="2400" b="1">
                <a:solidFill>
                  <a:schemeClr val="accent1"/>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Edit Master text styles</a:t>
            </a:r>
            <a:endParaRPr kumimoji="0" lang="en-US" smtClean="0"/>
          </a:p>
        </p:txBody>
      </p:sp>
      <p:sp>
        <p:nvSpPr>
          <p:cNvPr id="7" name="Date Placeholder 6"/>
          <p:cNvSpPr>
            <a:spLocks noGrp="1"/>
          </p:cNvSpPr>
          <p:nvPr>
            <p:ph type="dt" sz="half" idx="10"/>
          </p:nvPr>
        </p:nvSpPr>
        <p:spPr/>
        <p:txBody>
          <a:bodyPr/>
          <a:lstStyle/>
          <a:p>
            <a:fld id="{FC0AA08A-9DB6-4D43-959D-9BDD625A1A14}"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8A64CD-D8CC-4735-B046-2C4ED2126A28}" type="slidenum">
              <a:rPr lang="en-US" smtClean="0"/>
            </a:fld>
            <a:endParaRPr lang="en-US"/>
          </a:p>
        </p:txBody>
      </p:sp>
      <p:sp>
        <p:nvSpPr>
          <p:cNvPr id="11" name="Content Placeholder 10"/>
          <p:cNvSpPr>
            <a:spLocks noGrp="1"/>
          </p:cNvSpPr>
          <p:nvPr>
            <p:ph sz="half" idx="2"/>
          </p:nvPr>
        </p:nvSpPr>
        <p:spPr>
          <a:xfrm>
            <a:off x="1219200" y="2247900"/>
            <a:ext cx="4978400" cy="3886200"/>
          </a:xfrm>
        </p:spPr>
        <p:txBody>
          <a:bodyPr vert="horz"/>
          <a:lstStyle/>
          <a:p>
            <a:pPr lvl="0" eaLnBrk="1" latinLnBrk="0" hangingPunct="1"/>
            <a:r>
              <a:rPr lang="en-US" smtClean="0"/>
              <a:t>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3" name="Content Placeholder 12"/>
          <p:cNvSpPr>
            <a:spLocks noGrp="1"/>
          </p:cNvSpPr>
          <p:nvPr>
            <p:ph sz="half" idx="4"/>
          </p:nvPr>
        </p:nvSpPr>
        <p:spPr>
          <a:xfrm>
            <a:off x="6604000" y="2247900"/>
            <a:ext cx="4978400" cy="3886200"/>
          </a:xfrm>
        </p:spPr>
        <p:txBody>
          <a:bodyPr vert="horz"/>
          <a:lstStyle/>
          <a:p>
            <a:pPr lvl="0" eaLnBrk="1" latinLnBrk="0" hangingPunct="1"/>
            <a:r>
              <a:rPr lang="en-US" smtClean="0"/>
              <a:t>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FC0AA08A-9DB6-4D43-959D-9BDD625A1A14}"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8A64CD-D8CC-4735-B046-2C4ED2126A28}"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C0AA08A-9DB6-4D43-959D-9BDD625A1A14}"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8A64CD-D8CC-4735-B046-2C4ED2126A2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0" y="0"/>
            <a:ext cx="12192000" cy="6858000"/>
          </a:xfrm>
          <a:prstGeom prst="rect">
            <a:avLst/>
          </a:prstGeom>
          <a:solidFill>
            <a:srgbClr val="FFFFFF"/>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useBgFill="1">
        <p:nvSpPr>
          <p:cNvPr id="9" name="Rounded Rectangle 8"/>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 name="Title 1"/>
          <p:cNvSpPr>
            <a:spLocks noGrp="1"/>
          </p:cNvSpPr>
          <p:nvPr>
            <p:ph type="title"/>
          </p:nvPr>
        </p:nvSpPr>
        <p:spPr>
          <a:xfrm>
            <a:off x="1219200" y="273050"/>
            <a:ext cx="10363200" cy="1143000"/>
          </a:xfrm>
        </p:spPr>
        <p:txBody>
          <a:bodyPr anchor="b" anchorCtr="0"/>
          <a:lstStyle>
            <a:lvl1pPr algn="l">
              <a:buNone/>
              <a:defRPr sz="4000" b="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1219200" y="1600200"/>
            <a:ext cx="2540000" cy="4495800"/>
          </a:xfrm>
        </p:spPr>
        <p:txBody>
          <a:bodyPr/>
          <a:lstStyle>
            <a:lvl1pPr marL="0" indent="0">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smtClean="0"/>
              <a:t>Edit Master text styles</a:t>
            </a:r>
            <a:endParaRPr kumimoji="0" lang="en-US" smtClean="0"/>
          </a:p>
        </p:txBody>
      </p:sp>
      <p:sp>
        <p:nvSpPr>
          <p:cNvPr id="5" name="Date Placeholder 4"/>
          <p:cNvSpPr>
            <a:spLocks noGrp="1"/>
          </p:cNvSpPr>
          <p:nvPr>
            <p:ph type="dt" sz="half" idx="10"/>
          </p:nvPr>
        </p:nvSpPr>
        <p:spPr/>
        <p:txBody>
          <a:bodyPr/>
          <a:lstStyle/>
          <a:p>
            <a:fld id="{FC0AA08A-9DB6-4D43-959D-9BDD625A1A14}"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8A64CD-D8CC-4735-B046-2C4ED2126A28}" type="slidenum">
              <a:rPr lang="en-US" smtClean="0"/>
            </a:fld>
            <a:endParaRPr lang="en-US"/>
          </a:p>
        </p:txBody>
      </p:sp>
      <p:sp>
        <p:nvSpPr>
          <p:cNvPr id="11" name="Content Placeholder 10"/>
          <p:cNvSpPr>
            <a:spLocks noGrp="1"/>
          </p:cNvSpPr>
          <p:nvPr>
            <p:ph sz="quarter" idx="1"/>
          </p:nvPr>
        </p:nvSpPr>
        <p:spPr>
          <a:xfrm>
            <a:off x="3962400" y="1600200"/>
            <a:ext cx="7620000" cy="4495800"/>
          </a:xfrm>
        </p:spPr>
        <p:txBody>
          <a:bodyPr vert="horz"/>
          <a:lstStyle/>
          <a:p>
            <a:pPr lvl="0" eaLnBrk="1" latinLnBrk="0" hangingPunct="1"/>
            <a:r>
              <a:rPr lang="en-US" smtClean="0"/>
              <a:t>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19200" y="4900550"/>
            <a:ext cx="9753600" cy="522288"/>
          </a:xfrm>
        </p:spPr>
        <p:txBody>
          <a:bodyPr anchor="ctr">
            <a:noAutofit/>
          </a:bodyPr>
          <a:lstStyle>
            <a:lvl1pPr algn="l">
              <a:buNone/>
              <a:defRPr sz="2800" b="0"/>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1219200" y="5445825"/>
            <a:ext cx="9753600" cy="685800"/>
          </a:xfrm>
        </p:spPr>
        <p:txBody>
          <a:bodyPr/>
          <a:lstStyle>
            <a:lvl1pPr marL="0" indent="0">
              <a:buFontTx/>
              <a:buNone/>
              <a:defRPr sz="1600"/>
            </a:lvl1pPr>
            <a:lvl2pPr>
              <a:defRPr sz="1200"/>
            </a:lvl2pPr>
            <a:lvl3pPr>
              <a:defRPr sz="1000"/>
            </a:lvl3pPr>
            <a:lvl4pPr>
              <a:defRPr sz="900"/>
            </a:lvl4pPr>
            <a:lvl5pPr>
              <a:defRPr sz="900"/>
            </a:lvl5pPr>
          </a:lstStyle>
          <a:p>
            <a:pPr lvl="0" eaLnBrk="1" latinLnBrk="0" hangingPunct="1"/>
            <a:r>
              <a:rPr kumimoji="0" lang="en-US" smtClean="0"/>
              <a:t>Edit Master text styles</a:t>
            </a:r>
            <a:endParaRPr kumimoji="0" lang="en-US" smtClean="0"/>
          </a:p>
        </p:txBody>
      </p:sp>
      <p:sp>
        <p:nvSpPr>
          <p:cNvPr id="5" name="Date Placeholder 4"/>
          <p:cNvSpPr>
            <a:spLocks noGrp="1"/>
          </p:cNvSpPr>
          <p:nvPr>
            <p:ph type="dt" sz="half" idx="10"/>
          </p:nvPr>
        </p:nvSpPr>
        <p:spPr/>
        <p:txBody>
          <a:bodyPr/>
          <a:lstStyle/>
          <a:p>
            <a:fld id="{FC0AA08A-9DB6-4D43-959D-9BDD625A1A14}" type="datetimeFigureOut">
              <a:rPr lang="en-US" smtClean="0"/>
            </a:fld>
            <a:endParaRPr lang="en-US"/>
          </a:p>
        </p:txBody>
      </p:sp>
      <p:sp>
        <p:nvSpPr>
          <p:cNvPr id="6" name="Footer Placeholder 5"/>
          <p:cNvSpPr>
            <a:spLocks noGrp="1"/>
          </p:cNvSpPr>
          <p:nvPr>
            <p:ph type="ftr" sz="quarter" idx="11"/>
          </p:nvPr>
        </p:nvSpPr>
        <p:spPr>
          <a:xfrm>
            <a:off x="1219200" y="6172200"/>
            <a:ext cx="5181600" cy="457200"/>
          </a:xfrm>
        </p:spPr>
        <p:txBody>
          <a:bodyPr/>
          <a:lstStyle/>
          <a:p>
            <a:endParaRPr lang="en-US"/>
          </a:p>
        </p:txBody>
      </p:sp>
      <p:sp>
        <p:nvSpPr>
          <p:cNvPr id="7" name="Slide Number Placeholder 6"/>
          <p:cNvSpPr>
            <a:spLocks noGrp="1"/>
          </p:cNvSpPr>
          <p:nvPr>
            <p:ph type="sldNum" sz="quarter" idx="12"/>
          </p:nvPr>
        </p:nvSpPr>
        <p:spPr>
          <a:xfrm>
            <a:off x="195072" y="6208776"/>
            <a:ext cx="609600" cy="457200"/>
          </a:xfrm>
        </p:spPr>
        <p:txBody>
          <a:bodyPr/>
          <a:lstStyle/>
          <a:p>
            <a:fld id="{B18A64CD-D8CC-4735-B046-2C4ED2126A28}" type="slidenum">
              <a:rPr lang="en-US" smtClean="0"/>
            </a:fld>
            <a:endParaRPr lang="en-US"/>
          </a:p>
        </p:txBody>
      </p:sp>
      <p:sp>
        <p:nvSpPr>
          <p:cNvPr id="11" name="Rectangle 10"/>
          <p:cNvSpPr/>
          <p:nvPr/>
        </p:nvSpPr>
        <p:spPr>
          <a:xfrm flipV="1">
            <a:off x="91076" y="4683555"/>
            <a:ext cx="12009120" cy="91440"/>
          </a:xfrm>
          <a:prstGeom prst="rect">
            <a:avLst/>
          </a:prstGeom>
          <a:solidFill>
            <a:schemeClr val="accent1">
              <a:alpha val="10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2" name="Rectangle 11"/>
          <p:cNvSpPr/>
          <p:nvPr/>
        </p:nvSpPr>
        <p:spPr>
          <a:xfrm>
            <a:off x="91345" y="4650475"/>
            <a:ext cx="12008852" cy="45719"/>
          </a:xfrm>
          <a:prstGeom prst="rect">
            <a:avLst/>
          </a:prstGeom>
          <a:solidFill>
            <a:schemeClr val="accent1">
              <a:tint val="60000"/>
            </a:schemeClr>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13" name="Rectangle 12"/>
          <p:cNvSpPr/>
          <p:nvPr/>
        </p:nvSpPr>
        <p:spPr>
          <a:xfrm>
            <a:off x="91348" y="4773225"/>
            <a:ext cx="12008849" cy="48807"/>
          </a:xfrm>
          <a:prstGeom prst="rect">
            <a:avLst/>
          </a:prstGeom>
          <a:solidFill>
            <a:schemeClr val="accent5"/>
          </a:solidFill>
          <a:ln w="19050" cap="sq"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a:p>
        </p:txBody>
      </p:sp>
      <p:sp>
        <p:nvSpPr>
          <p:cNvPr id="3" name="Picture Placeholder 2"/>
          <p:cNvSpPr>
            <a:spLocks noGrp="1"/>
          </p:cNvSpPr>
          <p:nvPr>
            <p:ph type="pic" idx="1"/>
          </p:nvPr>
        </p:nvSpPr>
        <p:spPr>
          <a:xfrm>
            <a:off x="91078" y="66676"/>
            <a:ext cx="12002497" cy="4581525"/>
          </a:xfrm>
          <a:prstGeom prst="round2SameRect">
            <a:avLst>
              <a:gd name="adj1" fmla="val 7101"/>
              <a:gd name="adj2" fmla="val 0"/>
            </a:avLst>
          </a:prstGeom>
          <a:solidFill>
            <a:schemeClr val="bg2"/>
          </a:solidFill>
          <a:ln w="6350">
            <a:solidFill>
              <a:schemeClr val="tx1"/>
            </a:solidFill>
          </a:ln>
        </p:spPr>
        <p:txBody>
          <a:bodyPr/>
          <a:lstStyle>
            <a:lvl1pPr marL="0" indent="0">
              <a:buNone/>
              <a:defRPr sz="3200"/>
            </a:lvl1pPr>
          </a:lstStyle>
          <a:p>
            <a:r>
              <a:rPr kumimoji="0" lang="en-US" smtClean="0"/>
              <a:t>Click icon to add picture</a:t>
            </a:r>
            <a:endParaRPr kumimoji="0"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0" y="0"/>
            <a:ext cx="12192000" cy="6858000"/>
          </a:xfrm>
          <a:prstGeom prst="rect">
            <a:avLst/>
          </a:prstGeom>
          <a:solidFill>
            <a:srgbClr val="FFFFFF"/>
          </a:solidFill>
          <a:ln w="1270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useBgFill="1">
        <p:nvSpPr>
          <p:cNvPr id="8" name="Rounded Rectangle 7"/>
          <p:cNvSpPr/>
          <p:nvPr/>
        </p:nvSpPr>
        <p:spPr>
          <a:xfrm>
            <a:off x="85344" y="69755"/>
            <a:ext cx="12017829" cy="6693408"/>
          </a:xfrm>
          <a:prstGeom prst="roundRect">
            <a:avLst>
              <a:gd name="adj" fmla="val 4929"/>
            </a:avLst>
          </a:prstGeom>
          <a:ln w="6350" cap="sq" cmpd="sng" algn="ctr">
            <a:solidFill>
              <a:schemeClr val="tx1">
                <a:alpha val="100000"/>
              </a:schemeClr>
            </a:solidFill>
            <a:prstDash val="solid"/>
          </a:ln>
          <a:effectLst/>
        </p:spPr>
        <p:style>
          <a:lnRef idx="3">
            <a:schemeClr val="lt1"/>
          </a:lnRef>
          <a:fillRef idx="1001">
            <a:schemeClr val="lt1"/>
          </a:fillRef>
          <a:effectRef idx="1">
            <a:schemeClr val="accent1"/>
          </a:effectRef>
          <a:fontRef idx="minor">
            <a:schemeClr val="lt1"/>
          </a:fontRef>
        </p:style>
        <p:txBody>
          <a:bodyPr anchor="ctr"/>
          <a:lstStyle/>
          <a:p>
            <a:pPr algn="ctr" eaLnBrk="1" latinLnBrk="0" hangingPunct="1"/>
            <a:endParaRPr kumimoji="0" lang="en-US" sz="1800"/>
          </a:p>
        </p:txBody>
      </p:sp>
      <p:sp>
        <p:nvSpPr>
          <p:cNvPr id="22" name="Title Placeholder 21"/>
          <p:cNvSpPr>
            <a:spLocks noGrp="1"/>
          </p:cNvSpPr>
          <p:nvPr>
            <p:ph type="title"/>
          </p:nvPr>
        </p:nvSpPr>
        <p:spPr>
          <a:xfrm>
            <a:off x="1219200" y="274638"/>
            <a:ext cx="10363200" cy="1143000"/>
          </a:xfrm>
          <a:prstGeom prst="rect">
            <a:avLst/>
          </a:prstGeom>
        </p:spPr>
        <p:txBody>
          <a:bodyPr bIns="91440"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1219200" y="1447800"/>
            <a:ext cx="10363200" cy="4572000"/>
          </a:xfrm>
          <a:prstGeom prst="rect">
            <a:avLst/>
          </a:prstGeom>
        </p:spPr>
        <p:txBody>
          <a:bodyPr>
            <a:normAutofit/>
          </a:bodyPr>
          <a:lstStyle/>
          <a:p>
            <a:pPr lvl="0" eaLnBrk="1" latinLnBrk="0" hangingPunct="1"/>
            <a:r>
              <a:rPr kumimoji="0" lang="en-US" smtClean="0"/>
              <a:t>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8229600" y="6191250"/>
            <a:ext cx="3302000" cy="476250"/>
          </a:xfrm>
          <a:prstGeom prst="rect">
            <a:avLst/>
          </a:prstGeom>
        </p:spPr>
        <p:txBody>
          <a:bodyPr anchor="ctr" anchorCtr="0"/>
          <a:lstStyle>
            <a:lvl1pPr algn="r" eaLnBrk="1" latinLnBrk="0" hangingPunct="1">
              <a:defRPr kumimoji="0" sz="1400">
                <a:solidFill>
                  <a:schemeClr val="tx2"/>
                </a:solidFill>
              </a:defRPr>
            </a:lvl1pPr>
          </a:lstStyle>
          <a:p>
            <a:fld id="{FC0AA08A-9DB6-4D43-959D-9BDD625A1A14}" type="datetimeFigureOut">
              <a:rPr lang="en-US" smtClean="0"/>
            </a:fld>
            <a:endParaRPr lang="en-US"/>
          </a:p>
        </p:txBody>
      </p:sp>
      <p:sp>
        <p:nvSpPr>
          <p:cNvPr id="3" name="Footer Placeholder 2"/>
          <p:cNvSpPr>
            <a:spLocks noGrp="1"/>
          </p:cNvSpPr>
          <p:nvPr>
            <p:ph type="ftr" sz="quarter" idx="3"/>
          </p:nvPr>
        </p:nvSpPr>
        <p:spPr>
          <a:xfrm>
            <a:off x="1219200" y="6172200"/>
            <a:ext cx="5283200" cy="457200"/>
          </a:xfrm>
          <a:prstGeom prst="rect">
            <a:avLst/>
          </a:prstGeom>
        </p:spPr>
        <p:txBody>
          <a:bodyPr anchor="ctr" anchorCtr="0"/>
          <a:lstStyle>
            <a:lvl1pP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195072" y="6210300"/>
            <a:ext cx="609600" cy="457200"/>
          </a:xfrm>
          <a:prstGeom prst="ellipse">
            <a:avLst/>
          </a:prstGeom>
          <a:solidFill>
            <a:schemeClr val="accent1"/>
          </a:solidFill>
        </p:spPr>
        <p:txBody>
          <a:bodyPr wrap="none" lIns="0" tIns="0" rIns="0" bIns="0" anchor="ctr" anchorCtr="1">
            <a:noAutofit/>
          </a:bodyPr>
          <a:lstStyle>
            <a:lvl1pPr algn="ctr" eaLnBrk="1" latinLnBrk="0" hangingPunct="1">
              <a:defRPr kumimoji="0" sz="1400">
                <a:solidFill>
                  <a:srgbClr val="FFFFFF"/>
                </a:solidFill>
                <a:latin typeface="+mj-lt"/>
                <a:ea typeface="+mj-ea"/>
                <a:cs typeface="+mj-cs"/>
              </a:defRPr>
            </a:lvl1pPr>
          </a:lstStyle>
          <a:p>
            <a:fld id="{B18A64CD-D8CC-4735-B046-2C4ED2126A2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274320" indent="-274320" algn="l" rtl="0" eaLnBrk="1" latinLnBrk="0" hangingPunct="1">
        <a:spcBef>
          <a:spcPts val="580"/>
        </a:spcBef>
        <a:buClr>
          <a:schemeClr val="accent1"/>
        </a:buClr>
        <a:buSzPct val="85000"/>
        <a:buFont typeface="Wingdings 2" panose="05020102010507070707"/>
        <a:buChar char=""/>
        <a:defRPr kumimoji="0" sz="2600" kern="1200">
          <a:solidFill>
            <a:schemeClr val="tx1"/>
          </a:solidFill>
          <a:latin typeface="+mn-lt"/>
          <a:ea typeface="+mn-ea"/>
          <a:cs typeface="+mn-cs"/>
        </a:defRPr>
      </a:lvl1pPr>
      <a:lvl2pPr marL="548640" indent="-228600" algn="l" rtl="0" eaLnBrk="1" latinLnBrk="0" hangingPunct="1">
        <a:spcBef>
          <a:spcPts val="370"/>
        </a:spcBef>
        <a:buClr>
          <a:schemeClr val="accent2"/>
        </a:buClr>
        <a:buSzPct val="85000"/>
        <a:buFont typeface="Wingdings 2" panose="05020102010507070707"/>
        <a:buChar char=""/>
        <a:defRPr kumimoji="0" sz="2400" kern="1200">
          <a:solidFill>
            <a:schemeClr val="tx1"/>
          </a:solidFill>
          <a:latin typeface="+mn-lt"/>
          <a:ea typeface="+mn-ea"/>
          <a:cs typeface="+mn-cs"/>
        </a:defRPr>
      </a:lvl2pPr>
      <a:lvl3pPr marL="822960" indent="-228600" algn="l" rtl="0" eaLnBrk="1" latinLnBrk="0" hangingPunct="1">
        <a:spcBef>
          <a:spcPts val="370"/>
        </a:spcBef>
        <a:buClr>
          <a:schemeClr val="accent1">
            <a:tint val="60000"/>
          </a:schemeClr>
        </a:buClr>
        <a:buSzPct val="85000"/>
        <a:buFont typeface="Wingdings 2" panose="05020102010507070707"/>
        <a:buChar char=""/>
        <a:defRPr kumimoji="0" sz="2000" kern="1200">
          <a:solidFill>
            <a:schemeClr val="tx1"/>
          </a:solidFill>
          <a:latin typeface="+mn-lt"/>
          <a:ea typeface="+mn-ea"/>
          <a:cs typeface="+mn-cs"/>
        </a:defRPr>
      </a:lvl3pPr>
      <a:lvl4pPr marL="1097280" indent="-228600" algn="l" rtl="0" eaLnBrk="1" latinLnBrk="0" hangingPunct="1">
        <a:spcBef>
          <a:spcPts val="370"/>
        </a:spcBef>
        <a:buClr>
          <a:schemeClr val="accent3"/>
        </a:buClr>
        <a:buSzPct val="80000"/>
        <a:buFont typeface="Wingdings 2" panose="05020102010507070707"/>
        <a:buChar char=""/>
        <a:defRPr kumimoji="0" sz="2000" kern="1200">
          <a:solidFill>
            <a:schemeClr val="tx1"/>
          </a:solidFill>
          <a:latin typeface="+mn-lt"/>
          <a:ea typeface="+mn-ea"/>
          <a:cs typeface="+mn-cs"/>
        </a:defRPr>
      </a:lvl4pPr>
      <a:lvl5pPr marL="1371600" indent="-228600" algn="l" rtl="0" eaLnBrk="1" latinLnBrk="0" hangingPunct="1">
        <a:spcBef>
          <a:spcPts val="370"/>
        </a:spcBef>
        <a:buClr>
          <a:schemeClr val="accent3"/>
        </a:buClr>
        <a:buFontTx/>
        <a:buChar char="o"/>
        <a:defRPr kumimoji="0" sz="2000" kern="1200">
          <a:solidFill>
            <a:schemeClr val="tx1"/>
          </a:solidFill>
          <a:latin typeface="+mn-lt"/>
          <a:ea typeface="+mn-ea"/>
          <a:cs typeface="+mn-cs"/>
        </a:defRPr>
      </a:lvl5pPr>
      <a:lvl6pPr marL="1645920" indent="-228600" algn="l" rtl="0" eaLnBrk="1" latinLnBrk="0" hangingPunct="1">
        <a:spcBef>
          <a:spcPts val="370"/>
        </a:spcBef>
        <a:buClr>
          <a:schemeClr val="accent3"/>
        </a:buClr>
        <a:buChar char="•"/>
        <a:defRPr kumimoji="0" sz="1800" kern="1200" baseline="0">
          <a:solidFill>
            <a:schemeClr val="tx1"/>
          </a:solidFill>
          <a:latin typeface="+mn-lt"/>
          <a:ea typeface="+mn-ea"/>
          <a:cs typeface="+mn-cs"/>
        </a:defRPr>
      </a:lvl6pPr>
      <a:lvl7pPr marL="1920240" indent="-228600" algn="l" rtl="0" eaLnBrk="1" latinLnBrk="0" hangingPunct="1">
        <a:spcBef>
          <a:spcPts val="370"/>
        </a:spcBef>
        <a:buClr>
          <a:schemeClr val="accent2"/>
        </a:buClr>
        <a:buChar char="•"/>
        <a:defRPr kumimoji="0" sz="1800" kern="1200">
          <a:solidFill>
            <a:schemeClr val="tx1"/>
          </a:solidFill>
          <a:latin typeface="+mn-lt"/>
          <a:ea typeface="+mn-ea"/>
          <a:cs typeface="+mn-cs"/>
        </a:defRPr>
      </a:lvl7pPr>
      <a:lvl8pPr marL="2194560" indent="-228600" algn="l" rtl="0" eaLnBrk="1" latinLnBrk="0" hangingPunct="1">
        <a:spcBef>
          <a:spcPts val="370"/>
        </a:spcBef>
        <a:buClr>
          <a:schemeClr val="accent1">
            <a:tint val="60000"/>
          </a:schemeClr>
        </a:buClr>
        <a:buChar char="•"/>
        <a:defRPr kumimoji="0" sz="1800" kern="1200">
          <a:solidFill>
            <a:schemeClr val="tx1"/>
          </a:solidFill>
          <a:latin typeface="+mn-lt"/>
          <a:ea typeface="+mn-ea"/>
          <a:cs typeface="+mn-cs"/>
        </a:defRPr>
      </a:lvl8pPr>
      <a:lvl9pPr marL="2468880" indent="-228600" algn="l" rtl="0" eaLnBrk="1" latinLnBrk="0" hangingPunct="1">
        <a:spcBef>
          <a:spcPts val="370"/>
        </a:spcBef>
        <a:buClr>
          <a:schemeClr val="accent2">
            <a:tint val="60000"/>
          </a:schemeClr>
        </a:buClr>
        <a:buChar char="•"/>
        <a:defRPr kumimoji="0" sz="18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jpeg"/><Relationship Id="rId1" Type="http://schemas.openxmlformats.org/officeDocument/2006/relationships/image" Target="../media/image10.jpe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hyperlink" Target="https://www.geeksforgeeks.org/html-tutorial/"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r>
              <a:rPr lang="en-US" dirty="0" smtClean="0"/>
              <a:t>HTML Forms and PhP</a:t>
            </a:r>
            <a:endParaRPr lang="en-US" dirty="0"/>
          </a:p>
        </p:txBody>
      </p:sp>
      <p:sp>
        <p:nvSpPr>
          <p:cNvPr id="2" name="Title 1"/>
          <p:cNvSpPr>
            <a:spLocks noGrp="1"/>
          </p:cNvSpPr>
          <p:nvPr>
            <p:ph type="ctrTitle"/>
          </p:nvPr>
        </p:nvSpPr>
        <p:spPr>
          <a:xfrm>
            <a:off x="772795" y="1556096"/>
            <a:ext cx="10972800" cy="1470025"/>
          </a:xfrm>
        </p:spPr>
        <p:txBody>
          <a:bodyPr/>
          <a:lstStyle/>
          <a:p>
            <a:r>
              <a:rPr lang="en-US" dirty="0" smtClean="0"/>
              <a:t>Chapter Two</a:t>
            </a:r>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PHP $_</a:t>
            </a:r>
            <a:r>
              <a:rPr lang="en-US" b="1" dirty="0" smtClean="0"/>
              <a:t>GET</a:t>
            </a:r>
            <a:endParaRPr lang="en-US" dirty="0"/>
          </a:p>
        </p:txBody>
      </p:sp>
      <p:sp>
        <p:nvSpPr>
          <p:cNvPr id="3" name="Content Placeholder 2"/>
          <p:cNvSpPr>
            <a:spLocks noGrp="1"/>
          </p:cNvSpPr>
          <p:nvPr>
            <p:ph sz="quarter" idx="1"/>
          </p:nvPr>
        </p:nvSpPr>
        <p:spPr/>
        <p:txBody>
          <a:bodyPr>
            <a:normAutofit lnSpcReduction="10000"/>
          </a:bodyPr>
          <a:lstStyle/>
          <a:p>
            <a:r>
              <a:rPr lang="en-US" dirty="0"/>
              <a:t>$_GET contains an array of variables received via the HTTP GET method.</a:t>
            </a:r>
            <a:endParaRPr lang="en-US" dirty="0"/>
          </a:p>
          <a:p>
            <a:r>
              <a:rPr lang="en-US" dirty="0" smtClean="0"/>
              <a:t>There </a:t>
            </a:r>
            <a:r>
              <a:rPr lang="en-US" dirty="0"/>
              <a:t>are two main ways to send variables via the HTTP GET method:</a:t>
            </a:r>
            <a:endParaRPr lang="en-US" dirty="0"/>
          </a:p>
          <a:p>
            <a:pPr lvl="1"/>
            <a:r>
              <a:rPr lang="en-US" dirty="0" smtClean="0"/>
              <a:t>Query </a:t>
            </a:r>
            <a:r>
              <a:rPr lang="en-US" dirty="0"/>
              <a:t>strings in the URL</a:t>
            </a:r>
            <a:endParaRPr lang="en-US" dirty="0"/>
          </a:p>
          <a:p>
            <a:pPr lvl="1"/>
            <a:r>
              <a:rPr lang="en-US" dirty="0" smtClean="0"/>
              <a:t>HTML Forms</a:t>
            </a:r>
            <a:endParaRPr lang="en-US" dirty="0" smtClean="0"/>
          </a:p>
          <a:p>
            <a:r>
              <a:rPr lang="en-US" dirty="0"/>
              <a:t>A query string is data added at the end of a URL</a:t>
            </a:r>
            <a:r>
              <a:rPr lang="en-US" dirty="0" smtClean="0"/>
              <a:t>.</a:t>
            </a:r>
            <a:endParaRPr lang="en-US" dirty="0" smtClean="0"/>
          </a:p>
          <a:p>
            <a:r>
              <a:rPr lang="en-US" dirty="0" smtClean="0"/>
              <a:t>Example, </a:t>
            </a:r>
            <a:endParaRPr lang="en-US" dirty="0" smtClean="0"/>
          </a:p>
          <a:p>
            <a:pPr lvl="1"/>
            <a:r>
              <a:rPr lang="en-US" dirty="0" smtClean="0"/>
              <a:t>&lt;</a:t>
            </a:r>
            <a:r>
              <a:rPr lang="en-US" dirty="0"/>
              <a:t>a </a:t>
            </a:r>
            <a:r>
              <a:rPr lang="en-US" dirty="0" err="1"/>
              <a:t>href</a:t>
            </a:r>
            <a:r>
              <a:rPr lang="en-US" dirty="0" smtClean="0"/>
              <a:t>="</a:t>
            </a:r>
            <a:r>
              <a:rPr lang="en-US" dirty="0" err="1" smtClean="0"/>
              <a:t>demo.php</a:t>
            </a:r>
            <a:r>
              <a:rPr lang="en-US" sz="2800" b="1" dirty="0" err="1" smtClean="0">
                <a:solidFill>
                  <a:srgbClr val="FF0000"/>
                </a:solidFill>
              </a:rPr>
              <a:t>?</a:t>
            </a:r>
            <a:r>
              <a:rPr lang="en-US" i="1" dirty="0" err="1" smtClean="0"/>
              <a:t>subject</a:t>
            </a:r>
            <a:r>
              <a:rPr lang="en-US" dirty="0" smtClean="0"/>
              <a:t>=</a:t>
            </a:r>
            <a:r>
              <a:rPr lang="en-US" dirty="0" err="1" smtClean="0"/>
              <a:t>PHP&amp;</a:t>
            </a:r>
            <a:r>
              <a:rPr lang="en-US" i="1" dirty="0" err="1" smtClean="0"/>
              <a:t>web</a:t>
            </a:r>
            <a:r>
              <a:rPr lang="en-US" dirty="0" smtClean="0"/>
              <a:t>=W3schools.com"&gt;</a:t>
            </a:r>
            <a:r>
              <a:rPr lang="en-US" dirty="0"/>
              <a:t>Test $GET&lt;/a</a:t>
            </a:r>
            <a:r>
              <a:rPr lang="en-US" dirty="0" smtClean="0"/>
              <a:t>&gt;</a:t>
            </a:r>
            <a:endParaRPr lang="en-US" dirty="0" smtClean="0"/>
          </a:p>
          <a:p>
            <a:pPr lvl="2"/>
            <a:r>
              <a:rPr lang="en-US" dirty="0" smtClean="0"/>
              <a:t>everything </a:t>
            </a:r>
            <a:r>
              <a:rPr lang="en-US" dirty="0"/>
              <a:t>after the</a:t>
            </a:r>
            <a:r>
              <a:rPr lang="en-US" sz="2400" b="1" dirty="0">
                <a:solidFill>
                  <a:srgbClr val="FF0000"/>
                </a:solidFill>
              </a:rPr>
              <a:t> ? </a:t>
            </a:r>
            <a:r>
              <a:rPr lang="en-US" dirty="0"/>
              <a:t>sign </a:t>
            </a:r>
            <a:r>
              <a:rPr lang="en-US" dirty="0" smtClean="0"/>
              <a:t>is </a:t>
            </a:r>
            <a:r>
              <a:rPr lang="en-US" dirty="0"/>
              <a:t>part of the </a:t>
            </a:r>
            <a:r>
              <a:rPr lang="en-US" dirty="0" smtClean="0"/>
              <a:t>query</a:t>
            </a:r>
            <a:endParaRPr lang="en-US" dirty="0" smtClean="0"/>
          </a:p>
          <a:p>
            <a:r>
              <a:rPr lang="en-US" dirty="0"/>
              <a:t>In the PHP file we can use the </a:t>
            </a:r>
            <a:r>
              <a:rPr lang="en-US" b="1" dirty="0"/>
              <a:t>$_GET </a:t>
            </a:r>
            <a:r>
              <a:rPr lang="en-US" dirty="0"/>
              <a:t>variable to collect the value of the query </a:t>
            </a:r>
            <a:r>
              <a:rPr lang="en-US" dirty="0" smtClean="0"/>
              <a:t>string</a:t>
            </a:r>
            <a:endParaRPr lang="en-US" dirty="0" smtClean="0"/>
          </a:p>
          <a:p>
            <a:pPr lvl="1"/>
            <a:r>
              <a:rPr lang="en-US" dirty="0" smtClean="0"/>
              <a:t>Echo $_</a:t>
            </a:r>
            <a:r>
              <a:rPr lang="en-US" dirty="0"/>
              <a:t>GET[</a:t>
            </a:r>
            <a:r>
              <a:rPr lang="en-US" i="1" dirty="0"/>
              <a:t>'subject</a:t>
            </a:r>
            <a:r>
              <a:rPr lang="en-US" dirty="0"/>
              <a:t>'] </a:t>
            </a:r>
            <a:r>
              <a:rPr lang="en-US" dirty="0" smtClean="0"/>
              <a:t>;</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$_GET in HTML </a:t>
            </a:r>
            <a:r>
              <a:rPr lang="en-US" dirty="0" smtClean="0"/>
              <a:t>Forms</a:t>
            </a:r>
            <a:endParaRPr lang="en-US" dirty="0"/>
          </a:p>
        </p:txBody>
      </p:sp>
      <p:sp>
        <p:nvSpPr>
          <p:cNvPr id="3" name="Content Placeholder 2"/>
          <p:cNvSpPr>
            <a:spLocks noGrp="1"/>
          </p:cNvSpPr>
          <p:nvPr>
            <p:ph sz="quarter" idx="1"/>
          </p:nvPr>
        </p:nvSpPr>
        <p:spPr/>
        <p:txBody>
          <a:bodyPr/>
          <a:lstStyle/>
          <a:p>
            <a:r>
              <a:rPr lang="en-US" dirty="0"/>
              <a:t>A HTML form submits information via the HTTP GET method if the form's method attribute is set to "GET".</a:t>
            </a:r>
            <a:endParaRPr lang="en-US" dirty="0"/>
          </a:p>
        </p:txBody>
      </p:sp>
      <p:pic>
        <p:nvPicPr>
          <p:cNvPr id="5" name="Content Placeholder 3"/>
          <p:cNvPicPr>
            <a:picLocks noChangeAspect="1"/>
          </p:cNvPicPr>
          <p:nvPr/>
        </p:nvPicPr>
        <p:blipFill>
          <a:blip r:embed="rId1"/>
          <a:stretch>
            <a:fillRect/>
          </a:stretch>
        </p:blipFill>
        <p:spPr>
          <a:xfrm>
            <a:off x="1355235" y="2490681"/>
            <a:ext cx="4829175" cy="3362325"/>
          </a:xfrm>
          <a:prstGeom prst="rect">
            <a:avLst/>
          </a:prstGeom>
          <a:ln>
            <a:solidFill>
              <a:schemeClr val="tx1"/>
            </a:solidFill>
          </a:ln>
        </p:spPr>
      </p:pic>
      <p:pic>
        <p:nvPicPr>
          <p:cNvPr id="6" name="Picture 5"/>
          <p:cNvPicPr>
            <a:picLocks noChangeAspect="1"/>
          </p:cNvPicPr>
          <p:nvPr/>
        </p:nvPicPr>
        <p:blipFill>
          <a:blip r:embed="rId2"/>
          <a:stretch>
            <a:fillRect/>
          </a:stretch>
        </p:blipFill>
        <p:spPr>
          <a:xfrm>
            <a:off x="6621178" y="2490680"/>
            <a:ext cx="4778477" cy="3362325"/>
          </a:xfrm>
          <a:prstGeom prst="rect">
            <a:avLst/>
          </a:prstGeom>
          <a:ln>
            <a:solidFill>
              <a:schemeClr val="tx1"/>
            </a:solidFill>
          </a:ln>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Different Input Types</a:t>
            </a:r>
            <a:endParaRPr lang="en-US" dirty="0"/>
          </a:p>
        </p:txBody>
      </p:sp>
      <p:sp>
        <p:nvSpPr>
          <p:cNvPr id="3" name="Content Placeholder 2"/>
          <p:cNvSpPr>
            <a:spLocks noGrp="1"/>
          </p:cNvSpPr>
          <p:nvPr>
            <p:ph sz="quarter" idx="1"/>
          </p:nvPr>
        </p:nvSpPr>
        <p:spPr/>
        <p:txBody>
          <a:bodyPr/>
          <a:lstStyle/>
          <a:p>
            <a:r>
              <a:rPr lang="en-US" dirty="0"/>
              <a:t>Dropdown Selection using &lt;select</a:t>
            </a:r>
            <a:r>
              <a:rPr lang="en-US" dirty="0" smtClean="0"/>
              <a:t>&gt;</a:t>
            </a:r>
            <a:endParaRPr lang="en-US" dirty="0" smtClean="0"/>
          </a:p>
          <a:p>
            <a:endParaRPr lang="en-US" dirty="0"/>
          </a:p>
        </p:txBody>
      </p:sp>
      <p:pic>
        <p:nvPicPr>
          <p:cNvPr id="4" name="Picture 3"/>
          <p:cNvPicPr>
            <a:picLocks noChangeAspect="1"/>
          </p:cNvPicPr>
          <p:nvPr/>
        </p:nvPicPr>
        <p:blipFill>
          <a:blip r:embed="rId1"/>
          <a:stretch>
            <a:fillRect/>
          </a:stretch>
        </p:blipFill>
        <p:spPr>
          <a:xfrm>
            <a:off x="2669957" y="1986812"/>
            <a:ext cx="5916995" cy="4549472"/>
          </a:xfrm>
          <a:prstGeom prst="rect">
            <a:avLst/>
          </a:prstGeom>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Different Input Types</a:t>
            </a:r>
            <a:endParaRPr lang="en-US" dirty="0"/>
          </a:p>
        </p:txBody>
      </p:sp>
      <p:sp>
        <p:nvSpPr>
          <p:cNvPr id="3" name="Content Placeholder 2"/>
          <p:cNvSpPr>
            <a:spLocks noGrp="1"/>
          </p:cNvSpPr>
          <p:nvPr>
            <p:ph sz="quarter" idx="1"/>
          </p:nvPr>
        </p:nvSpPr>
        <p:spPr/>
        <p:txBody>
          <a:bodyPr/>
          <a:lstStyle/>
          <a:p>
            <a:r>
              <a:rPr lang="en-US" dirty="0" smtClean="0"/>
              <a:t>Checkboxes </a:t>
            </a:r>
            <a:r>
              <a:rPr lang="en-US" dirty="0"/>
              <a:t>(Multiple Selections)</a:t>
            </a:r>
            <a:endParaRPr lang="en-US" dirty="0" smtClean="0"/>
          </a:p>
          <a:p>
            <a:endParaRPr lang="en-US" dirty="0"/>
          </a:p>
        </p:txBody>
      </p:sp>
      <p:pic>
        <p:nvPicPr>
          <p:cNvPr id="4" name="Picture 3"/>
          <p:cNvPicPr>
            <a:picLocks noChangeAspect="1"/>
          </p:cNvPicPr>
          <p:nvPr/>
        </p:nvPicPr>
        <p:blipFill>
          <a:blip r:embed="rId1"/>
          <a:stretch>
            <a:fillRect/>
          </a:stretch>
        </p:blipFill>
        <p:spPr>
          <a:xfrm>
            <a:off x="1807286" y="2279924"/>
            <a:ext cx="8220075" cy="3286125"/>
          </a:xfrm>
          <a:prstGeom prst="rect">
            <a:avLst/>
          </a:prstGeom>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Takeaway questions</a:t>
            </a:r>
            <a:endParaRPr lang="en-US" dirty="0"/>
          </a:p>
        </p:txBody>
      </p:sp>
      <p:sp>
        <p:nvSpPr>
          <p:cNvPr id="3" name="Content Placeholder 2"/>
          <p:cNvSpPr>
            <a:spLocks noGrp="1"/>
          </p:cNvSpPr>
          <p:nvPr>
            <p:ph sz="quarter" idx="1"/>
          </p:nvPr>
        </p:nvSpPr>
        <p:spPr/>
        <p:txBody>
          <a:bodyPr/>
          <a:lstStyle/>
          <a:p>
            <a:pPr marL="514350" indent="-514350">
              <a:buFont typeface="+mj-lt"/>
              <a:buAutoNum type="arabicPeriod"/>
            </a:pPr>
            <a:r>
              <a:rPr lang="en-US" dirty="0"/>
              <a:t>Create a form that accepts a name and displays "Welcome, [Name]!" after submission</a:t>
            </a:r>
            <a:r>
              <a:rPr lang="en-US" dirty="0" smtClean="0"/>
              <a:t>.</a:t>
            </a:r>
            <a:endParaRPr lang="en-US" dirty="0" smtClean="0"/>
          </a:p>
          <a:p>
            <a:pPr marL="514350" indent="-514350">
              <a:buFont typeface="+mj-lt"/>
              <a:buAutoNum type="arabicPeriod"/>
            </a:pPr>
            <a:r>
              <a:rPr lang="en-US" dirty="0"/>
              <a:t>Create a form with a dropdown list of three programming languages. When the user submits the form, display the selected language.</a:t>
            </a:r>
            <a:endParaRPr lang="en-US" dirty="0"/>
          </a:p>
          <a:p>
            <a:pPr marL="514350" indent="-514350">
              <a:buFont typeface="+mj-lt"/>
              <a:buAutoNum type="arabicPeriod"/>
            </a:pPr>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Handling Different Input Types</a:t>
            </a:r>
            <a:endParaRPr lang="en-US" dirty="0"/>
          </a:p>
        </p:txBody>
      </p:sp>
      <p:sp>
        <p:nvSpPr>
          <p:cNvPr id="3" name="Content Placeholder 2"/>
          <p:cNvSpPr>
            <a:spLocks noGrp="1"/>
          </p:cNvSpPr>
          <p:nvPr>
            <p:ph sz="quarter" idx="1"/>
          </p:nvPr>
        </p:nvSpPr>
        <p:spPr/>
        <p:txBody>
          <a:bodyPr/>
          <a:lstStyle/>
          <a:p>
            <a:r>
              <a:rPr lang="en-US" dirty="0" smtClean="0"/>
              <a:t>Radio </a:t>
            </a:r>
            <a:r>
              <a:rPr lang="en-US" dirty="0"/>
              <a:t>Buttons (Single Selection)</a:t>
            </a:r>
            <a:endParaRPr lang="en-US" dirty="0" smtClean="0"/>
          </a:p>
          <a:p>
            <a:endParaRPr lang="en-US" dirty="0"/>
          </a:p>
        </p:txBody>
      </p:sp>
      <p:pic>
        <p:nvPicPr>
          <p:cNvPr id="4" name="Picture 3"/>
          <p:cNvPicPr>
            <a:picLocks noChangeAspect="1"/>
          </p:cNvPicPr>
          <p:nvPr/>
        </p:nvPicPr>
        <p:blipFill>
          <a:blip r:embed="rId1"/>
          <a:stretch>
            <a:fillRect/>
          </a:stretch>
        </p:blipFill>
        <p:spPr>
          <a:xfrm>
            <a:off x="1690194" y="2169236"/>
            <a:ext cx="7886700" cy="3381375"/>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Takeaway questions</a:t>
            </a:r>
            <a:endParaRPr lang="en-US" dirty="0"/>
          </a:p>
        </p:txBody>
      </p:sp>
      <p:sp>
        <p:nvSpPr>
          <p:cNvPr id="3" name="Content Placeholder 2"/>
          <p:cNvSpPr>
            <a:spLocks noGrp="1"/>
          </p:cNvSpPr>
          <p:nvPr>
            <p:ph sz="quarter" idx="1"/>
          </p:nvPr>
        </p:nvSpPr>
        <p:spPr/>
        <p:txBody>
          <a:bodyPr/>
          <a:lstStyle/>
          <a:p>
            <a:pPr marL="514350" indent="-514350">
              <a:buFont typeface="+mj-lt"/>
              <a:buAutoNum type="arabicPeriod"/>
            </a:pPr>
            <a:r>
              <a:rPr lang="en-US" dirty="0"/>
              <a:t>Create a form with three checkbox options (HTML, CSS, PHP). Display the selected options after submission</a:t>
            </a:r>
            <a:r>
              <a:rPr lang="en-US" dirty="0" smtClean="0"/>
              <a:t>.</a:t>
            </a:r>
            <a:endParaRPr lang="en-US" dirty="0" smtClean="0"/>
          </a:p>
          <a:p>
            <a:pPr marL="514350" indent="-514350">
              <a:buFont typeface="+mj-lt"/>
              <a:buAutoNum type="arabicPeriod"/>
            </a:pPr>
            <a:r>
              <a:rPr lang="en-US" dirty="0"/>
              <a:t>Create a simple login form with username and password fields. Validate that both fields are </a:t>
            </a:r>
            <a:r>
              <a:rPr lang="en-US" dirty="0" smtClean="0"/>
              <a:t>longer than 5 characters</a:t>
            </a:r>
            <a:endParaRPr lang="en-US" dirty="0" smtClean="0"/>
          </a:p>
          <a:p>
            <a:pPr marL="514350" indent="-514350">
              <a:buFont typeface="+mj-lt"/>
              <a:buAutoNum type="arabicPeriod"/>
            </a:pPr>
            <a:r>
              <a:rPr lang="en-US" dirty="0"/>
              <a:t>Build a contact form that takes </a:t>
            </a:r>
            <a:r>
              <a:rPr lang="en-US" b="1" dirty="0"/>
              <a:t>name, email, phone number and message</a:t>
            </a:r>
            <a:r>
              <a:rPr lang="en-US" dirty="0"/>
              <a:t>. Please check if the required fields are filled using </a:t>
            </a:r>
            <a:r>
              <a:rPr lang="en-US" dirty="0" err="1"/>
              <a:t>php</a:t>
            </a:r>
            <a:r>
              <a:rPr lang="en-US" dirty="0"/>
              <a:t>. below is the screenshot of the work you need to do</a:t>
            </a:r>
            <a:r>
              <a:rPr lang="en-US" dirty="0" smtClean="0"/>
              <a:t>.</a:t>
            </a:r>
            <a:endParaRPr lang="en-US" dirty="0" smtClean="0"/>
          </a:p>
          <a:p>
            <a:pPr marL="617220" lvl="1" indent="-342900"/>
            <a:r>
              <a:rPr lang="en-US" dirty="0" smtClean="0"/>
              <a:t> </a:t>
            </a:r>
            <a:r>
              <a:rPr lang="en-US" dirty="0"/>
              <a:t>The code should be one single </a:t>
            </a:r>
            <a:r>
              <a:rPr lang="en-US" dirty="0" err="1"/>
              <a:t>contact.php</a:t>
            </a:r>
            <a:r>
              <a:rPr lang="en-US" dirty="0"/>
              <a:t> file.</a:t>
            </a:r>
            <a:endParaRPr 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sz="quarter" idx="1"/>
          </p:nvPr>
        </p:nvPicPr>
        <p:blipFill rotWithShape="1">
          <a:blip r:embed="rId1">
            <a:extLst>
              <a:ext uri="{28A0092B-C50C-407E-A947-70E740481C1C}">
                <a14:useLocalDpi xmlns:a14="http://schemas.microsoft.com/office/drawing/2010/main" val="0"/>
              </a:ext>
            </a:extLst>
          </a:blip>
          <a:srcRect l="13823" t="4201" r="17495" b="25260"/>
          <a:stretch>
            <a:fillRect/>
          </a:stretch>
        </p:blipFill>
        <p:spPr>
          <a:xfrm>
            <a:off x="441434" y="189185"/>
            <a:ext cx="5118538" cy="6432332"/>
          </a:xfrm>
          <a:ln>
            <a:solidFill>
              <a:schemeClr val="accent2">
                <a:lumMod val="75000"/>
              </a:schemeClr>
            </a:solidFill>
          </a:ln>
        </p:spPr>
      </p:pic>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17822" t="4422" r="16832" b="31039"/>
          <a:stretch>
            <a:fillRect/>
          </a:stretch>
        </p:blipFill>
        <p:spPr>
          <a:xfrm>
            <a:off x="6032938" y="189185"/>
            <a:ext cx="6022428" cy="6432332"/>
          </a:xfrm>
          <a:prstGeom prst="rect">
            <a:avLst/>
          </a:prstGeom>
          <a:ln>
            <a:solidFill>
              <a:schemeClr val="accent1">
                <a:lumMod val="75000"/>
              </a:schemeClr>
            </a:solid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PHP Form </a:t>
            </a:r>
            <a:r>
              <a:rPr lang="en-US" dirty="0"/>
              <a:t>Validation</a:t>
            </a:r>
            <a:br>
              <a:rPr lang="en-US" dirty="0"/>
            </a:br>
            <a:endParaRPr lang="en-US" dirty="0"/>
          </a:p>
        </p:txBody>
      </p:sp>
      <p:sp>
        <p:nvSpPr>
          <p:cNvPr id="3" name="Content Placeholder 2"/>
          <p:cNvSpPr>
            <a:spLocks noGrp="1"/>
          </p:cNvSpPr>
          <p:nvPr>
            <p:ph sz="quarter" idx="1"/>
          </p:nvPr>
        </p:nvSpPr>
        <p:spPr/>
        <p:txBody>
          <a:bodyPr/>
          <a:lstStyle/>
          <a:p>
            <a:r>
              <a:rPr lang="en-US" b="1" dirty="0"/>
              <a:t>Form validation is a crucial step</a:t>
            </a:r>
            <a:r>
              <a:rPr lang="en-US" dirty="0"/>
              <a:t> that needs to be completed before submitting data to the </a:t>
            </a:r>
            <a:r>
              <a:rPr lang="en-US" dirty="0" smtClean="0"/>
              <a:t>database.</a:t>
            </a:r>
            <a:endParaRPr lang="en-US" dirty="0" smtClean="0"/>
          </a:p>
          <a:p>
            <a:r>
              <a:rPr lang="en-US" dirty="0"/>
              <a:t>This process is performed to prevent any errors or faulty data from being inserted into the database. </a:t>
            </a:r>
            <a:endParaRPr lang="en-US" dirty="0" smtClean="0"/>
          </a:p>
          <a:p>
            <a:r>
              <a:rPr lang="en-US" dirty="0" smtClean="0"/>
              <a:t>The</a:t>
            </a:r>
            <a:r>
              <a:rPr lang="en-US" dirty="0"/>
              <a:t> </a:t>
            </a:r>
            <a:r>
              <a:rPr lang="en-US" u="sng" dirty="0">
                <a:hlinkClick r:id="rId1"/>
              </a:rPr>
              <a:t>HTML</a:t>
            </a:r>
            <a:r>
              <a:rPr lang="en-US" dirty="0"/>
              <a:t> form includes various input fields such as email, text, checkbox, radio button, etc. </a:t>
            </a:r>
            <a:endParaRPr lang="en-US" dirty="0" smtClean="0"/>
          </a:p>
          <a:p>
            <a:r>
              <a:rPr lang="en-US" dirty="0" smtClean="0"/>
              <a:t>These </a:t>
            </a:r>
            <a:r>
              <a:rPr lang="en-US" dirty="0"/>
              <a:t>input fields must be validated to ensure that the user enters only the intended values and not incorrect ones.</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String Validation</a:t>
            </a:r>
            <a:br>
              <a:rPr lang="en-US" b="1" dirty="0"/>
            </a:br>
            <a:endParaRPr lang="en-US" dirty="0"/>
          </a:p>
        </p:txBody>
      </p:sp>
      <p:sp>
        <p:nvSpPr>
          <p:cNvPr id="3" name="Content Placeholder 2"/>
          <p:cNvSpPr>
            <a:spLocks noGrp="1"/>
          </p:cNvSpPr>
          <p:nvPr>
            <p:ph sz="quarter" idx="1"/>
          </p:nvPr>
        </p:nvSpPr>
        <p:spPr>
          <a:xfrm>
            <a:off x="800100" y="1117600"/>
            <a:ext cx="10363200" cy="5422900"/>
          </a:xfrm>
        </p:spPr>
        <p:txBody>
          <a:bodyPr>
            <a:normAutofit fontScale="72500"/>
          </a:bodyPr>
          <a:lstStyle/>
          <a:p>
            <a:r>
              <a:rPr lang="en-US" altLang="en-US" sz="3000" dirty="0" smtClean="0"/>
              <a:t>String validation is the process of checking whether a given string (a sequence of characters) meets specific rules or criteria. </a:t>
            </a:r>
            <a:endParaRPr lang="en-US" altLang="en-US" sz="3000" dirty="0" smtClean="0"/>
          </a:p>
          <a:p>
            <a:r>
              <a:rPr lang="en-US" altLang="en-US" sz="3000" dirty="0" smtClean="0"/>
              <a:t>These rules can include format, length, allowed characters, and patterns.</a:t>
            </a:r>
            <a:endParaRPr lang="en-US" altLang="en-US" sz="3000" dirty="0" smtClean="0"/>
          </a:p>
          <a:p>
            <a:pPr marL="0" indent="0">
              <a:lnSpc>
                <a:spcPct val="160000"/>
              </a:lnSpc>
              <a:buNone/>
            </a:pPr>
            <a:r>
              <a:rPr lang="en-US" altLang="en-US" sz="3000" dirty="0" smtClean="0"/>
              <a:t>Common Use Cases for String Validation:</a:t>
            </a:r>
            <a:endParaRPr lang="en-US" altLang="en-US" sz="3000" dirty="0" smtClean="0"/>
          </a:p>
          <a:p>
            <a:pPr>
              <a:lnSpc>
                <a:spcPct val="120000"/>
              </a:lnSpc>
            </a:pPr>
            <a:r>
              <a:rPr lang="en-US" altLang="en-US" sz="3000" dirty="0" smtClean="0"/>
              <a:t>User Input Validation – Ensure fields like names, emails, and phone numbers follow the correct format.</a:t>
            </a:r>
            <a:endParaRPr lang="en-US" altLang="en-US" sz="3000" dirty="0" smtClean="0"/>
          </a:p>
          <a:p>
            <a:pPr>
              <a:lnSpc>
                <a:spcPct val="110000"/>
              </a:lnSpc>
            </a:pPr>
            <a:r>
              <a:rPr lang="en-US" altLang="en-US" sz="3000" dirty="0" smtClean="0"/>
              <a:t>Security – Prevent malicious input such as SQL injection and cross-site scripting (XSS).</a:t>
            </a:r>
            <a:endParaRPr lang="en-US" altLang="en-US" sz="3000" dirty="0" smtClean="0"/>
          </a:p>
          <a:p>
            <a:r>
              <a:rPr lang="en-US" altLang="en-US" sz="3000" dirty="0" smtClean="0"/>
              <a:t>Data Integrity – Ensure consistency and correctness in databases (e.g., validating dates, IDs).</a:t>
            </a:r>
            <a:endParaRPr lang="en-US" altLang="en-US" sz="3000" dirty="0" smtClean="0"/>
          </a:p>
          <a:p>
            <a:r>
              <a:rPr lang="en-US" altLang="en-US" sz="3000" dirty="0" smtClean="0"/>
              <a:t>Form Submission – Validate fields before allowing a user to submit a form.</a:t>
            </a:r>
            <a:endParaRPr lang="en-US" altLang="en-US" sz="3000" dirty="0" smtClean="0"/>
          </a:p>
          <a:p>
            <a:r>
              <a:rPr lang="en-US" altLang="en-US" sz="3000" dirty="0" smtClean="0"/>
              <a:t>System Integration – Ensure incoming data from other systems meets your system’s requirements.</a:t>
            </a:r>
            <a:endParaRPr lang="en-US" altLang="en-US" sz="3000" dirty="0" smtClean="0"/>
          </a:p>
          <a:p>
            <a:pPr marL="0" indent="0">
              <a:buNone/>
            </a:pPr>
            <a:endParaRPr lang="en-US" altLang="en-US" sz="3000" dirty="0" smtClean="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Sending form data</a:t>
            </a:r>
            <a:endParaRPr lang="en-US" dirty="0"/>
          </a:p>
        </p:txBody>
      </p:sp>
      <p:sp>
        <p:nvSpPr>
          <p:cNvPr id="3" name="Content Placeholder 2"/>
          <p:cNvSpPr>
            <a:spLocks noGrp="1"/>
          </p:cNvSpPr>
          <p:nvPr>
            <p:ph sz="quarter" idx="1"/>
          </p:nvPr>
        </p:nvSpPr>
        <p:spPr/>
        <p:txBody>
          <a:bodyPr>
            <a:normAutofit fontScale="90000" lnSpcReduction="20000"/>
          </a:bodyPr>
          <a:lstStyle/>
          <a:p>
            <a:pPr>
              <a:lnSpc>
                <a:spcPct val="150000"/>
              </a:lnSpc>
            </a:pPr>
            <a:r>
              <a:rPr lang="en-US" dirty="0" smtClean="0"/>
              <a:t>An </a:t>
            </a:r>
            <a:r>
              <a:rPr lang="en-US" dirty="0"/>
              <a:t>HTML form on a web page is nothing more than a convenient user-friendly way to configure an </a:t>
            </a:r>
            <a:r>
              <a:rPr lang="en-US" b="1" dirty="0">
                <a:solidFill>
                  <a:srgbClr val="FF0000"/>
                </a:solidFill>
              </a:rPr>
              <a:t>HTTP request </a:t>
            </a:r>
            <a:r>
              <a:rPr lang="en-US" dirty="0"/>
              <a:t>to send data to a server</a:t>
            </a:r>
            <a:r>
              <a:rPr lang="en-US" dirty="0" smtClean="0"/>
              <a:t>.</a:t>
            </a:r>
            <a:endParaRPr lang="en-US" dirty="0" smtClean="0"/>
          </a:p>
          <a:p>
            <a:pPr>
              <a:lnSpc>
                <a:spcPct val="150000"/>
              </a:lnSpc>
            </a:pPr>
            <a:r>
              <a:rPr lang="en-US" dirty="0" smtClean="0"/>
              <a:t> </a:t>
            </a:r>
            <a:r>
              <a:rPr lang="en-US" dirty="0"/>
              <a:t>This enables the user to provide information to be delivered in the HTTP request</a:t>
            </a:r>
            <a:r>
              <a:rPr lang="en-US" dirty="0" smtClean="0"/>
              <a:t>.</a:t>
            </a:r>
            <a:endParaRPr lang="en-US" dirty="0" smtClean="0"/>
          </a:p>
          <a:p>
            <a:pPr>
              <a:lnSpc>
                <a:spcPct val="150000"/>
              </a:lnSpc>
            </a:pPr>
            <a:r>
              <a:rPr lang="en-US" dirty="0"/>
              <a:t>The &lt;form&gt; element defines how the data will be </a:t>
            </a:r>
            <a:r>
              <a:rPr lang="en-US" dirty="0" smtClean="0"/>
              <a:t>sent.</a:t>
            </a:r>
            <a:endParaRPr lang="en-US" dirty="0" smtClean="0"/>
          </a:p>
          <a:p>
            <a:pPr>
              <a:lnSpc>
                <a:spcPct val="150000"/>
              </a:lnSpc>
            </a:pPr>
            <a:r>
              <a:rPr lang="en-US" dirty="0" smtClean="0"/>
              <a:t>All </a:t>
            </a:r>
            <a:r>
              <a:rPr lang="en-US" dirty="0"/>
              <a:t>of </a:t>
            </a:r>
            <a:r>
              <a:rPr lang="en-US" smtClean="0"/>
              <a:t>the &lt;form&gt; </a:t>
            </a:r>
            <a:r>
              <a:rPr lang="en-US" dirty="0"/>
              <a:t>attributes are designed to let you configure the request to be sent when the form is submitted. </a:t>
            </a:r>
            <a:endParaRPr lang="en-US" dirty="0" smtClean="0"/>
          </a:p>
          <a:p>
            <a:pPr>
              <a:lnSpc>
                <a:spcPct val="150000"/>
              </a:lnSpc>
            </a:pPr>
            <a:r>
              <a:rPr lang="en-US" altLang="en-US" dirty="0"/>
              <a:t>The </a:t>
            </a:r>
            <a:r>
              <a:rPr lang="en-US" altLang="en-US" b="1" dirty="0">
                <a:solidFill>
                  <a:srgbClr val="00B050"/>
                </a:solidFill>
              </a:rPr>
              <a:t>action </a:t>
            </a:r>
            <a:r>
              <a:rPr lang="en-US" altLang="en-US" dirty="0"/>
              <a:t>and </a:t>
            </a:r>
            <a:r>
              <a:rPr lang="en-US" altLang="en-US" b="1" dirty="0">
                <a:solidFill>
                  <a:srgbClr val="00B050"/>
                </a:solidFill>
              </a:rPr>
              <a:t>method </a:t>
            </a:r>
            <a:r>
              <a:rPr lang="en-US" altLang="en-US" dirty="0"/>
              <a:t>attributes are the most important as they define where to send the data and how to send it.</a:t>
            </a:r>
            <a:endParaRPr lang="en-US"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Empty Field Validation</a:t>
            </a:r>
            <a:br>
              <a:rPr lang="en-US" b="1" dirty="0"/>
            </a:br>
            <a:endParaRPr lang="en-US" dirty="0"/>
          </a:p>
        </p:txBody>
      </p:sp>
      <p:sp>
        <p:nvSpPr>
          <p:cNvPr id="3" name="Content Placeholder 2"/>
          <p:cNvSpPr>
            <a:spLocks noGrp="1"/>
          </p:cNvSpPr>
          <p:nvPr>
            <p:ph sz="quarter" idx="1"/>
          </p:nvPr>
        </p:nvSpPr>
        <p:spPr>
          <a:xfrm>
            <a:off x="1219200" y="1447800"/>
            <a:ext cx="10363200" cy="49530000"/>
          </a:xfrm>
        </p:spPr>
        <p:txBody>
          <a:bodyPr/>
          <a:lstStyle/>
          <a:p>
            <a:r>
              <a:rPr lang="en-US" dirty="0"/>
              <a:t>This is used to check if user has added any data in the required input field. Here, </a:t>
            </a:r>
            <a:r>
              <a:rPr lang="en-US" b="1" dirty="0"/>
              <a:t>empty()</a:t>
            </a:r>
            <a:r>
              <a:rPr lang="en-US" dirty="0"/>
              <a:t> is used to check if a variable is empty or not</a:t>
            </a:r>
            <a:r>
              <a:rPr lang="en-US" dirty="0" smtClean="0"/>
              <a:t>.</a:t>
            </a:r>
            <a:endParaRPr lang="en-US" altLang="en-US" dirty="0"/>
          </a:p>
          <a:p>
            <a:pPr marL="457200" lvl="1" indent="0">
              <a:buNone/>
            </a:pPr>
            <a:r>
              <a:rPr lang="en-US" altLang="en-US" sz="2580" dirty="0" smtClean="0">
                <a:latin typeface="Consolas" panose="020B0609020204030204" pitchFamily="49" charset="0"/>
              </a:rPr>
              <a:t>if </a:t>
            </a:r>
            <a:r>
              <a:rPr lang="en-US" altLang="en-US" sz="2580" dirty="0">
                <a:latin typeface="Consolas" panose="020B0609020204030204" pitchFamily="49" charset="0"/>
              </a:rPr>
              <a:t>(empty($_POST["</a:t>
            </a:r>
            <a:r>
              <a:rPr lang="en-US" altLang="en-US" sz="2580" dirty="0" err="1">
                <a:latin typeface="Consolas" panose="020B0609020204030204" pitchFamily="49" charset="0"/>
              </a:rPr>
              <a:t>UserName</a:t>
            </a:r>
            <a:r>
              <a:rPr lang="en-US" altLang="en-US" sz="2580" dirty="0">
                <a:latin typeface="Consolas" panose="020B0609020204030204" pitchFamily="49" charset="0"/>
              </a:rPr>
              <a:t>"])) </a:t>
            </a:r>
            <a:endParaRPr lang="en-US" altLang="en-US" sz="2580" dirty="0" smtClean="0">
              <a:latin typeface="Consolas" panose="020B0609020204030204" pitchFamily="49" charset="0"/>
            </a:endParaRPr>
          </a:p>
          <a:p>
            <a:pPr marL="457200" lvl="1" indent="0">
              <a:buNone/>
            </a:pPr>
            <a:r>
              <a:rPr lang="en-US" altLang="en-US" sz="2580" dirty="0" smtClean="0">
                <a:latin typeface="Consolas" panose="020B0609020204030204" pitchFamily="49" charset="0"/>
              </a:rPr>
              <a:t>{</a:t>
            </a:r>
            <a:br>
              <a:rPr lang="en-US" altLang="en-US" sz="2580" dirty="0">
                <a:latin typeface="Consolas" panose="020B0609020204030204" pitchFamily="49" charset="0"/>
              </a:rPr>
            </a:br>
            <a:r>
              <a:rPr lang="en-US" altLang="en-US" sz="2580" dirty="0">
                <a:latin typeface="Consolas" panose="020B0609020204030204" pitchFamily="49" charset="0"/>
              </a:rPr>
              <a:t>	$</a:t>
            </a:r>
            <a:r>
              <a:rPr lang="en-US" altLang="en-US" sz="2580" dirty="0" err="1">
                <a:latin typeface="Consolas" panose="020B0609020204030204" pitchFamily="49" charset="0"/>
              </a:rPr>
              <a:t>errorMsg</a:t>
            </a:r>
            <a:r>
              <a:rPr lang="en-US" altLang="en-US" sz="2580" dirty="0">
                <a:latin typeface="Consolas" panose="020B0609020204030204" pitchFamily="49" charset="0"/>
              </a:rPr>
              <a:t> = "User Name is required</a:t>
            </a:r>
            <a:r>
              <a:rPr lang="en-US" altLang="en-US" sz="2580" dirty="0" smtClean="0">
                <a:latin typeface="Consolas" panose="020B0609020204030204" pitchFamily="49" charset="0"/>
              </a:rPr>
              <a:t>";</a:t>
            </a:r>
            <a:br>
              <a:rPr lang="en-US" altLang="en-US" sz="2580" dirty="0">
                <a:latin typeface="Consolas" panose="020B0609020204030204" pitchFamily="49" charset="0"/>
              </a:rPr>
            </a:br>
            <a:r>
              <a:rPr lang="en-US" altLang="en-US" sz="2580" dirty="0">
                <a:latin typeface="Consolas" panose="020B0609020204030204" pitchFamily="49" charset="0"/>
              </a:rPr>
              <a:t>} </a:t>
            </a:r>
            <a:endParaRPr lang="en-US" altLang="en-US" sz="2580" dirty="0" smtClean="0">
              <a:latin typeface="Consolas" panose="020B0609020204030204" pitchFamily="49" charset="0"/>
            </a:endParaRPr>
          </a:p>
          <a:p>
            <a:pPr marL="457200" lvl="1" indent="0">
              <a:buNone/>
            </a:pPr>
            <a:r>
              <a:rPr lang="en-US" altLang="en-US" sz="2580" dirty="0" smtClean="0">
                <a:latin typeface="Consolas" panose="020B0609020204030204" pitchFamily="49" charset="0"/>
              </a:rPr>
              <a:t>else </a:t>
            </a:r>
            <a:endParaRPr lang="en-US" altLang="en-US" sz="2580" dirty="0" smtClean="0">
              <a:latin typeface="Consolas" panose="020B0609020204030204" pitchFamily="49" charset="0"/>
            </a:endParaRPr>
          </a:p>
          <a:p>
            <a:pPr marL="457200" lvl="1" indent="0">
              <a:buNone/>
            </a:pPr>
            <a:r>
              <a:rPr lang="en-US" altLang="en-US" sz="2580" dirty="0" smtClean="0">
                <a:latin typeface="Consolas" panose="020B0609020204030204" pitchFamily="49" charset="0"/>
              </a:rPr>
              <a:t>{</a:t>
            </a:r>
            <a:br>
              <a:rPr lang="en-US" altLang="en-US" sz="2580" dirty="0">
                <a:latin typeface="Consolas" panose="020B0609020204030204" pitchFamily="49" charset="0"/>
              </a:rPr>
            </a:br>
            <a:r>
              <a:rPr lang="en-US" altLang="en-US" sz="2580" dirty="0" smtClean="0">
                <a:latin typeface="Consolas" panose="020B0609020204030204" pitchFamily="49" charset="0"/>
              </a:rPr>
              <a:t> $</a:t>
            </a:r>
            <a:r>
              <a:rPr lang="en-US" altLang="en-US" sz="2580" dirty="0" err="1">
                <a:latin typeface="Consolas" panose="020B0609020204030204" pitchFamily="49" charset="0"/>
              </a:rPr>
              <a:t>userName</a:t>
            </a:r>
            <a:r>
              <a:rPr lang="en-US" altLang="en-US" sz="2580" dirty="0">
                <a:latin typeface="Consolas" panose="020B0609020204030204" pitchFamily="49" charset="0"/>
              </a:rPr>
              <a:t> = </a:t>
            </a:r>
            <a:r>
              <a:rPr lang="en-US" altLang="en-US" sz="2580" dirty="0" err="1">
                <a:latin typeface="Consolas" panose="020B0609020204030204" pitchFamily="49" charset="0"/>
              </a:rPr>
              <a:t>input_data</a:t>
            </a:r>
            <a:r>
              <a:rPr lang="en-US" altLang="en-US" sz="2580" dirty="0">
                <a:latin typeface="Consolas" panose="020B0609020204030204" pitchFamily="49" charset="0"/>
              </a:rPr>
              <a:t>($_POST["</a:t>
            </a:r>
            <a:r>
              <a:rPr lang="en-US" altLang="en-US" sz="2580" dirty="0" err="1">
                <a:latin typeface="Consolas" panose="020B0609020204030204" pitchFamily="49" charset="0"/>
              </a:rPr>
              <a:t>UserName</a:t>
            </a:r>
            <a:r>
              <a:rPr lang="en-US" altLang="en-US" sz="2580" dirty="0" smtClean="0">
                <a:latin typeface="Consolas" panose="020B0609020204030204" pitchFamily="49" charset="0"/>
              </a:rPr>
              <a:t>"]);</a:t>
            </a:r>
            <a:endParaRPr lang="en-US" altLang="en-US" sz="2580" dirty="0" smtClean="0">
              <a:latin typeface="Consolas" panose="020B0609020204030204" pitchFamily="49" charset="0"/>
            </a:endParaRPr>
          </a:p>
          <a:p>
            <a:pPr marL="457200" lvl="1" indent="0">
              <a:buNone/>
            </a:pPr>
            <a:r>
              <a:rPr lang="en-US" sz="2580" dirty="0">
                <a:latin typeface="Consolas" panose="020B0609020204030204" pitchFamily="49" charset="0"/>
              </a:rPr>
              <a:t>}</a:t>
            </a:r>
            <a:endParaRPr lang="en-US" dirty="0"/>
          </a:p>
          <a:p>
            <a:pPr marL="0" indent="0">
              <a:buNone/>
            </a:pPr>
            <a:endParaRPr lang="en-US" dirty="0" smtClean="0"/>
          </a:p>
          <a:p>
            <a:pPr marL="0" indent="0">
              <a:buNone/>
            </a:pP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0900" y="274638"/>
            <a:ext cx="10363200" cy="1143000"/>
          </a:xfrm>
        </p:spPr>
        <p:txBody>
          <a:bodyPr>
            <a:normAutofit fontScale="90000"/>
          </a:bodyPr>
          <a:lstStyle/>
          <a:p>
            <a:r>
              <a:rPr lang="en-US" b="1" dirty="0"/>
              <a:t>String Matching</a:t>
            </a:r>
            <a:br>
              <a:rPr lang="en-US" b="1" dirty="0"/>
            </a:br>
            <a:endParaRPr lang="en-US" dirty="0"/>
          </a:p>
        </p:txBody>
      </p:sp>
      <p:sp>
        <p:nvSpPr>
          <p:cNvPr id="3" name="Content Placeholder 2"/>
          <p:cNvSpPr>
            <a:spLocks noGrp="1"/>
          </p:cNvSpPr>
          <p:nvPr>
            <p:ph sz="quarter" idx="1"/>
          </p:nvPr>
        </p:nvSpPr>
        <p:spPr>
          <a:xfrm>
            <a:off x="800100" y="1117600"/>
            <a:ext cx="10363200" cy="5422900"/>
          </a:xfrm>
        </p:spPr>
        <p:txBody>
          <a:bodyPr>
            <a:normAutofit fontScale="82500"/>
          </a:bodyPr>
          <a:lstStyle/>
          <a:p>
            <a:r>
              <a:rPr lang="en-US" sz="3000" dirty="0"/>
              <a:t>This is used to check if user has added valid string in the required input field. Here, </a:t>
            </a:r>
            <a:r>
              <a:rPr lang="en-US" sz="3000" b="1" dirty="0"/>
              <a:t>preg_match()</a:t>
            </a:r>
            <a:r>
              <a:rPr lang="en-US" sz="3000" dirty="0"/>
              <a:t> is used for pattern matching</a:t>
            </a:r>
            <a:r>
              <a:rPr lang="en-US" sz="3000" dirty="0" smtClean="0"/>
              <a:t>.</a:t>
            </a:r>
            <a:endParaRPr lang="en-US" dirty="0" smtClean="0"/>
          </a:p>
          <a:p>
            <a:pPr marL="0" indent="0">
              <a:buNone/>
            </a:pPr>
            <a:r>
              <a:rPr lang="en-US" altLang="en-US" sz="2800" dirty="0">
                <a:latin typeface="Consolas" panose="020B0609020204030204" pitchFamily="49" charset="0"/>
              </a:rPr>
              <a:t>$</a:t>
            </a:r>
            <a:r>
              <a:rPr lang="en-US" altLang="en-US" sz="2800" dirty="0" err="1">
                <a:latin typeface="Consolas" panose="020B0609020204030204" pitchFamily="49" charset="0"/>
              </a:rPr>
              <a:t>userName</a:t>
            </a:r>
            <a:r>
              <a:rPr lang="en-US" altLang="en-US" sz="2800" dirty="0">
                <a:latin typeface="Consolas" panose="020B0609020204030204" pitchFamily="49" charset="0"/>
              </a:rPr>
              <a:t> = $_POST["</a:t>
            </a:r>
            <a:r>
              <a:rPr lang="en-US" altLang="en-US" sz="2800" dirty="0" err="1">
                <a:latin typeface="Consolas" panose="020B0609020204030204" pitchFamily="49" charset="0"/>
              </a:rPr>
              <a:t>userName</a:t>
            </a:r>
            <a:r>
              <a:rPr lang="en-US" altLang="en-US" sz="2800" dirty="0">
                <a:latin typeface="Consolas" panose="020B0609020204030204" pitchFamily="49" charset="0"/>
              </a:rPr>
              <a:t>"];</a:t>
            </a:r>
            <a:br>
              <a:rPr lang="en-US" altLang="en-US" sz="2800" dirty="0">
                <a:latin typeface="Consolas" panose="020B0609020204030204" pitchFamily="49" charset="0"/>
              </a:rPr>
            </a:br>
            <a:br>
              <a:rPr lang="en-US" altLang="en-US" sz="2800" dirty="0">
                <a:latin typeface="Consolas" panose="020B0609020204030204" pitchFamily="49" charset="0"/>
              </a:rPr>
            </a:br>
            <a:r>
              <a:rPr lang="en-US" altLang="en-US" sz="2800" dirty="0">
                <a:latin typeface="Consolas" panose="020B0609020204030204" pitchFamily="49" charset="0"/>
              </a:rPr>
              <a:t>if (!preg_match("/^[a-zA-Z0-9_]*$/", $</a:t>
            </a:r>
            <a:r>
              <a:rPr lang="en-US" altLang="en-US" sz="2800" dirty="0" err="1">
                <a:latin typeface="Consolas" panose="020B0609020204030204" pitchFamily="49" charset="0"/>
              </a:rPr>
              <a:t>userName</a:t>
            </a:r>
            <a:r>
              <a:rPr lang="en-US" altLang="en-US" sz="2800" dirty="0" smtClean="0">
                <a:latin typeface="Consolas" panose="020B0609020204030204" pitchFamily="49" charset="0"/>
              </a:rPr>
              <a:t>))</a:t>
            </a:r>
            <a:endParaRPr lang="en-US" altLang="en-US" sz="2800" dirty="0" smtClean="0">
              <a:latin typeface="Consolas" panose="020B0609020204030204" pitchFamily="49" charset="0"/>
            </a:endParaRPr>
          </a:p>
          <a:p>
            <a:pPr marL="0" indent="0">
              <a:buNone/>
            </a:pPr>
            <a:r>
              <a:rPr lang="en-US" altLang="en-US" sz="2800" dirty="0" smtClean="0">
                <a:latin typeface="Consolas" panose="020B0609020204030204" pitchFamily="49" charset="0"/>
              </a:rPr>
              <a:t> </a:t>
            </a:r>
            <a:r>
              <a:rPr lang="en-US" altLang="en-US" sz="2800" dirty="0">
                <a:latin typeface="Consolas" panose="020B0609020204030204" pitchFamily="49" charset="0"/>
              </a:rPr>
              <a:t>{</a:t>
            </a:r>
            <a:br>
              <a:rPr lang="en-US" altLang="en-US" sz="2800" dirty="0">
                <a:latin typeface="Consolas" panose="020B0609020204030204" pitchFamily="49" charset="0"/>
              </a:rPr>
            </a:br>
            <a:r>
              <a:rPr lang="en-US" altLang="en-US" sz="2800" dirty="0">
                <a:latin typeface="Consolas" panose="020B0609020204030204" pitchFamily="49" charset="0"/>
              </a:rPr>
              <a:t>$</a:t>
            </a:r>
            <a:r>
              <a:rPr lang="en-US" altLang="en-US" sz="2800" dirty="0" err="1">
                <a:latin typeface="Consolas" panose="020B0609020204030204" pitchFamily="49" charset="0"/>
              </a:rPr>
              <a:t>errorMsg</a:t>
            </a:r>
            <a:r>
              <a:rPr lang="en-US" altLang="en-US" sz="2800" dirty="0">
                <a:latin typeface="Consolas" panose="020B0609020204030204" pitchFamily="49" charset="0"/>
              </a:rPr>
              <a:t> = "Only alphabets, numbers, and underscores are allowed for User Name";</a:t>
            </a:r>
            <a:br>
              <a:rPr lang="en-US" altLang="en-US" sz="2800" dirty="0">
                <a:latin typeface="Consolas" panose="020B0609020204030204" pitchFamily="49" charset="0"/>
              </a:rPr>
            </a:br>
            <a:r>
              <a:rPr lang="en-US" altLang="en-US" sz="2800" dirty="0" smtClean="0">
                <a:latin typeface="Consolas" panose="020B0609020204030204" pitchFamily="49" charset="0"/>
              </a:rPr>
              <a:t>}</a:t>
            </a:r>
            <a:endParaRPr lang="en-US" altLang="en-US" sz="2800" dirty="0" smtClean="0">
              <a:latin typeface="Consolas" panose="020B0609020204030204" pitchFamily="49" charset="0"/>
            </a:endParaRPr>
          </a:p>
          <a:p>
            <a:pPr marL="0" indent="0">
              <a:buNone/>
            </a:pPr>
            <a:r>
              <a:rPr lang="en-US" altLang="en-US" sz="2800" dirty="0" smtClean="0">
                <a:latin typeface="Consolas" panose="020B0609020204030204" pitchFamily="49" charset="0"/>
              </a:rPr>
              <a:t>Else</a:t>
            </a:r>
            <a:endParaRPr lang="en-US" altLang="en-US" sz="2800" dirty="0" smtClean="0">
              <a:latin typeface="Consolas" panose="020B0609020204030204" pitchFamily="49" charset="0"/>
            </a:endParaRPr>
          </a:p>
          <a:p>
            <a:pPr marL="0" indent="0">
              <a:buNone/>
            </a:pPr>
            <a:r>
              <a:rPr lang="en-US" altLang="en-US" sz="2800" dirty="0" smtClean="0">
                <a:latin typeface="Consolas" panose="020B0609020204030204" pitchFamily="49" charset="0"/>
              </a:rPr>
              <a:t>{</a:t>
            </a:r>
            <a:br>
              <a:rPr lang="en-US" altLang="en-US" sz="2800" dirty="0">
                <a:latin typeface="Consolas" panose="020B0609020204030204" pitchFamily="49" charset="0"/>
              </a:rPr>
            </a:br>
            <a:r>
              <a:rPr lang="en-US" altLang="en-US" sz="2800" dirty="0">
                <a:latin typeface="Consolas" panose="020B0609020204030204" pitchFamily="49" charset="0"/>
              </a:rPr>
              <a:t>echo $</a:t>
            </a:r>
            <a:r>
              <a:rPr lang="en-US" altLang="en-US" sz="2800" dirty="0" err="1">
                <a:latin typeface="Consolas" panose="020B0609020204030204" pitchFamily="49" charset="0"/>
              </a:rPr>
              <a:t>userName</a:t>
            </a:r>
            <a:r>
              <a:rPr lang="en-US" altLang="en-US" sz="2800" dirty="0" smtClean="0">
                <a:latin typeface="Consolas" panose="020B0609020204030204" pitchFamily="49" charset="0"/>
              </a:rPr>
              <a:t>;</a:t>
            </a:r>
            <a:endParaRPr lang="en-US" altLang="en-US" sz="2800" dirty="0" smtClean="0">
              <a:latin typeface="Consolas" panose="020B0609020204030204" pitchFamily="49" charset="0"/>
            </a:endParaRPr>
          </a:p>
          <a:p>
            <a:pPr marL="0" indent="0">
              <a:buNone/>
            </a:pPr>
            <a:r>
              <a:rPr lang="en-US" altLang="en-US" sz="2800" dirty="0" smtClean="0">
                <a:latin typeface="Consolas" panose="020B0609020204030204" pitchFamily="49" charset="0"/>
              </a:rPr>
              <a:t>}</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88595"/>
            <a:ext cx="10363200" cy="730885"/>
          </a:xfrm>
        </p:spPr>
        <p:txBody>
          <a:bodyPr>
            <a:normAutofit fontScale="90000"/>
          </a:bodyPr>
          <a:lstStyle/>
          <a:p>
            <a:r>
              <a:rPr lang="en-US" b="1" dirty="0"/>
              <a:t>Number Validation</a:t>
            </a:r>
            <a:endParaRPr lang="en-US" dirty="0"/>
          </a:p>
        </p:txBody>
      </p:sp>
      <p:graphicFrame>
        <p:nvGraphicFramePr>
          <p:cNvPr id="33" name="Table 32"/>
          <p:cNvGraphicFramePr/>
          <p:nvPr/>
        </p:nvGraphicFramePr>
        <p:xfrm>
          <a:off x="685800" y="1964055"/>
          <a:ext cx="10896600" cy="4531360"/>
        </p:xfrm>
        <a:graphic>
          <a:graphicData uri="http://schemas.openxmlformats.org/drawingml/2006/table">
            <a:tbl>
              <a:tblPr/>
              <a:tblGrid>
                <a:gridCol w="1538605"/>
                <a:gridCol w="3808095"/>
                <a:gridCol w="5549900"/>
              </a:tblGrid>
              <a:tr h="271145">
                <a:tc>
                  <a:txBody>
                    <a:bodyPr/>
                    <a:p>
                      <a:pPr marL="85725" indent="0">
                        <a:spcBef>
                          <a:spcPct val="0"/>
                        </a:spcBef>
                        <a:spcAft>
                          <a:spcPct val="0"/>
                        </a:spcAft>
                      </a:pPr>
                      <a:r>
                        <a:rPr sz="2400" b="1">
                          <a:solidFill>
                            <a:srgbClr val="000000"/>
                          </a:solidFill>
                          <a:highlight>
                            <a:srgbClr val="000000">
                              <a:alpha val="0"/>
                            </a:srgbClr>
                          </a:highlight>
                          <a:latin typeface="Calibri"/>
                          <a:ea typeface="SimSun"/>
                        </a:rPr>
                        <a:t>Attribute</a:t>
                      </a:r>
                      <a:endParaRPr sz="2400" b="1">
                        <a:solidFill>
                          <a:srgbClr val="000000"/>
                        </a:solidFill>
                        <a:highlight>
                          <a:srgbClr val="000000">
                            <a:alpha val="0"/>
                          </a:srgbClr>
                        </a:highlight>
                        <a:latin typeface="Calibri"/>
                        <a:ea typeface="SimSun"/>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spcBef>
                          <a:spcPct val="0"/>
                        </a:spcBef>
                        <a:spcAft>
                          <a:spcPct val="0"/>
                        </a:spcAft>
                      </a:pPr>
                      <a:r>
                        <a:rPr sz="2400" b="1">
                          <a:solidFill>
                            <a:srgbClr val="000000"/>
                          </a:solidFill>
                          <a:highlight>
                            <a:srgbClr val="000000">
                              <a:alpha val="0"/>
                            </a:srgbClr>
                          </a:highlight>
                          <a:latin typeface="Calibri"/>
                          <a:ea typeface="SimSun"/>
                        </a:rPr>
                        <a:t>Description</a:t>
                      </a:r>
                      <a:endParaRPr sz="2400" b="1">
                        <a:solidFill>
                          <a:srgbClr val="000000"/>
                        </a:solidFill>
                        <a:highlight>
                          <a:srgbClr val="000000">
                            <a:alpha val="0"/>
                          </a:srgbClr>
                        </a:highlight>
                        <a:latin typeface="Calibri"/>
                        <a:ea typeface="SimSun"/>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85725" indent="0">
                        <a:spcBef>
                          <a:spcPct val="0"/>
                        </a:spcBef>
                        <a:spcAft>
                          <a:spcPct val="0"/>
                        </a:spcAft>
                      </a:pPr>
                      <a:r>
                        <a:rPr sz="2400" b="1">
                          <a:solidFill>
                            <a:srgbClr val="000000"/>
                          </a:solidFill>
                          <a:highlight>
                            <a:srgbClr val="000000">
                              <a:alpha val="0"/>
                            </a:srgbClr>
                          </a:highlight>
                          <a:latin typeface="Calibri"/>
                          <a:ea typeface="SimSun"/>
                        </a:rPr>
                        <a:t>Example</a:t>
                      </a:r>
                      <a:endParaRPr sz="2400" b="1">
                        <a:solidFill>
                          <a:srgbClr val="000000"/>
                        </a:solidFill>
                        <a:highlight>
                          <a:srgbClr val="000000">
                            <a:alpha val="0"/>
                          </a:srgbClr>
                        </a:highlight>
                        <a:latin typeface="Calibri"/>
                        <a:ea typeface="SimSun"/>
                      </a:endParaRPr>
                    </a:p>
                  </a:txBody>
                  <a:tcPr marL="68580" marR="68580" marT="0" marB="0" anchor="t"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71475">
                <a:tc>
                  <a:txBody>
                    <a:bodyPr/>
                    <a:p>
                      <a:pPr marL="0" indent="0" algn="l">
                        <a:lnSpc>
                          <a:spcPct val="114000"/>
                        </a:lnSpc>
                        <a:spcBef>
                          <a:spcPts val="500"/>
                        </a:spcBef>
                        <a:spcAft>
                          <a:spcPct val="0"/>
                        </a:spcAft>
                      </a:pPr>
                      <a:r>
                        <a:rPr sz="2200">
                          <a:solidFill>
                            <a:srgbClr val="000000"/>
                          </a:solidFill>
                          <a:highlight>
                            <a:srgbClr val="000000">
                              <a:alpha val="0"/>
                            </a:srgbClr>
                          </a:highlight>
                          <a:latin typeface="monospace"/>
                          <a:ea typeface="monospace"/>
                        </a:rPr>
                        <a:t>min</a:t>
                      </a:r>
                      <a:endParaRPr sz="2200">
                        <a:solidFill>
                          <a:srgbClr val="000000"/>
                        </a:solidFill>
                        <a:highlight>
                          <a:srgbClr val="000000">
                            <a:alpha val="0"/>
                          </a:srgbClr>
                        </a:highlight>
                        <a:latin typeface="monospace"/>
                        <a:ea typeface="monospace"/>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l">
                        <a:lnSpc>
                          <a:spcPct val="114000"/>
                        </a:lnSpc>
                        <a:spcBef>
                          <a:spcPts val="500"/>
                        </a:spcBef>
                        <a:spcAft>
                          <a:spcPct val="0"/>
                        </a:spcAft>
                      </a:pPr>
                      <a:r>
                        <a:rPr sz="2200">
                          <a:solidFill>
                            <a:srgbClr val="000000"/>
                          </a:solidFill>
                          <a:highlight>
                            <a:srgbClr val="000000">
                              <a:alpha val="0"/>
                            </a:srgbClr>
                          </a:highlight>
                          <a:latin typeface="Songti SC" panose="02010800040101010101" charset="-122"/>
                          <a:ea typeface="Songti SC" panose="02010800040101010101" charset="-122"/>
                        </a:rPr>
                        <a:t>Minimum value allowed.</a:t>
                      </a:r>
                      <a:endParaRPr sz="2200">
                        <a:solidFill>
                          <a:srgbClr val="000000"/>
                        </a:solidFill>
                        <a:highlight>
                          <a:srgbClr val="000000">
                            <a:alpha val="0"/>
                          </a:srgbClr>
                        </a:highlight>
                        <a:latin typeface="Songti SC" panose="02010800040101010101" charset="-122"/>
                        <a:ea typeface="Songti SC" panose="02010800040101010101"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l">
                        <a:lnSpc>
                          <a:spcPct val="114000"/>
                        </a:lnSpc>
                        <a:spcBef>
                          <a:spcPts val="500"/>
                        </a:spcBef>
                        <a:spcAft>
                          <a:spcPct val="0"/>
                        </a:spcAft>
                      </a:pPr>
                      <a:r>
                        <a:rPr sz="2200">
                          <a:solidFill>
                            <a:srgbClr val="000000"/>
                          </a:solidFill>
                          <a:highlight>
                            <a:srgbClr val="000000">
                              <a:alpha val="0"/>
                            </a:srgbClr>
                          </a:highlight>
                          <a:latin typeface="monospace"/>
                          <a:ea typeface="monospace"/>
                        </a:rPr>
                        <a:t>&lt;input type="number" min="1"&gt;</a:t>
                      </a:r>
                      <a:endParaRPr sz="2200">
                        <a:solidFill>
                          <a:srgbClr val="000000"/>
                        </a:solidFill>
                        <a:highlight>
                          <a:srgbClr val="000000">
                            <a:alpha val="0"/>
                          </a:srgbClr>
                        </a:highlight>
                        <a:latin typeface="monospace"/>
                        <a:ea typeface="monospace"/>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70840">
                <a:tc>
                  <a:txBody>
                    <a:bodyPr/>
                    <a:p>
                      <a:pPr marL="0" indent="0" algn="l">
                        <a:lnSpc>
                          <a:spcPct val="114000"/>
                        </a:lnSpc>
                        <a:spcBef>
                          <a:spcPts val="500"/>
                        </a:spcBef>
                        <a:spcAft>
                          <a:spcPct val="0"/>
                        </a:spcAft>
                      </a:pPr>
                      <a:r>
                        <a:rPr sz="2200">
                          <a:solidFill>
                            <a:srgbClr val="000000"/>
                          </a:solidFill>
                          <a:highlight>
                            <a:srgbClr val="000000">
                              <a:alpha val="0"/>
                            </a:srgbClr>
                          </a:highlight>
                          <a:latin typeface="monospace"/>
                          <a:ea typeface="monospace"/>
                        </a:rPr>
                        <a:t>max</a:t>
                      </a:r>
                      <a:endParaRPr sz="2200">
                        <a:solidFill>
                          <a:srgbClr val="000000"/>
                        </a:solidFill>
                        <a:highlight>
                          <a:srgbClr val="000000">
                            <a:alpha val="0"/>
                          </a:srgbClr>
                        </a:highlight>
                        <a:latin typeface="monospace"/>
                        <a:ea typeface="monospace"/>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l">
                        <a:lnSpc>
                          <a:spcPct val="114000"/>
                        </a:lnSpc>
                        <a:spcBef>
                          <a:spcPts val="500"/>
                        </a:spcBef>
                        <a:spcAft>
                          <a:spcPct val="0"/>
                        </a:spcAft>
                      </a:pPr>
                      <a:r>
                        <a:rPr sz="2200">
                          <a:solidFill>
                            <a:srgbClr val="000000"/>
                          </a:solidFill>
                          <a:highlight>
                            <a:srgbClr val="000000">
                              <a:alpha val="0"/>
                            </a:srgbClr>
                          </a:highlight>
                          <a:latin typeface="Songti SC" panose="02010800040101010101" charset="-122"/>
                          <a:ea typeface="Songti SC" panose="02010800040101010101" charset="-122"/>
                        </a:rPr>
                        <a:t>Maximum value allowed.</a:t>
                      </a:r>
                      <a:endParaRPr sz="2200">
                        <a:solidFill>
                          <a:srgbClr val="000000"/>
                        </a:solidFill>
                        <a:highlight>
                          <a:srgbClr val="000000">
                            <a:alpha val="0"/>
                          </a:srgbClr>
                        </a:highlight>
                        <a:latin typeface="Songti SC" panose="02010800040101010101" charset="-122"/>
                        <a:ea typeface="Songti SC" panose="02010800040101010101"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l">
                        <a:lnSpc>
                          <a:spcPct val="114000"/>
                        </a:lnSpc>
                        <a:spcBef>
                          <a:spcPts val="500"/>
                        </a:spcBef>
                        <a:spcAft>
                          <a:spcPct val="0"/>
                        </a:spcAft>
                      </a:pPr>
                      <a:r>
                        <a:rPr sz="2200">
                          <a:solidFill>
                            <a:srgbClr val="000000"/>
                          </a:solidFill>
                          <a:highlight>
                            <a:srgbClr val="000000">
                              <a:alpha val="0"/>
                            </a:srgbClr>
                          </a:highlight>
                          <a:latin typeface="monospace"/>
                          <a:ea typeface="monospace"/>
                        </a:rPr>
                        <a:t>&lt;input type="number" max="100"&gt;</a:t>
                      </a:r>
                      <a:endParaRPr sz="2200">
                        <a:solidFill>
                          <a:srgbClr val="000000"/>
                        </a:solidFill>
                        <a:highlight>
                          <a:srgbClr val="000000">
                            <a:alpha val="0"/>
                          </a:srgbClr>
                        </a:highlight>
                        <a:latin typeface="monospace"/>
                        <a:ea typeface="monospace"/>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741680">
                <a:tc>
                  <a:txBody>
                    <a:bodyPr/>
                    <a:p>
                      <a:pPr marL="0" indent="0" algn="l">
                        <a:lnSpc>
                          <a:spcPct val="114000"/>
                        </a:lnSpc>
                        <a:spcBef>
                          <a:spcPts val="500"/>
                        </a:spcBef>
                        <a:spcAft>
                          <a:spcPct val="0"/>
                        </a:spcAft>
                      </a:pPr>
                      <a:r>
                        <a:rPr sz="2200">
                          <a:solidFill>
                            <a:srgbClr val="000000"/>
                          </a:solidFill>
                          <a:highlight>
                            <a:srgbClr val="000000">
                              <a:alpha val="0"/>
                            </a:srgbClr>
                          </a:highlight>
                          <a:latin typeface="monospace"/>
                          <a:ea typeface="monospace"/>
                        </a:rPr>
                        <a:t>step</a:t>
                      </a:r>
                      <a:endParaRPr sz="2200">
                        <a:solidFill>
                          <a:srgbClr val="000000"/>
                        </a:solidFill>
                        <a:highlight>
                          <a:srgbClr val="000000">
                            <a:alpha val="0"/>
                          </a:srgbClr>
                        </a:highlight>
                        <a:latin typeface="monospace"/>
                        <a:ea typeface="monospace"/>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l">
                        <a:lnSpc>
                          <a:spcPct val="114000"/>
                        </a:lnSpc>
                        <a:spcBef>
                          <a:spcPts val="500"/>
                        </a:spcBef>
                        <a:spcAft>
                          <a:spcPct val="0"/>
                        </a:spcAft>
                      </a:pPr>
                      <a:r>
                        <a:rPr sz="2200">
                          <a:solidFill>
                            <a:srgbClr val="000000"/>
                          </a:solidFill>
                          <a:highlight>
                            <a:srgbClr val="000000">
                              <a:alpha val="0"/>
                            </a:srgbClr>
                          </a:highlight>
                          <a:latin typeface="Songti SC" panose="02010800040101010101" charset="-122"/>
                          <a:ea typeface="Songti SC" panose="02010800040101010101" charset="-122"/>
                        </a:rPr>
                        <a:t>Defines the interval between valid values.</a:t>
                      </a:r>
                      <a:endParaRPr sz="2200">
                        <a:solidFill>
                          <a:srgbClr val="000000"/>
                        </a:solidFill>
                        <a:highlight>
                          <a:srgbClr val="000000">
                            <a:alpha val="0"/>
                          </a:srgbClr>
                        </a:highlight>
                        <a:latin typeface="Songti SC" panose="02010800040101010101" charset="-122"/>
                        <a:ea typeface="Songti SC" panose="02010800040101010101"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l">
                        <a:lnSpc>
                          <a:spcPct val="114000"/>
                        </a:lnSpc>
                        <a:spcBef>
                          <a:spcPts val="500"/>
                        </a:spcBef>
                        <a:spcAft>
                          <a:spcPct val="0"/>
                        </a:spcAft>
                      </a:pPr>
                      <a:r>
                        <a:rPr sz="2200">
                          <a:solidFill>
                            <a:srgbClr val="000000"/>
                          </a:solidFill>
                          <a:highlight>
                            <a:srgbClr val="000000">
                              <a:alpha val="0"/>
                            </a:srgbClr>
                          </a:highlight>
                          <a:latin typeface="monospace"/>
                          <a:ea typeface="monospace"/>
                        </a:rPr>
                        <a:t>&lt;input type="number" step="5"&gt;</a:t>
                      </a:r>
                      <a:endParaRPr sz="2200">
                        <a:solidFill>
                          <a:srgbClr val="000000"/>
                        </a:solidFill>
                        <a:highlight>
                          <a:srgbClr val="000000">
                            <a:alpha val="0"/>
                          </a:srgbClr>
                        </a:highlight>
                        <a:latin typeface="monospace"/>
                        <a:ea typeface="monospace"/>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71475">
                <a:tc>
                  <a:txBody>
                    <a:bodyPr/>
                    <a:p>
                      <a:pPr marL="0" indent="0" algn="l">
                        <a:lnSpc>
                          <a:spcPct val="114000"/>
                        </a:lnSpc>
                        <a:spcBef>
                          <a:spcPts val="500"/>
                        </a:spcBef>
                        <a:spcAft>
                          <a:spcPct val="0"/>
                        </a:spcAft>
                      </a:pPr>
                      <a:r>
                        <a:rPr sz="2200">
                          <a:solidFill>
                            <a:srgbClr val="000000"/>
                          </a:solidFill>
                          <a:highlight>
                            <a:srgbClr val="000000">
                              <a:alpha val="0"/>
                            </a:srgbClr>
                          </a:highlight>
                          <a:latin typeface="monospace"/>
                          <a:ea typeface="monospace"/>
                        </a:rPr>
                        <a:t>required</a:t>
                      </a:r>
                      <a:endParaRPr sz="2200">
                        <a:solidFill>
                          <a:srgbClr val="000000"/>
                        </a:solidFill>
                        <a:highlight>
                          <a:srgbClr val="000000">
                            <a:alpha val="0"/>
                          </a:srgbClr>
                        </a:highlight>
                        <a:latin typeface="monospace"/>
                        <a:ea typeface="monospace"/>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l">
                        <a:lnSpc>
                          <a:spcPct val="114000"/>
                        </a:lnSpc>
                        <a:spcBef>
                          <a:spcPts val="500"/>
                        </a:spcBef>
                        <a:spcAft>
                          <a:spcPct val="0"/>
                        </a:spcAft>
                      </a:pPr>
                      <a:r>
                        <a:rPr sz="2200">
                          <a:solidFill>
                            <a:srgbClr val="000000"/>
                          </a:solidFill>
                          <a:highlight>
                            <a:srgbClr val="000000">
                              <a:alpha val="0"/>
                            </a:srgbClr>
                          </a:highlight>
                          <a:latin typeface="Songti SC" panose="02010800040101010101" charset="-122"/>
                          <a:ea typeface="Songti SC" panose="02010800040101010101" charset="-122"/>
                        </a:rPr>
                        <a:t>Ensures the field is mandatory.</a:t>
                      </a:r>
                      <a:endParaRPr sz="2200">
                        <a:solidFill>
                          <a:srgbClr val="000000"/>
                        </a:solidFill>
                        <a:highlight>
                          <a:srgbClr val="000000">
                            <a:alpha val="0"/>
                          </a:srgbClr>
                        </a:highlight>
                        <a:latin typeface="Songti SC" panose="02010800040101010101" charset="-122"/>
                        <a:ea typeface="Songti SC" panose="02010800040101010101"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l">
                        <a:lnSpc>
                          <a:spcPct val="114000"/>
                        </a:lnSpc>
                        <a:spcBef>
                          <a:spcPts val="500"/>
                        </a:spcBef>
                        <a:spcAft>
                          <a:spcPct val="0"/>
                        </a:spcAft>
                      </a:pPr>
                      <a:r>
                        <a:rPr sz="2200">
                          <a:solidFill>
                            <a:srgbClr val="000000"/>
                          </a:solidFill>
                          <a:highlight>
                            <a:srgbClr val="000000">
                              <a:alpha val="0"/>
                            </a:srgbClr>
                          </a:highlight>
                          <a:latin typeface="monospace"/>
                          <a:ea typeface="monospace"/>
                        </a:rPr>
                        <a:t>&lt;input type="number" required&gt;</a:t>
                      </a:r>
                      <a:endParaRPr sz="2200">
                        <a:solidFill>
                          <a:srgbClr val="000000"/>
                        </a:solidFill>
                        <a:highlight>
                          <a:srgbClr val="000000">
                            <a:alpha val="0"/>
                          </a:srgbClr>
                        </a:highlight>
                        <a:latin typeface="monospace"/>
                        <a:ea typeface="monospace"/>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370840">
                <a:tc>
                  <a:txBody>
                    <a:bodyPr/>
                    <a:p>
                      <a:pPr marL="0" indent="0" algn="l">
                        <a:lnSpc>
                          <a:spcPct val="114000"/>
                        </a:lnSpc>
                        <a:spcBef>
                          <a:spcPts val="500"/>
                        </a:spcBef>
                        <a:spcAft>
                          <a:spcPct val="0"/>
                        </a:spcAft>
                      </a:pPr>
                      <a:r>
                        <a:rPr sz="2200">
                          <a:solidFill>
                            <a:srgbClr val="000000"/>
                          </a:solidFill>
                          <a:highlight>
                            <a:srgbClr val="000000">
                              <a:alpha val="0"/>
                            </a:srgbClr>
                          </a:highlight>
                          <a:latin typeface="monospace"/>
                          <a:ea typeface="monospace"/>
                        </a:rPr>
                        <a:t>value</a:t>
                      </a:r>
                      <a:endParaRPr sz="2200">
                        <a:solidFill>
                          <a:srgbClr val="000000"/>
                        </a:solidFill>
                        <a:highlight>
                          <a:srgbClr val="000000">
                            <a:alpha val="0"/>
                          </a:srgbClr>
                        </a:highlight>
                        <a:latin typeface="monospace"/>
                        <a:ea typeface="monospace"/>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l">
                        <a:lnSpc>
                          <a:spcPct val="114000"/>
                        </a:lnSpc>
                        <a:spcBef>
                          <a:spcPts val="500"/>
                        </a:spcBef>
                        <a:spcAft>
                          <a:spcPct val="0"/>
                        </a:spcAft>
                      </a:pPr>
                      <a:r>
                        <a:rPr sz="2200">
                          <a:solidFill>
                            <a:srgbClr val="000000"/>
                          </a:solidFill>
                          <a:highlight>
                            <a:srgbClr val="000000">
                              <a:alpha val="0"/>
                            </a:srgbClr>
                          </a:highlight>
                          <a:latin typeface="Songti SC" panose="02010800040101010101" charset="-122"/>
                          <a:ea typeface="Songti SC" panose="02010800040101010101" charset="-122"/>
                        </a:rPr>
                        <a:t>Sets a default number.</a:t>
                      </a:r>
                      <a:endParaRPr sz="2200">
                        <a:solidFill>
                          <a:srgbClr val="000000"/>
                        </a:solidFill>
                        <a:highlight>
                          <a:srgbClr val="000000">
                            <a:alpha val="0"/>
                          </a:srgbClr>
                        </a:highlight>
                        <a:latin typeface="Songti SC" panose="02010800040101010101" charset="-122"/>
                        <a:ea typeface="Songti SC" panose="02010800040101010101"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l">
                        <a:lnSpc>
                          <a:spcPct val="114000"/>
                        </a:lnSpc>
                        <a:spcBef>
                          <a:spcPts val="500"/>
                        </a:spcBef>
                        <a:spcAft>
                          <a:spcPct val="0"/>
                        </a:spcAft>
                      </a:pPr>
                      <a:r>
                        <a:rPr sz="2200">
                          <a:solidFill>
                            <a:srgbClr val="000000"/>
                          </a:solidFill>
                          <a:highlight>
                            <a:srgbClr val="000000">
                              <a:alpha val="0"/>
                            </a:srgbClr>
                          </a:highlight>
                          <a:latin typeface="monospace"/>
                          <a:ea typeface="monospace"/>
                        </a:rPr>
                        <a:t>&lt;input type="number" value="10"&gt;</a:t>
                      </a:r>
                      <a:endParaRPr sz="2200">
                        <a:solidFill>
                          <a:srgbClr val="000000"/>
                        </a:solidFill>
                        <a:highlight>
                          <a:srgbClr val="000000">
                            <a:alpha val="0"/>
                          </a:srgbClr>
                        </a:highlight>
                        <a:latin typeface="monospace"/>
                        <a:ea typeface="monospace"/>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r h="741680">
                <a:tc>
                  <a:txBody>
                    <a:bodyPr/>
                    <a:p>
                      <a:pPr marL="0" indent="0" algn="l">
                        <a:lnSpc>
                          <a:spcPct val="114000"/>
                        </a:lnSpc>
                        <a:spcBef>
                          <a:spcPts val="500"/>
                        </a:spcBef>
                        <a:spcAft>
                          <a:spcPct val="0"/>
                        </a:spcAft>
                      </a:pPr>
                      <a:r>
                        <a:rPr sz="2200">
                          <a:solidFill>
                            <a:srgbClr val="000000"/>
                          </a:solidFill>
                          <a:highlight>
                            <a:srgbClr val="000000">
                              <a:alpha val="0"/>
                            </a:srgbClr>
                          </a:highlight>
                          <a:latin typeface="monospace"/>
                          <a:ea typeface="monospace"/>
                        </a:rPr>
                        <a:t>pattern</a:t>
                      </a:r>
                      <a:endParaRPr sz="2200">
                        <a:solidFill>
                          <a:srgbClr val="000000"/>
                        </a:solidFill>
                        <a:highlight>
                          <a:srgbClr val="000000">
                            <a:alpha val="0"/>
                          </a:srgbClr>
                        </a:highlight>
                        <a:latin typeface="monospace"/>
                        <a:ea typeface="monospace"/>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l">
                        <a:lnSpc>
                          <a:spcPct val="114000"/>
                        </a:lnSpc>
                        <a:spcBef>
                          <a:spcPts val="500"/>
                        </a:spcBef>
                        <a:spcAft>
                          <a:spcPct val="0"/>
                        </a:spcAft>
                      </a:pPr>
                      <a:r>
                        <a:rPr sz="2200">
                          <a:solidFill>
                            <a:srgbClr val="000000"/>
                          </a:solidFill>
                          <a:highlight>
                            <a:srgbClr val="000000">
                              <a:alpha val="0"/>
                            </a:srgbClr>
                          </a:highlight>
                          <a:latin typeface="Songti SC" panose="02010800040101010101" charset="-122"/>
                          <a:ea typeface="Songti SC" panose="02010800040101010101" charset="-122"/>
                        </a:rPr>
                        <a:t>Defines a custom regex pattern (for </a:t>
                      </a:r>
                      <a:r>
                        <a:rPr sz="2200">
                          <a:solidFill>
                            <a:srgbClr val="000000"/>
                          </a:solidFill>
                          <a:highlight>
                            <a:srgbClr val="000000">
                              <a:alpha val="0"/>
                            </a:srgbClr>
                          </a:highlight>
                          <a:latin typeface="monospace"/>
                          <a:ea typeface="monospace"/>
                        </a:rPr>
                        <a:t>&lt;input type="text"&gt;</a:t>
                      </a:r>
                      <a:r>
                        <a:rPr sz="2200">
                          <a:solidFill>
                            <a:srgbClr val="000000"/>
                          </a:solidFill>
                          <a:highlight>
                            <a:srgbClr val="000000">
                              <a:alpha val="0"/>
                            </a:srgbClr>
                          </a:highlight>
                          <a:latin typeface="Songti SC" panose="02010800040101010101" charset="-122"/>
                          <a:ea typeface="Songti SC" panose="02010800040101010101" charset="-122"/>
                        </a:rPr>
                        <a:t>).</a:t>
                      </a:r>
                      <a:endParaRPr sz="2200">
                        <a:solidFill>
                          <a:srgbClr val="000000"/>
                        </a:solidFill>
                        <a:highlight>
                          <a:srgbClr val="000000">
                            <a:alpha val="0"/>
                          </a:srgbClr>
                        </a:highlight>
                        <a:latin typeface="Songti SC" panose="02010800040101010101" charset="-122"/>
                        <a:ea typeface="Songti SC" panose="02010800040101010101" charset="-122"/>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c>
                  <a:txBody>
                    <a:bodyPr/>
                    <a:p>
                      <a:pPr marL="0" indent="0" algn="l">
                        <a:lnSpc>
                          <a:spcPct val="114000"/>
                        </a:lnSpc>
                        <a:spcBef>
                          <a:spcPts val="500"/>
                        </a:spcBef>
                        <a:spcAft>
                          <a:spcPct val="0"/>
                        </a:spcAft>
                      </a:pPr>
                      <a:r>
                        <a:rPr sz="2200">
                          <a:solidFill>
                            <a:srgbClr val="000000"/>
                          </a:solidFill>
                          <a:highlight>
                            <a:srgbClr val="000000">
                              <a:alpha val="0"/>
                            </a:srgbClr>
                          </a:highlight>
                          <a:latin typeface="monospace"/>
                          <a:ea typeface="monospace"/>
                        </a:rPr>
                        <a:t>&lt;input type="text" pattern="[0-9]+" required&gt;</a:t>
                      </a:r>
                      <a:endParaRPr sz="2200">
                        <a:solidFill>
                          <a:srgbClr val="000000"/>
                        </a:solidFill>
                        <a:highlight>
                          <a:srgbClr val="000000">
                            <a:alpha val="0"/>
                          </a:srgbClr>
                        </a:highlight>
                        <a:latin typeface="monospace"/>
                        <a:ea typeface="monospace"/>
                      </a:endParaRPr>
                    </a:p>
                  </a:txBody>
                  <a:tcPr marL="68580" marR="68580" marT="0" marB="0" anchor="ctr" anchorCtr="0">
                    <a:lnL w="6350" cap="flat" cmpd="sng">
                      <a:solidFill>
                        <a:srgbClr val="000008"/>
                      </a:solidFill>
                      <a:prstDash val="solid"/>
                      <a:headEnd type="none" w="med" len="med"/>
                      <a:tailEnd type="none" w="med" len="med"/>
                    </a:lnL>
                    <a:lnR w="6350" cap="flat" cmpd="sng">
                      <a:solidFill>
                        <a:srgbClr val="000008"/>
                      </a:solidFill>
                      <a:prstDash val="solid"/>
                      <a:headEnd type="none" w="med" len="med"/>
                      <a:tailEnd type="none" w="med" len="med"/>
                    </a:lnR>
                    <a:lnT w="6350" cap="flat" cmpd="sng">
                      <a:solidFill>
                        <a:srgbClr val="000008"/>
                      </a:solidFill>
                      <a:prstDash val="solid"/>
                      <a:headEnd type="none" w="med" len="med"/>
                      <a:tailEnd type="none" w="med" len="med"/>
                    </a:lnT>
                    <a:lnB w="6350" cap="flat" cmpd="sng">
                      <a:solidFill>
                        <a:srgbClr val="000008"/>
                      </a:solidFill>
                      <a:prstDash val="solid"/>
                      <a:headEnd type="none" w="med" len="med"/>
                      <a:tailEnd type="none" w="med" len="med"/>
                    </a:lnB>
                    <a:noFill/>
                  </a:tcPr>
                </a:tc>
              </a:tr>
            </a:tbl>
          </a:graphicData>
        </a:graphic>
      </p:graphicFrame>
      <p:sp>
        <p:nvSpPr>
          <p:cNvPr id="34" name="Text Box 33"/>
          <p:cNvSpPr txBox="1"/>
          <p:nvPr/>
        </p:nvSpPr>
        <p:spPr>
          <a:xfrm>
            <a:off x="583565" y="919480"/>
            <a:ext cx="11454130" cy="822325"/>
          </a:xfrm>
          <a:prstGeom prst="rect">
            <a:avLst/>
          </a:prstGeom>
        </p:spPr>
        <p:txBody>
          <a:bodyPr wrap="square">
            <a:spAutoFit/>
          </a:bodyPr>
          <a:p>
            <a:pPr marL="285750" indent="-285750">
              <a:buFont typeface="Arial" panose="020B0604020202090204" pitchFamily="34" charset="0"/>
              <a:buChar char="•"/>
            </a:pPr>
            <a:r>
              <a:rPr sz="1900"/>
              <a:t>Number validation in an HTML form ensures that users enter valid numeric input in a form field.</a:t>
            </a:r>
            <a:endParaRPr sz="1900"/>
          </a:p>
          <a:p>
            <a:pPr marL="285750" indent="-285750">
              <a:lnSpc>
                <a:spcPct val="150000"/>
              </a:lnSpc>
              <a:buFont typeface="Arial" panose="020B0604020202090204" pitchFamily="34" charset="0"/>
              <a:buChar char="•"/>
            </a:pPr>
            <a:r>
              <a:rPr sz="1900"/>
              <a:t>HTML provides built-in attributes and methods to validate numbers without requiring JavaScript.</a:t>
            </a:r>
            <a:endParaRPr sz="19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Number Validation...</a:t>
            </a:r>
            <a:br>
              <a:rPr lang="en-US" b="1" dirty="0"/>
            </a:br>
            <a:endParaRPr lang="en-US" dirty="0"/>
          </a:p>
        </p:txBody>
      </p:sp>
      <p:sp>
        <p:nvSpPr>
          <p:cNvPr id="3" name="Content Placeholder 2"/>
          <p:cNvSpPr>
            <a:spLocks noGrp="1"/>
          </p:cNvSpPr>
          <p:nvPr>
            <p:ph sz="quarter" idx="1"/>
          </p:nvPr>
        </p:nvSpPr>
        <p:spPr>
          <a:xfrm>
            <a:off x="533400" y="1176338"/>
            <a:ext cx="10363200" cy="4572000"/>
          </a:xfrm>
        </p:spPr>
        <p:txBody>
          <a:bodyPr>
            <a:normAutofit fontScale="72500"/>
          </a:bodyPr>
          <a:lstStyle/>
          <a:p>
            <a:r>
              <a:rPr lang="en-US" sz="3030" dirty="0"/>
              <a:t> The following example</a:t>
            </a:r>
            <a:r>
              <a:rPr lang="en-US" sz="3000" dirty="0" smtClean="0"/>
              <a:t> checks whether u</a:t>
            </a:r>
            <a:r>
              <a:rPr lang="en-US" sz="3000" dirty="0"/>
              <a:t>ser has added only numbers in the required input field</a:t>
            </a:r>
            <a:r>
              <a:rPr lang="en-US" sz="3000" dirty="0" smtClean="0"/>
              <a:t>.</a:t>
            </a:r>
            <a:endParaRPr lang="en-US" sz="3000" dirty="0" smtClean="0"/>
          </a:p>
          <a:p>
            <a:pPr marL="0" indent="0">
              <a:buNone/>
            </a:pPr>
            <a:endParaRPr lang="en-US" dirty="0"/>
          </a:p>
          <a:p>
            <a:pPr marL="457200" lvl="1" indent="0">
              <a:buNone/>
            </a:pPr>
            <a:r>
              <a:rPr lang="en-US" altLang="en-US" sz="2580" dirty="0">
                <a:latin typeface="Consolas" panose="020B0609020204030204" pitchFamily="49" charset="0"/>
              </a:rPr>
              <a:t>$age = $_POST["age"];</a:t>
            </a:r>
            <a:br>
              <a:rPr lang="en-US" altLang="en-US" sz="2580" dirty="0">
                <a:latin typeface="Consolas" panose="020B0609020204030204" pitchFamily="49" charset="0"/>
              </a:rPr>
            </a:br>
            <a:br>
              <a:rPr lang="en-US" altLang="en-US" sz="2580" dirty="0">
                <a:latin typeface="Consolas" panose="020B0609020204030204" pitchFamily="49" charset="0"/>
              </a:rPr>
            </a:br>
            <a:r>
              <a:rPr lang="en-US" altLang="en-US" sz="2580" dirty="0">
                <a:latin typeface="Consolas" panose="020B0609020204030204" pitchFamily="49" charset="0"/>
              </a:rPr>
              <a:t>if (!preg_match("/^[0-9]*$/", $age)) </a:t>
            </a:r>
            <a:endParaRPr lang="en-US" altLang="en-US" sz="2580" dirty="0" smtClean="0">
              <a:latin typeface="Consolas" panose="020B0609020204030204" pitchFamily="49" charset="0"/>
            </a:endParaRPr>
          </a:p>
          <a:p>
            <a:pPr marL="457200" lvl="1" indent="0">
              <a:buNone/>
            </a:pPr>
            <a:r>
              <a:rPr lang="en-US" altLang="en-US" sz="2580" dirty="0" smtClean="0">
                <a:latin typeface="Consolas" panose="020B0609020204030204" pitchFamily="49" charset="0"/>
              </a:rPr>
              <a:t>{</a:t>
            </a:r>
            <a:br>
              <a:rPr lang="en-US" altLang="en-US" sz="2580" dirty="0">
                <a:latin typeface="Consolas" panose="020B0609020204030204" pitchFamily="49" charset="0"/>
              </a:rPr>
            </a:br>
            <a:r>
              <a:rPr lang="en-US" altLang="en-US" sz="2580" dirty="0">
                <a:latin typeface="Consolas" panose="020B0609020204030204" pitchFamily="49" charset="0"/>
              </a:rPr>
              <a:t>$</a:t>
            </a:r>
            <a:r>
              <a:rPr lang="en-US" altLang="en-US" sz="2580" dirty="0" err="1">
                <a:latin typeface="Consolas" panose="020B0609020204030204" pitchFamily="49" charset="0"/>
              </a:rPr>
              <a:t>errorMsg</a:t>
            </a:r>
            <a:r>
              <a:rPr lang="en-US" altLang="en-US" sz="2580" dirty="0">
                <a:latin typeface="Consolas" panose="020B0609020204030204" pitchFamily="49" charset="0"/>
              </a:rPr>
              <a:t> = "Only numeric values are allowed!!";</a:t>
            </a:r>
            <a:br>
              <a:rPr lang="en-US" altLang="en-US" sz="2580" dirty="0">
                <a:latin typeface="Consolas" panose="020B0609020204030204" pitchFamily="49" charset="0"/>
              </a:rPr>
            </a:br>
            <a:r>
              <a:rPr lang="en-US" altLang="en-US" sz="2580" dirty="0" smtClean="0">
                <a:latin typeface="Consolas" panose="020B0609020204030204" pitchFamily="49" charset="0"/>
              </a:rPr>
              <a:t>}</a:t>
            </a:r>
            <a:endParaRPr lang="en-US" altLang="en-US" sz="2580" dirty="0" smtClean="0">
              <a:latin typeface="Consolas" panose="020B0609020204030204" pitchFamily="49" charset="0"/>
            </a:endParaRPr>
          </a:p>
          <a:p>
            <a:pPr marL="457200" lvl="1" indent="0">
              <a:buNone/>
            </a:pPr>
            <a:r>
              <a:rPr lang="en-US" altLang="en-US" sz="2580" dirty="0" smtClean="0">
                <a:latin typeface="Consolas" panose="020B0609020204030204" pitchFamily="49" charset="0"/>
              </a:rPr>
              <a:t>Else</a:t>
            </a:r>
            <a:endParaRPr lang="en-US" altLang="en-US" sz="2580" dirty="0" smtClean="0">
              <a:latin typeface="Consolas" panose="020B0609020204030204" pitchFamily="49" charset="0"/>
            </a:endParaRPr>
          </a:p>
          <a:p>
            <a:pPr marL="457200" lvl="1" indent="0">
              <a:buNone/>
            </a:pPr>
            <a:r>
              <a:rPr lang="en-US" altLang="en-US" sz="2580" dirty="0" smtClean="0">
                <a:latin typeface="Consolas" panose="020B0609020204030204" pitchFamily="49" charset="0"/>
              </a:rPr>
              <a:t>{</a:t>
            </a:r>
            <a:br>
              <a:rPr lang="en-US" altLang="en-US" sz="2580" dirty="0">
                <a:latin typeface="Consolas" panose="020B0609020204030204" pitchFamily="49" charset="0"/>
              </a:rPr>
            </a:br>
            <a:r>
              <a:rPr lang="en-US" altLang="en-US" sz="2580" dirty="0">
                <a:latin typeface="Consolas" panose="020B0609020204030204" pitchFamily="49" charset="0"/>
              </a:rPr>
              <a:t>echo $age;</a:t>
            </a:r>
            <a:br>
              <a:rPr lang="en-US" altLang="en-US" sz="2580" dirty="0">
                <a:latin typeface="Consolas" panose="020B0609020204030204" pitchFamily="49" charset="0"/>
              </a:rPr>
            </a:br>
            <a:r>
              <a:rPr lang="en-US" altLang="en-US" sz="2580" dirty="0">
                <a:latin typeface="Consolas" panose="020B0609020204030204" pitchFamily="49" charset="0"/>
              </a:rPr>
              <a:t>}</a:t>
            </a:r>
            <a:r>
              <a:rPr lang="en-US" altLang="en-US" sz="2215" dirty="0"/>
              <a:t> </a:t>
            </a:r>
            <a:endParaRPr lang="en-US" altLang="en-US" sz="3690" dirty="0">
              <a:latin typeface="Arial" panose="020B0604020202090204" pitchFamily="34" charset="0"/>
            </a:endParaRPr>
          </a:p>
          <a:p>
            <a:pPr marL="0" indent="0">
              <a:buNone/>
            </a:pPr>
            <a:endParaRPr lang="en-US" dirty="0" smtClean="0"/>
          </a:p>
          <a:p>
            <a:pPr marL="0" indent="0">
              <a:buNone/>
            </a:pP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Email Validation</a:t>
            </a:r>
            <a:endParaRPr lang="en-US" dirty="0"/>
          </a:p>
        </p:txBody>
      </p:sp>
      <p:sp>
        <p:nvSpPr>
          <p:cNvPr id="3" name="Content Placeholder 2"/>
          <p:cNvSpPr>
            <a:spLocks noGrp="1"/>
          </p:cNvSpPr>
          <p:nvPr>
            <p:ph sz="quarter" idx="1"/>
          </p:nvPr>
        </p:nvSpPr>
        <p:spPr>
          <a:xfrm>
            <a:off x="787400" y="1524000"/>
            <a:ext cx="10363200" cy="4572000"/>
          </a:xfrm>
        </p:spPr>
        <p:txBody>
          <a:bodyPr>
            <a:normAutofit fontScale="47500" lnSpcReduction="20000"/>
          </a:bodyPr>
          <a:lstStyle/>
          <a:p>
            <a:pPr fontAlgn="base"/>
            <a:r>
              <a:rPr lang="en-US" sz="5100" dirty="0" smtClean="0"/>
              <a:t>This </a:t>
            </a:r>
            <a:r>
              <a:rPr lang="en-US" sz="5100" dirty="0"/>
              <a:t>is used to check if user has added a valid email in the required input field</a:t>
            </a:r>
            <a:r>
              <a:rPr lang="en-US" sz="5100" dirty="0" smtClean="0"/>
              <a:t>.</a:t>
            </a:r>
            <a:endParaRPr lang="en-US" sz="5100" dirty="0" smtClean="0"/>
          </a:p>
          <a:p>
            <a:pPr marL="0" indent="0" fontAlgn="base">
              <a:buNone/>
            </a:pPr>
            <a:endParaRPr lang="en-US" dirty="0"/>
          </a:p>
          <a:p>
            <a:pPr marL="0" indent="0">
              <a:buNone/>
            </a:pPr>
            <a:r>
              <a:rPr lang="en-US" altLang="en-US" sz="4400" dirty="0">
                <a:latin typeface="Consolas" panose="020B0609020204030204" pitchFamily="49" charset="0"/>
              </a:rPr>
              <a:t>$</a:t>
            </a:r>
            <a:r>
              <a:rPr lang="en-US" altLang="en-US" sz="4400" dirty="0" err="1">
                <a:latin typeface="Consolas" panose="020B0609020204030204" pitchFamily="49" charset="0"/>
              </a:rPr>
              <a:t>emailID</a:t>
            </a:r>
            <a:r>
              <a:rPr lang="en-US" altLang="en-US" sz="4400" dirty="0">
                <a:latin typeface="Consolas" panose="020B0609020204030204" pitchFamily="49" charset="0"/>
              </a:rPr>
              <a:t> = $_POST["</a:t>
            </a:r>
            <a:r>
              <a:rPr lang="en-US" altLang="en-US" sz="4400" dirty="0" err="1">
                <a:latin typeface="Consolas" panose="020B0609020204030204" pitchFamily="49" charset="0"/>
              </a:rPr>
              <a:t>emailID</a:t>
            </a:r>
            <a:r>
              <a:rPr lang="en-US" altLang="en-US" sz="4400" dirty="0">
                <a:latin typeface="Consolas" panose="020B0609020204030204" pitchFamily="49" charset="0"/>
              </a:rPr>
              <a:t>"];</a:t>
            </a:r>
            <a:endParaRPr lang="en-US" altLang="en-US" sz="4400" dirty="0">
              <a:latin typeface="Consolas" panose="020B0609020204030204" pitchFamily="49" charset="0"/>
            </a:endParaRPr>
          </a:p>
          <a:p>
            <a:pPr marL="0" indent="0">
              <a:buNone/>
            </a:pPr>
            <a:br>
              <a:rPr lang="en-US" altLang="en-US" sz="4400" dirty="0">
                <a:latin typeface="Consolas" panose="020B0609020204030204" pitchFamily="49" charset="0"/>
              </a:rPr>
            </a:br>
            <a:r>
              <a:rPr lang="en-US" altLang="en-US" sz="4400" dirty="0">
                <a:latin typeface="Consolas" panose="020B0609020204030204" pitchFamily="49" charset="0"/>
              </a:rPr>
              <a:t>$pattern = "^[_a-z0-9-]+(\.[_a-z0-9-]+)*@[a-z0-9-]+(\.[a-z0-9-]+)*(\.[a-z]{2,3})$^"; </a:t>
            </a:r>
            <a:br>
              <a:rPr lang="en-US" altLang="en-US" sz="4400" dirty="0">
                <a:latin typeface="Consolas" panose="020B0609020204030204" pitchFamily="49" charset="0"/>
              </a:rPr>
            </a:br>
            <a:br>
              <a:rPr lang="en-US" altLang="en-US" sz="4400" dirty="0">
                <a:latin typeface="Consolas" panose="020B0609020204030204" pitchFamily="49" charset="0"/>
              </a:rPr>
            </a:br>
            <a:r>
              <a:rPr lang="en-US" altLang="en-US" sz="4400" dirty="0">
                <a:latin typeface="Consolas" panose="020B0609020204030204" pitchFamily="49" charset="0"/>
              </a:rPr>
              <a:t>if (!preg_match($pattern, $</a:t>
            </a:r>
            <a:r>
              <a:rPr lang="en-US" altLang="en-US" sz="4400" dirty="0" err="1">
                <a:latin typeface="Consolas" panose="020B0609020204030204" pitchFamily="49" charset="0"/>
              </a:rPr>
              <a:t>emailID</a:t>
            </a:r>
            <a:r>
              <a:rPr lang="en-US" altLang="en-US" sz="4400" dirty="0">
                <a:latin typeface="Consolas" panose="020B0609020204030204" pitchFamily="49" charset="0"/>
              </a:rPr>
              <a:t>) )</a:t>
            </a:r>
            <a:endParaRPr lang="en-US" altLang="en-US" sz="4400" dirty="0">
              <a:latin typeface="Consolas" panose="020B0609020204030204" pitchFamily="49" charset="0"/>
            </a:endParaRPr>
          </a:p>
          <a:p>
            <a:pPr marL="0" indent="0">
              <a:buNone/>
            </a:pPr>
            <a:r>
              <a:rPr lang="en-US" altLang="en-US" sz="4400" dirty="0">
                <a:latin typeface="Consolas" panose="020B0609020204030204" pitchFamily="49" charset="0"/>
              </a:rPr>
              <a:t>{ </a:t>
            </a:r>
            <a:br>
              <a:rPr lang="en-US" altLang="en-US" sz="4400" dirty="0">
                <a:latin typeface="Consolas" panose="020B0609020204030204" pitchFamily="49" charset="0"/>
              </a:rPr>
            </a:br>
            <a:r>
              <a:rPr lang="en-US" altLang="en-US" sz="4400" dirty="0">
                <a:latin typeface="Consolas" panose="020B0609020204030204" pitchFamily="49" charset="0"/>
              </a:rPr>
              <a:t>$</a:t>
            </a:r>
            <a:r>
              <a:rPr lang="en-US" altLang="en-US" sz="4400" dirty="0" err="1">
                <a:latin typeface="Consolas" panose="020B0609020204030204" pitchFamily="49" charset="0"/>
              </a:rPr>
              <a:t>errorMsg</a:t>
            </a:r>
            <a:r>
              <a:rPr lang="en-US" altLang="en-US" sz="4400" dirty="0">
                <a:latin typeface="Consolas" panose="020B0609020204030204" pitchFamily="49" charset="0"/>
              </a:rPr>
              <a:t> = "Invalid Email ID format";</a:t>
            </a:r>
            <a:br>
              <a:rPr lang="en-US" altLang="en-US" sz="4400" dirty="0">
                <a:latin typeface="Consolas" panose="020B0609020204030204" pitchFamily="49" charset="0"/>
              </a:rPr>
            </a:br>
            <a:r>
              <a:rPr lang="en-US" altLang="en-US" sz="4400" dirty="0">
                <a:latin typeface="Consolas" panose="020B0609020204030204" pitchFamily="49" charset="0"/>
              </a:rPr>
              <a:t>}</a:t>
            </a:r>
            <a:endParaRPr lang="en-US" altLang="en-US" sz="4400" dirty="0">
              <a:latin typeface="Consolas" panose="020B0609020204030204" pitchFamily="49" charset="0"/>
            </a:endParaRPr>
          </a:p>
          <a:p>
            <a:pPr marL="0" indent="0">
              <a:buNone/>
            </a:pPr>
            <a:r>
              <a:rPr lang="en-US" altLang="en-US" sz="4400" dirty="0">
                <a:latin typeface="Consolas" panose="020B0609020204030204" pitchFamily="49" charset="0"/>
              </a:rPr>
              <a:t>Else</a:t>
            </a:r>
            <a:endParaRPr lang="en-US" altLang="en-US" sz="4400" dirty="0">
              <a:latin typeface="Consolas" panose="020B0609020204030204" pitchFamily="49" charset="0"/>
            </a:endParaRPr>
          </a:p>
          <a:p>
            <a:pPr marL="0" indent="0">
              <a:buNone/>
            </a:pPr>
            <a:r>
              <a:rPr lang="en-US" altLang="en-US" sz="4400" dirty="0">
                <a:latin typeface="Consolas" panose="020B0609020204030204" pitchFamily="49" charset="0"/>
              </a:rPr>
              <a:t>{</a:t>
            </a:r>
            <a:br>
              <a:rPr lang="en-US" altLang="en-US" sz="4400" dirty="0">
                <a:latin typeface="Consolas" panose="020B0609020204030204" pitchFamily="49" charset="0"/>
              </a:rPr>
            </a:br>
            <a:r>
              <a:rPr lang="en-US" altLang="en-US" sz="4400" dirty="0">
                <a:latin typeface="Consolas" panose="020B0609020204030204" pitchFamily="49" charset="0"/>
              </a:rPr>
              <a:t>echo $</a:t>
            </a:r>
            <a:r>
              <a:rPr lang="en-US" altLang="en-US" sz="4400" dirty="0" err="1">
                <a:latin typeface="Consolas" panose="020B0609020204030204" pitchFamily="49" charset="0"/>
              </a:rPr>
              <a:t>emailID</a:t>
            </a:r>
            <a:r>
              <a:rPr lang="en-US" altLang="en-US" sz="4400" dirty="0">
                <a:latin typeface="Consolas" panose="020B0609020204030204" pitchFamily="49" charset="0"/>
              </a:rPr>
              <a:t>;</a:t>
            </a:r>
            <a:br>
              <a:rPr lang="en-US" altLang="en-US" sz="4400" dirty="0">
                <a:latin typeface="Consolas" panose="020B0609020204030204" pitchFamily="49" charset="0"/>
              </a:rPr>
            </a:br>
            <a:r>
              <a:rPr lang="en-US" altLang="en-US" sz="4400" dirty="0">
                <a:latin typeface="Consolas" panose="020B0609020204030204" pitchFamily="49" charset="0"/>
              </a:rPr>
              <a:t>} </a:t>
            </a:r>
            <a:endParaRPr lang="en-US" altLang="en-US" sz="4400" dirty="0">
              <a:latin typeface="Consolas" panose="020B0609020204030204" pitchFamily="49" charset="0"/>
            </a:endParaRPr>
          </a:p>
          <a:p>
            <a:pPr marL="0" indent="0">
              <a:buNone/>
            </a:pP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Count length</a:t>
            </a:r>
            <a:endParaRPr lang="en-US" dirty="0" smtClean="0"/>
          </a:p>
        </p:txBody>
      </p:sp>
      <p:sp>
        <p:nvSpPr>
          <p:cNvPr id="3" name="Content Placeholder 2"/>
          <p:cNvSpPr>
            <a:spLocks noGrp="1"/>
          </p:cNvSpPr>
          <p:nvPr>
            <p:ph sz="quarter" idx="1"/>
          </p:nvPr>
        </p:nvSpPr>
        <p:spPr>
          <a:xfrm>
            <a:off x="685800" y="1727200"/>
            <a:ext cx="10363200" cy="4572000"/>
          </a:xfrm>
        </p:spPr>
        <p:txBody>
          <a:bodyPr>
            <a:normAutofit fontScale="85000" lnSpcReduction="20000"/>
          </a:bodyPr>
          <a:lstStyle/>
          <a:p>
            <a:r>
              <a:rPr lang="en-US" dirty="0">
                <a:solidFill>
                  <a:schemeClr val="tx1"/>
                </a:solidFill>
              </a:rPr>
              <a:t>This is used to check if the length of the string is in valid range. Here, </a:t>
            </a:r>
            <a:r>
              <a:rPr lang="en-US" b="1" dirty="0" err="1">
                <a:solidFill>
                  <a:schemeClr val="tx1"/>
                </a:solidFill>
              </a:rPr>
              <a:t>strlen</a:t>
            </a:r>
            <a:r>
              <a:rPr lang="en-US" b="1" dirty="0">
                <a:solidFill>
                  <a:schemeClr val="tx1"/>
                </a:solidFill>
              </a:rPr>
              <a:t>()</a:t>
            </a:r>
            <a:r>
              <a:rPr lang="en-US" dirty="0">
                <a:solidFill>
                  <a:schemeClr val="tx1"/>
                </a:solidFill>
              </a:rPr>
              <a:t> is used to find the length of the string</a:t>
            </a:r>
            <a:r>
              <a:rPr lang="en-US" dirty="0" smtClean="0">
                <a:solidFill>
                  <a:schemeClr val="tx1"/>
                </a:solidFill>
              </a:rPr>
              <a:t>.</a:t>
            </a:r>
            <a:endParaRPr lang="en-US" dirty="0" smtClean="0">
              <a:solidFill>
                <a:schemeClr val="tx1"/>
              </a:solidFill>
            </a:endParaRPr>
          </a:p>
          <a:p>
            <a:pPr marL="0" indent="0">
              <a:buNone/>
            </a:pPr>
            <a:endParaRPr lang="en-US" dirty="0">
              <a:solidFill>
                <a:schemeClr val="tx1"/>
              </a:solidFill>
            </a:endParaRPr>
          </a:p>
          <a:p>
            <a:pPr marL="0" indent="0">
              <a:buNone/>
            </a:pPr>
            <a:r>
              <a:rPr lang="en-US" altLang="en-US" sz="2800" dirty="0">
                <a:solidFill>
                  <a:schemeClr val="tx1"/>
                </a:solidFill>
                <a:latin typeface="Consolas" panose="020B0609020204030204" pitchFamily="49" charset="0"/>
              </a:rPr>
              <a:t>$</a:t>
            </a:r>
            <a:r>
              <a:rPr lang="en-US" altLang="en-US" sz="2800" dirty="0" err="1">
                <a:solidFill>
                  <a:schemeClr val="tx1"/>
                </a:solidFill>
                <a:latin typeface="Consolas" panose="020B0609020204030204" pitchFamily="49" charset="0"/>
              </a:rPr>
              <a:t>phoneNo</a:t>
            </a:r>
            <a:r>
              <a:rPr lang="en-US" altLang="en-US" sz="2800" dirty="0">
                <a:solidFill>
                  <a:schemeClr val="tx1"/>
                </a:solidFill>
                <a:latin typeface="Consolas" panose="020B0609020204030204" pitchFamily="49" charset="0"/>
              </a:rPr>
              <a:t> = $_POST["</a:t>
            </a:r>
            <a:r>
              <a:rPr lang="en-US" altLang="en-US" sz="2800" dirty="0" err="1">
                <a:solidFill>
                  <a:schemeClr val="tx1"/>
                </a:solidFill>
                <a:latin typeface="Consolas" panose="020B0609020204030204" pitchFamily="49" charset="0"/>
              </a:rPr>
              <a:t>phoneNo</a:t>
            </a:r>
            <a:r>
              <a:rPr lang="en-US" altLang="en-US" sz="2800" dirty="0" smtClean="0">
                <a:solidFill>
                  <a:schemeClr val="tx1"/>
                </a:solidFill>
                <a:latin typeface="Consolas" panose="020B0609020204030204" pitchFamily="49" charset="0"/>
              </a:rPr>
              <a:t>"];</a:t>
            </a:r>
            <a:endParaRPr lang="en-US" altLang="en-US" sz="2800" dirty="0" smtClean="0">
              <a:solidFill>
                <a:schemeClr val="tx1"/>
              </a:solidFill>
              <a:latin typeface="Consolas" panose="020B0609020204030204" pitchFamily="49" charset="0"/>
            </a:endParaRPr>
          </a:p>
          <a:p>
            <a:pPr marL="0" indent="0">
              <a:buNone/>
            </a:pPr>
            <a:br>
              <a:rPr lang="en-US" altLang="en-US" sz="2800" dirty="0">
                <a:solidFill>
                  <a:schemeClr val="tx1"/>
                </a:solidFill>
                <a:latin typeface="Consolas" panose="020B0609020204030204" pitchFamily="49" charset="0"/>
              </a:rPr>
            </a:br>
            <a:r>
              <a:rPr lang="en-US" altLang="en-US" sz="2800" dirty="0" smtClean="0">
                <a:solidFill>
                  <a:schemeClr val="tx1"/>
                </a:solidFill>
                <a:latin typeface="Consolas" panose="020B0609020204030204" pitchFamily="49" charset="0"/>
              </a:rPr>
              <a:t>if </a:t>
            </a:r>
            <a:r>
              <a:rPr lang="en-US" altLang="en-US" sz="2800" dirty="0">
                <a:solidFill>
                  <a:schemeClr val="tx1"/>
                </a:solidFill>
                <a:latin typeface="Consolas" panose="020B0609020204030204" pitchFamily="49" charset="0"/>
              </a:rPr>
              <a:t>(</a:t>
            </a:r>
            <a:r>
              <a:rPr lang="en-US" altLang="en-US" sz="2800" dirty="0" err="1">
                <a:solidFill>
                  <a:schemeClr val="tx1"/>
                </a:solidFill>
                <a:latin typeface="Consolas" panose="020B0609020204030204" pitchFamily="49" charset="0"/>
              </a:rPr>
              <a:t>strlen</a:t>
            </a:r>
            <a:r>
              <a:rPr lang="en-US" altLang="en-US" sz="2800" dirty="0">
                <a:solidFill>
                  <a:schemeClr val="tx1"/>
                </a:solidFill>
                <a:latin typeface="Consolas" panose="020B0609020204030204" pitchFamily="49" charset="0"/>
              </a:rPr>
              <a:t>($</a:t>
            </a:r>
            <a:r>
              <a:rPr lang="en-US" altLang="en-US" sz="2800" dirty="0" err="1">
                <a:solidFill>
                  <a:schemeClr val="tx1"/>
                </a:solidFill>
                <a:latin typeface="Consolas" panose="020B0609020204030204" pitchFamily="49" charset="0"/>
              </a:rPr>
              <a:t>phoneNo</a:t>
            </a:r>
            <a:r>
              <a:rPr lang="en-US" altLang="en-US" sz="2800" dirty="0">
                <a:solidFill>
                  <a:schemeClr val="tx1"/>
                </a:solidFill>
                <a:latin typeface="Consolas" panose="020B0609020204030204" pitchFamily="49" charset="0"/>
              </a:rPr>
              <a:t>) != 10) </a:t>
            </a:r>
            <a:endParaRPr lang="en-US" altLang="en-US" sz="2800" dirty="0" smtClean="0">
              <a:solidFill>
                <a:schemeClr val="tx1"/>
              </a:solidFill>
              <a:latin typeface="Consolas" panose="020B0609020204030204" pitchFamily="49" charset="0"/>
            </a:endParaRPr>
          </a:p>
          <a:p>
            <a:pPr marL="0" indent="0">
              <a:buNone/>
            </a:pPr>
            <a:r>
              <a:rPr lang="en-US" altLang="en-US" sz="2800" dirty="0" smtClean="0">
                <a:solidFill>
                  <a:schemeClr val="tx1"/>
                </a:solidFill>
                <a:latin typeface="Consolas" panose="020B0609020204030204" pitchFamily="49" charset="0"/>
              </a:rPr>
              <a:t>{</a:t>
            </a:r>
            <a:br>
              <a:rPr lang="en-US" altLang="en-US" sz="2800" dirty="0">
                <a:solidFill>
                  <a:schemeClr val="tx1"/>
                </a:solidFill>
                <a:latin typeface="Consolas" panose="020B0609020204030204" pitchFamily="49" charset="0"/>
              </a:rPr>
            </a:br>
            <a:r>
              <a:rPr lang="en-US" altLang="en-US" sz="2800" dirty="0">
                <a:solidFill>
                  <a:schemeClr val="tx1"/>
                </a:solidFill>
                <a:latin typeface="Consolas" panose="020B0609020204030204" pitchFamily="49" charset="0"/>
              </a:rPr>
              <a:t>$</a:t>
            </a:r>
            <a:r>
              <a:rPr lang="en-US" altLang="en-US" sz="2800" dirty="0" err="1">
                <a:solidFill>
                  <a:schemeClr val="tx1"/>
                </a:solidFill>
                <a:latin typeface="Consolas" panose="020B0609020204030204" pitchFamily="49" charset="0"/>
              </a:rPr>
              <a:t>errorMsg</a:t>
            </a:r>
            <a:r>
              <a:rPr lang="en-US" altLang="en-US" sz="2800" dirty="0">
                <a:solidFill>
                  <a:schemeClr val="tx1"/>
                </a:solidFill>
                <a:latin typeface="Consolas" panose="020B0609020204030204" pitchFamily="49" charset="0"/>
              </a:rPr>
              <a:t> = "Please provide a phone number of 10 digits!!";</a:t>
            </a:r>
            <a:br>
              <a:rPr lang="en-US" altLang="en-US" sz="2800" dirty="0">
                <a:solidFill>
                  <a:schemeClr val="tx1"/>
                </a:solidFill>
                <a:latin typeface="Consolas" panose="020B0609020204030204" pitchFamily="49" charset="0"/>
              </a:rPr>
            </a:br>
            <a:r>
              <a:rPr lang="en-US" altLang="en-US" sz="2800" dirty="0" smtClean="0">
                <a:solidFill>
                  <a:schemeClr val="tx1"/>
                </a:solidFill>
                <a:latin typeface="Consolas" panose="020B0609020204030204" pitchFamily="49" charset="0"/>
              </a:rPr>
              <a:t>}</a:t>
            </a:r>
            <a:endParaRPr lang="en-US" altLang="en-US" sz="2800" dirty="0" smtClean="0">
              <a:solidFill>
                <a:schemeClr val="tx1"/>
              </a:solidFill>
              <a:latin typeface="Consolas" panose="020B0609020204030204" pitchFamily="49" charset="0"/>
            </a:endParaRPr>
          </a:p>
          <a:p>
            <a:pPr marL="0" indent="0">
              <a:buNone/>
            </a:pPr>
            <a:r>
              <a:rPr lang="en-US" altLang="en-US" sz="2800" dirty="0" smtClean="0">
                <a:solidFill>
                  <a:schemeClr val="tx1"/>
                </a:solidFill>
                <a:latin typeface="Consolas" panose="020B0609020204030204" pitchFamily="49" charset="0"/>
              </a:rPr>
              <a:t>Else</a:t>
            </a:r>
            <a:endParaRPr lang="en-US" altLang="en-US" sz="2800" dirty="0" smtClean="0">
              <a:solidFill>
                <a:schemeClr val="tx1"/>
              </a:solidFill>
              <a:latin typeface="Consolas" panose="020B0609020204030204" pitchFamily="49" charset="0"/>
            </a:endParaRPr>
          </a:p>
          <a:p>
            <a:pPr marL="0" indent="0">
              <a:buNone/>
            </a:pPr>
            <a:r>
              <a:rPr lang="en-US" altLang="en-US" sz="2800" dirty="0" smtClean="0">
                <a:solidFill>
                  <a:schemeClr val="tx1"/>
                </a:solidFill>
                <a:latin typeface="Consolas" panose="020B0609020204030204" pitchFamily="49" charset="0"/>
              </a:rPr>
              <a:t>{</a:t>
            </a:r>
            <a:br>
              <a:rPr lang="en-US" altLang="en-US" sz="2800" dirty="0">
                <a:solidFill>
                  <a:schemeClr val="tx1"/>
                </a:solidFill>
                <a:latin typeface="Consolas" panose="020B0609020204030204" pitchFamily="49" charset="0"/>
              </a:rPr>
            </a:br>
            <a:r>
              <a:rPr lang="en-US" altLang="en-US" sz="2800" dirty="0">
                <a:solidFill>
                  <a:schemeClr val="tx1"/>
                </a:solidFill>
                <a:latin typeface="Consolas" panose="020B0609020204030204" pitchFamily="49" charset="0"/>
              </a:rPr>
              <a:t>echo $</a:t>
            </a:r>
            <a:r>
              <a:rPr lang="en-US" altLang="en-US" sz="2800" dirty="0" err="1">
                <a:solidFill>
                  <a:schemeClr val="tx1"/>
                </a:solidFill>
                <a:latin typeface="Consolas" panose="020B0609020204030204" pitchFamily="49" charset="0"/>
              </a:rPr>
              <a:t>phoneNo</a:t>
            </a:r>
            <a:r>
              <a:rPr lang="en-US" altLang="en-US" sz="2800" dirty="0">
                <a:solidFill>
                  <a:schemeClr val="tx1"/>
                </a:solidFill>
                <a:latin typeface="Consolas" panose="020B0609020204030204" pitchFamily="49" charset="0"/>
              </a:rPr>
              <a:t>;</a:t>
            </a:r>
            <a:br>
              <a:rPr lang="en-US" altLang="en-US" sz="2800" dirty="0">
                <a:solidFill>
                  <a:schemeClr val="tx1"/>
                </a:solidFill>
                <a:latin typeface="Consolas" panose="020B0609020204030204" pitchFamily="49" charset="0"/>
              </a:rPr>
            </a:br>
            <a:r>
              <a:rPr lang="en-US" altLang="en-US" sz="2800" dirty="0">
                <a:solidFill>
                  <a:schemeClr val="tx1"/>
                </a:solidFill>
                <a:latin typeface="Consolas" panose="020B0609020204030204" pitchFamily="49" charset="0"/>
              </a:rPr>
              <a:t>}</a:t>
            </a:r>
            <a:r>
              <a:rPr lang="en-US" altLang="en-US" sz="2400" dirty="0">
                <a:solidFill>
                  <a:schemeClr val="tx1"/>
                </a:solidFill>
              </a:rPr>
              <a:t> </a:t>
            </a:r>
            <a:endParaRPr lang="en-US" altLang="en-US" sz="4000" dirty="0">
              <a:solidFill>
                <a:schemeClr val="tx1"/>
              </a:solidFill>
              <a:latin typeface="Arial" panose="020B0604020202090204" pitchFamily="34" charset="0"/>
            </a:endParaRPr>
          </a:p>
          <a:p>
            <a:pPr marL="0" indent="0">
              <a:buNone/>
            </a:pPr>
            <a:endParaRPr lang="en-US" dirty="0" smtClean="0">
              <a:solidFill>
                <a:schemeClr val="tx1"/>
              </a:solidFill>
            </a:endParaRPr>
          </a:p>
          <a:p>
            <a:pPr marL="0" indent="0">
              <a:buNone/>
            </a:pPr>
            <a:endParaRPr lang="en-US" dirty="0" smtClean="0">
              <a:solidFill>
                <a:schemeClr val="tx1"/>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URL Validation</a:t>
            </a:r>
            <a:endParaRPr lang="en-US" dirty="0"/>
          </a:p>
        </p:txBody>
      </p:sp>
      <p:sp>
        <p:nvSpPr>
          <p:cNvPr id="3" name="Content Placeholder 2"/>
          <p:cNvSpPr>
            <a:spLocks noGrp="1"/>
          </p:cNvSpPr>
          <p:nvPr>
            <p:ph sz="quarter" idx="1"/>
          </p:nvPr>
        </p:nvSpPr>
        <p:spPr>
          <a:xfrm>
            <a:off x="800100" y="1727200"/>
            <a:ext cx="10363200" cy="4572000"/>
          </a:xfrm>
        </p:spPr>
        <p:txBody>
          <a:bodyPr>
            <a:normAutofit fontScale="77500" lnSpcReduction="20000"/>
          </a:bodyPr>
          <a:lstStyle/>
          <a:p>
            <a:r>
              <a:rPr lang="en-US" dirty="0"/>
              <a:t>This is used to check if user has added a valid URL in the required input field</a:t>
            </a:r>
            <a:r>
              <a:rPr lang="en-US" dirty="0" smtClean="0"/>
              <a:t>.</a:t>
            </a:r>
            <a:endParaRPr lang="en-US" dirty="0" smtClean="0"/>
          </a:p>
          <a:p>
            <a:endParaRPr lang="en-US" dirty="0"/>
          </a:p>
          <a:p>
            <a:pPr marL="0" indent="0">
              <a:buNone/>
            </a:pPr>
            <a:r>
              <a:rPr lang="en-US" altLang="en-US" sz="2800" dirty="0">
                <a:latin typeface="Consolas" panose="020B0609020204030204" pitchFamily="49" charset="0"/>
              </a:rPr>
              <a:t>$</a:t>
            </a:r>
            <a:r>
              <a:rPr lang="en-US" altLang="en-US" sz="2800" dirty="0" err="1">
                <a:latin typeface="Consolas" panose="020B0609020204030204" pitchFamily="49" charset="0"/>
              </a:rPr>
              <a:t>url</a:t>
            </a:r>
            <a:r>
              <a:rPr lang="en-US" altLang="en-US" sz="2800" dirty="0">
                <a:latin typeface="Consolas" panose="020B0609020204030204" pitchFamily="49" charset="0"/>
              </a:rPr>
              <a:t> = $_POST["</a:t>
            </a:r>
            <a:r>
              <a:rPr lang="en-US" altLang="en-US" sz="2800" dirty="0" err="1">
                <a:latin typeface="Consolas" panose="020B0609020204030204" pitchFamily="49" charset="0"/>
              </a:rPr>
              <a:t>url</a:t>
            </a:r>
            <a:r>
              <a:rPr lang="en-US" altLang="en-US" sz="2800" dirty="0">
                <a:latin typeface="Consolas" panose="020B0609020204030204" pitchFamily="49" charset="0"/>
              </a:rPr>
              <a:t>"];</a:t>
            </a:r>
            <a:br>
              <a:rPr lang="en-US" altLang="en-US" sz="2800" dirty="0">
                <a:latin typeface="Consolas" panose="020B0609020204030204" pitchFamily="49" charset="0"/>
              </a:rPr>
            </a:br>
            <a:br>
              <a:rPr lang="en-US" altLang="en-US" sz="2800" dirty="0">
                <a:latin typeface="Consolas" panose="020B0609020204030204" pitchFamily="49" charset="0"/>
              </a:rPr>
            </a:br>
            <a:r>
              <a:rPr lang="en-US" altLang="en-US" sz="2800" dirty="0">
                <a:latin typeface="Consolas" panose="020B0609020204030204" pitchFamily="49" charset="0"/>
              </a:rPr>
              <a:t>$pattern = "/\b(?:(?:https?|ftp):\/\/|www\.)[-a-z0-9+&amp;@#\/%?=~_|!:,.;]*[-a-z0-9+&amp;@#\/%=~_|]/</a:t>
            </a:r>
            <a:r>
              <a:rPr lang="en-US" altLang="en-US" sz="2800" dirty="0" err="1">
                <a:latin typeface="Consolas" panose="020B0609020204030204" pitchFamily="49" charset="0"/>
              </a:rPr>
              <a:t>i</a:t>
            </a:r>
            <a:r>
              <a:rPr lang="en-US" altLang="en-US" sz="2800" dirty="0">
                <a:latin typeface="Consolas" panose="020B0609020204030204" pitchFamily="49" charset="0"/>
              </a:rPr>
              <a:t>"</a:t>
            </a:r>
            <a:br>
              <a:rPr lang="en-US" altLang="en-US" sz="2800" dirty="0">
                <a:latin typeface="Consolas" panose="020B0609020204030204" pitchFamily="49" charset="0"/>
              </a:rPr>
            </a:br>
            <a:br>
              <a:rPr lang="en-US" altLang="en-US" sz="2800" dirty="0">
                <a:latin typeface="Consolas" panose="020B0609020204030204" pitchFamily="49" charset="0"/>
              </a:rPr>
            </a:br>
            <a:r>
              <a:rPr lang="en-US" altLang="en-US" sz="2800" dirty="0">
                <a:latin typeface="Consolas" panose="020B0609020204030204" pitchFamily="49" charset="0"/>
              </a:rPr>
              <a:t>if (!preg_match($pattern, $</a:t>
            </a:r>
            <a:r>
              <a:rPr lang="en-US" altLang="en-US" sz="2800" dirty="0" err="1">
                <a:latin typeface="Consolas" panose="020B0609020204030204" pitchFamily="49" charset="0"/>
              </a:rPr>
              <a:t>url</a:t>
            </a:r>
            <a:r>
              <a:rPr lang="en-US" altLang="en-US" sz="2800" dirty="0">
                <a:latin typeface="Consolas" panose="020B0609020204030204" pitchFamily="49" charset="0"/>
              </a:rPr>
              <a:t>)) </a:t>
            </a:r>
            <a:endParaRPr lang="en-US" altLang="en-US" sz="2800" dirty="0" smtClean="0">
              <a:latin typeface="Consolas" panose="020B0609020204030204" pitchFamily="49" charset="0"/>
            </a:endParaRPr>
          </a:p>
          <a:p>
            <a:pPr marL="0" indent="0">
              <a:buNone/>
            </a:pPr>
            <a:r>
              <a:rPr lang="en-US" altLang="en-US" sz="2800" dirty="0" smtClean="0">
                <a:latin typeface="Consolas" panose="020B0609020204030204" pitchFamily="49" charset="0"/>
              </a:rPr>
              <a:t>{</a:t>
            </a:r>
            <a:br>
              <a:rPr lang="en-US" altLang="en-US" sz="2800" dirty="0">
                <a:latin typeface="Consolas" panose="020B0609020204030204" pitchFamily="49" charset="0"/>
              </a:rPr>
            </a:br>
            <a:r>
              <a:rPr lang="en-US" altLang="en-US" sz="2800" dirty="0">
                <a:latin typeface="Consolas" panose="020B0609020204030204" pitchFamily="49" charset="0"/>
              </a:rPr>
              <a:t>$</a:t>
            </a:r>
            <a:r>
              <a:rPr lang="en-US" altLang="en-US" sz="2800" dirty="0" err="1">
                <a:latin typeface="Consolas" panose="020B0609020204030204" pitchFamily="49" charset="0"/>
              </a:rPr>
              <a:t>errorMsg</a:t>
            </a:r>
            <a:r>
              <a:rPr lang="en-US" altLang="en-US" sz="2800" dirty="0">
                <a:latin typeface="Consolas" panose="020B0609020204030204" pitchFamily="49" charset="0"/>
              </a:rPr>
              <a:t> = "You entered an INVALID URL";</a:t>
            </a:r>
            <a:br>
              <a:rPr lang="en-US" altLang="en-US" sz="2800" dirty="0">
                <a:latin typeface="Consolas" panose="020B0609020204030204" pitchFamily="49" charset="0"/>
              </a:rPr>
            </a:br>
            <a:r>
              <a:rPr lang="en-US" altLang="en-US" sz="2800" dirty="0" smtClean="0">
                <a:latin typeface="Consolas" panose="020B0609020204030204" pitchFamily="49" charset="0"/>
              </a:rPr>
              <a:t>}</a:t>
            </a:r>
            <a:endParaRPr lang="en-US" altLang="en-US" sz="2800" dirty="0" smtClean="0">
              <a:latin typeface="Consolas" panose="020B0609020204030204" pitchFamily="49" charset="0"/>
            </a:endParaRPr>
          </a:p>
          <a:p>
            <a:pPr marL="0" indent="0">
              <a:buNone/>
            </a:pPr>
            <a:r>
              <a:rPr lang="en-US" altLang="en-US" sz="2800" dirty="0" smtClean="0">
                <a:latin typeface="Consolas" panose="020B0609020204030204" pitchFamily="49" charset="0"/>
              </a:rPr>
              <a:t>else</a:t>
            </a:r>
            <a:endParaRPr lang="en-US" altLang="en-US" sz="2800" dirty="0" smtClean="0">
              <a:latin typeface="Consolas" panose="020B0609020204030204" pitchFamily="49" charset="0"/>
            </a:endParaRPr>
          </a:p>
          <a:p>
            <a:pPr marL="0" indent="0">
              <a:buNone/>
            </a:pPr>
            <a:r>
              <a:rPr lang="en-US" altLang="en-US" sz="2800" dirty="0" smtClean="0">
                <a:latin typeface="Consolas" panose="020B0609020204030204" pitchFamily="49" charset="0"/>
              </a:rPr>
              <a:t>{</a:t>
            </a:r>
            <a:br>
              <a:rPr lang="en-US" altLang="en-US" sz="2800" dirty="0">
                <a:latin typeface="Consolas" panose="020B0609020204030204" pitchFamily="49" charset="0"/>
              </a:rPr>
            </a:br>
            <a:r>
              <a:rPr lang="en-US" altLang="en-US" sz="2800" dirty="0">
                <a:latin typeface="Consolas" panose="020B0609020204030204" pitchFamily="49" charset="0"/>
              </a:rPr>
              <a:t>echo $</a:t>
            </a:r>
            <a:r>
              <a:rPr lang="en-US" altLang="en-US" sz="2800" dirty="0" err="1">
                <a:latin typeface="Consolas" panose="020B0609020204030204" pitchFamily="49" charset="0"/>
              </a:rPr>
              <a:t>url</a:t>
            </a:r>
            <a:r>
              <a:rPr lang="en-US" altLang="en-US" sz="2800" dirty="0">
                <a:latin typeface="Consolas" panose="020B0609020204030204" pitchFamily="49" charset="0"/>
              </a:rPr>
              <a:t>;</a:t>
            </a:r>
            <a:br>
              <a:rPr lang="en-US" altLang="en-US" sz="2800" dirty="0">
                <a:latin typeface="Consolas" panose="020B0609020204030204" pitchFamily="49" charset="0"/>
              </a:rPr>
            </a:br>
            <a:r>
              <a:rPr lang="en-US" altLang="en-US" sz="2800" dirty="0">
                <a:latin typeface="Consolas" panose="020B0609020204030204" pitchFamily="49" charset="0"/>
              </a:rPr>
              <a:t>}</a:t>
            </a:r>
            <a:r>
              <a:rPr lang="en-US" altLang="en-US" sz="2400" dirty="0"/>
              <a:t> </a:t>
            </a:r>
            <a:endParaRPr lang="en-US" altLang="en-US" sz="4000" dirty="0">
              <a:latin typeface="Arial" panose="020B0604020202090204" pitchFamily="34" charset="0"/>
            </a:endParaRPr>
          </a:p>
          <a:p>
            <a:pPr marL="0" indent="0">
              <a:buNone/>
            </a:pPr>
            <a:endParaRPr lang="en-US" dirty="0" smtClean="0"/>
          </a:p>
          <a:p>
            <a:pPr marL="0" indent="0">
              <a:buNone/>
            </a:pP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Sending Values to a Script </a:t>
            </a:r>
            <a:r>
              <a:rPr lang="en-US" dirty="0" smtClean="0"/>
              <a:t>Manually</a:t>
            </a:r>
            <a:endParaRPr lang="en-US" dirty="0"/>
          </a:p>
        </p:txBody>
      </p:sp>
      <p:sp>
        <p:nvSpPr>
          <p:cNvPr id="3" name="Content Placeholder 2"/>
          <p:cNvSpPr>
            <a:spLocks noGrp="1"/>
          </p:cNvSpPr>
          <p:nvPr>
            <p:ph sz="quarter" idx="1"/>
          </p:nvPr>
        </p:nvSpPr>
        <p:spPr>
          <a:xfrm>
            <a:off x="901700" y="1722438"/>
            <a:ext cx="10363200" cy="4572000"/>
          </a:xfrm>
        </p:spPr>
        <p:txBody>
          <a:bodyPr/>
          <a:lstStyle/>
          <a:p>
            <a:r>
              <a:rPr lang="en-US" dirty="0"/>
              <a:t> There </a:t>
            </a:r>
            <a:r>
              <a:rPr lang="en-US" dirty="0" smtClean="0"/>
              <a:t>are </a:t>
            </a:r>
            <a:r>
              <a:rPr lang="en-US" dirty="0"/>
              <a:t>two different ways you can pass variables and values to a PHP script, both worth knowing</a:t>
            </a:r>
            <a:r>
              <a:rPr lang="en-US" dirty="0" smtClean="0"/>
              <a:t>.</a:t>
            </a:r>
            <a:endParaRPr lang="en-US" dirty="0" smtClean="0"/>
          </a:p>
          <a:p>
            <a:pPr lvl="1"/>
            <a:r>
              <a:rPr lang="en-US" dirty="0"/>
              <a:t> </a:t>
            </a:r>
            <a:r>
              <a:rPr lang="en-US" dirty="0" smtClean="0"/>
              <a:t>    The first is to </a:t>
            </a:r>
            <a:r>
              <a:rPr lang="en-US" dirty="0"/>
              <a:t>make use of HTML's hidden input </a:t>
            </a:r>
            <a:r>
              <a:rPr lang="en-US" dirty="0" smtClean="0"/>
              <a:t>type:</a:t>
            </a:r>
            <a:endParaRPr lang="en-US" dirty="0" smtClean="0"/>
          </a:p>
          <a:p>
            <a:pPr lvl="1"/>
            <a:endParaRPr lang="en-US" dirty="0"/>
          </a:p>
          <a:p>
            <a:pPr lvl="1"/>
            <a:endParaRPr lang="en-US" dirty="0" smtClean="0"/>
          </a:p>
          <a:p>
            <a:pPr lvl="1"/>
            <a:endParaRPr lang="en-US" dirty="0" smtClean="0"/>
          </a:p>
          <a:p>
            <a:pPr lvl="1"/>
            <a:r>
              <a:rPr lang="en-US" dirty="0"/>
              <a:t>The second method is to append a value to the PHP script's URL:</a:t>
            </a:r>
            <a:endParaRPr lang="en-US" dirty="0" smtClean="0"/>
          </a:p>
          <a:p>
            <a:pPr marL="320040" lvl="1" indent="0">
              <a:buNone/>
            </a:pPr>
            <a:r>
              <a:rPr lang="en-US" dirty="0" smtClean="0"/>
              <a:t>         </a:t>
            </a:r>
            <a:endParaRPr lang="en-US" dirty="0" smtClean="0"/>
          </a:p>
          <a:p>
            <a:pPr marL="320040" lvl="1" indent="0">
              <a:buNone/>
            </a:pPr>
            <a:r>
              <a:rPr lang="en-US" dirty="0"/>
              <a:t> </a:t>
            </a:r>
            <a:r>
              <a:rPr lang="en-US" dirty="0" smtClean="0"/>
              <a:t>         www.dmcinsights.com/page.php?name=Brian</a:t>
            </a:r>
            <a:endParaRPr lang="en-US" dirty="0"/>
          </a:p>
        </p:txBody>
      </p:sp>
      <p:sp>
        <p:nvSpPr>
          <p:cNvPr id="4" name="Rectangle 1"/>
          <p:cNvSpPr>
            <a:spLocks noChangeArrowheads="1"/>
          </p:cNvSpPr>
          <p:nvPr/>
        </p:nvSpPr>
        <p:spPr bwMode="auto">
          <a:xfrm>
            <a:off x="1346200" y="3177441"/>
            <a:ext cx="867410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0" i="0" u="none" strike="noStrike" cap="none" normalizeH="0" baseline="0" dirty="0" smtClean="0">
                <a:ln>
                  <a:noFill/>
                </a:ln>
                <a:solidFill>
                  <a:srgbClr val="222222"/>
                </a:solidFill>
                <a:effectLst/>
                <a:latin typeface="Courier New" panose="02070409020205090404" pitchFamily="49" charset="0"/>
                <a:cs typeface="Courier New" panose="02070409020205090404" pitchFamily="49" charset="0"/>
              </a:rPr>
              <a:t>&lt;input type="hidden" name="name"   </a:t>
            </a:r>
            <a:r>
              <a:rPr kumimoji="0" lang="en-US" altLang="en-US" sz="1200" b="0" i="0" u="none" strike="noStrike" cap="none" normalizeH="0" baseline="0" dirty="0" smtClean="0">
                <a:ln>
                  <a:noFill/>
                </a:ln>
                <a:solidFill>
                  <a:srgbClr val="222222"/>
                </a:solidFill>
                <a:effectLst/>
                <a:latin typeface="Courier New" panose="02070409020205090404" pitchFamily="49" charset="0"/>
                <a:cs typeface="Courier New" panose="02070409020205090404" pitchFamily="49" charset="0"/>
              </a:rPr>
              <a:t> </a:t>
            </a:r>
            <a:r>
              <a:rPr kumimoji="0" lang="en-US" altLang="en-US" sz="2400" b="0" i="0" u="none" strike="noStrike" cap="none" normalizeH="0" baseline="0" dirty="0" smtClean="0">
                <a:ln>
                  <a:noFill/>
                </a:ln>
                <a:solidFill>
                  <a:srgbClr val="222222"/>
                </a:solidFill>
                <a:effectLst/>
                <a:latin typeface="Courier New" panose="02070409020205090404" pitchFamily="49" charset="0"/>
                <a:cs typeface="Courier New" panose="02070409020205090404" pitchFamily="49" charset="0"/>
              </a:rPr>
              <a:t>value="Brian” /&gt; </a:t>
            </a:r>
            <a:endParaRPr kumimoji="0" lang="en-US" altLang="en-US" sz="2400" b="0" i="0" u="none" strike="noStrike" cap="none" normalizeH="0" baseline="0" dirty="0" smtClean="0">
              <a:ln>
                <a:noFill/>
              </a:ln>
              <a:solidFill>
                <a:srgbClr val="222222"/>
              </a:solidFill>
              <a:effectLst/>
              <a:latin typeface="Courier New" panose="02070409020205090404" pitchFamily="49" charset="0"/>
              <a:cs typeface="Courier New" panose="02070409020205090404" pitchFamily="49"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PHP Regular Expressions</a:t>
            </a:r>
            <a:br>
              <a:rPr lang="en-US" dirty="0"/>
            </a:br>
            <a:endParaRPr lang="en-US" dirty="0"/>
          </a:p>
        </p:txBody>
      </p:sp>
      <p:sp>
        <p:nvSpPr>
          <p:cNvPr id="3" name="Content Placeholder 2"/>
          <p:cNvSpPr>
            <a:spLocks noGrp="1"/>
          </p:cNvSpPr>
          <p:nvPr>
            <p:ph sz="quarter" idx="1"/>
          </p:nvPr>
        </p:nvSpPr>
        <p:spPr/>
        <p:txBody>
          <a:bodyPr>
            <a:normAutofit lnSpcReduction="20000"/>
          </a:bodyPr>
          <a:lstStyle/>
          <a:p>
            <a:pPr algn="just"/>
            <a:r>
              <a:rPr lang="en-US" sz="2800" dirty="0">
                <a:solidFill>
                  <a:schemeClr val="tx1"/>
                </a:solidFill>
                <a:latin typeface="Times New Roman" panose="02020503050405090304" charset="0"/>
                <a:cs typeface="Times New Roman" panose="02020503050405090304" charset="0"/>
              </a:rPr>
              <a:t>A regular expression is a sequence of characters that forms a search pattern</a:t>
            </a:r>
            <a:r>
              <a:rPr lang="en-US" sz="2800" dirty="0" smtClean="0">
                <a:solidFill>
                  <a:schemeClr val="tx1"/>
                </a:solidFill>
                <a:latin typeface="Times New Roman" panose="02020503050405090304" charset="0"/>
                <a:cs typeface="Times New Roman" panose="02020503050405090304" charset="0"/>
              </a:rPr>
              <a:t>.</a:t>
            </a:r>
            <a:endParaRPr lang="en-US" sz="2800" dirty="0" smtClean="0">
              <a:solidFill>
                <a:schemeClr val="tx1"/>
              </a:solidFill>
              <a:latin typeface="Times New Roman" panose="02020503050405090304" charset="0"/>
              <a:cs typeface="Times New Roman" panose="02020503050405090304" charset="0"/>
            </a:endParaRPr>
          </a:p>
          <a:p>
            <a:pPr algn="just"/>
            <a:r>
              <a:rPr lang="en-US" sz="2800" dirty="0">
                <a:solidFill>
                  <a:schemeClr val="tx1"/>
                </a:solidFill>
                <a:latin typeface="Times New Roman" panose="02020503050405090304" charset="0"/>
                <a:cs typeface="Times New Roman" panose="02020503050405090304" charset="0"/>
              </a:rPr>
              <a:t>A regular expression can be a single character, or a more complicated pattern.</a:t>
            </a:r>
            <a:endParaRPr lang="en-US" sz="2800" dirty="0">
              <a:solidFill>
                <a:schemeClr val="tx1"/>
              </a:solidFill>
              <a:latin typeface="Times New Roman" panose="02020503050405090304" charset="0"/>
              <a:cs typeface="Times New Roman" panose="02020503050405090304" charset="0"/>
            </a:endParaRPr>
          </a:p>
          <a:p>
            <a:pPr algn="just"/>
            <a:r>
              <a:rPr lang="en-US" sz="2800" dirty="0">
                <a:solidFill>
                  <a:schemeClr val="tx1"/>
                </a:solidFill>
                <a:latin typeface="Times New Roman" panose="02020503050405090304" charset="0"/>
                <a:cs typeface="Times New Roman" panose="02020503050405090304" charset="0"/>
              </a:rPr>
              <a:t>Regular expressions can be used to perform all types of text search and text replace operations.</a:t>
            </a:r>
            <a:endParaRPr lang="en-US" sz="2800" dirty="0">
              <a:solidFill>
                <a:schemeClr val="tx1"/>
              </a:solidFill>
              <a:latin typeface="Times New Roman" panose="02020503050405090304" charset="0"/>
              <a:cs typeface="Times New Roman" panose="02020503050405090304" charset="0"/>
            </a:endParaRPr>
          </a:p>
          <a:p>
            <a:pPr marL="0" indent="0">
              <a:buNone/>
            </a:pPr>
            <a:r>
              <a:rPr lang="en-US" sz="3200" dirty="0" smtClean="0">
                <a:latin typeface="Times New Roman Regular" panose="02020503050405090304" charset="0"/>
                <a:cs typeface="Times New Roman Regular" panose="02020503050405090304" charset="0"/>
              </a:rPr>
              <a:t>Syntax:</a:t>
            </a:r>
            <a:endParaRPr lang="en-US" sz="3200" dirty="0" smtClean="0">
              <a:latin typeface="Times New Roman Regular" panose="02020503050405090304" charset="0"/>
              <a:cs typeface="Times New Roman Regular" panose="02020503050405090304" charset="0"/>
            </a:endParaRPr>
          </a:p>
          <a:p>
            <a:pPr marL="0" indent="0">
              <a:buNone/>
            </a:pPr>
            <a:r>
              <a:rPr lang="en-US" altLang="en-US" sz="3200" dirty="0" smtClean="0">
                <a:solidFill>
                  <a:srgbClr val="DD4A68"/>
                </a:solidFill>
                <a:latin typeface="Times New Roman Regular" panose="02020503050405090304" charset="0"/>
                <a:cs typeface="Times New Roman Regular" panose="02020503050405090304" charset="0"/>
              </a:rPr>
              <a:t> $</a:t>
            </a:r>
            <a:r>
              <a:rPr lang="en-US" altLang="en-US" sz="3200" dirty="0" err="1">
                <a:solidFill>
                  <a:srgbClr val="DD4A68"/>
                </a:solidFill>
                <a:latin typeface="Times New Roman Regular" panose="02020503050405090304" charset="0"/>
                <a:cs typeface="Times New Roman Regular" panose="02020503050405090304" charset="0"/>
              </a:rPr>
              <a:t>exp</a:t>
            </a:r>
            <a:r>
              <a:rPr lang="en-US" altLang="en-US" sz="3200" dirty="0">
                <a:solidFill>
                  <a:srgbClr val="000000"/>
                </a:solidFill>
                <a:latin typeface="Times New Roman Regular" panose="02020503050405090304" charset="0"/>
                <a:cs typeface="Times New Roman Regular" panose="02020503050405090304" charset="0"/>
              </a:rPr>
              <a:t> </a:t>
            </a:r>
            <a:r>
              <a:rPr lang="en-US" altLang="en-US" sz="3200" dirty="0">
                <a:solidFill>
                  <a:srgbClr val="9A6E3A"/>
                </a:solidFill>
                <a:latin typeface="Times New Roman Regular" panose="02020503050405090304" charset="0"/>
                <a:cs typeface="Times New Roman Regular" panose="02020503050405090304" charset="0"/>
              </a:rPr>
              <a:t>=</a:t>
            </a:r>
            <a:r>
              <a:rPr lang="en-US" altLang="en-US" sz="3200" dirty="0">
                <a:solidFill>
                  <a:srgbClr val="000000"/>
                </a:solidFill>
                <a:latin typeface="Times New Roman Regular" panose="02020503050405090304" charset="0"/>
                <a:cs typeface="Times New Roman Regular" panose="02020503050405090304" charset="0"/>
              </a:rPr>
              <a:t> </a:t>
            </a:r>
            <a:r>
              <a:rPr lang="en-US" altLang="en-US" sz="3200" dirty="0" smtClean="0">
                <a:solidFill>
                  <a:srgbClr val="669900"/>
                </a:solidFill>
                <a:latin typeface="Times New Roman Regular" panose="02020503050405090304" charset="0"/>
                <a:cs typeface="Times New Roman Regular" panose="02020503050405090304" charset="0"/>
              </a:rPr>
              <a:t>"/win/</a:t>
            </a:r>
            <a:r>
              <a:rPr lang="en-US" altLang="en-US" sz="3200" dirty="0" err="1" smtClean="0">
                <a:solidFill>
                  <a:srgbClr val="669900"/>
                </a:solidFill>
                <a:latin typeface="Times New Roman Regular" panose="02020503050405090304" charset="0"/>
                <a:cs typeface="Times New Roman Regular" panose="02020503050405090304" charset="0"/>
              </a:rPr>
              <a:t>i</a:t>
            </a:r>
            <a:r>
              <a:rPr lang="en-US" altLang="en-US" sz="3200" dirty="0">
                <a:solidFill>
                  <a:srgbClr val="669900"/>
                </a:solidFill>
                <a:latin typeface="Times New Roman Regular" panose="02020503050405090304" charset="0"/>
                <a:cs typeface="Times New Roman Regular" panose="02020503050405090304" charset="0"/>
              </a:rPr>
              <a:t>"</a:t>
            </a:r>
            <a:r>
              <a:rPr lang="en-US" altLang="en-US" sz="3200" dirty="0">
                <a:solidFill>
                  <a:srgbClr val="999999"/>
                </a:solidFill>
                <a:latin typeface="Times New Roman Regular" panose="02020503050405090304" charset="0"/>
                <a:cs typeface="Times New Roman Regular" panose="02020503050405090304" charset="0"/>
              </a:rPr>
              <a:t>;</a:t>
            </a:r>
            <a:r>
              <a:rPr lang="en-US" altLang="en-US" sz="3200" dirty="0">
                <a:latin typeface="Times New Roman Regular" panose="02020503050405090304" charset="0"/>
                <a:cs typeface="Times New Roman Regular" panose="02020503050405090304" charset="0"/>
              </a:rPr>
              <a:t> </a:t>
            </a:r>
            <a:endParaRPr lang="en-US" altLang="en-US" sz="3200" dirty="0">
              <a:latin typeface="Times New Roman Regular" panose="02020503050405090304" charset="0"/>
              <a:cs typeface="Times New Roman Regular" panose="02020503050405090304"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Regular Expression Functions</a:t>
            </a:r>
            <a:br>
              <a:rPr lang="en-US" dirty="0"/>
            </a:br>
            <a:endParaRPr lang="en-US" dirty="0"/>
          </a:p>
        </p:txBody>
      </p:sp>
      <p:sp>
        <p:nvSpPr>
          <p:cNvPr id="3" name="Content Placeholder 2"/>
          <p:cNvSpPr>
            <a:spLocks noGrp="1"/>
          </p:cNvSpPr>
          <p:nvPr>
            <p:ph sz="quarter" idx="1"/>
          </p:nvPr>
        </p:nvSpPr>
        <p:spPr/>
        <p:txBody>
          <a:bodyPr/>
          <a:lstStyle/>
          <a:p>
            <a:r>
              <a:rPr lang="en-US" dirty="0" smtClean="0"/>
              <a:t>The most common expression functions are</a:t>
            </a:r>
            <a:endParaRPr lang="en-US" dirty="0" smtClean="0"/>
          </a:p>
          <a:p>
            <a:endParaRPr lang="en-US" dirty="0"/>
          </a:p>
        </p:txBody>
      </p:sp>
      <p:graphicFrame>
        <p:nvGraphicFramePr>
          <p:cNvPr id="6" name="Table 5"/>
          <p:cNvGraphicFramePr>
            <a:graphicFrameLocks noGrp="1"/>
          </p:cNvGraphicFramePr>
          <p:nvPr/>
        </p:nvGraphicFramePr>
        <p:xfrm>
          <a:off x="660400" y="2273300"/>
          <a:ext cx="11023600" cy="4043542"/>
        </p:xfrm>
        <a:graphic>
          <a:graphicData uri="http://schemas.openxmlformats.org/drawingml/2006/table">
            <a:tbl>
              <a:tblPr/>
              <a:tblGrid>
                <a:gridCol w="3467100"/>
                <a:gridCol w="7556500"/>
              </a:tblGrid>
              <a:tr h="708798">
                <a:tc>
                  <a:txBody>
                    <a:bodyPr/>
                    <a:lstStyle/>
                    <a:p>
                      <a:pPr algn="l" fontAlgn="t"/>
                      <a:r>
                        <a:rPr lang="en-US" sz="2800" b="1" dirty="0">
                          <a:effectLst/>
                        </a:rPr>
                        <a:t>Function</a:t>
                      </a:r>
                      <a:endParaRPr lang="en-US" sz="2800" b="1" dirty="0">
                        <a:effectLst/>
                      </a:endParaRPr>
                    </a:p>
                  </a:txBody>
                  <a:tcPr marL="152400" marR="76200" marT="76200" marB="76200">
                    <a:lnL>
                      <a:noFill/>
                    </a:lnL>
                    <a:lnR>
                      <a:noFill/>
                    </a:lnR>
                    <a:lnT>
                      <a:noFill/>
                    </a:lnT>
                    <a:lnB w="9525" cap="flat" cmpd="sng" algn="ctr">
                      <a:solidFill>
                        <a:srgbClr val="FFFFFF"/>
                      </a:solidFill>
                      <a:prstDash val="solid"/>
                      <a:round/>
                      <a:headEnd type="none" w="med" len="med"/>
                      <a:tailEnd type="none" w="med" len="med"/>
                    </a:lnB>
                    <a:solidFill>
                      <a:srgbClr val="E7E9EB"/>
                    </a:solidFill>
                  </a:tcPr>
                </a:tc>
                <a:tc>
                  <a:txBody>
                    <a:bodyPr/>
                    <a:lstStyle/>
                    <a:p>
                      <a:pPr algn="l" fontAlgn="t"/>
                      <a:r>
                        <a:rPr lang="en-US" sz="2800" b="1" dirty="0">
                          <a:effectLst/>
                        </a:rPr>
                        <a:t>Description</a:t>
                      </a:r>
                      <a:endParaRPr lang="en-US" sz="2800" b="1" dirty="0">
                        <a:effectLst/>
                      </a:endParaRPr>
                    </a:p>
                  </a:txBody>
                  <a:tcPr marL="76200" marR="76200" marT="76200" marB="76200">
                    <a:lnL>
                      <a:noFill/>
                    </a:lnL>
                    <a:lnR>
                      <a:noFill/>
                    </a:lnR>
                    <a:lnT>
                      <a:noFill/>
                    </a:lnT>
                    <a:lnB w="9525" cap="flat" cmpd="sng" algn="ctr">
                      <a:solidFill>
                        <a:srgbClr val="FFFFFF"/>
                      </a:solidFill>
                      <a:prstDash val="solid"/>
                      <a:round/>
                      <a:headEnd type="none" w="med" len="med"/>
                      <a:tailEnd type="none" w="med" len="med"/>
                    </a:lnB>
                    <a:solidFill>
                      <a:srgbClr val="E7E9EB"/>
                    </a:solidFill>
                  </a:tcPr>
                </a:tc>
              </a:tr>
              <a:tr h="708798">
                <a:tc>
                  <a:txBody>
                    <a:bodyPr/>
                    <a:lstStyle/>
                    <a:p>
                      <a:pPr algn="l" fontAlgn="t"/>
                      <a:r>
                        <a:rPr lang="en-US" sz="2800" b="1" dirty="0">
                          <a:effectLst/>
                        </a:rPr>
                        <a:t>preg_match()</a:t>
                      </a:r>
                      <a:endParaRPr lang="en-US" sz="2800" b="1" dirty="0">
                        <a:effectLst/>
                      </a:endParaRPr>
                    </a:p>
                  </a:txBody>
                  <a:tcPr marL="152400" marR="76200" marT="76200" marB="76200">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9EB"/>
                    </a:solidFill>
                  </a:tcPr>
                </a:tc>
                <a:tc>
                  <a:txBody>
                    <a:bodyPr/>
                    <a:lstStyle/>
                    <a:p>
                      <a:pPr algn="l" fontAlgn="t"/>
                      <a:r>
                        <a:rPr lang="en-US" sz="2800" dirty="0">
                          <a:effectLst/>
                        </a:rPr>
                        <a:t>Returns 1 if the pattern was found in the string and 0 if not</a:t>
                      </a:r>
                      <a:endParaRPr lang="en-US" sz="2800" dirty="0">
                        <a:effectLst/>
                      </a:endParaRPr>
                    </a:p>
                  </a:txBody>
                  <a:tcPr marL="76200" marR="76200" marT="76200" marB="76200">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9EB"/>
                    </a:solidFill>
                  </a:tcPr>
                </a:tc>
              </a:tr>
              <a:tr h="1164452">
                <a:tc>
                  <a:txBody>
                    <a:bodyPr/>
                    <a:lstStyle/>
                    <a:p>
                      <a:pPr algn="l" fontAlgn="t"/>
                      <a:r>
                        <a:rPr lang="en-US" sz="2800" b="1" dirty="0">
                          <a:effectLst/>
                        </a:rPr>
                        <a:t>preg_match_all()</a:t>
                      </a:r>
                      <a:endParaRPr lang="en-US" sz="2800" b="1" dirty="0">
                        <a:effectLst/>
                      </a:endParaRPr>
                    </a:p>
                  </a:txBody>
                  <a:tcPr marL="152400" marR="76200" marT="76200" marB="76200">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algn="l" fontAlgn="t"/>
                      <a:r>
                        <a:rPr lang="en-US" sz="2800" dirty="0">
                          <a:effectLst/>
                        </a:rPr>
                        <a:t>Returns the number of times the pattern was found in the string, which may also be 0</a:t>
                      </a:r>
                      <a:endParaRPr lang="en-US" sz="2800" dirty="0">
                        <a:effectLst/>
                      </a:endParaRPr>
                    </a:p>
                  </a:txBody>
                  <a:tcPr marL="76200" marR="76200" marT="76200" marB="76200">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r>
              <a:tr h="1164452">
                <a:tc>
                  <a:txBody>
                    <a:bodyPr/>
                    <a:lstStyle/>
                    <a:p>
                      <a:pPr algn="l" fontAlgn="t"/>
                      <a:r>
                        <a:rPr lang="en-US" sz="2800" b="1" dirty="0">
                          <a:effectLst/>
                        </a:rPr>
                        <a:t>preg_replace()</a:t>
                      </a:r>
                      <a:endParaRPr lang="en-US" sz="2800" b="1" dirty="0">
                        <a:effectLst/>
                      </a:endParaRPr>
                    </a:p>
                  </a:txBody>
                  <a:tcPr marL="152400" marR="76200" marT="76200" marB="76200">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9EB"/>
                    </a:solidFill>
                  </a:tcPr>
                </a:tc>
                <a:tc>
                  <a:txBody>
                    <a:bodyPr/>
                    <a:lstStyle/>
                    <a:p>
                      <a:pPr algn="l" fontAlgn="t"/>
                      <a:r>
                        <a:rPr lang="en-US" sz="2800" dirty="0">
                          <a:effectLst/>
                        </a:rPr>
                        <a:t>Returns a new string where matched patterns have been replaced with another string</a:t>
                      </a:r>
                      <a:endParaRPr lang="en-US" sz="2800" dirty="0">
                        <a:effectLst/>
                      </a:endParaRPr>
                    </a:p>
                  </a:txBody>
                  <a:tcPr marL="76200" marR="76200" marT="76200" marB="76200">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9EB"/>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The action </a:t>
            </a:r>
            <a:r>
              <a:rPr lang="en-US" dirty="0" smtClean="0"/>
              <a:t>attribute</a:t>
            </a:r>
            <a:endParaRPr lang="en-US" dirty="0"/>
          </a:p>
        </p:txBody>
      </p:sp>
      <p:sp>
        <p:nvSpPr>
          <p:cNvPr id="3" name="Content Placeholder 2"/>
          <p:cNvSpPr>
            <a:spLocks noGrp="1"/>
          </p:cNvSpPr>
          <p:nvPr>
            <p:ph sz="quarter" idx="1"/>
          </p:nvPr>
        </p:nvSpPr>
        <p:spPr/>
        <p:txBody>
          <a:bodyPr/>
          <a:lstStyle/>
          <a:p>
            <a:r>
              <a:rPr lang="en-US" dirty="0"/>
              <a:t>The action attribute defines where the data gets sent. </a:t>
            </a:r>
            <a:endParaRPr lang="en-US" dirty="0" smtClean="0"/>
          </a:p>
          <a:p>
            <a:r>
              <a:rPr lang="en-US" dirty="0" smtClean="0"/>
              <a:t>Its </a:t>
            </a:r>
            <a:r>
              <a:rPr lang="en-US" dirty="0"/>
              <a:t>value must be a valid </a:t>
            </a:r>
            <a:r>
              <a:rPr lang="en-US" b="1" dirty="0">
                <a:solidFill>
                  <a:srgbClr val="FF0000"/>
                </a:solidFill>
              </a:rPr>
              <a:t>relative</a:t>
            </a:r>
            <a:r>
              <a:rPr lang="en-US" dirty="0"/>
              <a:t> or </a:t>
            </a:r>
            <a:r>
              <a:rPr lang="en-US" b="1" dirty="0">
                <a:solidFill>
                  <a:srgbClr val="FF0000"/>
                </a:solidFill>
              </a:rPr>
              <a:t>absolute</a:t>
            </a:r>
            <a:r>
              <a:rPr lang="en-US" dirty="0"/>
              <a:t> </a:t>
            </a:r>
            <a:r>
              <a:rPr lang="en-US" b="1" dirty="0"/>
              <a:t>URL</a:t>
            </a:r>
            <a:r>
              <a:rPr lang="en-US" dirty="0"/>
              <a:t>. </a:t>
            </a:r>
            <a:endParaRPr lang="en-US" dirty="0" smtClean="0"/>
          </a:p>
          <a:p>
            <a:r>
              <a:rPr lang="en-US" dirty="0" smtClean="0"/>
              <a:t>Example</a:t>
            </a:r>
            <a:r>
              <a:rPr lang="en-US" dirty="0"/>
              <a:t>, the data is sent to an </a:t>
            </a:r>
            <a:r>
              <a:rPr lang="en-US" b="1" dirty="0"/>
              <a:t>absolute</a:t>
            </a:r>
            <a:r>
              <a:rPr lang="en-US" dirty="0"/>
              <a:t> </a:t>
            </a:r>
            <a:r>
              <a:rPr lang="en-US" dirty="0" smtClean="0"/>
              <a:t>URL: https</a:t>
            </a:r>
            <a:r>
              <a:rPr lang="en-US" dirty="0"/>
              <a:t>://example.com</a:t>
            </a:r>
            <a:endParaRPr lang="en-US" dirty="0" smtClean="0"/>
          </a:p>
          <a:p>
            <a:pPr lvl="1"/>
            <a:r>
              <a:rPr lang="nn-NO" dirty="0"/>
              <a:t>&lt;form action="https://example.com"&gt;…&lt;/form</a:t>
            </a:r>
            <a:r>
              <a:rPr lang="nn-NO" dirty="0" smtClean="0"/>
              <a:t>&gt;</a:t>
            </a:r>
            <a:endParaRPr lang="nn-NO" dirty="0" smtClean="0"/>
          </a:p>
          <a:p>
            <a:r>
              <a:rPr lang="en-US" dirty="0" smtClean="0"/>
              <a:t>Example, a </a:t>
            </a:r>
            <a:r>
              <a:rPr lang="en-US" dirty="0"/>
              <a:t>relative URL </a:t>
            </a:r>
            <a:r>
              <a:rPr lang="en-US" dirty="0" smtClean="0"/>
              <a:t>where </a:t>
            </a:r>
            <a:r>
              <a:rPr lang="en-US" dirty="0"/>
              <a:t>the data is sent to a different URL on the same origin</a:t>
            </a:r>
            <a:endParaRPr lang="nn-NO" dirty="0" smtClean="0"/>
          </a:p>
          <a:p>
            <a:pPr lvl="1"/>
            <a:r>
              <a:rPr lang="en-US" dirty="0"/>
              <a:t>&lt;form action="/</a:t>
            </a:r>
            <a:r>
              <a:rPr lang="en-US" dirty="0" err="1"/>
              <a:t>somewhere_else</a:t>
            </a:r>
            <a:r>
              <a:rPr lang="en-US" dirty="0"/>
              <a:t>"&gt;…&lt;/form&gt;</a:t>
            </a:r>
            <a:endParaRPr lang="en-US" dirty="0" smtClean="0"/>
          </a:p>
          <a:p>
            <a:r>
              <a:rPr lang="en-US" dirty="0" smtClean="0"/>
              <a:t>If the action </a:t>
            </a:r>
            <a:r>
              <a:rPr lang="en-US" dirty="0"/>
              <a:t>attribute isn't provided, the data will be sent to the URL of the page containing the </a:t>
            </a:r>
            <a:r>
              <a:rPr lang="en-US" dirty="0" smtClean="0"/>
              <a:t>form, which is </a:t>
            </a:r>
            <a:r>
              <a:rPr lang="en-US" dirty="0"/>
              <a:t>the current page.</a:t>
            </a:r>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590550" y="617127"/>
            <a:ext cx="4978400" cy="762000"/>
          </a:xfrm>
        </p:spPr>
        <p:txBody>
          <a:bodyPr/>
          <a:lstStyle/>
          <a:p>
            <a:r>
              <a:rPr lang="en-US" dirty="0" smtClean="0"/>
              <a:t>Using preg_match()</a:t>
            </a:r>
            <a:endParaRPr lang="en-US" dirty="0"/>
          </a:p>
        </p:txBody>
      </p:sp>
      <p:sp>
        <p:nvSpPr>
          <p:cNvPr id="6" name="Text Placeholder 5"/>
          <p:cNvSpPr>
            <a:spLocks noGrp="1"/>
          </p:cNvSpPr>
          <p:nvPr>
            <p:ph type="body" sz="half" idx="3"/>
          </p:nvPr>
        </p:nvSpPr>
        <p:spPr>
          <a:xfrm>
            <a:off x="6235700" y="962769"/>
            <a:ext cx="4978400" cy="762000"/>
          </a:xfrm>
        </p:spPr>
        <p:txBody>
          <a:bodyPr/>
          <a:lstStyle/>
          <a:p>
            <a:r>
              <a:rPr lang="en-US" dirty="0" smtClean="0"/>
              <a:t>Using </a:t>
            </a:r>
            <a:r>
              <a:rPr lang="en-US" dirty="0"/>
              <a:t>preg_match_all()</a:t>
            </a:r>
            <a:endParaRPr lang="en-US" dirty="0"/>
          </a:p>
          <a:p>
            <a:endParaRPr lang="en-US" dirty="0"/>
          </a:p>
        </p:txBody>
      </p:sp>
      <p:sp>
        <p:nvSpPr>
          <p:cNvPr id="4" name="Rectangle 2"/>
          <p:cNvSpPr>
            <a:spLocks noGrp="1" noChangeArrowheads="1"/>
          </p:cNvSpPr>
          <p:nvPr>
            <p:ph sz="half" idx="2"/>
          </p:nvPr>
        </p:nvSpPr>
        <p:spPr bwMode="auto">
          <a:xfrm>
            <a:off x="590550" y="1802176"/>
            <a:ext cx="3873500" cy="1674716"/>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smtClean="0">
                <a:ln>
                  <a:noFill/>
                </a:ln>
                <a:solidFill>
                  <a:srgbClr val="DD4A68"/>
                </a:solidFill>
                <a:effectLst/>
                <a:latin typeface="Consolas" panose="020B0609020204030204" pitchFamily="49" charset="0"/>
              </a:rPr>
              <a:t>$</a:t>
            </a:r>
            <a:r>
              <a:rPr kumimoji="0" lang="en-US" altLang="en-US" sz="2000" b="0" i="0" u="none" strike="noStrike" cap="none" normalizeH="0" baseline="0" dirty="0" err="1" smtClean="0">
                <a:ln>
                  <a:noFill/>
                </a:ln>
                <a:solidFill>
                  <a:srgbClr val="DD4A68"/>
                </a:solidFill>
                <a:effectLst/>
                <a:latin typeface="Consolas" panose="020B0609020204030204" pitchFamily="49" charset="0"/>
              </a:rPr>
              <a:t>str</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smtClean="0">
                <a:ln>
                  <a:noFill/>
                </a:ln>
                <a:solidFill>
                  <a:srgbClr val="9A6E3A"/>
                </a:solidFill>
                <a:effectLst/>
                <a:latin typeface="Consolas" panose="020B0609020204030204" pitchFamily="49" charset="0"/>
              </a:rPr>
              <a:t>=</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smtClean="0">
                <a:ln>
                  <a:noFill/>
                </a:ln>
                <a:solidFill>
                  <a:srgbClr val="669900"/>
                </a:solidFill>
                <a:effectLst/>
                <a:latin typeface="Consolas" panose="020B0609020204030204" pitchFamily="49" charset="0"/>
              </a:rPr>
              <a:t>"Visit LinkedIn"</a:t>
            </a:r>
            <a:r>
              <a:rPr kumimoji="0" lang="en-US" altLang="en-US" sz="2000" b="0" i="0" u="none" strike="noStrike" cap="none" normalizeH="0" baseline="0" dirty="0" smtClean="0">
                <a:ln>
                  <a:noFill/>
                </a:ln>
                <a:solidFill>
                  <a:srgbClr val="999999"/>
                </a:solidFill>
                <a:effectLst/>
                <a:latin typeface="Consolas" panose="020B0609020204030204" pitchFamily="49" charset="0"/>
              </a:rPr>
              <a:t>;</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endParaRPr kumimoji="0" lang="en-US" altLang="en-US" sz="20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smtClean="0">
                <a:ln>
                  <a:noFill/>
                </a:ln>
                <a:solidFill>
                  <a:srgbClr val="DD4A68"/>
                </a:solidFill>
                <a:effectLst/>
                <a:latin typeface="Consolas" panose="020B0609020204030204" pitchFamily="49" charset="0"/>
              </a:rPr>
              <a:t>$pattern</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smtClean="0">
                <a:ln>
                  <a:noFill/>
                </a:ln>
                <a:solidFill>
                  <a:srgbClr val="9A6E3A"/>
                </a:solidFill>
                <a:effectLst/>
                <a:latin typeface="Consolas" panose="020B0609020204030204" pitchFamily="49" charset="0"/>
              </a:rPr>
              <a:t>=</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smtClean="0">
                <a:ln>
                  <a:noFill/>
                </a:ln>
                <a:solidFill>
                  <a:srgbClr val="669900"/>
                </a:solidFill>
                <a:effectLst/>
                <a:latin typeface="Consolas" panose="020B0609020204030204" pitchFamily="49" charset="0"/>
              </a:rPr>
              <a:t>"/LinkedIn/</a:t>
            </a:r>
            <a:r>
              <a:rPr kumimoji="0" lang="en-US" altLang="en-US" sz="2000" b="0" i="0" u="none" strike="noStrike" cap="none" normalizeH="0" baseline="0" dirty="0" err="1" smtClean="0">
                <a:ln>
                  <a:noFill/>
                </a:ln>
                <a:solidFill>
                  <a:srgbClr val="669900"/>
                </a:solidFill>
                <a:effectLst/>
                <a:latin typeface="Consolas" panose="020B0609020204030204" pitchFamily="49" charset="0"/>
              </a:rPr>
              <a:t>i</a:t>
            </a:r>
            <a:r>
              <a:rPr kumimoji="0" lang="en-US" altLang="en-US" sz="2000" b="0" i="0" u="none" strike="noStrike" cap="none" normalizeH="0" baseline="0" dirty="0" smtClean="0">
                <a:ln>
                  <a:noFill/>
                </a:ln>
                <a:solidFill>
                  <a:srgbClr val="669900"/>
                </a:solidFill>
                <a:effectLst/>
                <a:latin typeface="Consolas" panose="020B0609020204030204" pitchFamily="49" charset="0"/>
              </a:rPr>
              <a:t>"</a:t>
            </a:r>
            <a:r>
              <a:rPr kumimoji="0" lang="en-US" altLang="en-US" sz="2000" b="0" i="0" u="none" strike="noStrike" cap="none" normalizeH="0" baseline="0" dirty="0" smtClean="0">
                <a:ln>
                  <a:noFill/>
                </a:ln>
                <a:solidFill>
                  <a:srgbClr val="999999"/>
                </a:solidFill>
                <a:effectLst/>
                <a:latin typeface="Consolas" panose="020B0609020204030204" pitchFamily="49" charset="0"/>
              </a:rPr>
              <a:t>;</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endParaRPr kumimoji="0" lang="en-US" altLang="en-US" sz="20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smtClean="0">
                <a:ln>
                  <a:noFill/>
                </a:ln>
                <a:solidFill>
                  <a:srgbClr val="0077AA"/>
                </a:solidFill>
                <a:effectLst/>
                <a:latin typeface="Consolas" panose="020B0609020204030204" pitchFamily="49" charset="0"/>
              </a:rPr>
              <a:t>echo</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smtClean="0">
                <a:ln>
                  <a:noFill/>
                </a:ln>
                <a:solidFill>
                  <a:srgbClr val="DD4A68"/>
                </a:solidFill>
                <a:effectLst/>
                <a:latin typeface="Consolas" panose="020B0609020204030204" pitchFamily="49" charset="0"/>
              </a:rPr>
              <a:t>preg_match</a:t>
            </a:r>
            <a:r>
              <a:rPr kumimoji="0" lang="en-US" altLang="en-US" sz="2000" b="0" i="0" u="none" strike="noStrike" cap="none" normalizeH="0" baseline="0" dirty="0" smtClean="0">
                <a:ln>
                  <a:noFill/>
                </a:ln>
                <a:solidFill>
                  <a:srgbClr val="999999"/>
                </a:solidFill>
                <a:effectLst/>
                <a:latin typeface="Consolas" panose="020B0609020204030204" pitchFamily="49" charset="0"/>
              </a:rPr>
              <a:t>(</a:t>
            </a:r>
            <a:r>
              <a:rPr kumimoji="0" lang="en-US" altLang="en-US" sz="2000" b="0" i="0" u="none" strike="noStrike" cap="none" normalizeH="0" baseline="0" dirty="0" smtClean="0">
                <a:ln>
                  <a:noFill/>
                </a:ln>
                <a:solidFill>
                  <a:srgbClr val="DD4A68"/>
                </a:solidFill>
                <a:effectLst/>
                <a:latin typeface="Consolas" panose="020B0609020204030204" pitchFamily="49" charset="0"/>
              </a:rPr>
              <a:t>$pattern</a:t>
            </a:r>
            <a:r>
              <a:rPr kumimoji="0" lang="en-US" altLang="en-US" sz="2000" b="0" i="0" u="none" strike="noStrike" cap="none" normalizeH="0" baseline="0" dirty="0" smtClean="0">
                <a:ln>
                  <a:noFill/>
                </a:ln>
                <a:solidFill>
                  <a:srgbClr val="999999"/>
                </a:solidFill>
                <a:effectLst/>
                <a:latin typeface="Consolas" panose="020B0609020204030204" pitchFamily="49" charset="0"/>
              </a:rPr>
              <a:t>,</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smtClean="0">
                <a:ln>
                  <a:noFill/>
                </a:ln>
                <a:solidFill>
                  <a:srgbClr val="DD4A68"/>
                </a:solidFill>
                <a:effectLst/>
                <a:latin typeface="Consolas" panose="020B0609020204030204" pitchFamily="49" charset="0"/>
              </a:rPr>
              <a:t>$</a:t>
            </a:r>
            <a:r>
              <a:rPr kumimoji="0" lang="en-US" altLang="en-US" sz="2000" b="0" i="0" u="none" strike="noStrike" cap="none" normalizeH="0" baseline="0" dirty="0" err="1" smtClean="0">
                <a:ln>
                  <a:noFill/>
                </a:ln>
                <a:solidFill>
                  <a:srgbClr val="DD4A68"/>
                </a:solidFill>
                <a:effectLst/>
                <a:latin typeface="Consolas" panose="020B0609020204030204" pitchFamily="49" charset="0"/>
              </a:rPr>
              <a:t>str</a:t>
            </a:r>
            <a:r>
              <a:rPr kumimoji="0" lang="en-US" altLang="en-US" sz="2000" b="0" i="0" u="none" strike="noStrike" cap="none" normalizeH="0" baseline="0" dirty="0" smtClean="0">
                <a:ln>
                  <a:noFill/>
                </a:ln>
                <a:solidFill>
                  <a:srgbClr val="999999"/>
                </a:solidFill>
                <a:effectLst/>
                <a:latin typeface="Consolas" panose="020B0609020204030204" pitchFamily="49" charset="0"/>
              </a:rPr>
              <a:t>);</a:t>
            </a:r>
            <a:r>
              <a:rPr kumimoji="0" lang="en-US" altLang="en-US" sz="2800" b="0" i="0" u="none" strike="noStrike" cap="none" normalizeH="0" baseline="0" dirty="0" smtClean="0">
                <a:ln>
                  <a:noFill/>
                </a:ln>
                <a:solidFill>
                  <a:schemeClr val="tx1"/>
                </a:solidFill>
                <a:effectLst/>
              </a:rPr>
              <a:t> </a:t>
            </a:r>
            <a:endParaRPr kumimoji="0" lang="en-US" altLang="en-US" sz="4400" b="0" i="0" u="none" strike="noStrike" cap="none" normalizeH="0" baseline="0" dirty="0" smtClean="0">
              <a:ln>
                <a:noFill/>
              </a:ln>
              <a:solidFill>
                <a:schemeClr val="tx1"/>
              </a:solidFill>
              <a:effectLst/>
              <a:latin typeface="Arial" panose="020B0604020202090204" pitchFamily="34" charset="0"/>
            </a:endParaRPr>
          </a:p>
        </p:txBody>
      </p:sp>
      <p:sp>
        <p:nvSpPr>
          <p:cNvPr id="9" name="Rectangle 3"/>
          <p:cNvSpPr>
            <a:spLocks noGrp="1" noChangeArrowheads="1"/>
          </p:cNvSpPr>
          <p:nvPr>
            <p:ph sz="half" idx="4"/>
          </p:nvPr>
        </p:nvSpPr>
        <p:spPr bwMode="auto">
          <a:xfrm>
            <a:off x="5435600" y="1648287"/>
            <a:ext cx="6578600" cy="1982493"/>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smtClean="0">
                <a:ln>
                  <a:noFill/>
                </a:ln>
                <a:solidFill>
                  <a:srgbClr val="DD4A68"/>
                </a:solidFill>
                <a:effectLst/>
                <a:latin typeface="Consolas" panose="020B0609020204030204" pitchFamily="49" charset="0"/>
              </a:rPr>
              <a:t>$</a:t>
            </a:r>
            <a:r>
              <a:rPr kumimoji="0" lang="en-US" altLang="en-US" sz="2000" b="0" i="0" u="none" strike="noStrike" cap="none" normalizeH="0" baseline="0" dirty="0" err="1" smtClean="0">
                <a:ln>
                  <a:noFill/>
                </a:ln>
                <a:solidFill>
                  <a:srgbClr val="DD4A68"/>
                </a:solidFill>
                <a:effectLst/>
                <a:latin typeface="Consolas" panose="020B0609020204030204" pitchFamily="49" charset="0"/>
              </a:rPr>
              <a:t>str</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smtClean="0">
                <a:ln>
                  <a:noFill/>
                </a:ln>
                <a:solidFill>
                  <a:srgbClr val="9A6E3A"/>
                </a:solidFill>
                <a:effectLst/>
                <a:latin typeface="Consolas" panose="020B0609020204030204" pitchFamily="49" charset="0"/>
              </a:rPr>
              <a:t>=</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smtClean="0">
                <a:ln>
                  <a:noFill/>
                </a:ln>
                <a:solidFill>
                  <a:srgbClr val="669900"/>
                </a:solidFill>
                <a:effectLst/>
                <a:latin typeface="Consolas" panose="020B0609020204030204" pitchFamily="49" charset="0"/>
              </a:rPr>
              <a:t>"</a:t>
            </a:r>
            <a:r>
              <a:rPr lang="en-US" altLang="en-US" sz="2000" dirty="0" smtClean="0">
                <a:solidFill>
                  <a:srgbClr val="669900"/>
                </a:solidFill>
                <a:latin typeface="Consolas" panose="020B0609020204030204" pitchFamily="49" charset="0"/>
              </a:rPr>
              <a:t>Don’t trouble </a:t>
            </a:r>
            <a:r>
              <a:rPr lang="en-US" altLang="en-US" sz="2000" dirty="0" smtClean="0">
                <a:solidFill>
                  <a:srgbClr val="669900"/>
                </a:solidFill>
                <a:latin typeface="Consolas" panose="020B0609020204030204" pitchFamily="49" charset="0"/>
              </a:rPr>
              <a:t>trouble</a:t>
            </a:r>
            <a:r>
              <a:rPr lang="en-US" altLang="en-US" sz="2000" dirty="0" smtClean="0">
                <a:solidFill>
                  <a:srgbClr val="669900"/>
                </a:solidFill>
                <a:latin typeface="Consolas" panose="020B0609020204030204" pitchFamily="49" charset="0"/>
              </a:rPr>
              <a:t> unless it troubles you "</a:t>
            </a:r>
            <a:r>
              <a:rPr lang="en-US" altLang="en-US" sz="2000" dirty="0" smtClean="0">
                <a:solidFill>
                  <a:srgbClr val="999999"/>
                </a:solidFill>
                <a:latin typeface="Consolas" panose="020B0609020204030204" pitchFamily="49" charset="0"/>
              </a:rPr>
              <a:t>;</a:t>
            </a:r>
            <a:endParaRPr lang="en-US" altLang="en-US" sz="20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smtClean="0">
                <a:ln>
                  <a:noFill/>
                </a:ln>
                <a:solidFill>
                  <a:srgbClr val="DD4A68"/>
                </a:solidFill>
                <a:effectLst/>
                <a:latin typeface="Consolas" panose="020B0609020204030204" pitchFamily="49" charset="0"/>
              </a:rPr>
              <a:t>$pattern</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smtClean="0">
                <a:ln>
                  <a:noFill/>
                </a:ln>
                <a:solidFill>
                  <a:srgbClr val="9A6E3A"/>
                </a:solidFill>
                <a:effectLst/>
                <a:latin typeface="Consolas" panose="020B0609020204030204" pitchFamily="49" charset="0"/>
              </a:rPr>
              <a:t>=</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smtClean="0">
                <a:ln>
                  <a:noFill/>
                </a:ln>
                <a:solidFill>
                  <a:srgbClr val="669900"/>
                </a:solidFill>
                <a:effectLst/>
                <a:latin typeface="Consolas" panose="020B0609020204030204" pitchFamily="49" charset="0"/>
              </a:rPr>
              <a:t>"/</a:t>
            </a:r>
            <a:r>
              <a:rPr kumimoji="0" lang="en-US" altLang="en-US" sz="2000" b="0" i="0" u="none" strike="noStrike" cap="none" normalizeH="0" baseline="0" dirty="0" err="1" smtClean="0">
                <a:ln>
                  <a:noFill/>
                </a:ln>
                <a:solidFill>
                  <a:srgbClr val="669900"/>
                </a:solidFill>
                <a:effectLst/>
                <a:latin typeface="Consolas" panose="020B0609020204030204" pitchFamily="49" charset="0"/>
              </a:rPr>
              <a:t>rou</a:t>
            </a:r>
            <a:r>
              <a:rPr kumimoji="0" lang="en-US" altLang="en-US" sz="2000" b="0" i="0" u="none" strike="noStrike" cap="none" normalizeH="0" baseline="0" dirty="0" smtClean="0">
                <a:ln>
                  <a:noFill/>
                </a:ln>
                <a:solidFill>
                  <a:srgbClr val="669900"/>
                </a:solidFill>
                <a:effectLst/>
                <a:latin typeface="Consolas" panose="020B0609020204030204" pitchFamily="49" charset="0"/>
              </a:rPr>
              <a:t>/</a:t>
            </a:r>
            <a:r>
              <a:rPr kumimoji="0" lang="en-US" altLang="en-US" sz="2000" b="0" i="0" u="none" strike="noStrike" cap="none" normalizeH="0" baseline="0" dirty="0" err="1" smtClean="0">
                <a:ln>
                  <a:noFill/>
                </a:ln>
                <a:solidFill>
                  <a:srgbClr val="669900"/>
                </a:solidFill>
                <a:effectLst/>
                <a:latin typeface="Consolas" panose="020B0609020204030204" pitchFamily="49" charset="0"/>
              </a:rPr>
              <a:t>i</a:t>
            </a:r>
            <a:r>
              <a:rPr kumimoji="0" lang="en-US" altLang="en-US" sz="2000" b="0" i="0" u="none" strike="noStrike" cap="none" normalizeH="0" baseline="0" dirty="0" smtClean="0">
                <a:ln>
                  <a:noFill/>
                </a:ln>
                <a:solidFill>
                  <a:srgbClr val="669900"/>
                </a:solidFill>
                <a:effectLst/>
                <a:latin typeface="Consolas" panose="020B0609020204030204" pitchFamily="49" charset="0"/>
              </a:rPr>
              <a:t>"</a:t>
            </a:r>
            <a:r>
              <a:rPr kumimoji="0" lang="en-US" altLang="en-US" sz="2000" b="0" i="0" u="none" strike="noStrike" cap="none" normalizeH="0" baseline="0" dirty="0" smtClean="0">
                <a:ln>
                  <a:noFill/>
                </a:ln>
                <a:solidFill>
                  <a:srgbClr val="999999"/>
                </a:solidFill>
                <a:effectLst/>
                <a:latin typeface="Consolas" panose="020B0609020204030204" pitchFamily="49" charset="0"/>
              </a:rPr>
              <a:t>;</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endParaRPr kumimoji="0" lang="en-US" altLang="en-US" sz="20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0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smtClean="0">
                <a:ln>
                  <a:noFill/>
                </a:ln>
                <a:solidFill>
                  <a:srgbClr val="0077AA"/>
                </a:solidFill>
                <a:effectLst/>
                <a:latin typeface="Consolas" panose="020B0609020204030204" pitchFamily="49" charset="0"/>
              </a:rPr>
              <a:t>echo</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smtClean="0">
                <a:ln>
                  <a:noFill/>
                </a:ln>
                <a:solidFill>
                  <a:srgbClr val="DD4A68"/>
                </a:solidFill>
                <a:effectLst/>
                <a:latin typeface="Consolas" panose="020B0609020204030204" pitchFamily="49" charset="0"/>
              </a:rPr>
              <a:t>preg_match_all</a:t>
            </a:r>
            <a:r>
              <a:rPr kumimoji="0" lang="en-US" altLang="en-US" sz="2000" b="0" i="0" u="none" strike="noStrike" cap="none" normalizeH="0" baseline="0" dirty="0" smtClean="0">
                <a:ln>
                  <a:noFill/>
                </a:ln>
                <a:solidFill>
                  <a:srgbClr val="999999"/>
                </a:solidFill>
                <a:effectLst/>
                <a:latin typeface="Consolas" panose="020B0609020204030204" pitchFamily="49" charset="0"/>
              </a:rPr>
              <a:t>(</a:t>
            </a:r>
            <a:r>
              <a:rPr kumimoji="0" lang="en-US" altLang="en-US" sz="2000" b="0" i="0" u="none" strike="noStrike" cap="none" normalizeH="0" baseline="0" dirty="0" smtClean="0">
                <a:ln>
                  <a:noFill/>
                </a:ln>
                <a:solidFill>
                  <a:srgbClr val="DD4A68"/>
                </a:solidFill>
                <a:effectLst/>
                <a:latin typeface="Consolas" panose="020B0609020204030204" pitchFamily="49" charset="0"/>
              </a:rPr>
              <a:t>$pattern</a:t>
            </a:r>
            <a:r>
              <a:rPr kumimoji="0" lang="en-US" altLang="en-US" sz="2000" b="0" i="0" u="none" strike="noStrike" cap="none" normalizeH="0" baseline="0" dirty="0" smtClean="0">
                <a:ln>
                  <a:noFill/>
                </a:ln>
                <a:solidFill>
                  <a:srgbClr val="999999"/>
                </a:solidFill>
                <a:effectLst/>
                <a:latin typeface="Consolas" panose="020B0609020204030204" pitchFamily="49" charset="0"/>
              </a:rPr>
              <a:t>,</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smtClean="0">
                <a:ln>
                  <a:noFill/>
                </a:ln>
                <a:solidFill>
                  <a:srgbClr val="DD4A68"/>
                </a:solidFill>
                <a:effectLst/>
                <a:latin typeface="Consolas" panose="020B0609020204030204" pitchFamily="49" charset="0"/>
              </a:rPr>
              <a:t>$</a:t>
            </a:r>
            <a:r>
              <a:rPr kumimoji="0" lang="en-US" altLang="en-US" sz="2000" b="0" i="0" u="none" strike="noStrike" cap="none" normalizeH="0" baseline="0" dirty="0" err="1" smtClean="0">
                <a:ln>
                  <a:noFill/>
                </a:ln>
                <a:solidFill>
                  <a:srgbClr val="DD4A68"/>
                </a:solidFill>
                <a:effectLst/>
                <a:latin typeface="Consolas" panose="020B0609020204030204" pitchFamily="49" charset="0"/>
              </a:rPr>
              <a:t>str</a:t>
            </a:r>
            <a:r>
              <a:rPr kumimoji="0" lang="en-US" altLang="en-US" sz="2000" b="0" i="0" u="none" strike="noStrike" cap="none" normalizeH="0" baseline="0" dirty="0" smtClean="0">
                <a:ln>
                  <a:noFill/>
                </a:ln>
                <a:solidFill>
                  <a:srgbClr val="999999"/>
                </a:solidFill>
                <a:effectLst/>
                <a:latin typeface="Consolas" panose="020B0609020204030204" pitchFamily="49" charset="0"/>
              </a:rPr>
              <a:t>);</a:t>
            </a:r>
            <a:r>
              <a:rPr kumimoji="0" lang="en-US" altLang="en-US" sz="2800" b="0" i="0" u="none" strike="noStrike" cap="none" normalizeH="0" baseline="0" dirty="0" smtClean="0">
                <a:ln>
                  <a:noFill/>
                </a:ln>
                <a:solidFill>
                  <a:schemeClr val="tx1"/>
                </a:solidFill>
                <a:effectLst/>
              </a:rPr>
              <a:t> </a:t>
            </a:r>
            <a:endParaRPr kumimoji="0" lang="en-US" altLang="en-US" sz="4400" b="0" i="0" u="none" strike="noStrike" cap="none" normalizeH="0" baseline="0" dirty="0" smtClean="0">
              <a:ln>
                <a:noFill/>
              </a:ln>
              <a:solidFill>
                <a:schemeClr val="tx1"/>
              </a:solidFill>
              <a:effectLst/>
              <a:latin typeface="Arial" panose="020B0604020202090204" pitchFamily="34" charset="0"/>
            </a:endParaRPr>
          </a:p>
        </p:txBody>
      </p:sp>
      <p:sp>
        <p:nvSpPr>
          <p:cNvPr id="10" name="Rectangle 9"/>
          <p:cNvSpPr/>
          <p:nvPr/>
        </p:nvSpPr>
        <p:spPr>
          <a:xfrm>
            <a:off x="3079750" y="3986278"/>
            <a:ext cx="3162212" cy="461665"/>
          </a:xfrm>
          <a:prstGeom prst="rect">
            <a:avLst/>
          </a:prstGeom>
        </p:spPr>
        <p:txBody>
          <a:bodyPr wrap="none">
            <a:spAutoFit/>
          </a:bodyPr>
          <a:lstStyle/>
          <a:p>
            <a:r>
              <a:rPr lang="en-US" sz="2400" b="1" dirty="0">
                <a:solidFill>
                  <a:schemeClr val="accent1"/>
                </a:solidFill>
                <a:latin typeface="Segoe UI" panose="020B0502040204020203" pitchFamily="34" charset="0"/>
              </a:rPr>
              <a:t>Using preg_replace()</a:t>
            </a:r>
            <a:endParaRPr lang="en-US" sz="2400" b="1" i="0" dirty="0">
              <a:solidFill>
                <a:schemeClr val="accent1"/>
              </a:solidFill>
              <a:effectLst/>
              <a:latin typeface="Segoe UI" panose="020B0502040204020203" pitchFamily="34" charset="0"/>
            </a:endParaRPr>
          </a:p>
        </p:txBody>
      </p:sp>
      <p:sp>
        <p:nvSpPr>
          <p:cNvPr id="11" name="Rectangle 4"/>
          <p:cNvSpPr>
            <a:spLocks noChangeArrowheads="1"/>
          </p:cNvSpPr>
          <p:nvPr/>
        </p:nvSpPr>
        <p:spPr bwMode="auto">
          <a:xfrm>
            <a:off x="2184400" y="5047719"/>
            <a:ext cx="6992299" cy="136694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58700" rIns="0" bIns="15870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smtClean="0">
                <a:ln>
                  <a:noFill/>
                </a:ln>
                <a:solidFill>
                  <a:srgbClr val="DD4A68"/>
                </a:solidFill>
                <a:effectLst/>
                <a:latin typeface="Consolas" panose="020B0609020204030204" pitchFamily="49" charset="0"/>
              </a:rPr>
              <a:t>$</a:t>
            </a:r>
            <a:r>
              <a:rPr kumimoji="0" lang="en-US" altLang="en-US" sz="2000" b="0" i="0" u="none" strike="noStrike" cap="none" normalizeH="0" baseline="0" dirty="0" err="1" smtClean="0">
                <a:ln>
                  <a:noFill/>
                </a:ln>
                <a:solidFill>
                  <a:srgbClr val="DD4A68"/>
                </a:solidFill>
                <a:effectLst/>
                <a:latin typeface="Consolas" panose="020B0609020204030204" pitchFamily="49" charset="0"/>
              </a:rPr>
              <a:t>str</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smtClean="0">
                <a:ln>
                  <a:noFill/>
                </a:ln>
                <a:solidFill>
                  <a:srgbClr val="9A6E3A"/>
                </a:solidFill>
                <a:effectLst/>
                <a:latin typeface="Consolas" panose="020B0609020204030204" pitchFamily="49" charset="0"/>
              </a:rPr>
              <a:t>=</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smtClean="0">
                <a:ln>
                  <a:noFill/>
                </a:ln>
                <a:solidFill>
                  <a:srgbClr val="669900"/>
                </a:solidFill>
                <a:effectLst/>
                <a:latin typeface="Consolas" panose="020B0609020204030204" pitchFamily="49" charset="0"/>
              </a:rPr>
              <a:t>"Visit LinkedIn!"</a:t>
            </a:r>
            <a:r>
              <a:rPr kumimoji="0" lang="en-US" altLang="en-US" sz="2000" b="0" i="0" u="none" strike="noStrike" cap="none" normalizeH="0" baseline="0" dirty="0" smtClean="0">
                <a:ln>
                  <a:noFill/>
                </a:ln>
                <a:solidFill>
                  <a:srgbClr val="999999"/>
                </a:solidFill>
                <a:effectLst/>
                <a:latin typeface="Consolas" panose="020B0609020204030204" pitchFamily="49" charset="0"/>
              </a:rPr>
              <a:t>;</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endParaRPr kumimoji="0" lang="en-US" altLang="en-US" sz="2000" b="0" i="0" u="none" strike="noStrike" cap="none" normalizeH="0" baseline="0" dirty="0" smtClean="0">
              <a:ln>
                <a:noFill/>
              </a:ln>
              <a:solidFill>
                <a:srgbClr val="000000"/>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smtClean="0">
                <a:ln>
                  <a:noFill/>
                </a:ln>
                <a:solidFill>
                  <a:srgbClr val="DD4A68"/>
                </a:solidFill>
                <a:effectLst/>
                <a:latin typeface="Consolas" panose="020B0609020204030204" pitchFamily="49" charset="0"/>
              </a:rPr>
              <a:t>$pattern</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smtClean="0">
                <a:ln>
                  <a:noFill/>
                </a:ln>
                <a:solidFill>
                  <a:srgbClr val="9A6E3A"/>
                </a:solidFill>
                <a:effectLst/>
                <a:latin typeface="Consolas" panose="020B0609020204030204" pitchFamily="49" charset="0"/>
              </a:rPr>
              <a:t>=</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smtClean="0">
                <a:ln>
                  <a:noFill/>
                </a:ln>
                <a:solidFill>
                  <a:srgbClr val="669900"/>
                </a:solidFill>
                <a:effectLst/>
                <a:latin typeface="Consolas" panose="020B0609020204030204" pitchFamily="49" charset="0"/>
              </a:rPr>
              <a:t>"/LinkedIn/</a:t>
            </a:r>
            <a:r>
              <a:rPr kumimoji="0" lang="en-US" altLang="en-US" sz="2000" b="0" i="0" u="none" strike="noStrike" cap="none" normalizeH="0" baseline="0" dirty="0" err="1" smtClean="0">
                <a:ln>
                  <a:noFill/>
                </a:ln>
                <a:solidFill>
                  <a:srgbClr val="669900"/>
                </a:solidFill>
                <a:effectLst/>
                <a:latin typeface="Consolas" panose="020B0609020204030204" pitchFamily="49" charset="0"/>
              </a:rPr>
              <a:t>i</a:t>
            </a:r>
            <a:r>
              <a:rPr kumimoji="0" lang="en-US" altLang="en-US" sz="2000" b="0" i="0" u="none" strike="noStrike" cap="none" normalizeH="0" baseline="0" dirty="0" smtClean="0">
                <a:ln>
                  <a:noFill/>
                </a:ln>
                <a:solidFill>
                  <a:srgbClr val="669900"/>
                </a:solidFill>
                <a:effectLst/>
                <a:latin typeface="Consolas" panose="020B0609020204030204" pitchFamily="49" charset="0"/>
              </a:rPr>
              <a:t>"</a:t>
            </a:r>
            <a:r>
              <a:rPr kumimoji="0" lang="en-US" altLang="en-US" sz="2000" b="0" i="0" u="none" strike="noStrike" cap="none" normalizeH="0" baseline="0" dirty="0" smtClean="0">
                <a:ln>
                  <a:noFill/>
                </a:ln>
                <a:solidFill>
                  <a:srgbClr val="999999"/>
                </a:solidFill>
                <a:effectLst/>
                <a:latin typeface="Consolas" panose="020B0609020204030204" pitchFamily="49" charset="0"/>
              </a:rPr>
              <a:t>;</a:t>
            </a:r>
            <a:endParaRPr kumimoji="0" lang="en-US" altLang="en-US" sz="2000" b="0" i="0" u="none" strike="noStrike" cap="none" normalizeH="0" baseline="0" dirty="0" smtClean="0">
              <a:ln>
                <a:noFill/>
              </a:ln>
              <a:solidFill>
                <a:srgbClr val="9999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smtClean="0">
                <a:ln>
                  <a:noFill/>
                </a:ln>
                <a:solidFill>
                  <a:srgbClr val="0077AA"/>
                </a:solidFill>
                <a:effectLst/>
                <a:latin typeface="Consolas" panose="020B0609020204030204" pitchFamily="49" charset="0"/>
              </a:rPr>
              <a:t>echo</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smtClean="0">
                <a:ln>
                  <a:noFill/>
                </a:ln>
                <a:solidFill>
                  <a:srgbClr val="DD4A68"/>
                </a:solidFill>
                <a:effectLst/>
                <a:latin typeface="Consolas" panose="020B0609020204030204" pitchFamily="49" charset="0"/>
              </a:rPr>
              <a:t>preg_replace</a:t>
            </a:r>
            <a:r>
              <a:rPr kumimoji="0" lang="en-US" altLang="en-US" sz="2000" b="0" i="0" u="none" strike="noStrike" cap="none" normalizeH="0" baseline="0" dirty="0" smtClean="0">
                <a:ln>
                  <a:noFill/>
                </a:ln>
                <a:solidFill>
                  <a:srgbClr val="999999"/>
                </a:solidFill>
                <a:effectLst/>
                <a:latin typeface="Consolas" panose="020B0609020204030204" pitchFamily="49" charset="0"/>
              </a:rPr>
              <a:t>(</a:t>
            </a:r>
            <a:r>
              <a:rPr kumimoji="0" lang="en-US" altLang="en-US" sz="2000" b="0" i="0" u="none" strike="noStrike" cap="none" normalizeH="0" baseline="0" dirty="0" smtClean="0">
                <a:ln>
                  <a:noFill/>
                </a:ln>
                <a:solidFill>
                  <a:srgbClr val="DD4A68"/>
                </a:solidFill>
                <a:effectLst/>
                <a:latin typeface="Consolas" panose="020B0609020204030204" pitchFamily="49" charset="0"/>
              </a:rPr>
              <a:t>$pattern</a:t>
            </a:r>
            <a:r>
              <a:rPr kumimoji="0" lang="en-US" altLang="en-US" sz="2000" b="0" i="0" u="none" strike="noStrike" cap="none" normalizeH="0" baseline="0" dirty="0" smtClean="0">
                <a:ln>
                  <a:noFill/>
                </a:ln>
                <a:solidFill>
                  <a:srgbClr val="999999"/>
                </a:solidFill>
                <a:effectLst/>
                <a:latin typeface="Consolas" panose="020B0609020204030204" pitchFamily="49" charset="0"/>
              </a:rPr>
              <a:t>,</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smtClean="0">
                <a:ln>
                  <a:noFill/>
                </a:ln>
                <a:solidFill>
                  <a:srgbClr val="669900"/>
                </a:solidFill>
                <a:effectLst/>
                <a:latin typeface="Consolas" panose="020B0609020204030204" pitchFamily="49" charset="0"/>
              </a:rPr>
              <a:t>“</a:t>
            </a:r>
            <a:r>
              <a:rPr kumimoji="0" lang="en-US" altLang="en-US" sz="2000" b="0" i="0" u="none" strike="noStrike" cap="none" normalizeH="0" dirty="0" smtClean="0">
                <a:ln>
                  <a:noFill/>
                </a:ln>
                <a:solidFill>
                  <a:srgbClr val="669900"/>
                </a:solidFill>
                <a:effectLst/>
                <a:latin typeface="Consolas" panose="020B0609020204030204" pitchFamily="49" charset="0"/>
              </a:rPr>
              <a:t>Instagram</a:t>
            </a:r>
            <a:r>
              <a:rPr kumimoji="0" lang="en-US" altLang="en-US" sz="2000" b="0" i="0" u="none" strike="noStrike" cap="none" normalizeH="0" baseline="0" dirty="0" smtClean="0">
                <a:ln>
                  <a:noFill/>
                </a:ln>
                <a:solidFill>
                  <a:srgbClr val="669900"/>
                </a:solidFill>
                <a:effectLst/>
                <a:latin typeface="Consolas" panose="020B0609020204030204" pitchFamily="49" charset="0"/>
              </a:rPr>
              <a:t>"</a:t>
            </a:r>
            <a:r>
              <a:rPr kumimoji="0" lang="en-US" altLang="en-US" sz="2000" b="0" i="0" u="none" strike="noStrike" cap="none" normalizeH="0" baseline="0" dirty="0" smtClean="0">
                <a:ln>
                  <a:noFill/>
                </a:ln>
                <a:solidFill>
                  <a:srgbClr val="999999"/>
                </a:solidFill>
                <a:effectLst/>
                <a:latin typeface="Consolas" panose="020B0609020204030204" pitchFamily="49" charset="0"/>
              </a:rPr>
              <a:t>,</a:t>
            </a:r>
            <a:r>
              <a:rPr kumimoji="0" lang="en-US" altLang="en-US" sz="2000" b="0" i="0" u="none" strike="noStrike" cap="none" normalizeH="0" baseline="0" dirty="0" smtClean="0">
                <a:ln>
                  <a:noFill/>
                </a:ln>
                <a:solidFill>
                  <a:srgbClr val="000000"/>
                </a:solidFill>
                <a:effectLst/>
                <a:latin typeface="Consolas" panose="020B0609020204030204" pitchFamily="49" charset="0"/>
              </a:rPr>
              <a:t> </a:t>
            </a:r>
            <a:r>
              <a:rPr kumimoji="0" lang="en-US" altLang="en-US" sz="2000" b="0" i="0" u="none" strike="noStrike" cap="none" normalizeH="0" baseline="0" dirty="0" smtClean="0">
                <a:ln>
                  <a:noFill/>
                </a:ln>
                <a:solidFill>
                  <a:srgbClr val="DD4A68"/>
                </a:solidFill>
                <a:effectLst/>
                <a:latin typeface="Consolas" panose="020B0609020204030204" pitchFamily="49" charset="0"/>
              </a:rPr>
              <a:t>$</a:t>
            </a:r>
            <a:r>
              <a:rPr kumimoji="0" lang="en-US" altLang="en-US" sz="2000" b="0" i="0" u="none" strike="noStrike" cap="none" normalizeH="0" baseline="0" dirty="0" err="1" smtClean="0">
                <a:ln>
                  <a:noFill/>
                </a:ln>
                <a:solidFill>
                  <a:srgbClr val="DD4A68"/>
                </a:solidFill>
                <a:effectLst/>
                <a:latin typeface="Consolas" panose="020B0609020204030204" pitchFamily="49" charset="0"/>
              </a:rPr>
              <a:t>str</a:t>
            </a:r>
            <a:r>
              <a:rPr kumimoji="0" lang="en-US" altLang="en-US" sz="2000" b="0" i="0" u="none" strike="noStrike" cap="none" normalizeH="0" baseline="0" dirty="0" smtClean="0">
                <a:ln>
                  <a:noFill/>
                </a:ln>
                <a:solidFill>
                  <a:srgbClr val="999999"/>
                </a:solidFill>
                <a:effectLst/>
                <a:latin typeface="Consolas" panose="020B0609020204030204" pitchFamily="49" charset="0"/>
              </a:rPr>
              <a:t>);</a:t>
            </a:r>
            <a:r>
              <a:rPr kumimoji="0" lang="en-US" altLang="en-US" sz="2800" b="0" i="0" u="none" strike="noStrike" cap="none" normalizeH="0" baseline="0" dirty="0" smtClean="0">
                <a:ln>
                  <a:noFill/>
                </a:ln>
                <a:solidFill>
                  <a:schemeClr val="tx1"/>
                </a:solidFill>
                <a:effectLst/>
              </a:rPr>
              <a:t> </a:t>
            </a:r>
            <a:endParaRPr kumimoji="0" lang="en-US" altLang="en-US" sz="4400" b="0" i="0" u="none" strike="noStrike" cap="none" normalizeH="0" baseline="0" dirty="0" smtClean="0">
              <a:ln>
                <a:noFill/>
              </a:ln>
              <a:solidFill>
                <a:schemeClr val="tx1"/>
              </a:solidFill>
              <a:effectLst/>
              <a:latin typeface="Arial" panose="020B060402020209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Regular Expression Modifiers</a:t>
            </a:r>
            <a:br>
              <a:rPr lang="en-US" dirty="0"/>
            </a:br>
            <a:endParaRPr lang="en-US" dirty="0"/>
          </a:p>
        </p:txBody>
      </p:sp>
      <p:graphicFrame>
        <p:nvGraphicFramePr>
          <p:cNvPr id="7" name="Content Placeholder 6"/>
          <p:cNvGraphicFramePr>
            <a:graphicFrameLocks noGrp="1"/>
          </p:cNvGraphicFramePr>
          <p:nvPr>
            <p:ph sz="half" idx="2"/>
          </p:nvPr>
        </p:nvGraphicFramePr>
        <p:xfrm>
          <a:off x="812800" y="1193799"/>
          <a:ext cx="10579099" cy="4229307"/>
        </p:xfrm>
        <a:graphic>
          <a:graphicData uri="http://schemas.openxmlformats.org/drawingml/2006/table">
            <a:tbl>
              <a:tblPr/>
              <a:tblGrid>
                <a:gridCol w="2348296"/>
                <a:gridCol w="7991598"/>
                <a:gridCol w="239205"/>
              </a:tblGrid>
              <a:tr h="932249">
                <a:tc>
                  <a:txBody>
                    <a:bodyPr/>
                    <a:lstStyle/>
                    <a:p>
                      <a:pPr algn="l" fontAlgn="t"/>
                      <a:r>
                        <a:rPr lang="en-US" b="1" dirty="0">
                          <a:effectLst/>
                        </a:rPr>
                        <a:t>Modifier</a:t>
                      </a:r>
                      <a:endParaRPr lang="en-US" b="1" dirty="0">
                        <a:effectLst/>
                      </a:endParaRPr>
                    </a:p>
                  </a:txBody>
                  <a:tcPr marL="152400" marR="76200" marT="76200" marB="76200">
                    <a:lnL>
                      <a:noFill/>
                    </a:lnL>
                    <a:lnR>
                      <a:noFill/>
                    </a:lnR>
                    <a:lnT>
                      <a:noFill/>
                    </a:lnT>
                    <a:lnB w="9525" cap="flat" cmpd="sng" algn="ctr">
                      <a:solidFill>
                        <a:srgbClr val="FFFFFF"/>
                      </a:solidFill>
                      <a:prstDash val="solid"/>
                      <a:round/>
                      <a:headEnd type="none" w="med" len="med"/>
                      <a:tailEnd type="none" w="med" len="med"/>
                    </a:lnB>
                    <a:solidFill>
                      <a:srgbClr val="E7E9EB"/>
                    </a:solidFill>
                  </a:tcPr>
                </a:tc>
                <a:tc>
                  <a:txBody>
                    <a:bodyPr/>
                    <a:lstStyle/>
                    <a:p>
                      <a:pPr algn="l" fontAlgn="t"/>
                      <a:r>
                        <a:rPr lang="en-US" b="1" dirty="0">
                          <a:effectLst/>
                        </a:rPr>
                        <a:t>Description</a:t>
                      </a:r>
                      <a:endParaRPr lang="en-US" b="1" dirty="0">
                        <a:effectLst/>
                      </a:endParaRPr>
                    </a:p>
                  </a:txBody>
                  <a:tcPr marL="76200" marR="76200" marT="76200" marB="76200">
                    <a:lnL>
                      <a:noFill/>
                    </a:lnL>
                    <a:lnR>
                      <a:noFill/>
                    </a:lnR>
                    <a:lnT>
                      <a:noFill/>
                    </a:lnT>
                    <a:lnB w="9525" cap="flat" cmpd="sng" algn="ctr">
                      <a:solidFill>
                        <a:srgbClr val="FFFFFF"/>
                      </a:solidFill>
                      <a:prstDash val="solid"/>
                      <a:round/>
                      <a:headEnd type="none" w="med" len="med"/>
                      <a:tailEnd type="none" w="med" len="med"/>
                    </a:lnB>
                    <a:solidFill>
                      <a:srgbClr val="E7E9EB"/>
                    </a:solidFill>
                  </a:tcPr>
                </a:tc>
                <a:tc>
                  <a:txBody>
                    <a:bodyPr/>
                    <a:lstStyle/>
                    <a:p>
                      <a:pPr algn="ctr" fontAlgn="t"/>
                      <a:endParaRPr lang="en-US" dirty="0">
                        <a:effectLst/>
                      </a:endParaRPr>
                    </a:p>
                  </a:txBody>
                  <a:tcPr marL="76200" marR="76200" marT="76200" marB="76200">
                    <a:lnL>
                      <a:noFill/>
                    </a:lnL>
                    <a:lnR>
                      <a:noFill/>
                    </a:lnR>
                    <a:lnT>
                      <a:noFill/>
                    </a:lnT>
                    <a:lnB w="9525" cap="flat" cmpd="sng" algn="ctr">
                      <a:solidFill>
                        <a:srgbClr val="FFFFFF"/>
                      </a:solidFill>
                      <a:prstDash val="solid"/>
                      <a:round/>
                      <a:headEnd type="none" w="med" len="med"/>
                      <a:tailEnd type="none" w="med" len="med"/>
                    </a:lnB>
                    <a:solidFill>
                      <a:srgbClr val="E7E9EB"/>
                    </a:solidFill>
                  </a:tcPr>
                </a:tc>
              </a:tr>
              <a:tr h="932249">
                <a:tc>
                  <a:txBody>
                    <a:bodyPr/>
                    <a:lstStyle/>
                    <a:p>
                      <a:pPr algn="l" fontAlgn="t"/>
                      <a:r>
                        <a:rPr lang="en-US" sz="2800" b="1" dirty="0" err="1">
                          <a:effectLst/>
                        </a:rPr>
                        <a:t>i</a:t>
                      </a:r>
                      <a:endParaRPr lang="en-US" sz="2800" b="1" dirty="0">
                        <a:effectLst/>
                      </a:endParaRPr>
                    </a:p>
                  </a:txBody>
                  <a:tcPr marL="152400" marR="76200" marT="76200" marB="76200">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9EB"/>
                    </a:solidFill>
                  </a:tcPr>
                </a:tc>
                <a:tc>
                  <a:txBody>
                    <a:bodyPr/>
                    <a:lstStyle/>
                    <a:p>
                      <a:pPr algn="l" fontAlgn="t"/>
                      <a:r>
                        <a:rPr lang="en-US" sz="2800" dirty="0">
                          <a:effectLst/>
                        </a:rPr>
                        <a:t>Performs a case-insensitive search</a:t>
                      </a:r>
                      <a:endParaRPr lang="en-US" sz="2800" dirty="0">
                        <a:effectLst/>
                      </a:endParaRPr>
                    </a:p>
                  </a:txBody>
                  <a:tcPr marL="76200" marR="76200" marT="76200" marB="76200">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9EB"/>
                    </a:solidFill>
                  </a:tcPr>
                </a:tc>
                <a:tc>
                  <a:txBody>
                    <a:bodyPr/>
                    <a:lstStyle/>
                    <a:p>
                      <a:pPr algn="l" fontAlgn="t"/>
                      <a:endParaRPr lang="en-US" dirty="0">
                        <a:effectLst/>
                      </a:endParaRPr>
                    </a:p>
                  </a:txBody>
                  <a:tcPr marL="76200" marR="76200" marT="76200" marB="76200">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9EB"/>
                    </a:solidFill>
                  </a:tcPr>
                </a:tc>
              </a:tr>
              <a:tr h="827903">
                <a:tc>
                  <a:txBody>
                    <a:bodyPr/>
                    <a:lstStyle/>
                    <a:p>
                      <a:pPr algn="l" fontAlgn="t"/>
                      <a:r>
                        <a:rPr lang="en-US" sz="2800" b="1" dirty="0">
                          <a:effectLst/>
                        </a:rPr>
                        <a:t>m</a:t>
                      </a:r>
                      <a:endParaRPr lang="en-US" sz="2800" b="1" dirty="0">
                        <a:effectLst/>
                      </a:endParaRPr>
                    </a:p>
                  </a:txBody>
                  <a:tcPr marL="152400" marR="76200" marT="76200" marB="76200">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algn="l" fontAlgn="t"/>
                      <a:r>
                        <a:rPr lang="en-US" sz="2800">
                          <a:effectLst/>
                        </a:rPr>
                        <a:t>Performs a multiline search (patterns that search for a match at the beginning or end of a string will now match the beginning or end of </a:t>
                      </a:r>
                      <a:r>
                        <a:rPr lang="en-US" sz="2800" i="1">
                          <a:effectLst/>
                        </a:rPr>
                        <a:t>each line</a:t>
                      </a:r>
                      <a:r>
                        <a:rPr lang="en-US" sz="2800">
                          <a:effectLst/>
                        </a:rPr>
                        <a:t>)</a:t>
                      </a:r>
                      <a:endParaRPr lang="en-US" sz="2800">
                        <a:effectLst/>
                      </a:endParaRPr>
                    </a:p>
                  </a:txBody>
                  <a:tcPr marL="76200" marR="76200" marT="76200" marB="76200">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algn="l" fontAlgn="t"/>
                      <a:endParaRPr lang="en-US" dirty="0">
                        <a:effectLst/>
                      </a:endParaRPr>
                    </a:p>
                  </a:txBody>
                  <a:tcPr marL="76200" marR="76200" marT="76200" marB="76200">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r>
              <a:tr h="932249">
                <a:tc>
                  <a:txBody>
                    <a:bodyPr/>
                    <a:lstStyle/>
                    <a:p>
                      <a:pPr algn="l" fontAlgn="t"/>
                      <a:r>
                        <a:rPr lang="en-US" sz="2800" b="1" dirty="0">
                          <a:effectLst/>
                        </a:rPr>
                        <a:t>u</a:t>
                      </a:r>
                      <a:endParaRPr lang="en-US" sz="2800" b="1" dirty="0">
                        <a:effectLst/>
                      </a:endParaRPr>
                    </a:p>
                  </a:txBody>
                  <a:tcPr marL="152400" marR="76200" marT="76200" marB="76200">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9EB"/>
                    </a:solidFill>
                  </a:tcPr>
                </a:tc>
                <a:tc>
                  <a:txBody>
                    <a:bodyPr/>
                    <a:lstStyle/>
                    <a:p>
                      <a:pPr algn="l" fontAlgn="t"/>
                      <a:r>
                        <a:rPr lang="en-US" sz="2800" dirty="0">
                          <a:effectLst/>
                        </a:rPr>
                        <a:t>Enables correct matching of UTF-8 encoded patterns</a:t>
                      </a:r>
                      <a:endParaRPr lang="en-US" sz="2800" dirty="0">
                        <a:effectLst/>
                      </a:endParaRPr>
                    </a:p>
                  </a:txBody>
                  <a:tcPr marL="76200" marR="76200" marT="76200" marB="76200">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9EB"/>
                    </a:solidFill>
                  </a:tcPr>
                </a:tc>
                <a:tc>
                  <a:txBody>
                    <a:bodyPr/>
                    <a:lstStyle/>
                    <a:p>
                      <a:endParaRPr lang="en-US" dirty="0"/>
                    </a:p>
                  </a:txBody>
                  <a:tcPr>
                    <a:lnL>
                      <a:noFill/>
                    </a:lnL>
                    <a:lnT w="9525" cap="flat" cmpd="sng" algn="ctr">
                      <a:solidFill>
                        <a:srgbClr val="FFFFFF"/>
                      </a:solidFill>
                      <a:prstDash val="solid"/>
                      <a:round/>
                      <a:headEnd type="none" w="med" len="med"/>
                      <a:tailEnd type="none" w="med" len="med"/>
                    </a:lnT>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260350"/>
            <a:ext cx="10363200" cy="1143000"/>
          </a:xfrm>
        </p:spPr>
        <p:txBody>
          <a:bodyPr>
            <a:normAutofit fontScale="90000"/>
          </a:bodyPr>
          <a:lstStyle/>
          <a:p>
            <a:r>
              <a:rPr lang="en-US" dirty="0"/>
              <a:t>Regular Expression Patterns</a:t>
            </a:r>
            <a:br>
              <a:rPr lang="en-US" dirty="0"/>
            </a:br>
            <a:endParaRPr lang="en-US" dirty="0"/>
          </a:p>
        </p:txBody>
      </p:sp>
      <p:graphicFrame>
        <p:nvGraphicFramePr>
          <p:cNvPr id="7" name="Content Placeholder 6"/>
          <p:cNvGraphicFramePr>
            <a:graphicFrameLocks noGrp="1"/>
          </p:cNvGraphicFramePr>
          <p:nvPr>
            <p:ph sz="half" idx="2"/>
          </p:nvPr>
        </p:nvGraphicFramePr>
        <p:xfrm>
          <a:off x="520700" y="1295401"/>
          <a:ext cx="10579099" cy="5419716"/>
        </p:xfrm>
        <a:graphic>
          <a:graphicData uri="http://schemas.openxmlformats.org/drawingml/2006/table">
            <a:tbl>
              <a:tblPr/>
              <a:tblGrid>
                <a:gridCol w="2327297"/>
                <a:gridCol w="7190752"/>
                <a:gridCol w="1061050"/>
              </a:tblGrid>
              <a:tr h="474544">
                <a:tc>
                  <a:txBody>
                    <a:bodyPr/>
                    <a:lstStyle/>
                    <a:p>
                      <a:pPr algn="l" fontAlgn="t"/>
                      <a:r>
                        <a:rPr lang="en-US" sz="2400" b="1" dirty="0">
                          <a:effectLst/>
                        </a:rPr>
                        <a:t>Expression</a:t>
                      </a:r>
                      <a:endParaRPr lang="en-US" sz="2400" b="1" dirty="0">
                        <a:effectLst/>
                      </a:endParaRPr>
                    </a:p>
                  </a:txBody>
                  <a:tcPr marL="122189" marR="61095" marT="61095" marB="61095">
                    <a:lnL>
                      <a:noFill/>
                    </a:lnL>
                    <a:lnR>
                      <a:noFill/>
                    </a:lnR>
                    <a:lnT>
                      <a:noFill/>
                    </a:lnT>
                    <a:lnB w="9525" cap="flat" cmpd="sng" algn="ctr">
                      <a:solidFill>
                        <a:srgbClr val="FFFFFF"/>
                      </a:solidFill>
                      <a:prstDash val="solid"/>
                      <a:round/>
                      <a:headEnd type="none" w="med" len="med"/>
                      <a:tailEnd type="none" w="med" len="med"/>
                    </a:lnB>
                    <a:solidFill>
                      <a:srgbClr val="E7E9EB"/>
                    </a:solidFill>
                  </a:tcPr>
                </a:tc>
                <a:tc>
                  <a:txBody>
                    <a:bodyPr/>
                    <a:lstStyle/>
                    <a:p>
                      <a:pPr algn="l" fontAlgn="t"/>
                      <a:r>
                        <a:rPr lang="en-US" sz="2400" b="1" dirty="0">
                          <a:effectLst/>
                        </a:rPr>
                        <a:t>Description</a:t>
                      </a:r>
                      <a:endParaRPr lang="en-US" sz="2400" b="1" dirty="0">
                        <a:effectLst/>
                      </a:endParaRPr>
                    </a:p>
                  </a:txBody>
                  <a:tcPr marL="61095" marR="61095" marT="61095" marB="61095">
                    <a:lnL>
                      <a:noFill/>
                    </a:lnL>
                    <a:lnR>
                      <a:noFill/>
                    </a:lnR>
                    <a:lnT>
                      <a:noFill/>
                    </a:lnT>
                    <a:lnB w="9525" cap="flat" cmpd="sng" algn="ctr">
                      <a:solidFill>
                        <a:srgbClr val="FFFFFF"/>
                      </a:solidFill>
                      <a:prstDash val="solid"/>
                      <a:round/>
                      <a:headEnd type="none" w="med" len="med"/>
                      <a:tailEnd type="none" w="med" len="med"/>
                    </a:lnB>
                    <a:solidFill>
                      <a:srgbClr val="E7E9EB"/>
                    </a:solidFill>
                  </a:tcPr>
                </a:tc>
                <a:tc>
                  <a:txBody>
                    <a:bodyPr/>
                    <a:lstStyle/>
                    <a:p>
                      <a:pPr algn="ctr" fontAlgn="t"/>
                      <a:endParaRPr lang="en-US" sz="1400" dirty="0">
                        <a:effectLst/>
                      </a:endParaRPr>
                    </a:p>
                  </a:txBody>
                  <a:tcPr marL="61095" marR="61095" marT="61095" marB="61095">
                    <a:lnL>
                      <a:noFill/>
                    </a:lnL>
                    <a:lnR>
                      <a:noFill/>
                    </a:lnR>
                    <a:lnT>
                      <a:noFill/>
                    </a:lnT>
                    <a:lnB w="9525" cap="flat" cmpd="sng" algn="ctr">
                      <a:solidFill>
                        <a:srgbClr val="FFFFFF"/>
                      </a:solidFill>
                      <a:prstDash val="solid"/>
                      <a:round/>
                      <a:headEnd type="none" w="med" len="med"/>
                      <a:tailEnd type="none" w="med" len="med"/>
                    </a:lnB>
                    <a:solidFill>
                      <a:srgbClr val="E7E9EB"/>
                    </a:solidFill>
                  </a:tcPr>
                </a:tc>
              </a:tr>
              <a:tr h="537391">
                <a:tc>
                  <a:txBody>
                    <a:bodyPr/>
                    <a:lstStyle/>
                    <a:p>
                      <a:pPr algn="l" fontAlgn="t"/>
                      <a:r>
                        <a:rPr lang="en-US" sz="2400" b="1" dirty="0">
                          <a:effectLst/>
                        </a:rPr>
                        <a:t>[</a:t>
                      </a:r>
                      <a:r>
                        <a:rPr lang="en-US" sz="2400" b="1" dirty="0" err="1">
                          <a:effectLst/>
                        </a:rPr>
                        <a:t>abc</a:t>
                      </a:r>
                      <a:r>
                        <a:rPr lang="en-US" sz="2400" b="1" dirty="0">
                          <a:effectLst/>
                        </a:rPr>
                        <a:t>]</a:t>
                      </a:r>
                      <a:endParaRPr lang="en-US" sz="2400" b="1" dirty="0">
                        <a:effectLst/>
                      </a:endParaRPr>
                    </a:p>
                  </a:txBody>
                  <a:tcPr marL="122189" marR="61095" marT="61095" marB="61095">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9EB"/>
                    </a:solidFill>
                  </a:tcPr>
                </a:tc>
                <a:tc>
                  <a:txBody>
                    <a:bodyPr/>
                    <a:lstStyle/>
                    <a:p>
                      <a:pPr algn="l" fontAlgn="t"/>
                      <a:r>
                        <a:rPr lang="en-US" sz="2400">
                          <a:effectLst/>
                        </a:rPr>
                        <a:t>Find one or many of the characters inside the brackets</a:t>
                      </a:r>
                      <a:endParaRPr lang="en-US" sz="2400">
                        <a:effectLst/>
                      </a:endParaRPr>
                    </a:p>
                  </a:txBody>
                  <a:tcPr marL="61095" marR="61095" marT="61095" marB="61095">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9EB"/>
                    </a:solidFill>
                  </a:tcPr>
                </a:tc>
                <a:tc>
                  <a:txBody>
                    <a:bodyPr/>
                    <a:lstStyle/>
                    <a:p>
                      <a:pPr algn="l" fontAlgn="t"/>
                      <a:endParaRPr lang="en-US" sz="1400" dirty="0">
                        <a:effectLst/>
                      </a:endParaRPr>
                    </a:p>
                  </a:txBody>
                  <a:tcPr marL="61095" marR="61095" marT="61095" marB="61095">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9EB"/>
                    </a:solidFill>
                  </a:tcPr>
                </a:tc>
              </a:tr>
              <a:tr h="537391">
                <a:tc>
                  <a:txBody>
                    <a:bodyPr/>
                    <a:lstStyle/>
                    <a:p>
                      <a:pPr algn="l" fontAlgn="t"/>
                      <a:r>
                        <a:rPr lang="en-US" sz="2400" b="1" dirty="0">
                          <a:effectLst/>
                        </a:rPr>
                        <a:t>[^</a:t>
                      </a:r>
                      <a:r>
                        <a:rPr lang="en-US" sz="2400" b="1" dirty="0" err="1">
                          <a:effectLst/>
                        </a:rPr>
                        <a:t>abc</a:t>
                      </a:r>
                      <a:r>
                        <a:rPr lang="en-US" sz="2400" b="1" dirty="0">
                          <a:effectLst/>
                        </a:rPr>
                        <a:t>]</a:t>
                      </a:r>
                      <a:endParaRPr lang="en-US" sz="2400" b="1" dirty="0">
                        <a:effectLst/>
                      </a:endParaRPr>
                    </a:p>
                  </a:txBody>
                  <a:tcPr marL="122189" marR="61095" marT="61095" marB="61095">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algn="l" fontAlgn="t"/>
                      <a:r>
                        <a:rPr lang="en-US" sz="2400">
                          <a:effectLst/>
                        </a:rPr>
                        <a:t>Find any character NOT between the brackets</a:t>
                      </a:r>
                      <a:endParaRPr lang="en-US" sz="2400">
                        <a:effectLst/>
                      </a:endParaRPr>
                    </a:p>
                  </a:txBody>
                  <a:tcPr marL="61095" marR="61095" marT="61095" marB="61095">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algn="l" fontAlgn="t"/>
                      <a:endParaRPr lang="en-US" sz="1400" dirty="0">
                        <a:effectLst/>
                      </a:endParaRPr>
                    </a:p>
                  </a:txBody>
                  <a:tcPr marL="61095" marR="61095" marT="61095" marB="61095">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r>
              <a:tr h="537391">
                <a:tc>
                  <a:txBody>
                    <a:bodyPr/>
                    <a:lstStyle/>
                    <a:p>
                      <a:pPr algn="l" fontAlgn="t"/>
                      <a:r>
                        <a:rPr lang="en-US" sz="2400" b="1" dirty="0">
                          <a:effectLst/>
                        </a:rPr>
                        <a:t>[a-z]</a:t>
                      </a:r>
                      <a:endParaRPr lang="en-US" sz="2400" b="1" dirty="0">
                        <a:effectLst/>
                      </a:endParaRPr>
                    </a:p>
                  </a:txBody>
                  <a:tcPr marL="122189" marR="61095" marT="61095" marB="61095">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9EB"/>
                    </a:solidFill>
                  </a:tcPr>
                </a:tc>
                <a:tc>
                  <a:txBody>
                    <a:bodyPr/>
                    <a:lstStyle/>
                    <a:p>
                      <a:pPr algn="l" fontAlgn="t"/>
                      <a:r>
                        <a:rPr lang="en-US" sz="2400">
                          <a:effectLst/>
                        </a:rPr>
                        <a:t>Find any character alphabetically between two letters</a:t>
                      </a:r>
                      <a:endParaRPr lang="en-US" sz="2400">
                        <a:effectLst/>
                      </a:endParaRPr>
                    </a:p>
                  </a:txBody>
                  <a:tcPr marL="61095" marR="61095" marT="61095" marB="61095">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9EB"/>
                    </a:solidFill>
                  </a:tcPr>
                </a:tc>
                <a:tc>
                  <a:txBody>
                    <a:bodyPr/>
                    <a:lstStyle/>
                    <a:p>
                      <a:pPr algn="l" fontAlgn="t"/>
                      <a:endParaRPr lang="en-US" sz="1400" dirty="0">
                        <a:effectLst/>
                      </a:endParaRPr>
                    </a:p>
                  </a:txBody>
                  <a:tcPr marL="61095" marR="61095" marT="61095" marB="61095">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9EB"/>
                    </a:solidFill>
                  </a:tcPr>
                </a:tc>
              </a:tr>
              <a:tr h="830255">
                <a:tc>
                  <a:txBody>
                    <a:bodyPr/>
                    <a:lstStyle/>
                    <a:p>
                      <a:pPr algn="l" fontAlgn="t"/>
                      <a:r>
                        <a:rPr lang="en-US" sz="2400" b="1" dirty="0">
                          <a:effectLst/>
                        </a:rPr>
                        <a:t>[A-z]</a:t>
                      </a:r>
                      <a:endParaRPr lang="en-US" sz="2400" b="1" dirty="0">
                        <a:effectLst/>
                      </a:endParaRPr>
                    </a:p>
                  </a:txBody>
                  <a:tcPr marL="122189" marR="61095" marT="61095" marB="61095">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algn="l" fontAlgn="t"/>
                      <a:r>
                        <a:rPr lang="en-US" sz="2400" dirty="0">
                          <a:effectLst/>
                        </a:rPr>
                        <a:t>Find any character alphabetically between a specified upper-case letter and a specified lower-case letter</a:t>
                      </a:r>
                      <a:endParaRPr lang="en-US" sz="2400" dirty="0">
                        <a:effectLst/>
                      </a:endParaRPr>
                    </a:p>
                  </a:txBody>
                  <a:tcPr marL="61095" marR="61095" marT="61095" marB="61095">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algn="l" fontAlgn="t"/>
                      <a:endParaRPr lang="en-US" sz="1400" dirty="0">
                        <a:effectLst/>
                      </a:endParaRPr>
                    </a:p>
                  </a:txBody>
                  <a:tcPr marL="61095" marR="61095" marT="61095" marB="61095">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r>
              <a:tr h="830255">
                <a:tc>
                  <a:txBody>
                    <a:bodyPr/>
                    <a:lstStyle/>
                    <a:p>
                      <a:pPr algn="l" fontAlgn="t"/>
                      <a:r>
                        <a:rPr lang="en-US" sz="2400" b="1" dirty="0">
                          <a:effectLst/>
                        </a:rPr>
                        <a:t>[A-Z]</a:t>
                      </a:r>
                      <a:endParaRPr lang="en-US" sz="2400" b="1" dirty="0">
                        <a:effectLst/>
                      </a:endParaRPr>
                    </a:p>
                  </a:txBody>
                  <a:tcPr marL="122189" marR="61095" marT="61095" marB="61095">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9EB"/>
                    </a:solidFill>
                  </a:tcPr>
                </a:tc>
                <a:tc>
                  <a:txBody>
                    <a:bodyPr/>
                    <a:lstStyle/>
                    <a:p>
                      <a:pPr algn="l" fontAlgn="t"/>
                      <a:r>
                        <a:rPr lang="en-US" sz="2400">
                          <a:effectLst/>
                        </a:rPr>
                        <a:t>Find any character alphabetically between two upper-case letters.</a:t>
                      </a:r>
                      <a:endParaRPr lang="en-US" sz="2400">
                        <a:effectLst/>
                      </a:endParaRPr>
                    </a:p>
                  </a:txBody>
                  <a:tcPr marL="61095" marR="61095" marT="61095" marB="61095">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9EB"/>
                    </a:solidFill>
                  </a:tcPr>
                </a:tc>
                <a:tc>
                  <a:txBody>
                    <a:bodyPr/>
                    <a:lstStyle/>
                    <a:p>
                      <a:pPr algn="l" fontAlgn="t"/>
                      <a:endParaRPr lang="en-US" sz="1400" dirty="0">
                        <a:effectLst/>
                      </a:endParaRPr>
                    </a:p>
                  </a:txBody>
                  <a:tcPr marL="61095" marR="61095" marT="61095" marB="61095">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9EB"/>
                    </a:solidFill>
                  </a:tcPr>
                </a:tc>
              </a:tr>
              <a:tr h="537391">
                <a:tc>
                  <a:txBody>
                    <a:bodyPr/>
                    <a:lstStyle/>
                    <a:p>
                      <a:pPr algn="l" fontAlgn="t"/>
                      <a:r>
                        <a:rPr lang="en-US" sz="2400" b="1" dirty="0">
                          <a:effectLst/>
                        </a:rPr>
                        <a:t>[123]</a:t>
                      </a:r>
                      <a:endParaRPr lang="en-US" sz="2400" b="1" dirty="0">
                        <a:effectLst/>
                      </a:endParaRPr>
                    </a:p>
                  </a:txBody>
                  <a:tcPr marL="122189" marR="61095" marT="61095" marB="61095">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algn="l" fontAlgn="t"/>
                      <a:r>
                        <a:rPr lang="en-US" sz="2400">
                          <a:effectLst/>
                        </a:rPr>
                        <a:t>Find one or many of the digits inside the brackets</a:t>
                      </a:r>
                      <a:endParaRPr lang="en-US" sz="2400">
                        <a:effectLst/>
                      </a:endParaRPr>
                    </a:p>
                  </a:txBody>
                  <a:tcPr marL="61095" marR="61095" marT="61095" marB="61095">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algn="l" fontAlgn="t"/>
                      <a:endParaRPr lang="en-US" sz="1400" dirty="0">
                        <a:effectLst/>
                      </a:endParaRPr>
                    </a:p>
                  </a:txBody>
                  <a:tcPr marL="61095" marR="61095" marT="61095" marB="61095">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r>
              <a:tr h="537391">
                <a:tc>
                  <a:txBody>
                    <a:bodyPr/>
                    <a:lstStyle/>
                    <a:p>
                      <a:pPr algn="l" fontAlgn="t"/>
                      <a:r>
                        <a:rPr lang="en-US" sz="2400" b="1" dirty="0">
                          <a:effectLst/>
                        </a:rPr>
                        <a:t>[0-5]</a:t>
                      </a:r>
                      <a:endParaRPr lang="en-US" sz="2400" b="1" dirty="0">
                        <a:effectLst/>
                      </a:endParaRPr>
                    </a:p>
                  </a:txBody>
                  <a:tcPr marL="122189" marR="61095" marT="61095" marB="61095">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9EB"/>
                    </a:solidFill>
                  </a:tcPr>
                </a:tc>
                <a:tc>
                  <a:txBody>
                    <a:bodyPr/>
                    <a:lstStyle/>
                    <a:p>
                      <a:pPr algn="l" fontAlgn="t"/>
                      <a:r>
                        <a:rPr lang="en-US" sz="2400">
                          <a:effectLst/>
                        </a:rPr>
                        <a:t>Find any digits between the two numbers</a:t>
                      </a:r>
                      <a:endParaRPr lang="en-US" sz="2400">
                        <a:effectLst/>
                      </a:endParaRPr>
                    </a:p>
                  </a:txBody>
                  <a:tcPr marL="61095" marR="61095" marT="61095" marB="61095">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9EB"/>
                    </a:solidFill>
                  </a:tcPr>
                </a:tc>
                <a:tc>
                  <a:txBody>
                    <a:bodyPr/>
                    <a:lstStyle/>
                    <a:p>
                      <a:pPr algn="l" fontAlgn="t"/>
                      <a:endParaRPr lang="en-US" sz="1400" dirty="0">
                        <a:effectLst/>
                      </a:endParaRPr>
                    </a:p>
                  </a:txBody>
                  <a:tcPr marL="61095" marR="61095" marT="61095" marB="61095">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9EB"/>
                    </a:solidFill>
                  </a:tcPr>
                </a:tc>
              </a:tr>
              <a:tr h="537391">
                <a:tc>
                  <a:txBody>
                    <a:bodyPr/>
                    <a:lstStyle/>
                    <a:p>
                      <a:pPr algn="l" fontAlgn="t"/>
                      <a:r>
                        <a:rPr lang="en-US" sz="2400" b="1" dirty="0">
                          <a:effectLst/>
                        </a:rPr>
                        <a:t>[0-9]</a:t>
                      </a:r>
                      <a:endParaRPr lang="en-US" sz="2400" b="1" dirty="0">
                        <a:effectLst/>
                      </a:endParaRPr>
                    </a:p>
                  </a:txBody>
                  <a:tcPr marL="122189" marR="61095" marT="61095" marB="61095">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algn="l" fontAlgn="t"/>
                      <a:r>
                        <a:rPr lang="en-US" sz="2400" dirty="0">
                          <a:effectLst/>
                        </a:rPr>
                        <a:t>Find any digits</a:t>
                      </a:r>
                      <a:endParaRPr lang="en-US" sz="2400" dirty="0">
                        <a:effectLst/>
                      </a:endParaRPr>
                    </a:p>
                  </a:txBody>
                  <a:tcPr marL="61095" marR="61095" marT="61095" marB="61095">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algn="l" fontAlgn="t"/>
                      <a:endParaRPr lang="en-US" sz="1400" dirty="0">
                        <a:effectLst/>
                      </a:endParaRPr>
                    </a:p>
                  </a:txBody>
                  <a:tcPr marL="61095" marR="61095" marT="61095" marB="61095">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36900" y="107950"/>
            <a:ext cx="10363200" cy="1143000"/>
          </a:xfrm>
        </p:spPr>
        <p:txBody>
          <a:bodyPr>
            <a:normAutofit fontScale="90000"/>
          </a:bodyPr>
          <a:lstStyle/>
          <a:p>
            <a:r>
              <a:rPr lang="en-US" dirty="0" err="1"/>
              <a:t>Metacharacters</a:t>
            </a:r>
            <a:br>
              <a:rPr lang="en-US" dirty="0"/>
            </a:br>
            <a:endParaRPr lang="en-US" dirty="0"/>
          </a:p>
        </p:txBody>
      </p:sp>
      <p:graphicFrame>
        <p:nvGraphicFramePr>
          <p:cNvPr id="7" name="Content Placeholder 6"/>
          <p:cNvGraphicFramePr>
            <a:graphicFrameLocks noGrp="1"/>
          </p:cNvGraphicFramePr>
          <p:nvPr>
            <p:ph sz="half" idx="2"/>
          </p:nvPr>
        </p:nvGraphicFramePr>
        <p:xfrm>
          <a:off x="723902" y="844550"/>
          <a:ext cx="10032997" cy="5730562"/>
        </p:xfrm>
        <a:graphic>
          <a:graphicData uri="http://schemas.openxmlformats.org/drawingml/2006/table">
            <a:tbl>
              <a:tblPr/>
              <a:tblGrid>
                <a:gridCol w="2207158"/>
                <a:gridCol w="6819560"/>
                <a:gridCol w="1006279"/>
              </a:tblGrid>
              <a:tr h="245524">
                <a:tc>
                  <a:txBody>
                    <a:bodyPr/>
                    <a:lstStyle/>
                    <a:p>
                      <a:pPr algn="l" fontAlgn="t"/>
                      <a:r>
                        <a:rPr lang="en-US" sz="2000" b="1" dirty="0" err="1">
                          <a:effectLst/>
                        </a:rPr>
                        <a:t>Metacharacter</a:t>
                      </a:r>
                      <a:endParaRPr lang="en-US" sz="2000" b="1" dirty="0">
                        <a:effectLst/>
                      </a:endParaRPr>
                    </a:p>
                  </a:txBody>
                  <a:tcPr marL="67003" marR="33502" marT="33502" marB="33502">
                    <a:lnL>
                      <a:noFill/>
                    </a:lnL>
                    <a:lnR>
                      <a:noFill/>
                    </a:lnR>
                    <a:lnT>
                      <a:noFill/>
                    </a:lnT>
                    <a:lnB w="9525" cap="flat" cmpd="sng" algn="ctr">
                      <a:solidFill>
                        <a:srgbClr val="FFFFFF"/>
                      </a:solidFill>
                      <a:prstDash val="solid"/>
                      <a:round/>
                      <a:headEnd type="none" w="med" len="med"/>
                      <a:tailEnd type="none" w="med" len="med"/>
                    </a:lnB>
                    <a:solidFill>
                      <a:srgbClr val="E7E9EB"/>
                    </a:solidFill>
                  </a:tcPr>
                </a:tc>
                <a:tc>
                  <a:txBody>
                    <a:bodyPr/>
                    <a:lstStyle/>
                    <a:p>
                      <a:pPr algn="l" fontAlgn="t"/>
                      <a:r>
                        <a:rPr lang="en-US" sz="2000" b="1" dirty="0">
                          <a:effectLst/>
                        </a:rPr>
                        <a:t>Description</a:t>
                      </a:r>
                      <a:endParaRPr lang="en-US" sz="2000" b="1" dirty="0">
                        <a:effectLst/>
                      </a:endParaRPr>
                    </a:p>
                  </a:txBody>
                  <a:tcPr marL="33502" marR="33502" marT="33502" marB="33502">
                    <a:lnL>
                      <a:noFill/>
                    </a:lnL>
                    <a:lnR>
                      <a:noFill/>
                    </a:lnR>
                    <a:lnT>
                      <a:noFill/>
                    </a:lnT>
                    <a:lnB w="9525" cap="flat" cmpd="sng" algn="ctr">
                      <a:solidFill>
                        <a:srgbClr val="FFFFFF"/>
                      </a:solidFill>
                      <a:prstDash val="solid"/>
                      <a:round/>
                      <a:headEnd type="none" w="med" len="med"/>
                      <a:tailEnd type="none" w="med" len="med"/>
                    </a:lnB>
                    <a:solidFill>
                      <a:srgbClr val="E7E9EB"/>
                    </a:solidFill>
                  </a:tcPr>
                </a:tc>
                <a:tc>
                  <a:txBody>
                    <a:bodyPr/>
                    <a:lstStyle/>
                    <a:p>
                      <a:pPr algn="ctr" fontAlgn="t"/>
                      <a:endParaRPr lang="en-US" sz="800" dirty="0">
                        <a:effectLst/>
                      </a:endParaRPr>
                    </a:p>
                  </a:txBody>
                  <a:tcPr marL="33502" marR="33502" marT="33502" marB="33502">
                    <a:lnL>
                      <a:noFill/>
                    </a:lnL>
                    <a:lnR>
                      <a:noFill/>
                    </a:lnR>
                    <a:lnT>
                      <a:noFill/>
                    </a:lnT>
                    <a:lnB w="9525" cap="flat" cmpd="sng" algn="ctr">
                      <a:solidFill>
                        <a:srgbClr val="FFFFFF"/>
                      </a:solidFill>
                      <a:prstDash val="solid"/>
                      <a:round/>
                      <a:headEnd type="none" w="med" len="med"/>
                      <a:tailEnd type="none" w="med" len="med"/>
                    </a:lnB>
                    <a:solidFill>
                      <a:srgbClr val="E7E9EB"/>
                    </a:solidFill>
                  </a:tcPr>
                </a:tc>
              </a:tr>
              <a:tr h="400555">
                <a:tc>
                  <a:txBody>
                    <a:bodyPr/>
                    <a:lstStyle/>
                    <a:p>
                      <a:pPr algn="l" fontAlgn="t"/>
                      <a:r>
                        <a:rPr lang="en-US" sz="2000" b="1">
                          <a:effectLst/>
                        </a:rPr>
                        <a:t>|</a:t>
                      </a:r>
                      <a:endParaRPr lang="en-US" sz="2000" b="1">
                        <a:effectLst/>
                      </a:endParaRPr>
                    </a:p>
                  </a:txBody>
                  <a:tcPr marL="67003" marR="33502" marT="33502" marB="33502">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9EB"/>
                    </a:solidFill>
                  </a:tcPr>
                </a:tc>
                <a:tc>
                  <a:txBody>
                    <a:bodyPr/>
                    <a:lstStyle/>
                    <a:p>
                      <a:pPr algn="l" fontAlgn="t"/>
                      <a:r>
                        <a:rPr lang="en-US" sz="2000">
                          <a:effectLst/>
                        </a:rPr>
                        <a:t>Find a match for any one of the patterns separated by | as in: cat|dog|fish</a:t>
                      </a:r>
                      <a:endParaRPr lang="en-US" sz="2000">
                        <a:effectLst/>
                      </a:endParaRPr>
                    </a:p>
                  </a:txBody>
                  <a:tcPr marL="33502" marR="33502" marT="33502" marB="33502">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9EB"/>
                    </a:solidFill>
                  </a:tcPr>
                </a:tc>
                <a:tc>
                  <a:txBody>
                    <a:bodyPr/>
                    <a:lstStyle/>
                    <a:p>
                      <a:pPr algn="l" fontAlgn="t"/>
                      <a:endParaRPr lang="en-US" sz="800" dirty="0">
                        <a:effectLst/>
                      </a:endParaRPr>
                    </a:p>
                  </a:txBody>
                  <a:tcPr marL="33502" marR="33502" marT="33502" marB="33502">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9EB"/>
                    </a:solidFill>
                  </a:tcPr>
                </a:tc>
              </a:tr>
              <a:tr h="400555">
                <a:tc>
                  <a:txBody>
                    <a:bodyPr/>
                    <a:lstStyle/>
                    <a:p>
                      <a:pPr algn="l" fontAlgn="t"/>
                      <a:r>
                        <a:rPr lang="en-US" sz="2000" b="1">
                          <a:effectLst/>
                        </a:rPr>
                        <a:t>.</a:t>
                      </a:r>
                      <a:endParaRPr lang="en-US" sz="2000" b="1">
                        <a:effectLst/>
                      </a:endParaRPr>
                    </a:p>
                  </a:txBody>
                  <a:tcPr marL="67003" marR="33502" marT="33502" marB="33502">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algn="l" fontAlgn="t"/>
                      <a:r>
                        <a:rPr lang="en-US" sz="2000">
                          <a:effectLst/>
                        </a:rPr>
                        <a:t>Find any character</a:t>
                      </a:r>
                      <a:endParaRPr lang="en-US" sz="2000">
                        <a:effectLst/>
                      </a:endParaRPr>
                    </a:p>
                  </a:txBody>
                  <a:tcPr marL="33502" marR="33502" marT="33502" marB="33502">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algn="l" fontAlgn="t"/>
                      <a:endParaRPr lang="en-US" sz="800" dirty="0">
                        <a:effectLst/>
                      </a:endParaRPr>
                    </a:p>
                  </a:txBody>
                  <a:tcPr marL="33502" marR="33502" marT="33502" marB="33502">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r>
              <a:tr h="400555">
                <a:tc>
                  <a:txBody>
                    <a:bodyPr/>
                    <a:lstStyle/>
                    <a:p>
                      <a:pPr algn="l" fontAlgn="t"/>
                      <a:r>
                        <a:rPr lang="en-US" sz="2000" b="1">
                          <a:effectLst/>
                        </a:rPr>
                        <a:t>^</a:t>
                      </a:r>
                      <a:endParaRPr lang="en-US" sz="2000" b="1">
                        <a:effectLst/>
                      </a:endParaRPr>
                    </a:p>
                  </a:txBody>
                  <a:tcPr marL="67003" marR="33502" marT="33502" marB="33502">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9EB"/>
                    </a:solidFill>
                  </a:tcPr>
                </a:tc>
                <a:tc>
                  <a:txBody>
                    <a:bodyPr/>
                    <a:lstStyle/>
                    <a:p>
                      <a:pPr algn="l" fontAlgn="t"/>
                      <a:r>
                        <a:rPr lang="en-US" sz="2000">
                          <a:effectLst/>
                        </a:rPr>
                        <a:t>Finds a match as the beginning of a string as in: ^Hello</a:t>
                      </a:r>
                      <a:endParaRPr lang="en-US" sz="2000">
                        <a:effectLst/>
                      </a:endParaRPr>
                    </a:p>
                  </a:txBody>
                  <a:tcPr marL="33502" marR="33502" marT="33502" marB="33502">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9EB"/>
                    </a:solidFill>
                  </a:tcPr>
                </a:tc>
                <a:tc>
                  <a:txBody>
                    <a:bodyPr/>
                    <a:lstStyle/>
                    <a:p>
                      <a:pPr algn="l" fontAlgn="t"/>
                      <a:endParaRPr lang="en-US" sz="800">
                        <a:effectLst/>
                      </a:endParaRPr>
                    </a:p>
                  </a:txBody>
                  <a:tcPr marL="33502" marR="33502" marT="33502" marB="33502">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9EB"/>
                    </a:solidFill>
                  </a:tcPr>
                </a:tc>
              </a:tr>
              <a:tr h="400555">
                <a:tc>
                  <a:txBody>
                    <a:bodyPr/>
                    <a:lstStyle/>
                    <a:p>
                      <a:pPr algn="l" fontAlgn="t"/>
                      <a:r>
                        <a:rPr lang="en-US" sz="2000" b="1">
                          <a:effectLst/>
                        </a:rPr>
                        <a:t>$</a:t>
                      </a:r>
                      <a:endParaRPr lang="en-US" sz="2000" b="1">
                        <a:effectLst/>
                      </a:endParaRPr>
                    </a:p>
                  </a:txBody>
                  <a:tcPr marL="67003" marR="33502" marT="33502" marB="33502">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algn="l" fontAlgn="t"/>
                      <a:r>
                        <a:rPr lang="en-US" sz="2000">
                          <a:effectLst/>
                        </a:rPr>
                        <a:t>Finds a match at the end of the string as in: World$</a:t>
                      </a:r>
                      <a:endParaRPr lang="en-US" sz="2000">
                        <a:effectLst/>
                      </a:endParaRPr>
                    </a:p>
                  </a:txBody>
                  <a:tcPr marL="33502" marR="33502" marT="33502" marB="33502">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algn="l" fontAlgn="t"/>
                      <a:endParaRPr lang="en-US" sz="800" dirty="0">
                        <a:effectLst/>
                      </a:endParaRPr>
                    </a:p>
                  </a:txBody>
                  <a:tcPr marL="33502" marR="33502" marT="33502" marB="33502">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r>
              <a:tr h="400555">
                <a:tc>
                  <a:txBody>
                    <a:bodyPr/>
                    <a:lstStyle/>
                    <a:p>
                      <a:pPr algn="l" fontAlgn="t"/>
                      <a:r>
                        <a:rPr lang="en-US" sz="2000" b="1">
                          <a:effectLst/>
                        </a:rPr>
                        <a:t>\d</a:t>
                      </a:r>
                      <a:endParaRPr lang="en-US" sz="2000" b="1">
                        <a:effectLst/>
                      </a:endParaRPr>
                    </a:p>
                  </a:txBody>
                  <a:tcPr marL="67003" marR="33502" marT="33502" marB="33502">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9EB"/>
                    </a:solidFill>
                  </a:tcPr>
                </a:tc>
                <a:tc>
                  <a:txBody>
                    <a:bodyPr/>
                    <a:lstStyle/>
                    <a:p>
                      <a:pPr algn="l" fontAlgn="t"/>
                      <a:r>
                        <a:rPr lang="en-US" sz="2000">
                          <a:effectLst/>
                        </a:rPr>
                        <a:t>Find any digits</a:t>
                      </a:r>
                      <a:endParaRPr lang="en-US" sz="2000">
                        <a:effectLst/>
                      </a:endParaRPr>
                    </a:p>
                  </a:txBody>
                  <a:tcPr marL="33502" marR="33502" marT="33502" marB="33502">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9EB"/>
                    </a:solidFill>
                  </a:tcPr>
                </a:tc>
                <a:tc>
                  <a:txBody>
                    <a:bodyPr/>
                    <a:lstStyle/>
                    <a:p>
                      <a:pPr algn="l" fontAlgn="t"/>
                      <a:endParaRPr lang="en-US" sz="800">
                        <a:effectLst/>
                      </a:endParaRPr>
                    </a:p>
                  </a:txBody>
                  <a:tcPr marL="33502" marR="33502" marT="33502" marB="33502">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9EB"/>
                    </a:solidFill>
                  </a:tcPr>
                </a:tc>
              </a:tr>
              <a:tr h="400555">
                <a:tc>
                  <a:txBody>
                    <a:bodyPr/>
                    <a:lstStyle/>
                    <a:p>
                      <a:pPr algn="l" fontAlgn="t"/>
                      <a:r>
                        <a:rPr lang="en-US" sz="2000" b="1">
                          <a:effectLst/>
                        </a:rPr>
                        <a:t>\D</a:t>
                      </a:r>
                      <a:endParaRPr lang="en-US" sz="2000" b="1">
                        <a:effectLst/>
                      </a:endParaRPr>
                    </a:p>
                  </a:txBody>
                  <a:tcPr marL="67003" marR="33502" marT="33502" marB="33502">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algn="l" fontAlgn="t"/>
                      <a:r>
                        <a:rPr lang="en-US" sz="2000">
                          <a:effectLst/>
                        </a:rPr>
                        <a:t>Find any non-digits</a:t>
                      </a:r>
                      <a:endParaRPr lang="en-US" sz="2000">
                        <a:effectLst/>
                      </a:endParaRPr>
                    </a:p>
                  </a:txBody>
                  <a:tcPr marL="33502" marR="33502" marT="33502" marB="33502">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algn="l" fontAlgn="t"/>
                      <a:endParaRPr lang="en-US" sz="800">
                        <a:effectLst/>
                      </a:endParaRPr>
                    </a:p>
                  </a:txBody>
                  <a:tcPr marL="33502" marR="33502" marT="33502" marB="33502">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r>
              <a:tr h="400555">
                <a:tc>
                  <a:txBody>
                    <a:bodyPr/>
                    <a:lstStyle/>
                    <a:p>
                      <a:pPr algn="l" fontAlgn="t"/>
                      <a:r>
                        <a:rPr lang="en-US" sz="2000" b="1">
                          <a:effectLst/>
                        </a:rPr>
                        <a:t>\s</a:t>
                      </a:r>
                      <a:endParaRPr lang="en-US" sz="2000" b="1">
                        <a:effectLst/>
                      </a:endParaRPr>
                    </a:p>
                  </a:txBody>
                  <a:tcPr marL="67003" marR="33502" marT="33502" marB="33502">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9EB"/>
                    </a:solidFill>
                  </a:tcPr>
                </a:tc>
                <a:tc>
                  <a:txBody>
                    <a:bodyPr/>
                    <a:lstStyle/>
                    <a:p>
                      <a:pPr algn="l" fontAlgn="t"/>
                      <a:r>
                        <a:rPr lang="en-US" sz="2000">
                          <a:effectLst/>
                        </a:rPr>
                        <a:t>Find any whitespace character</a:t>
                      </a:r>
                      <a:endParaRPr lang="en-US" sz="2000">
                        <a:effectLst/>
                      </a:endParaRPr>
                    </a:p>
                  </a:txBody>
                  <a:tcPr marL="33502" marR="33502" marT="33502" marB="33502">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9EB"/>
                    </a:solidFill>
                  </a:tcPr>
                </a:tc>
                <a:tc>
                  <a:txBody>
                    <a:bodyPr/>
                    <a:lstStyle/>
                    <a:p>
                      <a:pPr algn="l" fontAlgn="t"/>
                      <a:endParaRPr lang="en-US" sz="800" dirty="0">
                        <a:effectLst/>
                      </a:endParaRPr>
                    </a:p>
                  </a:txBody>
                  <a:tcPr marL="33502" marR="33502" marT="33502" marB="33502">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9EB"/>
                    </a:solidFill>
                  </a:tcPr>
                </a:tc>
              </a:tr>
              <a:tr h="400555">
                <a:tc>
                  <a:txBody>
                    <a:bodyPr/>
                    <a:lstStyle/>
                    <a:p>
                      <a:pPr algn="l" fontAlgn="t"/>
                      <a:r>
                        <a:rPr lang="en-US" sz="2000" b="1" dirty="0">
                          <a:effectLst/>
                        </a:rPr>
                        <a:t>\S</a:t>
                      </a:r>
                      <a:endParaRPr lang="en-US" sz="2000" b="1" dirty="0">
                        <a:effectLst/>
                      </a:endParaRPr>
                    </a:p>
                  </a:txBody>
                  <a:tcPr marL="67003" marR="33502" marT="33502" marB="33502">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algn="l" fontAlgn="t"/>
                      <a:r>
                        <a:rPr lang="en-US" sz="2000" dirty="0">
                          <a:effectLst/>
                        </a:rPr>
                        <a:t>Find any non-whitespace character</a:t>
                      </a:r>
                      <a:endParaRPr lang="en-US" sz="2000" dirty="0">
                        <a:effectLst/>
                      </a:endParaRPr>
                    </a:p>
                  </a:txBody>
                  <a:tcPr marL="33502" marR="33502" marT="33502" marB="33502">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algn="l" fontAlgn="t"/>
                      <a:endParaRPr lang="en-US" sz="800">
                        <a:effectLst/>
                      </a:endParaRPr>
                    </a:p>
                  </a:txBody>
                  <a:tcPr marL="33502" marR="33502" marT="33502" marB="33502">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r>
              <a:tr h="400555">
                <a:tc>
                  <a:txBody>
                    <a:bodyPr/>
                    <a:lstStyle/>
                    <a:p>
                      <a:pPr algn="l" fontAlgn="t"/>
                      <a:r>
                        <a:rPr lang="en-US" sz="2000" b="1" dirty="0">
                          <a:effectLst/>
                        </a:rPr>
                        <a:t>\w</a:t>
                      </a:r>
                      <a:endParaRPr lang="en-US" sz="2000" b="1" dirty="0">
                        <a:effectLst/>
                      </a:endParaRPr>
                    </a:p>
                  </a:txBody>
                  <a:tcPr marL="67003" marR="33502" marT="33502" marB="33502">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9EB"/>
                    </a:solidFill>
                  </a:tcPr>
                </a:tc>
                <a:tc>
                  <a:txBody>
                    <a:bodyPr/>
                    <a:lstStyle/>
                    <a:p>
                      <a:pPr algn="l" fontAlgn="t"/>
                      <a:r>
                        <a:rPr lang="en-US" sz="2000">
                          <a:effectLst/>
                        </a:rPr>
                        <a:t>Find any alphabetical letter (a to Z) and digit (0 to 9)</a:t>
                      </a:r>
                      <a:endParaRPr lang="en-US" sz="2000">
                        <a:effectLst/>
                      </a:endParaRPr>
                    </a:p>
                  </a:txBody>
                  <a:tcPr marL="33502" marR="33502" marT="33502" marB="33502">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9EB"/>
                    </a:solidFill>
                  </a:tcPr>
                </a:tc>
                <a:tc>
                  <a:txBody>
                    <a:bodyPr/>
                    <a:lstStyle/>
                    <a:p>
                      <a:pPr algn="l" fontAlgn="t"/>
                      <a:endParaRPr lang="en-US" sz="800">
                        <a:effectLst/>
                      </a:endParaRPr>
                    </a:p>
                  </a:txBody>
                  <a:tcPr marL="33502" marR="33502" marT="33502" marB="33502">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9EB"/>
                    </a:solidFill>
                  </a:tcPr>
                </a:tc>
              </a:tr>
              <a:tr h="400555">
                <a:tc>
                  <a:txBody>
                    <a:bodyPr/>
                    <a:lstStyle/>
                    <a:p>
                      <a:pPr algn="l" fontAlgn="t"/>
                      <a:r>
                        <a:rPr lang="en-US" sz="2000" b="1" dirty="0">
                          <a:effectLst/>
                        </a:rPr>
                        <a:t>\W</a:t>
                      </a:r>
                      <a:endParaRPr lang="en-US" sz="2000" b="1" dirty="0">
                        <a:effectLst/>
                      </a:endParaRPr>
                    </a:p>
                  </a:txBody>
                  <a:tcPr marL="67003" marR="33502" marT="33502" marB="33502">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algn="l" fontAlgn="t"/>
                      <a:r>
                        <a:rPr lang="en-US" sz="2000">
                          <a:effectLst/>
                        </a:rPr>
                        <a:t>Find any non-alphabetical and non-digit character</a:t>
                      </a:r>
                      <a:endParaRPr lang="en-US" sz="2000">
                        <a:effectLst/>
                      </a:endParaRPr>
                    </a:p>
                  </a:txBody>
                  <a:tcPr marL="33502" marR="33502" marT="33502" marB="33502">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algn="l" fontAlgn="t"/>
                      <a:endParaRPr lang="en-US" sz="800" dirty="0">
                        <a:effectLst/>
                      </a:endParaRPr>
                    </a:p>
                  </a:txBody>
                  <a:tcPr marL="33502" marR="33502" marT="33502" marB="33502">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r>
              <a:tr h="400555">
                <a:tc>
                  <a:txBody>
                    <a:bodyPr/>
                    <a:lstStyle/>
                    <a:p>
                      <a:pPr algn="l" fontAlgn="t"/>
                      <a:r>
                        <a:rPr lang="en-US" sz="2000" b="1" dirty="0">
                          <a:effectLst/>
                        </a:rPr>
                        <a:t>\b</a:t>
                      </a:r>
                      <a:endParaRPr lang="en-US" sz="2000" b="1" dirty="0">
                        <a:effectLst/>
                      </a:endParaRPr>
                    </a:p>
                  </a:txBody>
                  <a:tcPr marL="67003" marR="33502" marT="33502" marB="33502">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9EB"/>
                    </a:solidFill>
                  </a:tcPr>
                </a:tc>
                <a:tc>
                  <a:txBody>
                    <a:bodyPr/>
                    <a:lstStyle/>
                    <a:p>
                      <a:pPr algn="l" fontAlgn="t"/>
                      <a:r>
                        <a:rPr lang="en-US" sz="2000" dirty="0">
                          <a:effectLst/>
                        </a:rPr>
                        <a:t>Find a match at the beginning of a word like this: \</a:t>
                      </a:r>
                      <a:r>
                        <a:rPr lang="en-US" sz="2000" dirty="0" err="1">
                          <a:effectLst/>
                        </a:rPr>
                        <a:t>bWORD</a:t>
                      </a:r>
                      <a:r>
                        <a:rPr lang="en-US" sz="2000" dirty="0">
                          <a:effectLst/>
                        </a:rPr>
                        <a:t>, or at the end of a word like this: WORD\b</a:t>
                      </a:r>
                      <a:endParaRPr lang="en-US" sz="2000" dirty="0">
                        <a:effectLst/>
                      </a:endParaRPr>
                    </a:p>
                  </a:txBody>
                  <a:tcPr marL="33502" marR="33502" marT="33502" marB="33502">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9EB"/>
                    </a:solidFill>
                  </a:tcPr>
                </a:tc>
                <a:tc>
                  <a:txBody>
                    <a:bodyPr/>
                    <a:lstStyle/>
                    <a:p>
                      <a:pPr algn="l" fontAlgn="t"/>
                      <a:endParaRPr lang="en-US" sz="800" dirty="0">
                        <a:effectLst/>
                      </a:endParaRPr>
                    </a:p>
                  </a:txBody>
                  <a:tcPr marL="33502" marR="33502" marT="33502" marB="33502">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9EB"/>
                    </a:solidFill>
                  </a:tcPr>
                </a:tc>
              </a:tr>
              <a:tr h="400555">
                <a:tc>
                  <a:txBody>
                    <a:bodyPr/>
                    <a:lstStyle/>
                    <a:p>
                      <a:pPr algn="l" fontAlgn="t"/>
                      <a:r>
                        <a:rPr lang="en-US" sz="2000" dirty="0">
                          <a:effectLst/>
                        </a:rPr>
                        <a:t>\</a:t>
                      </a:r>
                      <a:r>
                        <a:rPr lang="en-US" sz="2000" dirty="0" err="1">
                          <a:effectLst/>
                        </a:rPr>
                        <a:t>uxxxx</a:t>
                      </a:r>
                      <a:endParaRPr lang="en-US" sz="2000" dirty="0">
                        <a:effectLst/>
                      </a:endParaRPr>
                    </a:p>
                  </a:txBody>
                  <a:tcPr marL="67003" marR="33502" marT="33502" marB="33502">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algn="l" fontAlgn="t"/>
                      <a:r>
                        <a:rPr lang="en-US" sz="2000" dirty="0">
                          <a:effectLst/>
                        </a:rPr>
                        <a:t>Find the Unicode character specified by the hexadecimal number </a:t>
                      </a:r>
                      <a:r>
                        <a:rPr lang="en-US" sz="2000" dirty="0" err="1">
                          <a:effectLst/>
                        </a:rPr>
                        <a:t>xxxx</a:t>
                      </a:r>
                      <a:endParaRPr lang="en-US" sz="2000" dirty="0">
                        <a:effectLst/>
                      </a:endParaRPr>
                    </a:p>
                  </a:txBody>
                  <a:tcPr marL="33502" marR="33502" marT="33502" marB="33502">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endParaRPr lang="en-US" sz="800" dirty="0"/>
                    </a:p>
                  </a:txBody>
                  <a:tcPr marL="40202" marR="40202" marT="20101" marB="20101">
                    <a:lnL>
                      <a:noFill/>
                    </a:lnL>
                    <a:lnT w="9525" cap="flat" cmpd="sng" algn="ctr">
                      <a:solidFill>
                        <a:srgbClr val="FFFFFF"/>
                      </a:solidFill>
                      <a:prstDash val="solid"/>
                      <a:round/>
                      <a:headEnd type="none" w="med" len="med"/>
                      <a:tailEnd type="none" w="med" len="med"/>
                    </a:lnT>
                  </a:tcPr>
                </a:tc>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49500" y="247650"/>
            <a:ext cx="8432800" cy="1143000"/>
          </a:xfrm>
        </p:spPr>
        <p:txBody>
          <a:bodyPr>
            <a:normAutofit fontScale="90000"/>
          </a:bodyPr>
          <a:lstStyle/>
          <a:p>
            <a:r>
              <a:rPr lang="en-US" dirty="0"/>
              <a:t>Quantifiers</a:t>
            </a:r>
            <a:br>
              <a:rPr lang="en-US" dirty="0"/>
            </a:br>
            <a:endParaRPr lang="en-US" dirty="0"/>
          </a:p>
        </p:txBody>
      </p:sp>
      <p:graphicFrame>
        <p:nvGraphicFramePr>
          <p:cNvPr id="7" name="Content Placeholder 6"/>
          <p:cNvGraphicFramePr>
            <a:graphicFrameLocks noGrp="1"/>
          </p:cNvGraphicFramePr>
          <p:nvPr>
            <p:ph sz="half" idx="2"/>
          </p:nvPr>
        </p:nvGraphicFramePr>
        <p:xfrm>
          <a:off x="901700" y="990600"/>
          <a:ext cx="10414001" cy="5422899"/>
        </p:xfrm>
        <a:graphic>
          <a:graphicData uri="http://schemas.openxmlformats.org/drawingml/2006/table">
            <a:tbl>
              <a:tblPr/>
              <a:tblGrid>
                <a:gridCol w="2290976"/>
                <a:gridCol w="7078533"/>
                <a:gridCol w="1044492"/>
              </a:tblGrid>
              <a:tr h="564489">
                <a:tc>
                  <a:txBody>
                    <a:bodyPr/>
                    <a:lstStyle/>
                    <a:p>
                      <a:pPr algn="l" fontAlgn="t"/>
                      <a:r>
                        <a:rPr lang="en-US" sz="2400" b="1" dirty="0">
                          <a:effectLst/>
                        </a:rPr>
                        <a:t>Quantifier</a:t>
                      </a:r>
                      <a:endParaRPr lang="en-US" sz="2400" b="1" dirty="0">
                        <a:effectLst/>
                      </a:endParaRPr>
                    </a:p>
                  </a:txBody>
                  <a:tcPr marL="93989" marR="46995" marT="46995" marB="46995">
                    <a:lnL>
                      <a:noFill/>
                    </a:lnL>
                    <a:lnR>
                      <a:noFill/>
                    </a:lnR>
                    <a:lnT>
                      <a:noFill/>
                    </a:lnT>
                    <a:lnB w="9525" cap="flat" cmpd="sng" algn="ctr">
                      <a:solidFill>
                        <a:srgbClr val="FFFFFF"/>
                      </a:solidFill>
                      <a:prstDash val="solid"/>
                      <a:round/>
                      <a:headEnd type="none" w="med" len="med"/>
                      <a:tailEnd type="none" w="med" len="med"/>
                    </a:lnB>
                    <a:solidFill>
                      <a:srgbClr val="E7E9EB"/>
                    </a:solidFill>
                  </a:tcPr>
                </a:tc>
                <a:tc>
                  <a:txBody>
                    <a:bodyPr/>
                    <a:lstStyle/>
                    <a:p>
                      <a:pPr algn="l" fontAlgn="t"/>
                      <a:r>
                        <a:rPr lang="en-US" sz="2400" b="1" dirty="0">
                          <a:effectLst/>
                        </a:rPr>
                        <a:t>Description</a:t>
                      </a:r>
                      <a:endParaRPr lang="en-US" sz="2400" b="1" dirty="0">
                        <a:effectLst/>
                      </a:endParaRPr>
                    </a:p>
                  </a:txBody>
                  <a:tcPr marL="46995" marR="46995" marT="46995" marB="46995">
                    <a:lnL>
                      <a:noFill/>
                    </a:lnL>
                    <a:lnR>
                      <a:noFill/>
                    </a:lnR>
                    <a:lnT>
                      <a:noFill/>
                    </a:lnT>
                    <a:lnB w="9525" cap="flat" cmpd="sng" algn="ctr">
                      <a:solidFill>
                        <a:srgbClr val="FFFFFF"/>
                      </a:solidFill>
                      <a:prstDash val="solid"/>
                      <a:round/>
                      <a:headEnd type="none" w="med" len="med"/>
                      <a:tailEnd type="none" w="med" len="med"/>
                    </a:lnB>
                    <a:solidFill>
                      <a:srgbClr val="E7E9EB"/>
                    </a:solidFill>
                  </a:tcPr>
                </a:tc>
                <a:tc>
                  <a:txBody>
                    <a:bodyPr/>
                    <a:lstStyle/>
                    <a:p>
                      <a:endParaRPr lang="en-US" dirty="0"/>
                    </a:p>
                  </a:txBody>
                  <a:tcPr marL="46995" marR="46995" marT="46995" marB="46995">
                    <a:lnL>
                      <a:noFill/>
                    </a:lnL>
                    <a:lnR>
                      <a:noFill/>
                    </a:lnR>
                    <a:lnT>
                      <a:noFill/>
                    </a:lnT>
                    <a:lnB w="9525" cap="flat" cmpd="sng" algn="ctr">
                      <a:solidFill>
                        <a:srgbClr val="FFFFFF"/>
                      </a:solidFill>
                      <a:prstDash val="solid"/>
                      <a:round/>
                      <a:headEnd type="none" w="med" len="med"/>
                      <a:tailEnd type="none" w="med" len="med"/>
                    </a:lnB>
                    <a:solidFill>
                      <a:srgbClr val="E7E9EB"/>
                    </a:solidFill>
                  </a:tcPr>
                </a:tc>
              </a:tr>
              <a:tr h="927375">
                <a:tc>
                  <a:txBody>
                    <a:bodyPr/>
                    <a:lstStyle/>
                    <a:p>
                      <a:pPr algn="l" fontAlgn="t"/>
                      <a:r>
                        <a:rPr lang="en-US" sz="2400" b="1" i="1" dirty="0">
                          <a:effectLst/>
                        </a:rPr>
                        <a:t>n</a:t>
                      </a:r>
                      <a:r>
                        <a:rPr lang="en-US" sz="2400" b="1" dirty="0">
                          <a:effectLst/>
                        </a:rPr>
                        <a:t>+</a:t>
                      </a:r>
                      <a:endParaRPr lang="en-US" sz="2400" b="1" dirty="0">
                        <a:effectLst/>
                      </a:endParaRPr>
                    </a:p>
                  </a:txBody>
                  <a:tcPr marL="93989" marR="46995" marT="46995" marB="46995">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9EB"/>
                    </a:solidFill>
                  </a:tcPr>
                </a:tc>
                <a:tc>
                  <a:txBody>
                    <a:bodyPr/>
                    <a:lstStyle/>
                    <a:p>
                      <a:pPr algn="l" fontAlgn="t"/>
                      <a:r>
                        <a:rPr lang="en-US" sz="2400">
                          <a:effectLst/>
                        </a:rPr>
                        <a:t>Matches any string that contains at least one </a:t>
                      </a:r>
                      <a:r>
                        <a:rPr lang="en-US" sz="2400" i="1">
                          <a:effectLst/>
                        </a:rPr>
                        <a:t>n</a:t>
                      </a:r>
                      <a:endParaRPr lang="en-US" sz="2400">
                        <a:effectLst/>
                      </a:endParaRPr>
                    </a:p>
                  </a:txBody>
                  <a:tcPr marL="46995" marR="46995" marT="46995" marB="46995">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9EB"/>
                    </a:solidFill>
                  </a:tcPr>
                </a:tc>
                <a:tc>
                  <a:txBody>
                    <a:bodyPr/>
                    <a:lstStyle/>
                    <a:p>
                      <a:pPr algn="l" fontAlgn="t"/>
                      <a:endParaRPr lang="en-US" sz="1100" dirty="0">
                        <a:effectLst/>
                      </a:endParaRPr>
                    </a:p>
                  </a:txBody>
                  <a:tcPr marL="46995" marR="46995" marT="46995" marB="46995">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9EB"/>
                    </a:solidFill>
                  </a:tcPr>
                </a:tc>
              </a:tr>
              <a:tr h="937341">
                <a:tc>
                  <a:txBody>
                    <a:bodyPr/>
                    <a:lstStyle/>
                    <a:p>
                      <a:pPr algn="l" fontAlgn="t"/>
                      <a:r>
                        <a:rPr lang="en-US" sz="2400" b="1" i="1" dirty="0">
                          <a:effectLst/>
                        </a:rPr>
                        <a:t>n</a:t>
                      </a:r>
                      <a:r>
                        <a:rPr lang="en-US" sz="2400" b="1" dirty="0">
                          <a:effectLst/>
                        </a:rPr>
                        <a:t>*</a:t>
                      </a:r>
                      <a:endParaRPr lang="en-US" sz="2400" b="1" dirty="0">
                        <a:effectLst/>
                      </a:endParaRPr>
                    </a:p>
                  </a:txBody>
                  <a:tcPr marL="93989" marR="46995" marT="46995" marB="46995">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algn="l" fontAlgn="t"/>
                      <a:r>
                        <a:rPr lang="en-US" sz="2400">
                          <a:effectLst/>
                        </a:rPr>
                        <a:t>Matches any string that contains zero or more occurrences of </a:t>
                      </a:r>
                      <a:r>
                        <a:rPr lang="en-US" sz="2400" i="1">
                          <a:effectLst/>
                        </a:rPr>
                        <a:t>n</a:t>
                      </a:r>
                      <a:endParaRPr lang="en-US" sz="2400">
                        <a:effectLst/>
                      </a:endParaRPr>
                    </a:p>
                  </a:txBody>
                  <a:tcPr marL="46995" marR="46995" marT="46995" marB="46995">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algn="l" fontAlgn="t"/>
                      <a:endParaRPr lang="en-US" sz="1100" dirty="0">
                        <a:effectLst/>
                      </a:endParaRPr>
                    </a:p>
                  </a:txBody>
                  <a:tcPr marL="46995" marR="46995" marT="46995" marB="46995">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r>
              <a:tr h="564489">
                <a:tc>
                  <a:txBody>
                    <a:bodyPr/>
                    <a:lstStyle/>
                    <a:p>
                      <a:pPr algn="l" fontAlgn="t"/>
                      <a:r>
                        <a:rPr lang="en-US" sz="2400" b="1" i="1" dirty="0">
                          <a:effectLst/>
                        </a:rPr>
                        <a:t>n</a:t>
                      </a:r>
                      <a:r>
                        <a:rPr lang="en-US" sz="2400" b="1" dirty="0">
                          <a:effectLst/>
                        </a:rPr>
                        <a:t>?</a:t>
                      </a:r>
                      <a:endParaRPr lang="en-US" sz="2400" b="1" dirty="0">
                        <a:effectLst/>
                      </a:endParaRPr>
                    </a:p>
                  </a:txBody>
                  <a:tcPr marL="93989" marR="46995" marT="46995" marB="46995">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9EB"/>
                    </a:solidFill>
                  </a:tcPr>
                </a:tc>
                <a:tc>
                  <a:txBody>
                    <a:bodyPr/>
                    <a:lstStyle/>
                    <a:p>
                      <a:pPr algn="l" fontAlgn="t"/>
                      <a:r>
                        <a:rPr lang="en-US" sz="2400">
                          <a:effectLst/>
                        </a:rPr>
                        <a:t>Matches any string that contains zero or one occurrences of </a:t>
                      </a:r>
                      <a:r>
                        <a:rPr lang="en-US" sz="2400" i="1">
                          <a:effectLst/>
                        </a:rPr>
                        <a:t>n</a:t>
                      </a:r>
                      <a:endParaRPr lang="en-US" sz="2400">
                        <a:effectLst/>
                      </a:endParaRPr>
                    </a:p>
                  </a:txBody>
                  <a:tcPr marL="46995" marR="46995" marT="46995" marB="46995">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9EB"/>
                    </a:solidFill>
                  </a:tcPr>
                </a:tc>
                <a:tc>
                  <a:txBody>
                    <a:bodyPr/>
                    <a:lstStyle/>
                    <a:p>
                      <a:pPr algn="l" fontAlgn="t"/>
                      <a:endParaRPr lang="en-US" sz="1100" dirty="0">
                        <a:effectLst/>
                      </a:endParaRPr>
                    </a:p>
                  </a:txBody>
                  <a:tcPr marL="46995" marR="46995" marT="46995" marB="46995">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9EB"/>
                    </a:solidFill>
                  </a:tcPr>
                </a:tc>
              </a:tr>
              <a:tr h="927375">
                <a:tc>
                  <a:txBody>
                    <a:bodyPr/>
                    <a:lstStyle/>
                    <a:p>
                      <a:pPr algn="l" fontAlgn="t"/>
                      <a:r>
                        <a:rPr lang="en-US" sz="2400" b="1" i="1" dirty="0">
                          <a:effectLst/>
                        </a:rPr>
                        <a:t>n</a:t>
                      </a:r>
                      <a:r>
                        <a:rPr lang="en-US" sz="2400" b="1" dirty="0">
                          <a:effectLst/>
                        </a:rPr>
                        <a:t>{</a:t>
                      </a:r>
                      <a:r>
                        <a:rPr lang="en-US" sz="2400" b="1" i="1" dirty="0">
                          <a:effectLst/>
                        </a:rPr>
                        <a:t>3</a:t>
                      </a:r>
                      <a:r>
                        <a:rPr lang="en-US" sz="2400" b="1" dirty="0">
                          <a:effectLst/>
                        </a:rPr>
                        <a:t>}</a:t>
                      </a:r>
                      <a:endParaRPr lang="en-US" sz="2400" b="1" dirty="0">
                        <a:effectLst/>
                      </a:endParaRPr>
                    </a:p>
                  </a:txBody>
                  <a:tcPr marL="93989" marR="46995" marT="46995" marB="46995">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algn="l" fontAlgn="t"/>
                      <a:r>
                        <a:rPr lang="en-US" sz="2400">
                          <a:effectLst/>
                        </a:rPr>
                        <a:t>Matches any string that contains a sequence of </a:t>
                      </a:r>
                      <a:r>
                        <a:rPr lang="en-US" sz="2400" i="1">
                          <a:effectLst/>
                        </a:rPr>
                        <a:t>3</a:t>
                      </a:r>
                      <a:r>
                        <a:rPr lang="en-US" sz="2400">
                          <a:effectLst/>
                        </a:rPr>
                        <a:t> </a:t>
                      </a:r>
                      <a:r>
                        <a:rPr lang="en-US" sz="2400" i="1">
                          <a:effectLst/>
                        </a:rPr>
                        <a:t>n</a:t>
                      </a:r>
                      <a:r>
                        <a:rPr lang="en-US" sz="2400">
                          <a:effectLst/>
                        </a:rPr>
                        <a:t>'s</a:t>
                      </a:r>
                      <a:endParaRPr lang="en-US" sz="2400">
                        <a:effectLst/>
                      </a:endParaRPr>
                    </a:p>
                  </a:txBody>
                  <a:tcPr marL="46995" marR="46995" marT="46995" marB="46995">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algn="l" fontAlgn="t"/>
                      <a:endParaRPr lang="en-US" sz="1100" dirty="0">
                        <a:effectLst/>
                      </a:endParaRPr>
                    </a:p>
                  </a:txBody>
                  <a:tcPr marL="46995" marR="46995" marT="46995" marB="46995">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r>
              <a:tr h="937341">
                <a:tc>
                  <a:txBody>
                    <a:bodyPr/>
                    <a:lstStyle/>
                    <a:p>
                      <a:pPr algn="l" fontAlgn="t"/>
                      <a:r>
                        <a:rPr lang="en-US" sz="2400" b="1" i="1" dirty="0">
                          <a:effectLst/>
                        </a:rPr>
                        <a:t>n</a:t>
                      </a:r>
                      <a:r>
                        <a:rPr lang="en-US" sz="2400" b="1" dirty="0">
                          <a:effectLst/>
                        </a:rPr>
                        <a:t>{</a:t>
                      </a:r>
                      <a:r>
                        <a:rPr lang="en-US" sz="2400" b="1" i="1" dirty="0">
                          <a:effectLst/>
                        </a:rPr>
                        <a:t>2</a:t>
                      </a:r>
                      <a:r>
                        <a:rPr lang="en-US" sz="2400" b="1" dirty="0">
                          <a:effectLst/>
                        </a:rPr>
                        <a:t>, </a:t>
                      </a:r>
                      <a:r>
                        <a:rPr lang="en-US" sz="2400" b="1" i="1" dirty="0">
                          <a:effectLst/>
                        </a:rPr>
                        <a:t>5</a:t>
                      </a:r>
                      <a:r>
                        <a:rPr lang="en-US" sz="2400" b="1" dirty="0">
                          <a:effectLst/>
                        </a:rPr>
                        <a:t>}</a:t>
                      </a:r>
                      <a:endParaRPr lang="en-US" sz="2400" b="1" dirty="0">
                        <a:effectLst/>
                      </a:endParaRPr>
                    </a:p>
                  </a:txBody>
                  <a:tcPr marL="93989" marR="46995" marT="46995" marB="46995">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9EB"/>
                    </a:solidFill>
                  </a:tcPr>
                </a:tc>
                <a:tc>
                  <a:txBody>
                    <a:bodyPr/>
                    <a:lstStyle/>
                    <a:p>
                      <a:pPr algn="l" fontAlgn="t"/>
                      <a:r>
                        <a:rPr lang="en-US" sz="2400">
                          <a:effectLst/>
                        </a:rPr>
                        <a:t>Matches any string that contains a sequence of at least 2, but not more that 5 </a:t>
                      </a:r>
                      <a:r>
                        <a:rPr lang="en-US" sz="2400" i="1">
                          <a:effectLst/>
                        </a:rPr>
                        <a:t>n</a:t>
                      </a:r>
                      <a:r>
                        <a:rPr lang="en-US" sz="2400">
                          <a:effectLst/>
                        </a:rPr>
                        <a:t>'s</a:t>
                      </a:r>
                      <a:endParaRPr lang="en-US" sz="2400">
                        <a:effectLst/>
                      </a:endParaRPr>
                    </a:p>
                  </a:txBody>
                  <a:tcPr marL="46995" marR="46995" marT="46995" marB="46995">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9EB"/>
                    </a:solidFill>
                  </a:tcPr>
                </a:tc>
                <a:tc>
                  <a:txBody>
                    <a:bodyPr/>
                    <a:lstStyle/>
                    <a:p>
                      <a:pPr algn="ctr" fontAlgn="t"/>
                      <a:endParaRPr lang="en-US" sz="1100" dirty="0">
                        <a:effectLst/>
                      </a:endParaRPr>
                    </a:p>
                  </a:txBody>
                  <a:tcPr marL="46995" marR="46995" marT="46995" marB="46995">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E7E9EB"/>
                    </a:solidFill>
                  </a:tcPr>
                </a:tc>
              </a:tr>
              <a:tr h="564489">
                <a:tc>
                  <a:txBody>
                    <a:bodyPr/>
                    <a:lstStyle/>
                    <a:p>
                      <a:pPr algn="l" fontAlgn="t"/>
                      <a:r>
                        <a:rPr lang="en-US" sz="2400" b="1" i="1" dirty="0">
                          <a:effectLst/>
                        </a:rPr>
                        <a:t>n</a:t>
                      </a:r>
                      <a:r>
                        <a:rPr lang="en-US" sz="2400" b="1" dirty="0">
                          <a:effectLst/>
                        </a:rPr>
                        <a:t>{3,}</a:t>
                      </a:r>
                      <a:endParaRPr lang="en-US" sz="2400" b="1" dirty="0">
                        <a:effectLst/>
                      </a:endParaRPr>
                    </a:p>
                  </a:txBody>
                  <a:tcPr marL="93989" marR="46995" marT="46995" marB="46995">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pPr algn="l" fontAlgn="t"/>
                      <a:r>
                        <a:rPr lang="en-US" sz="2400" dirty="0">
                          <a:effectLst/>
                        </a:rPr>
                        <a:t>Matches any string that contains a sequence of at least 3 </a:t>
                      </a:r>
                      <a:r>
                        <a:rPr lang="en-US" sz="2400" i="1" dirty="0">
                          <a:effectLst/>
                        </a:rPr>
                        <a:t>n</a:t>
                      </a:r>
                      <a:r>
                        <a:rPr lang="en-US" sz="2400" dirty="0">
                          <a:effectLst/>
                        </a:rPr>
                        <a:t>'s</a:t>
                      </a:r>
                      <a:endParaRPr lang="en-US" sz="2400" dirty="0">
                        <a:effectLst/>
                      </a:endParaRPr>
                    </a:p>
                  </a:txBody>
                  <a:tcPr marL="46995" marR="46995" marT="46995" marB="46995">
                    <a:lnL>
                      <a:noFill/>
                    </a:lnL>
                    <a:lnR>
                      <a:noFill/>
                    </a:lnR>
                    <a:lnT w="9525" cap="flat" cmpd="sng" algn="ctr">
                      <a:solidFill>
                        <a:srgbClr val="FFFFFF"/>
                      </a:solidFill>
                      <a:prstDash val="solid"/>
                      <a:round/>
                      <a:headEnd type="none" w="med" len="med"/>
                      <a:tailEnd type="none" w="med" len="med"/>
                    </a:lnT>
                    <a:lnB w="9525" cap="flat" cmpd="sng" algn="ctr">
                      <a:solidFill>
                        <a:srgbClr val="FFFFFF"/>
                      </a:solidFill>
                      <a:prstDash val="solid"/>
                      <a:round/>
                      <a:headEnd type="none" w="med" len="med"/>
                      <a:tailEnd type="none" w="med" len="med"/>
                    </a:lnB>
                    <a:solidFill>
                      <a:srgbClr val="FFFFFF"/>
                    </a:solidFill>
                  </a:tcPr>
                </a:tc>
                <a:tc>
                  <a:txBody>
                    <a:bodyPr/>
                    <a:lstStyle/>
                    <a:p>
                      <a:endParaRPr lang="en-US" sz="1100" dirty="0"/>
                    </a:p>
                  </a:txBody>
                  <a:tcPr marL="56394" marR="56394" marT="28197" marB="28197">
                    <a:lnL>
                      <a:noFill/>
                    </a:lnL>
                    <a:lnT w="9525" cap="flat" cmpd="sng" algn="ctr">
                      <a:solidFill>
                        <a:srgbClr val="FFFFFF"/>
                      </a:solidFill>
                      <a:prstDash val="solid"/>
                      <a:round/>
                      <a:headEnd type="none" w="med" len="med"/>
                      <a:tailEnd type="none" w="med" len="med"/>
                    </a:lnT>
                  </a:tcP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Takeaway Questions</a:t>
            </a:r>
            <a:endParaRPr lang="en-US" dirty="0"/>
          </a:p>
        </p:txBody>
      </p:sp>
      <p:sp>
        <p:nvSpPr>
          <p:cNvPr id="5" name="Content Placeholder 4"/>
          <p:cNvSpPr>
            <a:spLocks noGrp="1"/>
          </p:cNvSpPr>
          <p:nvPr>
            <p:ph sz="half" idx="2"/>
          </p:nvPr>
        </p:nvSpPr>
        <p:spPr>
          <a:xfrm>
            <a:off x="1054100" y="1536700"/>
            <a:ext cx="9461500" cy="4597400"/>
          </a:xfrm>
        </p:spPr>
        <p:txBody>
          <a:bodyPr>
            <a:normAutofit fontScale="25000" lnSpcReduction="20000"/>
          </a:bodyPr>
          <a:lstStyle/>
          <a:p>
            <a:pPr marL="514350" indent="-514350">
              <a:buFont typeface="+mj-lt"/>
              <a:buAutoNum type="arabicPeriod"/>
            </a:pPr>
            <a:r>
              <a:rPr lang="en-US" sz="10400" dirty="0"/>
              <a:t> Write a PHP  script  that checks if a string contains another </a:t>
            </a:r>
            <a:r>
              <a:rPr lang="en-US" sz="10400" dirty="0" smtClean="0"/>
              <a:t>string.</a:t>
            </a:r>
            <a:endParaRPr lang="en-US" sz="10400" dirty="0" smtClean="0"/>
          </a:p>
          <a:p>
            <a:pPr marL="514350" indent="-514350">
              <a:buFont typeface="+mj-lt"/>
              <a:buAutoNum type="arabicPeriod"/>
            </a:pPr>
            <a:endParaRPr lang="en-US" sz="10400" dirty="0"/>
          </a:p>
          <a:p>
            <a:pPr marL="514350" indent="-514350">
              <a:buFont typeface="+mj-lt"/>
              <a:buAutoNum type="arabicPeriod"/>
            </a:pPr>
            <a:r>
              <a:rPr lang="en-US" sz="10400" dirty="0" smtClean="0"/>
              <a:t>Write </a:t>
            </a:r>
            <a:r>
              <a:rPr lang="en-US" sz="10400" dirty="0"/>
              <a:t>a PHP script that removes the last word from a string</a:t>
            </a:r>
            <a:r>
              <a:rPr lang="en-US" sz="10400" dirty="0"/>
              <a:t>.</a:t>
            </a:r>
            <a:endParaRPr lang="en-US" sz="10400" dirty="0"/>
          </a:p>
          <a:p>
            <a:pPr marL="0" indent="0">
              <a:buNone/>
            </a:pPr>
            <a:br>
              <a:rPr lang="en-US" sz="10400" dirty="0"/>
            </a:br>
            <a:r>
              <a:rPr lang="en-US" sz="10400" dirty="0" smtClean="0"/>
              <a:t>         Sample </a:t>
            </a:r>
            <a:r>
              <a:rPr lang="en-US" sz="10400" dirty="0"/>
              <a:t>string : 'The quick brown </a:t>
            </a:r>
            <a:r>
              <a:rPr lang="en-US" sz="10400" dirty="0"/>
              <a:t>fox‘</a:t>
            </a:r>
            <a:endParaRPr lang="en-US" sz="10400" dirty="0"/>
          </a:p>
          <a:p>
            <a:pPr marL="0" indent="0">
              <a:buNone/>
            </a:pPr>
            <a:br>
              <a:rPr lang="en-US" sz="10400" dirty="0"/>
            </a:br>
            <a:r>
              <a:rPr lang="en-US" sz="10400" dirty="0" smtClean="0"/>
              <a:t>         Expected </a:t>
            </a:r>
            <a:r>
              <a:rPr lang="en-US" sz="10400" dirty="0"/>
              <a:t>Output : The quick </a:t>
            </a:r>
            <a:r>
              <a:rPr lang="en-US" sz="10400" dirty="0"/>
              <a:t>brown</a:t>
            </a:r>
            <a:endParaRPr lang="en-US" sz="10400" dirty="0"/>
          </a:p>
          <a:p>
            <a:pPr marL="0" indent="0">
              <a:buNone/>
            </a:pPr>
            <a:r>
              <a:rPr lang="en-US" sz="10400" dirty="0">
                <a:solidFill>
                  <a:schemeClr val="accent1"/>
                </a:solidFill>
              </a:rPr>
              <a:t>3. </a:t>
            </a:r>
            <a:r>
              <a:rPr lang="en-US" sz="10400" dirty="0" smtClean="0"/>
              <a:t>Write </a:t>
            </a:r>
            <a:r>
              <a:rPr lang="en-US" sz="10400" dirty="0"/>
              <a:t>a PHP script that removes the whitespaces from a string</a:t>
            </a:r>
            <a:r>
              <a:rPr lang="en-US" sz="10400" dirty="0"/>
              <a:t>.</a:t>
            </a:r>
            <a:endParaRPr lang="en-US" sz="10400" dirty="0"/>
          </a:p>
          <a:p>
            <a:pPr marL="0" indent="0">
              <a:buNone/>
            </a:pPr>
            <a:br>
              <a:rPr lang="en-US" sz="10400" dirty="0"/>
            </a:br>
            <a:r>
              <a:rPr lang="en-US" sz="10400" dirty="0" smtClean="0"/>
              <a:t>             Sample </a:t>
            </a:r>
            <a:r>
              <a:rPr lang="en-US" sz="10400" dirty="0"/>
              <a:t>string : 'The quick " " brown fox'</a:t>
            </a:r>
            <a:br>
              <a:rPr lang="en-US" sz="10400" dirty="0"/>
            </a:br>
            <a:r>
              <a:rPr lang="en-US" sz="10400" dirty="0" smtClean="0"/>
              <a:t>             Expected </a:t>
            </a:r>
            <a:r>
              <a:rPr lang="en-US" sz="10400" dirty="0"/>
              <a:t>Output : </a:t>
            </a:r>
            <a:r>
              <a:rPr lang="en-US" sz="10400" dirty="0" err="1"/>
              <a:t>Thequick</a:t>
            </a:r>
            <a:r>
              <a:rPr lang="en-US" sz="10400" dirty="0"/>
              <a:t>""</a:t>
            </a:r>
            <a:r>
              <a:rPr lang="en-US" sz="10400" dirty="0" err="1"/>
              <a:t>brownfox</a:t>
            </a:r>
            <a:br>
              <a:rPr lang="en-US" sz="9600" dirty="0"/>
            </a:b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action </a:t>
            </a:r>
            <a:r>
              <a:rPr lang="en-US" dirty="0" smtClean="0"/>
              <a:t>attribute cont’d</a:t>
            </a:r>
            <a:endParaRPr lang="en-US" dirty="0"/>
          </a:p>
        </p:txBody>
      </p:sp>
      <p:sp>
        <p:nvSpPr>
          <p:cNvPr id="3" name="Content Placeholder 2"/>
          <p:cNvSpPr>
            <a:spLocks noGrp="1"/>
          </p:cNvSpPr>
          <p:nvPr>
            <p:ph sz="quarter" idx="1"/>
          </p:nvPr>
        </p:nvSpPr>
        <p:spPr/>
        <p:txBody>
          <a:bodyPr/>
          <a:lstStyle/>
          <a:p>
            <a:r>
              <a:rPr lang="en-US" dirty="0" smtClean="0"/>
              <a:t>The </a:t>
            </a:r>
            <a:r>
              <a:rPr lang="en-US" b="1" dirty="0"/>
              <a:t>action value </a:t>
            </a:r>
            <a:r>
              <a:rPr lang="en-US" dirty="0"/>
              <a:t>should be a file on the server that can handle the incoming data, including ensuring server-side validation. </a:t>
            </a:r>
            <a:endParaRPr lang="en-US" dirty="0" smtClean="0"/>
          </a:p>
          <a:p>
            <a:r>
              <a:rPr lang="en-US" dirty="0" smtClean="0"/>
              <a:t>The </a:t>
            </a:r>
            <a:r>
              <a:rPr lang="en-US" dirty="0"/>
              <a:t>server then responds, generally handling the data and loading the URL defined by the action attribute, causing a new page load </a:t>
            </a:r>
            <a:endParaRPr lang="en-US" dirty="0" smtClean="0"/>
          </a:p>
          <a:p>
            <a:pPr lvl="1"/>
            <a:r>
              <a:rPr lang="en-US" dirty="0" smtClean="0"/>
              <a:t>or </a:t>
            </a:r>
            <a:r>
              <a:rPr lang="en-US" dirty="0"/>
              <a:t>a refresh of the existing page, if the action points to the same </a:t>
            </a:r>
            <a:r>
              <a:rPr lang="en-US" dirty="0" smtClean="0"/>
              <a:t>page</a:t>
            </a:r>
            <a:endParaRPr lang="en-US" dirty="0" smtClean="0"/>
          </a:p>
          <a:p>
            <a:r>
              <a:rPr lang="en-US" i="1" dirty="0" smtClean="0"/>
              <a:t>The </a:t>
            </a:r>
            <a:r>
              <a:rPr lang="en-US" b="1" i="1" dirty="0">
                <a:solidFill>
                  <a:srgbClr val="FF0000"/>
                </a:solidFill>
              </a:rPr>
              <a:t>method </a:t>
            </a:r>
            <a:r>
              <a:rPr lang="en-US" b="1" i="1" dirty="0" smtClean="0">
                <a:solidFill>
                  <a:srgbClr val="FF0000"/>
                </a:solidFill>
              </a:rPr>
              <a:t>attribute</a:t>
            </a:r>
            <a:r>
              <a:rPr lang="en-US" i="1" dirty="0"/>
              <a:t> </a:t>
            </a:r>
            <a:r>
              <a:rPr lang="en-US" i="1" dirty="0" smtClean="0"/>
              <a:t>is what determines how the data is sent</a:t>
            </a:r>
            <a:endParaRPr lang="en-US" i="1" dirty="0"/>
          </a:p>
          <a:p>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method attribute</a:t>
            </a:r>
            <a:endParaRPr lang="en-US" dirty="0"/>
          </a:p>
        </p:txBody>
      </p:sp>
      <p:sp>
        <p:nvSpPr>
          <p:cNvPr id="3" name="Content Placeholder 2"/>
          <p:cNvSpPr>
            <a:spLocks noGrp="1"/>
          </p:cNvSpPr>
          <p:nvPr>
            <p:ph sz="quarter" idx="1"/>
          </p:nvPr>
        </p:nvSpPr>
        <p:spPr/>
        <p:txBody>
          <a:bodyPr/>
          <a:lstStyle/>
          <a:p>
            <a:r>
              <a:rPr lang="en-US" dirty="0"/>
              <a:t>Despite the HTTP protocol offering various request methods such as </a:t>
            </a:r>
            <a:r>
              <a:rPr lang="en-US" i="1" dirty="0"/>
              <a:t>GET, POST, PUT, DELETE, </a:t>
            </a:r>
            <a:r>
              <a:rPr lang="en-US" dirty="0"/>
              <a:t>and</a:t>
            </a:r>
            <a:r>
              <a:rPr lang="en-US" i="1" dirty="0"/>
              <a:t> PATCH, </a:t>
            </a:r>
            <a:endParaRPr lang="en-US" i="1" dirty="0" smtClean="0"/>
          </a:p>
          <a:p>
            <a:pPr lvl="1"/>
            <a:r>
              <a:rPr lang="en-US" dirty="0" smtClean="0"/>
              <a:t>HTML </a:t>
            </a:r>
            <a:r>
              <a:rPr lang="en-US" dirty="0"/>
              <a:t>forms are designed to support only </a:t>
            </a:r>
            <a:r>
              <a:rPr lang="en-US" b="1" dirty="0"/>
              <a:t>GET</a:t>
            </a:r>
            <a:r>
              <a:rPr lang="en-US" dirty="0"/>
              <a:t> and </a:t>
            </a:r>
            <a:r>
              <a:rPr lang="en-US" b="1" dirty="0"/>
              <a:t>POST</a:t>
            </a:r>
            <a:r>
              <a:rPr lang="en-US" dirty="0"/>
              <a:t>. </a:t>
            </a:r>
            <a:endParaRPr lang="en-US" dirty="0" smtClean="0"/>
          </a:p>
          <a:p>
            <a:pPr lvl="1"/>
            <a:r>
              <a:rPr lang="en-US" dirty="0" smtClean="0"/>
              <a:t>This </a:t>
            </a:r>
            <a:r>
              <a:rPr lang="en-US" dirty="0"/>
              <a:t>limitation </a:t>
            </a:r>
            <a:r>
              <a:rPr lang="en-US" dirty="0" smtClean="0"/>
              <a:t>comes </a:t>
            </a:r>
            <a:r>
              <a:rPr lang="en-US" dirty="0"/>
              <a:t>from the original purpose of HTML forms, which </a:t>
            </a:r>
            <a:r>
              <a:rPr lang="en-US" dirty="0" smtClean="0"/>
              <a:t>was </a:t>
            </a:r>
            <a:r>
              <a:rPr lang="en-US" dirty="0"/>
              <a:t>to facilitate simple data submission and retrieval in web applications.</a:t>
            </a:r>
            <a:endParaRPr lang="en-US" dirty="0" smtClean="0"/>
          </a:p>
          <a:p>
            <a:r>
              <a:rPr lang="en-US" dirty="0"/>
              <a:t>An example HTTP request</a:t>
            </a:r>
            <a:endParaRPr lang="en-US" dirty="0"/>
          </a:p>
        </p:txBody>
      </p:sp>
      <p:pic>
        <p:nvPicPr>
          <p:cNvPr id="4" name="Content Placeholder 5"/>
          <p:cNvPicPr>
            <a:picLocks noChangeAspect="1"/>
          </p:cNvPicPr>
          <p:nvPr/>
        </p:nvPicPr>
        <p:blipFill>
          <a:blip r:embed="rId1"/>
          <a:stretch>
            <a:fillRect/>
          </a:stretch>
        </p:blipFill>
        <p:spPr>
          <a:xfrm>
            <a:off x="5517931" y="3605048"/>
            <a:ext cx="6064469" cy="3142593"/>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PHP Form </a:t>
            </a:r>
            <a:r>
              <a:rPr lang="en-US" dirty="0" smtClean="0"/>
              <a:t>Handling</a:t>
            </a:r>
            <a:endParaRPr lang="en-US" dirty="0"/>
          </a:p>
        </p:txBody>
      </p:sp>
      <p:sp>
        <p:nvSpPr>
          <p:cNvPr id="3" name="Content Placeholder 2"/>
          <p:cNvSpPr>
            <a:spLocks noGrp="1"/>
          </p:cNvSpPr>
          <p:nvPr>
            <p:ph sz="quarter" idx="1"/>
          </p:nvPr>
        </p:nvSpPr>
        <p:spPr/>
        <p:txBody>
          <a:bodyPr/>
          <a:lstStyle/>
          <a:p>
            <a:r>
              <a:rPr lang="en-US" dirty="0"/>
              <a:t>PHP can handle data submitted through HTML </a:t>
            </a:r>
            <a:r>
              <a:rPr lang="en-US" dirty="0" smtClean="0"/>
              <a:t>forms</a:t>
            </a:r>
            <a:endParaRPr lang="en-US" dirty="0" smtClean="0"/>
          </a:p>
          <a:p>
            <a:r>
              <a:rPr lang="en-US" dirty="0" smtClean="0"/>
              <a:t>PHP uses the </a:t>
            </a:r>
            <a:r>
              <a:rPr lang="en-US" u="sng" dirty="0" err="1"/>
              <a:t>superglobals</a:t>
            </a:r>
            <a:r>
              <a:rPr lang="en-US" dirty="0"/>
              <a:t> $_</a:t>
            </a:r>
            <a:r>
              <a:rPr lang="en-US" b="1" dirty="0"/>
              <a:t>GET</a:t>
            </a:r>
            <a:r>
              <a:rPr lang="en-US" dirty="0"/>
              <a:t> and $_</a:t>
            </a:r>
            <a:r>
              <a:rPr lang="en-US" b="1" dirty="0"/>
              <a:t>POST</a:t>
            </a:r>
            <a:r>
              <a:rPr lang="en-US" dirty="0"/>
              <a:t> </a:t>
            </a:r>
            <a:r>
              <a:rPr lang="en-US" dirty="0" smtClean="0"/>
              <a:t>to </a:t>
            </a:r>
            <a:r>
              <a:rPr lang="en-US" dirty="0"/>
              <a:t>collect </a:t>
            </a:r>
            <a:r>
              <a:rPr lang="en-US" dirty="0" smtClean="0"/>
              <a:t>form-data</a:t>
            </a:r>
            <a:endParaRPr lang="en-US" dirty="0" smtClean="0"/>
          </a:p>
          <a:p>
            <a:pPr lvl="1"/>
            <a:r>
              <a:rPr lang="en-US" dirty="0"/>
              <a:t>Some predefined variables in PHP are "</a:t>
            </a:r>
            <a:r>
              <a:rPr lang="en-US" u="sng" dirty="0" err="1"/>
              <a:t>superglobals</a:t>
            </a:r>
            <a:r>
              <a:rPr lang="en-US" dirty="0"/>
              <a:t>", which means that they are always accessible, regardless of scope</a:t>
            </a:r>
            <a:endParaRPr lang="en-US" dirty="0" smtClean="0"/>
          </a:p>
          <a:p>
            <a:r>
              <a:rPr lang="en-US" dirty="0"/>
              <a:t>$_</a:t>
            </a:r>
            <a:r>
              <a:rPr lang="en-US" b="1" dirty="0"/>
              <a:t>GET</a:t>
            </a:r>
            <a:r>
              <a:rPr lang="en-US" dirty="0"/>
              <a:t> is an array of variables passed to the current script via the URL parameters.</a:t>
            </a:r>
            <a:endParaRPr lang="en-US" dirty="0"/>
          </a:p>
          <a:p>
            <a:r>
              <a:rPr lang="en-US" dirty="0" smtClean="0"/>
              <a:t>$_</a:t>
            </a:r>
            <a:r>
              <a:rPr lang="en-US" b="1" dirty="0"/>
              <a:t>POST</a:t>
            </a:r>
            <a:r>
              <a:rPr lang="en-US" dirty="0"/>
              <a:t> is an array of variables passed to the current script via the HTTP POST method.</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a:t>
            </a:r>
            <a:endParaRPr lang="en-US" dirty="0"/>
          </a:p>
        </p:txBody>
      </p:sp>
      <p:pic>
        <p:nvPicPr>
          <p:cNvPr id="4" name="Content Placeholder 3"/>
          <p:cNvPicPr>
            <a:picLocks noGrp="1" noChangeAspect="1"/>
          </p:cNvPicPr>
          <p:nvPr>
            <p:ph sz="quarter" idx="1"/>
          </p:nvPr>
        </p:nvPicPr>
        <p:blipFill>
          <a:blip r:embed="rId1"/>
          <a:stretch>
            <a:fillRect/>
          </a:stretch>
        </p:blipFill>
        <p:spPr>
          <a:xfrm>
            <a:off x="2177776" y="1417638"/>
            <a:ext cx="8017259" cy="5035714"/>
          </a:xfrm>
          <a:prstGeom prst="rect">
            <a:avLst/>
          </a:prstGeom>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PHP $_</a:t>
            </a:r>
            <a:r>
              <a:rPr lang="en-US" b="1" dirty="0" smtClean="0"/>
              <a:t>POST</a:t>
            </a:r>
            <a:endParaRPr lang="en-US" dirty="0"/>
          </a:p>
        </p:txBody>
      </p:sp>
      <p:sp>
        <p:nvSpPr>
          <p:cNvPr id="3" name="Content Placeholder 2"/>
          <p:cNvSpPr>
            <a:spLocks noGrp="1"/>
          </p:cNvSpPr>
          <p:nvPr>
            <p:ph sz="quarter" idx="1"/>
          </p:nvPr>
        </p:nvSpPr>
        <p:spPr/>
        <p:txBody>
          <a:bodyPr>
            <a:normAutofit/>
          </a:bodyPr>
          <a:lstStyle/>
          <a:p>
            <a:r>
              <a:rPr lang="en-US" dirty="0"/>
              <a:t>$_POST contains an array of variables received via the HTTP POST method</a:t>
            </a:r>
            <a:r>
              <a:rPr lang="en-US" dirty="0" smtClean="0"/>
              <a:t>.</a:t>
            </a:r>
            <a:endParaRPr lang="en-US" dirty="0"/>
          </a:p>
          <a:p>
            <a:r>
              <a:rPr lang="en-US" dirty="0"/>
              <a:t>There are two main ways to send variables via the HTTP Post method</a:t>
            </a:r>
            <a:r>
              <a:rPr lang="en-US" dirty="0" smtClean="0"/>
              <a:t>:</a:t>
            </a:r>
            <a:endParaRPr lang="en-US" dirty="0"/>
          </a:p>
          <a:p>
            <a:pPr lvl="1"/>
            <a:r>
              <a:rPr lang="en-US" dirty="0"/>
              <a:t>    HTML forms</a:t>
            </a:r>
            <a:endParaRPr lang="en-US" dirty="0"/>
          </a:p>
          <a:p>
            <a:pPr lvl="1"/>
            <a:r>
              <a:rPr lang="en-US" dirty="0"/>
              <a:t>    JavaScript HTTP </a:t>
            </a:r>
            <a:r>
              <a:rPr lang="en-US" dirty="0" smtClean="0"/>
              <a:t>requests</a:t>
            </a:r>
            <a:endParaRPr lang="en-US" dirty="0"/>
          </a:p>
          <a:p>
            <a:r>
              <a:rPr lang="en-US" dirty="0"/>
              <a:t>A HTML form submits information via the HTTP POST method if the form's method attribute is set to "</a:t>
            </a:r>
            <a:r>
              <a:rPr lang="en-US" dirty="0" smtClean="0"/>
              <a:t>POST“</a:t>
            </a:r>
            <a:endParaRPr lang="en-US" dirty="0" smtClean="0"/>
          </a:p>
          <a:p>
            <a:r>
              <a:rPr lang="en-US" dirty="0"/>
              <a:t>When a user clicks the submit button, the form data is sent to a PHP file specified in the </a:t>
            </a:r>
            <a:r>
              <a:rPr lang="en-US" b="1" dirty="0"/>
              <a:t>action attribute </a:t>
            </a:r>
            <a:r>
              <a:rPr lang="en-US" dirty="0"/>
              <a:t>of the &lt;form&gt; tag</a:t>
            </a:r>
            <a:r>
              <a:rPr lang="en-US" dirty="0" smtClean="0"/>
              <a:t>.</a:t>
            </a:r>
            <a:endParaRPr lang="en-US" dirty="0"/>
          </a:p>
          <a:p>
            <a:pPr lvl="1"/>
            <a:r>
              <a:rPr lang="en-US" dirty="0"/>
              <a:t>In the action file we can use the </a:t>
            </a:r>
            <a:r>
              <a:rPr lang="en-US" b="1" dirty="0">
                <a:solidFill>
                  <a:srgbClr val="00B050"/>
                </a:solidFill>
              </a:rPr>
              <a:t>$_POST </a:t>
            </a:r>
            <a:r>
              <a:rPr lang="en-US" dirty="0"/>
              <a:t>variable to collect the value of the input field.</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$_POST in JavaScript HTTP </a:t>
            </a:r>
            <a:r>
              <a:rPr lang="en-US" b="1" dirty="0" smtClean="0"/>
              <a:t>Requests</a:t>
            </a:r>
            <a:endParaRPr lang="en-US" dirty="0"/>
          </a:p>
        </p:txBody>
      </p:sp>
      <p:pic>
        <p:nvPicPr>
          <p:cNvPr id="4" name="Content Placeholder 3"/>
          <p:cNvPicPr>
            <a:picLocks noGrp="1" noChangeAspect="1"/>
          </p:cNvPicPr>
          <p:nvPr>
            <p:ph sz="quarter" idx="1"/>
          </p:nvPr>
        </p:nvPicPr>
        <p:blipFill>
          <a:blip r:embed="rId1"/>
          <a:stretch>
            <a:fillRect/>
          </a:stretch>
        </p:blipFill>
        <p:spPr>
          <a:xfrm>
            <a:off x="1526134" y="2072344"/>
            <a:ext cx="8677275" cy="3133725"/>
          </a:xfrm>
          <a:prstGeom prst="rect">
            <a:avLst/>
          </a:prstGeom>
        </p:spPr>
      </p:pic>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quity">
  <a:themeElements>
    <a:clrScheme name="Equity">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Equity">
      <a:majorFont>
        <a:latin typeface="Franklin Gothic Book"/>
        <a:ea typeface=""/>
        <a:cs typeface=""/>
        <a:font script="Grek" typeface="Calibri"/>
        <a:font script="Cyrl" typeface="Calibri"/>
        <a:font script="Jpan" typeface="HGｺﾞｼｯｸM"/>
        <a:font script="Hang" typeface="바탕"/>
        <a:font script="Hans" typeface="幼圆"/>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erpetua"/>
        <a:ea typeface=""/>
        <a:cs typeface=""/>
        <a:font script="Grek" typeface="Cambria"/>
        <a:font script="Cyrl" typeface="Cambria"/>
        <a:font script="Jpan" typeface="HG創英ﾌﾟﾚｾﾞﾝｽEB"/>
        <a:font script="Hang" typeface="맑은 고딕"/>
        <a:font script="Hans" typeface="宋体"/>
        <a:font script="Hant" typeface="新細明體"/>
        <a:font script="Arab" typeface="Times New Roman"/>
        <a:font script="Hebr" typeface="Aharoni"/>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quity">
      <a:fillStyleLst>
        <a:solidFill>
          <a:schemeClr val="phClr"/>
        </a:solidFill>
        <a:blipFill>
          <a:blip xmlns:r="http://schemas.openxmlformats.org/officeDocument/2006/relationships" r:embed="rId1">
            <a:duotone>
              <a:schemeClr val="phClr">
                <a:tint val="30000"/>
                <a:satMod val="300000"/>
              </a:schemeClr>
              <a:schemeClr val="phClr">
                <a:tint val="40000"/>
                <a:satMod val="200000"/>
              </a:schemeClr>
            </a:duotone>
          </a:blip>
          <a:tile tx="0" ty="0" sx="70000" sy="70000" flip="none" algn="ctr"/>
        </a:blipFill>
        <a:blipFill>
          <a:blip xmlns:r="http://schemas.openxmlformats.org/officeDocument/2006/relationships" r:embed="rId1">
            <a:duotone>
              <a:schemeClr val="phClr">
                <a:shade val="22000"/>
                <a:satMod val="160000"/>
              </a:schemeClr>
              <a:schemeClr val="phClr">
                <a:shade val="45000"/>
                <a:satMod val="100000"/>
              </a:schemeClr>
            </a:duotone>
          </a:blip>
          <a:tile tx="0" ty="0" sx="65000" sy="65000" flip="none" algn="ctr"/>
        </a:blipFill>
      </a:fillStyleLst>
      <a:lnStyleLst>
        <a:ln w="9525" cap="flat" cmpd="sng" algn="ctr">
          <a:solidFill>
            <a:schemeClr val="phClr">
              <a:shade val="60000"/>
              <a:satMod val="110000"/>
            </a:schemeClr>
          </a:solidFill>
          <a:prstDash val="solid"/>
        </a:ln>
        <a:ln w="12700" cap="flat" cmpd="sng" algn="ctr">
          <a:solidFill>
            <a:schemeClr val="phClr"/>
          </a:solidFill>
          <a:prstDash val="solid"/>
        </a:ln>
        <a:ln w="38100" cap="flat" cmpd="sng" algn="ctr">
          <a:solidFill>
            <a:schemeClr val="phClr"/>
          </a:solidFill>
          <a:prstDash val="solid"/>
        </a:ln>
      </a:lnStyleLst>
      <a:effectStyleLst>
        <a:effectStyle>
          <a:effectLst>
            <a:outerShdw blurRad="38100" dist="25400" dir="5400000" algn="t" rotWithShape="0">
              <a:srgbClr val="000000">
                <a:alpha val="50000"/>
              </a:srgbClr>
            </a:outerShdw>
          </a:effectLst>
        </a:effectStyle>
        <a:effectStyle>
          <a:effectLst>
            <a:outerShdw blurRad="38100" dist="25400" dir="5400000" algn="t" rotWithShape="0">
              <a:srgbClr val="000000">
                <a:alpha val="50000"/>
              </a:srgbClr>
            </a:outerShdw>
          </a:effectLst>
        </a:effectStyle>
        <a:effectStyle>
          <a:effectLst>
            <a:outerShdw blurRad="50800" dist="50800" dir="5400000" algn="t" rotWithShape="0">
              <a:srgbClr val="000000">
                <a:alpha val="60000"/>
              </a:srgbClr>
            </a:outerShdw>
          </a:effectLst>
          <a:scene3d>
            <a:camera prst="isometricBottomUp" fov="0">
              <a:rot lat="0" lon="0" rev="0"/>
            </a:camera>
            <a:lightRig rig="soft" dir="b">
              <a:rot lat="0" lon="0" rev="9000000"/>
            </a:lightRig>
          </a:scene3d>
          <a:sp3d contourW="35000" prstMaterial="matte">
            <a:bevelT w="45000" h="38100" prst="convex"/>
            <a:contourClr>
              <a:schemeClr val="phClr">
                <a:tint val="10000"/>
                <a:satMod val="130000"/>
              </a:schemeClr>
            </a:contourClr>
          </a:sp3d>
        </a:effectStyle>
      </a:effectStyleLst>
      <a:bgFillStyleLst>
        <a:solidFill>
          <a:schemeClr val="phClr"/>
        </a:solidFill>
        <a:gradFill rotWithShape="1">
          <a:gsLst>
            <a:gs pos="0">
              <a:schemeClr val="phClr">
                <a:shade val="40000"/>
                <a:satMod val="165000"/>
              </a:schemeClr>
            </a:gs>
            <a:gs pos="50000">
              <a:schemeClr val="phClr">
                <a:shade val="80000"/>
                <a:satMod val="155000"/>
              </a:schemeClr>
            </a:gs>
            <a:gs pos="100000">
              <a:schemeClr val="phClr">
                <a:tint val="95000"/>
                <a:satMod val="200000"/>
              </a:schemeClr>
            </a:gs>
          </a:gsLst>
          <a:lin ang="16200000" scaled="1"/>
        </a:gradFill>
        <a:blipFill>
          <a:blip xmlns:r="http://schemas.openxmlformats.org/officeDocument/2006/relationships" r:embed="rId1">
            <a:duotone>
              <a:schemeClr val="phClr">
                <a:tint val="95000"/>
                <a:satMod val="200000"/>
              </a:schemeClr>
              <a:schemeClr val="phClr">
                <a:shade val="80000"/>
                <a:satMod val="100000"/>
              </a:schemeClr>
            </a:duotone>
          </a:blip>
          <a:tile tx="0" ty="0" sx="55000" sy="55000" flip="none"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HTML1</Template>
  <TotalTime>0</TotalTime>
  <Words>11436</Words>
  <Application>WPS Presentation</Application>
  <PresentationFormat>Widescreen</PresentationFormat>
  <Paragraphs>447</Paragraphs>
  <Slides>35</Slides>
  <Notes>16</Notes>
  <HiddenSlides>0</HiddenSlides>
  <MMClips>0</MMClips>
  <ScaleCrop>false</ScaleCrop>
  <HeadingPairs>
    <vt:vector size="6" baseType="variant">
      <vt:variant>
        <vt:lpstr>已用的字体</vt:lpstr>
      </vt:variant>
      <vt:variant>
        <vt:i4>23</vt:i4>
      </vt:variant>
      <vt:variant>
        <vt:lpstr>主题</vt:lpstr>
      </vt:variant>
      <vt:variant>
        <vt:i4>1</vt:i4>
      </vt:variant>
      <vt:variant>
        <vt:lpstr>幻灯片标题</vt:lpstr>
      </vt:variant>
      <vt:variant>
        <vt:i4>35</vt:i4>
      </vt:variant>
    </vt:vector>
  </HeadingPairs>
  <TitlesOfParts>
    <vt:vector size="59" baseType="lpstr">
      <vt:lpstr>Arial</vt:lpstr>
      <vt:lpstr>SimSun</vt:lpstr>
      <vt:lpstr>Wingdings</vt:lpstr>
      <vt:lpstr>Wingdings 2</vt:lpstr>
      <vt:lpstr>Perpetua</vt:lpstr>
      <vt:lpstr>苹方-简</vt:lpstr>
      <vt:lpstr>Franklin Gothic Book</vt:lpstr>
      <vt:lpstr>Microsoft YaHei</vt:lpstr>
      <vt:lpstr>汉仪旗黑</vt:lpstr>
      <vt:lpstr>Arial Unicode MS</vt:lpstr>
      <vt:lpstr>Calibri</vt:lpstr>
      <vt:lpstr>Helvetica Neue</vt:lpstr>
      <vt:lpstr>Consolas</vt:lpstr>
      <vt:lpstr>Calibri</vt:lpstr>
      <vt:lpstr>SimSun</vt:lpstr>
      <vt:lpstr>monospace</vt:lpstr>
      <vt:lpstr>Songti SC</vt:lpstr>
      <vt:lpstr>Courier New</vt:lpstr>
      <vt:lpstr>Times New Roman</vt:lpstr>
      <vt:lpstr>Times New Roman Regular</vt:lpstr>
      <vt:lpstr>Segoe UI</vt:lpstr>
      <vt:lpstr>汉仪书宋二KW</vt:lpstr>
      <vt:lpstr>Thonburi</vt:lpstr>
      <vt:lpstr>Equity</vt:lpstr>
      <vt:lpstr>Chapter Two</vt:lpstr>
      <vt:lpstr>Sending form data</vt:lpstr>
      <vt:lpstr>The action attribute</vt:lpstr>
      <vt:lpstr>The action attribute cont’d</vt:lpstr>
      <vt:lpstr>The method attribute</vt:lpstr>
      <vt:lpstr>PHP Form Handling</vt:lpstr>
      <vt:lpstr>Example </vt:lpstr>
      <vt:lpstr>PHP $_POST</vt:lpstr>
      <vt:lpstr>$_POST in JavaScript HTTP Requests</vt:lpstr>
      <vt:lpstr>PHP $_GET</vt:lpstr>
      <vt:lpstr>$_GET in HTML Forms</vt:lpstr>
      <vt:lpstr>Handling Different Input Types</vt:lpstr>
      <vt:lpstr>Handling Different Input Types</vt:lpstr>
      <vt:lpstr>Takeaway questions</vt:lpstr>
      <vt:lpstr>Handling Different Input Types</vt:lpstr>
      <vt:lpstr>Takeaway questions</vt:lpstr>
      <vt:lpstr>PowerPoint 演示文稿</vt:lpstr>
      <vt:lpstr>PHP Form Validation </vt:lpstr>
      <vt:lpstr>String Validation </vt:lpstr>
      <vt:lpstr>Empty Field Validation </vt:lpstr>
      <vt:lpstr>String Matching </vt:lpstr>
      <vt:lpstr>Number Validation</vt:lpstr>
      <vt:lpstr>Number Validation... </vt:lpstr>
      <vt:lpstr>Email Validation</vt:lpstr>
      <vt:lpstr>Count length</vt:lpstr>
      <vt:lpstr>URL Validation</vt:lpstr>
      <vt:lpstr>Sending Values to a Script Manually</vt:lpstr>
      <vt:lpstr>PHP Regular Expressions </vt:lpstr>
      <vt:lpstr>Regular Expression Functions </vt:lpstr>
      <vt:lpstr>PowerPoint 演示文稿</vt:lpstr>
      <vt:lpstr>Regular Expression Modifiers </vt:lpstr>
      <vt:lpstr>Regular Expression Patterns </vt:lpstr>
      <vt:lpstr>Metacharacters </vt:lpstr>
      <vt:lpstr>Quantifiers </vt:lpstr>
      <vt:lpstr>Takeaway Questions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Two</dc:title>
  <dc:creator>Amina</dc:creator>
  <cp:lastModifiedBy>yesuf mohamed</cp:lastModifiedBy>
  <cp:revision>55</cp:revision>
  <dcterms:created xsi:type="dcterms:W3CDTF">2025-03-26T13:54:13Z</dcterms:created>
  <dcterms:modified xsi:type="dcterms:W3CDTF">2025-03-26T13:54:13Z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AE0FE52ACE1F5A7737BDDA67A284C50F_43</vt:lpwstr>
  </property>
  <property fmtid="{D5CDD505-2E9C-101B-9397-08002B2CF9AE}" pid="3" name="KSOProductBuildVer">
    <vt:lpwstr>1033-6.11.0.8615</vt:lpwstr>
  </property>
</Properties>
</file>