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8" r:id="rId3"/>
    <p:sldId id="257" r:id="rId5"/>
    <p:sldId id="319" r:id="rId6"/>
    <p:sldId id="259" r:id="rId7"/>
    <p:sldId id="320" r:id="rId8"/>
    <p:sldId id="321" r:id="rId9"/>
    <p:sldId id="322" r:id="rId10"/>
    <p:sldId id="323" r:id="rId11"/>
    <p:sldId id="260" r:id="rId12"/>
    <p:sldId id="324" r:id="rId13"/>
    <p:sldId id="261" r:id="rId14"/>
    <p:sldId id="325" r:id="rId15"/>
    <p:sldId id="262" r:id="rId16"/>
    <p:sldId id="263" r:id="rId17"/>
    <p:sldId id="264" r:id="rId18"/>
    <p:sldId id="265" r:id="rId19"/>
    <p:sldId id="266" r:id="rId20"/>
    <p:sldId id="267" r:id="rId21"/>
    <p:sldId id="268" r:id="rId22"/>
    <p:sldId id="270" r:id="rId23"/>
    <p:sldId id="271" r:id="rId24"/>
    <p:sldId id="272" r:id="rId25"/>
    <p:sldId id="273" r:id="rId26"/>
    <p:sldId id="275" r:id="rId27"/>
    <p:sldId id="276" r:id="rId28"/>
    <p:sldId id="277" r:id="rId29"/>
    <p:sldId id="278" r:id="rId30"/>
    <p:sldId id="289" r:id="rId31"/>
    <p:sldId id="290" r:id="rId32"/>
    <p:sldId id="291" r:id="rId33"/>
    <p:sldId id="281" r:id="rId34"/>
    <p:sldId id="280" r:id="rId35"/>
    <p:sldId id="282" r:id="rId36"/>
    <p:sldId id="285" r:id="rId37"/>
    <p:sldId id="284" r:id="rId38"/>
    <p:sldId id="286" r:id="rId39"/>
    <p:sldId id="287" r:id="rId40"/>
    <p:sldId id="29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C5E212-1B1B-4799-9F89-DD790D64931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D846A-3DA1-4F8C-A9FC-94BA4097244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14400" eaLnBrk="0" hangingPunct="0">
              <a:spcBef>
                <a:spcPct val="30000"/>
              </a:spcBef>
              <a:defRPr sz="1100">
                <a:solidFill>
                  <a:schemeClr val="tx1"/>
                </a:solidFill>
                <a:latin typeface="Calibri" pitchFamily="34" charset="0"/>
              </a:defRPr>
            </a:lvl1pPr>
            <a:lvl2pPr marL="702945" indent="-270510" defTabSz="914400" eaLnBrk="0" hangingPunct="0">
              <a:spcBef>
                <a:spcPct val="30000"/>
              </a:spcBef>
              <a:defRPr sz="1100">
                <a:solidFill>
                  <a:schemeClr val="tx1"/>
                </a:solidFill>
                <a:latin typeface="Calibri" pitchFamily="34" charset="0"/>
              </a:defRPr>
            </a:lvl2pPr>
            <a:lvl3pPr marL="1081405" indent="-216535" defTabSz="914400" eaLnBrk="0" hangingPunct="0">
              <a:spcBef>
                <a:spcPct val="30000"/>
              </a:spcBef>
              <a:defRPr sz="1100">
                <a:solidFill>
                  <a:schemeClr val="tx1"/>
                </a:solidFill>
                <a:latin typeface="Calibri" pitchFamily="34" charset="0"/>
              </a:defRPr>
            </a:lvl3pPr>
            <a:lvl4pPr marL="1513840" indent="-216535" defTabSz="914400" eaLnBrk="0" hangingPunct="0">
              <a:spcBef>
                <a:spcPct val="30000"/>
              </a:spcBef>
              <a:defRPr sz="1100">
                <a:solidFill>
                  <a:schemeClr val="tx1"/>
                </a:solidFill>
                <a:latin typeface="Calibri" pitchFamily="34" charset="0"/>
              </a:defRPr>
            </a:lvl4pPr>
            <a:lvl5pPr marL="1946275" indent="-216535" defTabSz="914400" eaLnBrk="0" hangingPunct="0">
              <a:spcBef>
                <a:spcPct val="30000"/>
              </a:spcBef>
              <a:defRPr sz="1100">
                <a:solidFill>
                  <a:schemeClr val="tx1"/>
                </a:solidFill>
                <a:latin typeface="Calibri" pitchFamily="34" charset="0"/>
              </a:defRPr>
            </a:lvl5pPr>
            <a:lvl6pPr marL="2378710" indent="-216535" defTabSz="914400" eaLnBrk="0" fontAlgn="base" hangingPunct="0">
              <a:spcBef>
                <a:spcPct val="30000"/>
              </a:spcBef>
              <a:spcAft>
                <a:spcPct val="0"/>
              </a:spcAft>
              <a:defRPr sz="1100">
                <a:solidFill>
                  <a:schemeClr val="tx1"/>
                </a:solidFill>
                <a:latin typeface="Calibri" pitchFamily="34" charset="0"/>
              </a:defRPr>
            </a:lvl6pPr>
            <a:lvl7pPr marL="2811145" indent="-216535" defTabSz="914400" eaLnBrk="0" fontAlgn="base" hangingPunct="0">
              <a:spcBef>
                <a:spcPct val="30000"/>
              </a:spcBef>
              <a:spcAft>
                <a:spcPct val="0"/>
              </a:spcAft>
              <a:defRPr sz="1100">
                <a:solidFill>
                  <a:schemeClr val="tx1"/>
                </a:solidFill>
                <a:latin typeface="Calibri" pitchFamily="34" charset="0"/>
              </a:defRPr>
            </a:lvl7pPr>
            <a:lvl8pPr marL="3243580" indent="-216535" defTabSz="914400" eaLnBrk="0" fontAlgn="base" hangingPunct="0">
              <a:spcBef>
                <a:spcPct val="30000"/>
              </a:spcBef>
              <a:spcAft>
                <a:spcPct val="0"/>
              </a:spcAft>
              <a:defRPr sz="1100">
                <a:solidFill>
                  <a:schemeClr val="tx1"/>
                </a:solidFill>
                <a:latin typeface="Calibri" pitchFamily="34" charset="0"/>
              </a:defRPr>
            </a:lvl8pPr>
            <a:lvl9pPr marL="3676015" indent="-216535" defTabSz="914400" eaLnBrk="0" fontAlgn="base" hangingPunct="0">
              <a:spcBef>
                <a:spcPct val="30000"/>
              </a:spcBef>
              <a:spcAft>
                <a:spcPct val="0"/>
              </a:spcAft>
              <a:defRPr sz="1100">
                <a:solidFill>
                  <a:schemeClr val="tx1"/>
                </a:solidFill>
                <a:latin typeface="Calibri" pitchFamily="34" charset="0"/>
              </a:defRPr>
            </a:lvl9pPr>
          </a:lstStyle>
          <a:p>
            <a:pPr eaLnBrk="1" hangingPunct="1">
              <a:spcBef>
                <a:spcPct val="0"/>
              </a:spcBef>
            </a:pPr>
            <a:fld id="{C1411E51-C159-4B34-AB2C-F2D824BF03E2}" type="slidenum">
              <a:rPr lang="en-US" altLang="en-US" sz="1200">
                <a:solidFill>
                  <a:srgbClr val="000000"/>
                </a:solidFill>
                <a:latin typeface="Arial" panose="020B0604020202090204" pitchFamily="34" charset="0"/>
              </a:rPr>
            </a:fld>
            <a:endParaRPr lang="en-US" altLang="en-US" sz="1200">
              <a:solidFill>
                <a:srgbClr val="000000"/>
              </a:solidFill>
              <a:latin typeface="Arial" panose="020B060402020209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91C721-734C-4B79-A3E9-8FEFCDD6FD4C}"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4850FB5-90D9-4EAB-BE9C-5D5BAC9EF0BD}"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62CCC6-0F69-454E-B26B-2621908317AC}"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C6F9D1A-36BC-4184-857B-F5AA63F20AC8}"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CF14798-3C5C-4F15-88FF-2EE47979BFC9}" type="datetime1">
              <a:rPr lang="en-US" smtClean="0"/>
            </a:fld>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DBEB226-FDF1-48DA-BDF3-7EEE714BA260}" type="datetime1">
              <a:rPr lang="en-US" smtClean="0"/>
            </a:fld>
            <a:endParaRPr lang="en-US"/>
          </a:p>
        </p:txBody>
      </p:sp>
      <p:sp>
        <p:nvSpPr>
          <p:cNvPr id="6" name="Footer Placeholder 5"/>
          <p:cNvSpPr>
            <a:spLocks noGrp="1"/>
          </p:cNvSpPr>
          <p:nvPr>
            <p:ph type="ftr" sz="quarter" idx="11"/>
          </p:nvPr>
        </p:nvSpPr>
        <p:spPr/>
        <p:txBody>
          <a:bodyPr/>
          <a:lstStyle/>
          <a:p>
            <a:r>
              <a:rPr lang="en-US" smtClean="0"/>
              <a:t>By: Fiseha B.(Msc), Dec 2014,Dilla University</a:t>
            </a:r>
            <a:endParaRPr lang="en-US"/>
          </a:p>
        </p:txBody>
      </p:sp>
      <p:sp>
        <p:nvSpPr>
          <p:cNvPr id="7" name="Slide Number Placeholder 6"/>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E0A7D36-2AE0-413C-BBE9-9500E37531D7}" type="datetime1">
              <a:rPr lang="en-US" smtClean="0"/>
            </a:fld>
            <a:endParaRPr lang="en-US"/>
          </a:p>
        </p:txBody>
      </p:sp>
      <p:sp>
        <p:nvSpPr>
          <p:cNvPr id="8" name="Footer Placeholder 7"/>
          <p:cNvSpPr>
            <a:spLocks noGrp="1"/>
          </p:cNvSpPr>
          <p:nvPr>
            <p:ph type="ftr" sz="quarter" idx="11"/>
          </p:nvPr>
        </p:nvSpPr>
        <p:spPr/>
        <p:txBody>
          <a:bodyPr/>
          <a:lstStyle/>
          <a:p>
            <a:r>
              <a:rPr lang="en-US" smtClean="0"/>
              <a:t>By: Fiseha B.(Msc), Dec 2014,Dilla University</a:t>
            </a:r>
            <a:endParaRPr lang="en-US"/>
          </a:p>
        </p:txBody>
      </p:sp>
      <p:sp>
        <p:nvSpPr>
          <p:cNvPr id="9" name="Slide Number Placeholder 8"/>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DDCD4E-1193-46A9-8703-9B52DE48CB20}" type="datetime1">
              <a:rPr lang="en-US" smtClean="0"/>
            </a:fld>
            <a:endParaRPr lang="en-US"/>
          </a:p>
        </p:txBody>
      </p:sp>
      <p:sp>
        <p:nvSpPr>
          <p:cNvPr id="4" name="Footer Placeholder 3"/>
          <p:cNvSpPr>
            <a:spLocks noGrp="1"/>
          </p:cNvSpPr>
          <p:nvPr>
            <p:ph type="ftr" sz="quarter" idx="11"/>
          </p:nvPr>
        </p:nvSpPr>
        <p:spPr/>
        <p:txBody>
          <a:bodyPr/>
          <a:lstStyle/>
          <a:p>
            <a:r>
              <a:rPr lang="en-US" smtClean="0"/>
              <a:t>By: Fiseha B.(Msc), Dec 2014,Dilla University</a:t>
            </a:r>
            <a:endParaRPr lang="en-US"/>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F8C9E-24F0-49FE-91B4-D77D399D6BA0}" type="datetime1">
              <a:rPr lang="en-US" smtClean="0"/>
            </a:fld>
            <a:endParaRPr lang="en-US"/>
          </a:p>
        </p:txBody>
      </p:sp>
      <p:sp>
        <p:nvSpPr>
          <p:cNvPr id="3" name="Footer Placeholder 2"/>
          <p:cNvSpPr>
            <a:spLocks noGrp="1"/>
          </p:cNvSpPr>
          <p:nvPr>
            <p:ph type="ftr" sz="quarter" idx="11"/>
          </p:nvPr>
        </p:nvSpPr>
        <p:spPr/>
        <p:txBody>
          <a:bodyPr/>
          <a:lstStyle/>
          <a:p>
            <a:r>
              <a:rPr lang="en-US" smtClean="0"/>
              <a:t>By: Fiseha B.(Msc), Dec 2014,Dilla University</a:t>
            </a:r>
            <a:endParaRPr lang="en-US"/>
          </a:p>
        </p:txBody>
      </p:sp>
      <p:sp>
        <p:nvSpPr>
          <p:cNvPr id="4" name="Slide Number Placeholder 3"/>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7686AEA-2F50-4F6D-A790-03393900A71D}" type="datetime1">
              <a:rPr lang="en-US" smtClean="0"/>
            </a:fld>
            <a:endParaRPr lang="en-US"/>
          </a:p>
        </p:txBody>
      </p:sp>
      <p:sp>
        <p:nvSpPr>
          <p:cNvPr id="6" name="Footer Placeholder 5"/>
          <p:cNvSpPr>
            <a:spLocks noGrp="1"/>
          </p:cNvSpPr>
          <p:nvPr>
            <p:ph type="ftr" sz="quarter" idx="11"/>
          </p:nvPr>
        </p:nvSpPr>
        <p:spPr/>
        <p:txBody>
          <a:bodyPr/>
          <a:lstStyle/>
          <a:p>
            <a:r>
              <a:rPr lang="en-US" smtClean="0"/>
              <a:t>By: Fiseha B.(Msc), Dec 2014,Dilla University</a:t>
            </a:r>
            <a:endParaRPr lang="en-US"/>
          </a:p>
        </p:txBody>
      </p:sp>
      <p:sp>
        <p:nvSpPr>
          <p:cNvPr id="7" name="Slide Number Placeholder 6"/>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E7D6FE6-0C30-46AB-AF87-64A6C99F9C09}" type="datetime1">
              <a:rPr lang="en-US" smtClean="0"/>
            </a:fld>
            <a:endParaRPr lang="en-US"/>
          </a:p>
        </p:txBody>
      </p:sp>
      <p:sp>
        <p:nvSpPr>
          <p:cNvPr id="6" name="Footer Placeholder 5"/>
          <p:cNvSpPr>
            <a:spLocks noGrp="1"/>
          </p:cNvSpPr>
          <p:nvPr>
            <p:ph type="ftr" sz="quarter" idx="11"/>
          </p:nvPr>
        </p:nvSpPr>
        <p:spPr/>
        <p:txBody>
          <a:bodyPr/>
          <a:lstStyle/>
          <a:p>
            <a:r>
              <a:rPr lang="en-US" smtClean="0"/>
              <a:t>By: Fiseha B.(Msc), Dec 2014,Dilla University</a:t>
            </a:r>
            <a:endParaRPr lang="en-US"/>
          </a:p>
        </p:txBody>
      </p:sp>
      <p:sp>
        <p:nvSpPr>
          <p:cNvPr id="7" name="Slide Number Placeholder 6"/>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5197F-2ADB-4A82-80D0-D678CE57D47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Fiseha B.(Msc), Dec 2014,Dilla University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3FAB7-B1C0-42BF-9776-F867566FD6E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9" Type="http://schemas.openxmlformats.org/officeDocument/2006/relationships/hyperlink" Target="http://www.w3schools.com/php/func_directory_scandir.asp" TargetMode="External"/><Relationship Id="rId8" Type="http://schemas.openxmlformats.org/officeDocument/2006/relationships/hyperlink" Target="http://www.w3schools.com/php/func_directory_rewinddir.asp" TargetMode="External"/><Relationship Id="rId7" Type="http://schemas.openxmlformats.org/officeDocument/2006/relationships/hyperlink" Target="http://www.w3schools.com/php/func_directory_readdir.asp" TargetMode="External"/><Relationship Id="rId6" Type="http://schemas.openxmlformats.org/officeDocument/2006/relationships/hyperlink" Target="http://www.w3schools.com/php/func_directory_opendir.asp" TargetMode="External"/><Relationship Id="rId5" Type="http://schemas.openxmlformats.org/officeDocument/2006/relationships/hyperlink" Target="http://www.w3schools.com/php/func_directory_getcwd.asp" TargetMode="External"/><Relationship Id="rId4" Type="http://schemas.openxmlformats.org/officeDocument/2006/relationships/hyperlink" Target="http://www.w3schools.com/php/func_directory_dir.asp" TargetMode="External"/><Relationship Id="rId3" Type="http://schemas.openxmlformats.org/officeDocument/2006/relationships/hyperlink" Target="http://www.w3schools.com/php/func_directory_closedir.asp" TargetMode="External"/><Relationship Id="rId2" Type="http://schemas.openxmlformats.org/officeDocument/2006/relationships/hyperlink" Target="http://www.w3schools.com/php/func_directory_chroot.asp" TargetMode="External"/><Relationship Id="rId10" Type="http://schemas.openxmlformats.org/officeDocument/2006/relationships/slideLayout" Target="../slideLayouts/slideLayout2.xml"/><Relationship Id="rId1" Type="http://schemas.openxmlformats.org/officeDocument/2006/relationships/hyperlink" Target="http://www.w3schools.com/php/func_directory_chdir.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28600" y="1905000"/>
            <a:ext cx="8686800" cy="1165860"/>
          </a:xfrm>
        </p:spPr>
        <p:txBody>
          <a:bodyPr>
            <a:normAutofit/>
          </a:bodyPr>
          <a:lstStyle/>
          <a:p>
            <a:pPr eaLnBrk="1" hangingPunct="1"/>
            <a:r>
              <a:rPr lang="en-US" altLang="en-US" sz="4400" b="1" dirty="0" smtClean="0"/>
              <a:t>Web Programming</a:t>
            </a:r>
            <a:endParaRPr lang="en-US" altLang="en-US" sz="4400" b="1" dirty="0" smtClean="0"/>
          </a:p>
        </p:txBody>
      </p:sp>
      <p:sp>
        <p:nvSpPr>
          <p:cNvPr id="2" name="Slide Number Placeholder 1"/>
          <p:cNvSpPr>
            <a:spLocks noGrp="1"/>
          </p:cNvSpPr>
          <p:nvPr>
            <p:ph type="sldNum" sz="quarter" idx="12"/>
          </p:nvPr>
        </p:nvSpPr>
        <p:spPr/>
        <p:txBody>
          <a:bodyPr/>
          <a:lstStyle/>
          <a:p>
            <a:fld id="{932184AA-8F08-43BB-9ABD-E09BE07AEE6A}" type="slidenum">
              <a:rPr lang="en-US" smtClean="0"/>
            </a:fld>
            <a:endParaRPr lang="en-US"/>
          </a:p>
        </p:txBody>
      </p:sp>
      <p:sp>
        <p:nvSpPr>
          <p:cNvPr id="11267" name="TextBox 1"/>
          <p:cNvSpPr txBox="1">
            <a:spLocks noChangeArrowheads="1"/>
          </p:cNvSpPr>
          <p:nvPr/>
        </p:nvSpPr>
        <p:spPr bwMode="auto">
          <a:xfrm>
            <a:off x="1447800" y="3733800"/>
            <a:ext cx="64008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fontAlgn="base" hangingPunct="1">
              <a:spcBef>
                <a:spcPct val="0"/>
              </a:spcBef>
              <a:spcAft>
                <a:spcPct val="0"/>
              </a:spcAft>
            </a:pPr>
            <a:r>
              <a:rPr lang="en-US" altLang="en-US" sz="3600" dirty="0">
                <a:solidFill>
                  <a:srgbClr val="000000"/>
                </a:solidFill>
                <a:latin typeface="Comic Sans MS" panose="030F0902030302020204" pitchFamily="66" charset="0"/>
              </a:rPr>
              <a:t>Chapter</a:t>
            </a:r>
            <a:r>
              <a:rPr lang="en-US" altLang="en-US" sz="2400" dirty="0">
                <a:solidFill>
                  <a:srgbClr val="000000"/>
                </a:solidFill>
              </a:rPr>
              <a:t> </a:t>
            </a:r>
            <a:r>
              <a:rPr lang="en-US" altLang="en-US" sz="3600" dirty="0" smtClean="0">
                <a:solidFill>
                  <a:srgbClr val="000000"/>
                </a:solidFill>
                <a:latin typeface="Comic Sans MS" panose="030F0902030302020204" pitchFamily="66" charset="0"/>
              </a:rPr>
              <a:t>Three</a:t>
            </a:r>
            <a:endParaRPr lang="en-US" altLang="en-US" sz="3600" dirty="0" smtClean="0">
              <a:solidFill>
                <a:srgbClr val="000000"/>
              </a:solidFill>
              <a:latin typeface="Comic Sans MS" panose="030F0902030302020204" pitchFamily="66" charset="0"/>
            </a:endParaRPr>
          </a:p>
          <a:p>
            <a:pPr algn="ctr" eaLnBrk="1" fontAlgn="base" hangingPunct="1">
              <a:spcBef>
                <a:spcPct val="0"/>
              </a:spcBef>
              <a:spcAft>
                <a:spcPct val="0"/>
              </a:spcAft>
            </a:pPr>
            <a:r>
              <a:rPr lang="en-US" altLang="en-US" sz="3600" dirty="0">
                <a:solidFill>
                  <a:srgbClr val="000000"/>
                </a:solidFill>
                <a:latin typeface="Comic Sans MS" panose="030F0902030302020204" pitchFamily="66" charset="0"/>
              </a:rPr>
              <a:t>Files and Directories</a:t>
            </a:r>
            <a:endParaRPr lang="en-US" altLang="en-US" sz="3600" dirty="0" smtClean="0">
              <a:solidFill>
                <a:srgbClr val="000000"/>
              </a:solidFill>
              <a:latin typeface="Comic Sans MS" panose="030F09020303020202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a:t>PHP </a:t>
            </a:r>
            <a:r>
              <a:rPr lang="en-US" sz="3200" dirty="0" smtClean="0"/>
              <a:t>File Open/Read/Close...</a:t>
            </a:r>
            <a:endParaRPr lang="en-US" sz="3200" dirty="0"/>
          </a:p>
        </p:txBody>
      </p:sp>
      <p:sp>
        <p:nvSpPr>
          <p:cNvPr id="3" name="Content Placeholder 2"/>
          <p:cNvSpPr>
            <a:spLocks noGrp="1"/>
          </p:cNvSpPr>
          <p:nvPr>
            <p:ph idx="1"/>
          </p:nvPr>
        </p:nvSpPr>
        <p:spPr>
          <a:xfrm>
            <a:off x="457200" y="1066800"/>
            <a:ext cx="8229600" cy="5562600"/>
          </a:xfrm>
        </p:spPr>
        <p:txBody>
          <a:bodyPr>
            <a:noAutofit/>
          </a:bodyPr>
          <a:lstStyle/>
          <a:p>
            <a:pPr>
              <a:lnSpc>
                <a:spcPct val="120000"/>
              </a:lnSpc>
            </a:pPr>
            <a:r>
              <a:rPr lang="en-US" sz="2200" dirty="0" smtClean="0"/>
              <a:t>The first parameter of </a:t>
            </a:r>
            <a:r>
              <a:rPr lang="en-US" sz="2200" dirty="0" err="1" smtClean="0"/>
              <a:t>fopen</a:t>
            </a:r>
            <a:r>
              <a:rPr lang="en-US" sz="2200" dirty="0" smtClean="0"/>
              <a:t>() contains the name of the file to be opened </a:t>
            </a:r>
            <a:endParaRPr lang="en-US" sz="2200" dirty="0" smtClean="0"/>
          </a:p>
          <a:p>
            <a:pPr>
              <a:lnSpc>
                <a:spcPct val="120000"/>
              </a:lnSpc>
            </a:pPr>
            <a:r>
              <a:rPr lang="en-US" sz="2200" dirty="0"/>
              <a:t>A</a:t>
            </a:r>
            <a:r>
              <a:rPr lang="en-US" sz="2200" dirty="0" smtClean="0"/>
              <a:t>nd the second parameter specifies in which mode the file should be opened. </a:t>
            </a:r>
            <a:endParaRPr lang="en-US" sz="2200" dirty="0" smtClean="0"/>
          </a:p>
          <a:p>
            <a:pPr>
              <a:lnSpc>
                <a:spcPct val="120000"/>
              </a:lnSpc>
            </a:pPr>
            <a:r>
              <a:rPr lang="en-US" sz="2200" dirty="0" smtClean="0"/>
              <a:t>The following example also generates a message if the </a:t>
            </a:r>
            <a:r>
              <a:rPr lang="en-US" sz="2200" dirty="0" err="1" smtClean="0"/>
              <a:t>fopen</a:t>
            </a:r>
            <a:r>
              <a:rPr lang="en-US" sz="2200" dirty="0" smtClean="0"/>
              <a:t>() function is unable to open the specified file:</a:t>
            </a:r>
            <a:endParaRPr lang="en-US" sz="2200" dirty="0" smtClean="0"/>
          </a:p>
          <a:p>
            <a:pPr>
              <a:lnSpc>
                <a:spcPct val="120000"/>
              </a:lnSpc>
            </a:pPr>
            <a:r>
              <a:rPr lang="en-US" sz="2200" dirty="0" smtClean="0"/>
              <a:t>Example :</a:t>
            </a:r>
            <a:endParaRPr lang="en-US" sz="2200" dirty="0" smtClean="0"/>
          </a:p>
          <a:p>
            <a:pPr marL="0" indent="0">
              <a:lnSpc>
                <a:spcPct val="120000"/>
              </a:lnSpc>
              <a:buNone/>
            </a:pPr>
            <a:r>
              <a:rPr lang="en-US" sz="2200" dirty="0" smtClean="0"/>
              <a:t>   </a:t>
            </a:r>
            <a:r>
              <a:rPr lang="en-US" sz="1800" dirty="0" smtClean="0"/>
              <a:t>&lt;?</a:t>
            </a:r>
            <a:r>
              <a:rPr lang="en-US" sz="1800" dirty="0" err="1" smtClean="0"/>
              <a:t>php</a:t>
            </a:r>
            <a:br>
              <a:rPr lang="en-US" sz="1800" dirty="0" smtClean="0"/>
            </a:br>
            <a:r>
              <a:rPr lang="en-US" sz="2200" dirty="0" smtClean="0"/>
              <a:t>     </a:t>
            </a:r>
            <a:r>
              <a:rPr lang="en-US" sz="1800" dirty="0" smtClean="0"/>
              <a:t>$</a:t>
            </a:r>
            <a:r>
              <a:rPr lang="en-US" sz="1800" dirty="0" err="1" smtClean="0"/>
              <a:t>myfile</a:t>
            </a:r>
            <a:r>
              <a:rPr lang="en-US" sz="1800" dirty="0" smtClean="0"/>
              <a:t> = </a:t>
            </a:r>
            <a:r>
              <a:rPr lang="en-US" sz="1800" dirty="0" err="1" smtClean="0"/>
              <a:t>fopen</a:t>
            </a:r>
            <a:r>
              <a:rPr lang="en-US" sz="1800" dirty="0" smtClean="0"/>
              <a:t>("webdictionary.txt", "r") or die("Unable to open file!");</a:t>
            </a:r>
            <a:br>
              <a:rPr lang="en-US" sz="1800" dirty="0" smtClean="0"/>
            </a:br>
            <a:r>
              <a:rPr lang="en-US" sz="1800" dirty="0" smtClean="0"/>
              <a:t>      echo </a:t>
            </a:r>
            <a:r>
              <a:rPr lang="en-US" sz="1800" dirty="0" err="1" smtClean="0"/>
              <a:t>fread</a:t>
            </a:r>
            <a:r>
              <a:rPr lang="en-US" sz="1800" dirty="0" smtClean="0"/>
              <a:t>($</a:t>
            </a:r>
            <a:r>
              <a:rPr lang="en-US" sz="1800" dirty="0" err="1" smtClean="0"/>
              <a:t>myfile,filesize</a:t>
            </a:r>
            <a:r>
              <a:rPr lang="en-US" sz="1800" dirty="0" smtClean="0"/>
              <a:t>("webdictionary.txt"));</a:t>
            </a:r>
            <a:br>
              <a:rPr lang="en-US" sz="1800" dirty="0" smtClean="0"/>
            </a:br>
            <a:r>
              <a:rPr lang="en-US" sz="1800" dirty="0" smtClean="0"/>
              <a:t>      </a:t>
            </a:r>
            <a:r>
              <a:rPr lang="en-US" sz="1800" dirty="0" err="1" smtClean="0"/>
              <a:t>fclose</a:t>
            </a:r>
            <a:r>
              <a:rPr lang="en-US" sz="1800" dirty="0" smtClean="0"/>
              <a:t>($</a:t>
            </a:r>
            <a:r>
              <a:rPr lang="en-US" sz="1800" dirty="0" err="1" smtClean="0"/>
              <a:t>myfile</a:t>
            </a:r>
            <a:r>
              <a:rPr lang="en-US" sz="1800" dirty="0" smtClean="0"/>
              <a:t>);</a:t>
            </a:r>
            <a:br>
              <a:rPr lang="en-US" sz="1800" dirty="0" smtClean="0"/>
            </a:br>
            <a:r>
              <a:rPr lang="en-US" sz="2200" dirty="0" smtClean="0"/>
              <a:t>   </a:t>
            </a:r>
            <a:r>
              <a:rPr lang="en-US" sz="1800" dirty="0" smtClean="0"/>
              <a:t>?&gt;</a:t>
            </a:r>
            <a:endParaRPr lang="en-US" sz="1800" dirty="0" smtClean="0"/>
          </a:p>
          <a:p>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58762"/>
          </a:xfrm>
        </p:spPr>
        <p:txBody>
          <a:bodyPr>
            <a:noAutofit/>
          </a:bodyPr>
          <a:lstStyle/>
          <a:p>
            <a:pPr algn="l"/>
            <a:r>
              <a:rPr lang="en-US" sz="2800" dirty="0"/>
              <a:t>The file may be opened in one of the following modes:</a:t>
            </a:r>
            <a:endParaRPr lang="en-US" sz="2800" dirty="0"/>
          </a:p>
        </p:txBody>
      </p:sp>
      <p:graphicFrame>
        <p:nvGraphicFramePr>
          <p:cNvPr id="4" name="Content Placeholder 3"/>
          <p:cNvGraphicFramePr>
            <a:graphicFrameLocks noGrp="1"/>
          </p:cNvGraphicFramePr>
          <p:nvPr>
            <p:ph idx="1"/>
          </p:nvPr>
        </p:nvGraphicFramePr>
        <p:xfrm>
          <a:off x="0" y="1295400"/>
          <a:ext cx="8610600" cy="6899910"/>
        </p:xfrm>
        <a:graphic>
          <a:graphicData uri="http://schemas.openxmlformats.org/drawingml/2006/table">
            <a:tbl>
              <a:tblPr>
                <a:tableStyleId>{68D230F3-CF80-4859-8CE7-A43EE81993B5}</a:tableStyleId>
              </a:tblPr>
              <a:tblGrid>
                <a:gridCol w="1936115"/>
                <a:gridCol w="6674485"/>
              </a:tblGrid>
              <a:tr h="286305">
                <a:tc>
                  <a:txBody>
                    <a:bodyPr/>
                    <a:lstStyle/>
                    <a:p>
                      <a:pPr algn="ctr" fontAlgn="t"/>
                      <a:r>
                        <a:rPr lang="en-US" sz="2200" b="1" dirty="0">
                          <a:effectLst/>
                        </a:rPr>
                        <a:t>Modes</a:t>
                      </a:r>
                      <a:endParaRPr lang="en-US" sz="2200" b="1" dirty="0">
                        <a:solidFill>
                          <a:srgbClr val="FFFFFF"/>
                        </a:solidFill>
                        <a:effectLst/>
                        <a:latin typeface="verdana" panose="020B0804030504040204"/>
                      </a:endParaRPr>
                    </a:p>
                  </a:txBody>
                  <a:tcPr marL="18065" marR="18065" marT="18065" marB="18065"/>
                </a:tc>
                <a:tc>
                  <a:txBody>
                    <a:bodyPr/>
                    <a:lstStyle/>
                    <a:p>
                      <a:pPr algn="l" fontAlgn="t"/>
                      <a:r>
                        <a:rPr lang="en-US" sz="2200" b="1" dirty="0">
                          <a:effectLst/>
                        </a:rPr>
                        <a:t>Description</a:t>
                      </a:r>
                      <a:endParaRPr lang="en-US" sz="2200" b="1" dirty="0">
                        <a:solidFill>
                          <a:srgbClr val="FFFFFF"/>
                        </a:solidFill>
                        <a:effectLst/>
                        <a:latin typeface="verdana" panose="020B0804030504040204"/>
                      </a:endParaRPr>
                    </a:p>
                  </a:txBody>
                  <a:tcPr marL="18065" marR="18065" marT="18065" marB="18065"/>
                </a:tc>
              </a:tr>
              <a:tr h="330732">
                <a:tc>
                  <a:txBody>
                    <a:bodyPr/>
                    <a:lstStyle/>
                    <a:p>
                      <a:pPr algn="ctr" fontAlgn="t"/>
                      <a:r>
                        <a:rPr lang="en-US" sz="2200" b="0" dirty="0">
                          <a:effectLst/>
                        </a:rPr>
                        <a:t>r</a:t>
                      </a:r>
                      <a:endParaRPr lang="en-US" sz="2200" b="0" dirty="0">
                        <a:effectLst/>
                        <a:latin typeface="verdana" panose="020B0804030504040204"/>
                      </a:endParaRPr>
                    </a:p>
                  </a:txBody>
                  <a:tcPr marL="30109" marR="30109" marT="42152" marB="42152"/>
                </a:tc>
                <a:tc>
                  <a:txBody>
                    <a:bodyPr/>
                    <a:lstStyle/>
                    <a:p>
                      <a:pPr fontAlgn="t"/>
                      <a:r>
                        <a:rPr lang="en-US" sz="2200" b="0" dirty="0">
                          <a:effectLst/>
                        </a:rPr>
                        <a:t>Open a file for read only. File pointer starts at the beginning of the file</a:t>
                      </a:r>
                      <a:endParaRPr lang="en-US" sz="2200" b="0" dirty="0">
                        <a:effectLst/>
                        <a:latin typeface="verdana" panose="020B0804030504040204"/>
                      </a:endParaRPr>
                    </a:p>
                  </a:txBody>
                  <a:tcPr marL="30109" marR="30109" marT="42152" marB="42152"/>
                </a:tc>
              </a:tr>
              <a:tr h="702526">
                <a:tc>
                  <a:txBody>
                    <a:bodyPr/>
                    <a:lstStyle/>
                    <a:p>
                      <a:pPr algn="ctr" fontAlgn="t"/>
                      <a:r>
                        <a:rPr lang="en-US" sz="2200" b="0">
                          <a:effectLst/>
                        </a:rPr>
                        <a:t>w</a:t>
                      </a:r>
                      <a:endParaRPr lang="en-US" sz="2200" b="0">
                        <a:effectLst/>
                        <a:latin typeface="verdana" panose="020B0804030504040204"/>
                      </a:endParaRPr>
                    </a:p>
                  </a:txBody>
                  <a:tcPr marL="30109" marR="30109" marT="42152" marB="42152"/>
                </a:tc>
                <a:tc>
                  <a:txBody>
                    <a:bodyPr/>
                    <a:lstStyle/>
                    <a:p>
                      <a:pPr fontAlgn="t"/>
                      <a:r>
                        <a:rPr lang="en-US" sz="2200" b="0" dirty="0">
                          <a:effectLst/>
                        </a:rPr>
                        <a:t>Open a file for write only. Erases the contents of the file or creates a new file if it doesn't exist. File pointer starts at the beginning of the file</a:t>
                      </a:r>
                      <a:endParaRPr lang="en-US" sz="2200" b="0" dirty="0">
                        <a:effectLst/>
                        <a:latin typeface="verdana" panose="020B0804030504040204"/>
                      </a:endParaRPr>
                    </a:p>
                  </a:txBody>
                  <a:tcPr marL="30109" marR="30109" marT="42152" marB="42152"/>
                </a:tc>
              </a:tr>
              <a:tr h="836703">
                <a:tc>
                  <a:txBody>
                    <a:bodyPr/>
                    <a:lstStyle/>
                    <a:p>
                      <a:pPr algn="ctr" fontAlgn="t"/>
                      <a:r>
                        <a:rPr lang="en-US" sz="2200" b="0">
                          <a:effectLst/>
                        </a:rPr>
                        <a:t>a</a:t>
                      </a:r>
                      <a:endParaRPr lang="en-US" sz="2200" b="0">
                        <a:effectLst/>
                        <a:latin typeface="verdana" panose="020B0804030504040204"/>
                      </a:endParaRPr>
                    </a:p>
                  </a:txBody>
                  <a:tcPr marL="30109" marR="30109" marT="42152" marB="42152"/>
                </a:tc>
                <a:tc>
                  <a:txBody>
                    <a:bodyPr/>
                    <a:lstStyle/>
                    <a:p>
                      <a:pPr fontAlgn="t"/>
                      <a:r>
                        <a:rPr lang="en-US" sz="2200" b="0" dirty="0">
                          <a:effectLst/>
                        </a:rPr>
                        <a:t>Open a file for write only. The existing data in </a:t>
                      </a:r>
                      <a:r>
                        <a:rPr lang="en-US" sz="2200" b="0" dirty="0">
                          <a:solidFill>
                            <a:srgbClr val="FF0000"/>
                          </a:solidFill>
                          <a:effectLst/>
                        </a:rPr>
                        <a:t>file is preserved</a:t>
                      </a:r>
                      <a:r>
                        <a:rPr lang="en-US" sz="2200" b="0" dirty="0">
                          <a:effectLst/>
                        </a:rPr>
                        <a:t>. File pointer starts at the end of the file. </a:t>
                      </a:r>
                      <a:r>
                        <a:rPr lang="en-US" sz="2200" b="0" dirty="0">
                          <a:solidFill>
                            <a:srgbClr val="FF0000"/>
                          </a:solidFill>
                          <a:effectLst/>
                        </a:rPr>
                        <a:t>Creates a new file</a:t>
                      </a:r>
                      <a:r>
                        <a:rPr lang="en-US" sz="2200" b="0" dirty="0">
                          <a:effectLst/>
                        </a:rPr>
                        <a:t> if the file doesn't exist</a:t>
                      </a:r>
                      <a:endParaRPr lang="en-US" sz="2200" b="0" dirty="0">
                        <a:effectLst/>
                        <a:latin typeface="verdana" panose="020B0804030504040204"/>
                      </a:endParaRPr>
                    </a:p>
                  </a:txBody>
                  <a:tcPr marL="30109" marR="30109" marT="42152" marB="42152"/>
                </a:tc>
              </a:tr>
              <a:tr h="583717">
                <a:tc>
                  <a:txBody>
                    <a:bodyPr/>
                    <a:lstStyle/>
                    <a:p>
                      <a:pPr algn="ctr" fontAlgn="t"/>
                      <a:r>
                        <a:rPr lang="en-US" sz="2200" b="0" dirty="0">
                          <a:effectLst/>
                        </a:rPr>
                        <a:t>x</a:t>
                      </a:r>
                      <a:endParaRPr lang="en-US" sz="2200" b="0" dirty="0">
                        <a:effectLst/>
                        <a:latin typeface="verdana" panose="020B0804030504040204"/>
                      </a:endParaRPr>
                    </a:p>
                  </a:txBody>
                  <a:tcPr marL="30109" marR="30109" marT="42152" marB="42152"/>
                </a:tc>
                <a:tc>
                  <a:txBody>
                    <a:bodyPr/>
                    <a:lstStyle/>
                    <a:p>
                      <a:pPr fontAlgn="t"/>
                      <a:r>
                        <a:rPr lang="en-US" sz="2200" b="0" dirty="0">
                          <a:effectLst/>
                        </a:rPr>
                        <a:t>Creates a new file </a:t>
                      </a:r>
                      <a:r>
                        <a:rPr lang="en-US" sz="2200" b="0" dirty="0">
                          <a:solidFill>
                            <a:srgbClr val="FF0000"/>
                          </a:solidFill>
                          <a:effectLst/>
                        </a:rPr>
                        <a:t>for write only</a:t>
                      </a:r>
                      <a:r>
                        <a:rPr lang="en-US" sz="2200" b="0" dirty="0">
                          <a:effectLst/>
                        </a:rPr>
                        <a:t>. Returns </a:t>
                      </a:r>
                      <a:r>
                        <a:rPr lang="en-US" sz="2200" b="0" dirty="0">
                          <a:solidFill>
                            <a:srgbClr val="FF0000"/>
                          </a:solidFill>
                          <a:effectLst/>
                        </a:rPr>
                        <a:t>FALSE</a:t>
                      </a:r>
                      <a:r>
                        <a:rPr lang="en-US" sz="2200" b="0" dirty="0">
                          <a:effectLst/>
                        </a:rPr>
                        <a:t> and an error if file already exists</a:t>
                      </a:r>
                      <a:endParaRPr lang="en-US" sz="2200" b="0" dirty="0">
                        <a:effectLst/>
                        <a:latin typeface="verdana" panose="020B0804030504040204"/>
                      </a:endParaRPr>
                    </a:p>
                  </a:txBody>
                  <a:tcPr marL="30109" marR="30109" marT="42152" marB="42152"/>
                </a:tc>
              </a:tr>
            </a:tbl>
          </a:graphicData>
        </a:graphic>
      </p:graphicFrame>
      <p:sp>
        <p:nvSpPr>
          <p:cNvPr id="7" name="Slide Number Placeholder 6"/>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763000" cy="356235"/>
          </a:xfrm>
        </p:spPr>
        <p:txBody>
          <a:bodyPr>
            <a:noAutofit/>
          </a:bodyPr>
          <a:lstStyle/>
          <a:p>
            <a:pPr algn="l"/>
            <a:r>
              <a:rPr lang="en-US" sz="2800" dirty="0"/>
              <a:t>The file may be opened in one of the following modes...</a:t>
            </a:r>
            <a:endParaRPr lang="en-US" sz="2800" dirty="0"/>
          </a:p>
        </p:txBody>
      </p:sp>
      <p:graphicFrame>
        <p:nvGraphicFramePr>
          <p:cNvPr id="4" name="Content Placeholder 3"/>
          <p:cNvGraphicFramePr>
            <a:graphicFrameLocks noGrp="1"/>
          </p:cNvGraphicFramePr>
          <p:nvPr>
            <p:ph idx="1"/>
          </p:nvPr>
        </p:nvGraphicFramePr>
        <p:xfrm>
          <a:off x="381000" y="1524000"/>
          <a:ext cx="8610600" cy="4058920"/>
        </p:xfrm>
        <a:graphic>
          <a:graphicData uri="http://schemas.openxmlformats.org/drawingml/2006/table">
            <a:tbl>
              <a:tblPr>
                <a:tableStyleId>{68D230F3-CF80-4859-8CE7-A43EE81993B5}</a:tableStyleId>
              </a:tblPr>
              <a:tblGrid>
                <a:gridCol w="1521460"/>
                <a:gridCol w="7089140"/>
              </a:tblGrid>
              <a:tr h="286305">
                <a:tc>
                  <a:txBody>
                    <a:bodyPr/>
                    <a:lstStyle/>
                    <a:p>
                      <a:pPr algn="l" fontAlgn="t"/>
                      <a:r>
                        <a:rPr lang="en-US" sz="2200" b="1" dirty="0">
                          <a:effectLst/>
                        </a:rPr>
                        <a:t>Modes</a:t>
                      </a:r>
                      <a:endParaRPr lang="en-US" sz="2200" b="1" dirty="0">
                        <a:solidFill>
                          <a:srgbClr val="FFFFFF"/>
                        </a:solidFill>
                        <a:effectLst/>
                        <a:latin typeface="verdana" panose="020B0804030504040204"/>
                      </a:endParaRPr>
                    </a:p>
                  </a:txBody>
                  <a:tcPr marL="18065" marR="18065" marT="18065" marB="18065"/>
                </a:tc>
                <a:tc>
                  <a:txBody>
                    <a:bodyPr/>
                    <a:lstStyle/>
                    <a:p>
                      <a:pPr algn="l" fontAlgn="t"/>
                      <a:r>
                        <a:rPr lang="en-US" sz="2200" b="1" dirty="0">
                          <a:effectLst/>
                        </a:rPr>
                        <a:t>Description</a:t>
                      </a:r>
                      <a:endParaRPr lang="en-US" sz="2200" b="1" dirty="0">
                        <a:solidFill>
                          <a:srgbClr val="FFFFFF"/>
                        </a:solidFill>
                        <a:effectLst/>
                        <a:latin typeface="verdana" panose="020B0804030504040204"/>
                      </a:endParaRPr>
                    </a:p>
                  </a:txBody>
                  <a:tcPr marL="18065" marR="18065" marT="18065" marB="18065"/>
                </a:tc>
              </a:tr>
              <a:tr h="583717">
                <a:tc>
                  <a:txBody>
                    <a:bodyPr/>
                    <a:lstStyle/>
                    <a:p>
                      <a:pPr fontAlgn="t"/>
                      <a:r>
                        <a:rPr lang="en-US" sz="2200" b="0">
                          <a:effectLst/>
                        </a:rPr>
                        <a:t>r+</a:t>
                      </a:r>
                      <a:endParaRPr lang="en-US" sz="2200" b="0">
                        <a:effectLst/>
                        <a:latin typeface="verdana" panose="020B0804030504040204"/>
                      </a:endParaRPr>
                    </a:p>
                  </a:txBody>
                  <a:tcPr marL="30109" marR="30109" marT="42152" marB="42152"/>
                </a:tc>
                <a:tc>
                  <a:txBody>
                    <a:bodyPr/>
                    <a:lstStyle/>
                    <a:p>
                      <a:pPr fontAlgn="t"/>
                      <a:r>
                        <a:rPr lang="en-US" sz="2200" b="0" dirty="0">
                          <a:effectLst/>
                        </a:rPr>
                        <a:t>Open a file for read/write. File pointer starts at the beginning of the file</a:t>
                      </a:r>
                      <a:endParaRPr lang="en-US" sz="2200" b="0" dirty="0">
                        <a:effectLst/>
                        <a:latin typeface="verdana" panose="020B0804030504040204"/>
                      </a:endParaRPr>
                    </a:p>
                  </a:txBody>
                  <a:tcPr marL="30109" marR="30109" marT="42152" marB="42152"/>
                </a:tc>
              </a:tr>
              <a:tr h="836703">
                <a:tc>
                  <a:txBody>
                    <a:bodyPr/>
                    <a:lstStyle/>
                    <a:p>
                      <a:pPr fontAlgn="t"/>
                      <a:r>
                        <a:rPr lang="en-US" sz="2200" b="0">
                          <a:effectLst/>
                        </a:rPr>
                        <a:t>w+</a:t>
                      </a:r>
                      <a:endParaRPr lang="en-US" sz="2200" b="0">
                        <a:effectLst/>
                        <a:latin typeface="verdana" panose="020B0804030504040204"/>
                      </a:endParaRPr>
                    </a:p>
                  </a:txBody>
                  <a:tcPr marL="30109" marR="30109" marT="42152" marB="42152"/>
                </a:tc>
                <a:tc>
                  <a:txBody>
                    <a:bodyPr/>
                    <a:lstStyle/>
                    <a:p>
                      <a:pPr fontAlgn="t"/>
                      <a:r>
                        <a:rPr lang="en-US" sz="2200" b="0" dirty="0">
                          <a:effectLst/>
                        </a:rPr>
                        <a:t>Open a file for read/write. </a:t>
                      </a:r>
                      <a:r>
                        <a:rPr lang="en-US" sz="2200" b="0" dirty="0">
                          <a:solidFill>
                            <a:srgbClr val="FF0000"/>
                          </a:solidFill>
                          <a:effectLst/>
                        </a:rPr>
                        <a:t>Erases</a:t>
                      </a:r>
                      <a:r>
                        <a:rPr lang="en-US" sz="2200" b="0" dirty="0">
                          <a:effectLst/>
                        </a:rPr>
                        <a:t> the contents of the file or creates a new file if it doesn't exist. File pointer starts at the beginning of the file</a:t>
                      </a:r>
                      <a:endParaRPr lang="en-US" sz="2200" b="0" dirty="0">
                        <a:effectLst/>
                        <a:latin typeface="verdana" panose="020B0804030504040204"/>
                      </a:endParaRPr>
                    </a:p>
                  </a:txBody>
                  <a:tcPr marL="30109" marR="30109" marT="42152" marB="42152"/>
                </a:tc>
              </a:tr>
              <a:tr h="836703">
                <a:tc>
                  <a:txBody>
                    <a:bodyPr/>
                    <a:lstStyle/>
                    <a:p>
                      <a:pPr fontAlgn="t"/>
                      <a:r>
                        <a:rPr lang="en-US" sz="2200" b="0">
                          <a:effectLst/>
                        </a:rPr>
                        <a:t>a+</a:t>
                      </a:r>
                      <a:endParaRPr lang="en-US" sz="2200" b="0">
                        <a:effectLst/>
                        <a:latin typeface="verdana" panose="020B0804030504040204"/>
                      </a:endParaRPr>
                    </a:p>
                  </a:txBody>
                  <a:tcPr marL="30109" marR="30109" marT="42152" marB="42152"/>
                </a:tc>
                <a:tc>
                  <a:txBody>
                    <a:bodyPr/>
                    <a:lstStyle/>
                    <a:p>
                      <a:pPr fontAlgn="t"/>
                      <a:r>
                        <a:rPr lang="en-US" sz="2200" b="0" dirty="0">
                          <a:effectLst/>
                        </a:rPr>
                        <a:t>Open a file for </a:t>
                      </a:r>
                      <a:r>
                        <a:rPr lang="en-US" sz="2200" b="0" dirty="0">
                          <a:solidFill>
                            <a:srgbClr val="FF0000"/>
                          </a:solidFill>
                          <a:effectLst/>
                        </a:rPr>
                        <a:t>read/write</a:t>
                      </a:r>
                      <a:r>
                        <a:rPr lang="en-US" sz="2200" b="0" dirty="0">
                          <a:effectLst/>
                        </a:rPr>
                        <a:t>. The existing data in file is preserved. File pointer starts at the end of the file. </a:t>
                      </a:r>
                      <a:r>
                        <a:rPr lang="en-US" sz="2200" b="0" dirty="0">
                          <a:solidFill>
                            <a:srgbClr val="FF0000"/>
                          </a:solidFill>
                          <a:effectLst/>
                        </a:rPr>
                        <a:t>Creates</a:t>
                      </a:r>
                      <a:r>
                        <a:rPr lang="en-US" sz="2200" b="0" dirty="0">
                          <a:effectLst/>
                        </a:rPr>
                        <a:t> a new file if the file doesn't exist</a:t>
                      </a:r>
                      <a:endParaRPr lang="en-US" sz="2200" b="0" dirty="0">
                        <a:effectLst/>
                        <a:latin typeface="verdana" panose="020B0804030504040204"/>
                      </a:endParaRPr>
                    </a:p>
                  </a:txBody>
                  <a:tcPr marL="30109" marR="30109" marT="42152" marB="42152"/>
                </a:tc>
              </a:tr>
              <a:tr h="583717">
                <a:tc>
                  <a:txBody>
                    <a:bodyPr/>
                    <a:lstStyle/>
                    <a:p>
                      <a:pPr fontAlgn="t"/>
                      <a:r>
                        <a:rPr lang="en-US" sz="2200" b="0">
                          <a:effectLst/>
                        </a:rPr>
                        <a:t>x+</a:t>
                      </a:r>
                      <a:endParaRPr lang="en-US" sz="2200" b="0">
                        <a:effectLst/>
                        <a:latin typeface="verdana" panose="020B0804030504040204"/>
                      </a:endParaRPr>
                    </a:p>
                  </a:txBody>
                  <a:tcPr marL="30109" marR="30109" marT="42152" marB="42152"/>
                </a:tc>
                <a:tc>
                  <a:txBody>
                    <a:bodyPr/>
                    <a:lstStyle/>
                    <a:p>
                      <a:pPr fontAlgn="t"/>
                      <a:r>
                        <a:rPr lang="en-US" sz="2200" b="0" dirty="0">
                          <a:effectLst/>
                        </a:rPr>
                        <a:t>Creates a new file for read/write. Returns FALSE and an error if file already exists</a:t>
                      </a:r>
                      <a:endParaRPr lang="en-US" sz="2200" b="0" dirty="0">
                        <a:effectLst/>
                        <a:latin typeface="verdana" panose="020B0804030504040204"/>
                      </a:endParaRPr>
                    </a:p>
                  </a:txBody>
                  <a:tcPr marL="30109" marR="30109" marT="42152" marB="42152"/>
                </a:tc>
              </a:tr>
            </a:tbl>
          </a:graphicData>
        </a:graphic>
      </p:graphicFrame>
      <p:sp>
        <p:nvSpPr>
          <p:cNvPr id="7" name="Slide Number Placeholder 6"/>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Read File - </a:t>
            </a:r>
            <a:r>
              <a:rPr lang="en-US" dirty="0" err="1"/>
              <a:t>fread</a:t>
            </a:r>
            <a:r>
              <a:rPr lang="en-US" dirty="0" smtClean="0"/>
              <a:t>()</a:t>
            </a:r>
            <a:endParaRPr lang="en-US" dirty="0"/>
          </a:p>
        </p:txBody>
      </p:sp>
      <p:sp>
        <p:nvSpPr>
          <p:cNvPr id="3" name="Content Placeholder 2"/>
          <p:cNvSpPr>
            <a:spLocks noGrp="1"/>
          </p:cNvSpPr>
          <p:nvPr>
            <p:ph idx="1"/>
          </p:nvPr>
        </p:nvSpPr>
        <p:spPr/>
        <p:txBody>
          <a:bodyPr>
            <a:normAutofit fontScale="65000"/>
          </a:bodyPr>
          <a:lstStyle/>
          <a:p>
            <a:pPr>
              <a:lnSpc>
                <a:spcPct val="110000"/>
              </a:lnSpc>
            </a:pPr>
            <a:r>
              <a:rPr lang="en-US" altLang="en-US" dirty="0"/>
              <a:t>The fread() function reads data from an open file.</a:t>
            </a:r>
            <a:endParaRPr lang="en-US" altLang="en-US" dirty="0"/>
          </a:p>
          <a:p>
            <a:pPr>
              <a:lnSpc>
                <a:spcPct val="110000"/>
              </a:lnSpc>
            </a:pPr>
            <a:r>
              <a:rPr lang="en-US" altLang="en-US" dirty="0"/>
              <a:t>The first parameter of fread() is a file handle obtained from fopen(), and the second parameter specifies the maximum number of bytes to read.</a:t>
            </a:r>
            <a:endParaRPr lang="en-US" dirty="0"/>
          </a:p>
          <a:p>
            <a:pPr>
              <a:lnSpc>
                <a:spcPct val="110000"/>
              </a:lnSpc>
            </a:pPr>
            <a:r>
              <a:rPr lang="en-US" dirty="0"/>
              <a:t>The following PHP code reads the "webdictionary.txt" file to the end:</a:t>
            </a:r>
            <a:endParaRPr lang="en-US" dirty="0"/>
          </a:p>
          <a:p>
            <a:pPr marL="0" indent="0">
              <a:lnSpc>
                <a:spcPct val="110000"/>
              </a:lnSpc>
              <a:buNone/>
            </a:pPr>
            <a:r>
              <a:rPr lang="en-US" altLang="en-US" dirty="0"/>
              <a:t>&lt;?php</a:t>
            </a:r>
            <a:endParaRPr lang="en-US" altLang="en-US" dirty="0"/>
          </a:p>
          <a:p>
            <a:pPr marL="0" indent="0">
              <a:lnSpc>
                <a:spcPct val="110000"/>
              </a:lnSpc>
              <a:buNone/>
            </a:pPr>
            <a:r>
              <a:rPr lang="en-US" altLang="en-US" dirty="0"/>
              <a:t>    $file = fopen("example.txt", "r"); // Open file for reading</a:t>
            </a:r>
            <a:endParaRPr lang="en-US" altLang="en-US" dirty="0"/>
          </a:p>
          <a:p>
            <a:pPr marL="0" indent="0">
              <a:lnSpc>
                <a:spcPct val="110000"/>
              </a:lnSpc>
              <a:buNone/>
            </a:pPr>
            <a:r>
              <a:rPr lang="en-US" altLang="en-US" dirty="0"/>
              <a:t>    echo fread($file, filesize("example.txt")); // Read entire file</a:t>
            </a:r>
            <a:endParaRPr lang="en-US" altLang="en-US" dirty="0"/>
          </a:p>
          <a:p>
            <a:pPr marL="0" indent="0">
              <a:lnSpc>
                <a:spcPct val="110000"/>
              </a:lnSpc>
              <a:buNone/>
            </a:pPr>
            <a:r>
              <a:rPr lang="en-US" altLang="en-US" dirty="0"/>
              <a:t>    fclose($file); // Close file after reading</a:t>
            </a:r>
            <a:endParaRPr lang="en-US" altLang="en-US" dirty="0"/>
          </a:p>
          <a:p>
            <a:pPr marL="0" indent="0">
              <a:lnSpc>
                <a:spcPct val="110000"/>
              </a:lnSpc>
              <a:buNone/>
            </a:pPr>
            <a:r>
              <a:rPr lang="en-US" altLang="en-US" dirty="0"/>
              <a:t>?&gt;</a:t>
            </a: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Close File - </a:t>
            </a:r>
            <a:r>
              <a:rPr lang="en-US" dirty="0" err="1"/>
              <a:t>fclose</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err="1"/>
              <a:t>fclose</a:t>
            </a:r>
            <a:r>
              <a:rPr lang="en-US" dirty="0"/>
              <a:t>() function is used to </a:t>
            </a:r>
            <a:r>
              <a:rPr lang="en-US" dirty="0">
                <a:solidFill>
                  <a:srgbClr val="FF0000"/>
                </a:solidFill>
              </a:rPr>
              <a:t>close an open file</a:t>
            </a:r>
            <a:r>
              <a:rPr lang="en-US" dirty="0"/>
              <a:t>.</a:t>
            </a:r>
            <a:endParaRPr lang="en-US" dirty="0"/>
          </a:p>
          <a:p>
            <a:r>
              <a:rPr lang="en-US" i="1" dirty="0" smtClean="0"/>
              <a:t>Note: It's </a:t>
            </a:r>
            <a:r>
              <a:rPr lang="en-US" i="1" dirty="0"/>
              <a:t>a good programming practice to close all files after you have finished with them. </a:t>
            </a:r>
            <a:endParaRPr lang="en-US" i="1" dirty="0"/>
          </a:p>
          <a:p>
            <a:r>
              <a:rPr lang="en-US" i="1" dirty="0"/>
              <a:t>You don't want an open file </a:t>
            </a:r>
            <a:r>
              <a:rPr lang="en-US" i="1" dirty="0">
                <a:solidFill>
                  <a:srgbClr val="FF0000"/>
                </a:solidFill>
              </a:rPr>
              <a:t>running around on your server</a:t>
            </a:r>
            <a:r>
              <a:rPr lang="en-US" i="1" dirty="0"/>
              <a:t> taking up resources!</a:t>
            </a:r>
            <a:endParaRPr lang="en-US" i="1" dirty="0"/>
          </a:p>
          <a:p>
            <a:r>
              <a:rPr lang="en-US" dirty="0"/>
              <a:t>The </a:t>
            </a:r>
            <a:r>
              <a:rPr lang="en-US" dirty="0" err="1"/>
              <a:t>fclose</a:t>
            </a:r>
            <a:r>
              <a:rPr lang="en-US" dirty="0"/>
              <a:t>() requires the </a:t>
            </a:r>
            <a:r>
              <a:rPr lang="en-US" dirty="0">
                <a:solidFill>
                  <a:srgbClr val="FF0000"/>
                </a:solidFill>
              </a:rPr>
              <a:t>name of the file </a:t>
            </a:r>
            <a:r>
              <a:rPr lang="en-US" dirty="0"/>
              <a:t>(or a variable that holds the filename) we want to close:</a:t>
            </a:r>
            <a:endParaRPr lang="en-US" dirty="0"/>
          </a:p>
          <a:p>
            <a:pPr marL="457200" lvl="1" indent="0">
              <a:buNone/>
            </a:pPr>
            <a:r>
              <a:rPr lang="en-US" dirty="0" smtClean="0"/>
              <a:t>&lt;?</a:t>
            </a:r>
            <a:r>
              <a:rPr lang="en-US" dirty="0" err="1"/>
              <a:t>php</a:t>
            </a:r>
            <a:endParaRPr lang="en-US" dirty="0"/>
          </a:p>
          <a:p>
            <a:pPr marL="457200" lvl="1" indent="0">
              <a:buNone/>
            </a:pPr>
            <a:r>
              <a:rPr lang="en-US" dirty="0"/>
              <a:t>$</a:t>
            </a:r>
            <a:r>
              <a:rPr lang="en-US" dirty="0" err="1"/>
              <a:t>myfile</a:t>
            </a:r>
            <a:r>
              <a:rPr lang="en-US" dirty="0"/>
              <a:t> = </a:t>
            </a:r>
            <a:r>
              <a:rPr lang="en-US" dirty="0" err="1"/>
              <a:t>fopen</a:t>
            </a:r>
            <a:r>
              <a:rPr lang="en-US" dirty="0"/>
              <a:t>("webdictionary.txt", "r");</a:t>
            </a:r>
            <a:endParaRPr lang="en-US" dirty="0"/>
          </a:p>
          <a:p>
            <a:pPr marL="457200" lvl="1" indent="0">
              <a:buNone/>
            </a:pPr>
            <a:r>
              <a:rPr lang="en-US" dirty="0"/>
              <a:t>// some code to be executed....</a:t>
            </a:r>
            <a:endParaRPr lang="en-US" dirty="0"/>
          </a:p>
          <a:p>
            <a:pPr marL="457200" lvl="1" indent="0">
              <a:buNone/>
            </a:pPr>
            <a:r>
              <a:rPr lang="en-US" dirty="0" err="1"/>
              <a:t>fclose</a:t>
            </a:r>
            <a:r>
              <a:rPr lang="en-US" dirty="0"/>
              <a:t>($</a:t>
            </a:r>
            <a:r>
              <a:rPr lang="en-US" dirty="0" err="1"/>
              <a:t>myfile</a:t>
            </a:r>
            <a:r>
              <a:rPr lang="en-US" dirty="0"/>
              <a:t>);</a:t>
            </a:r>
            <a:endParaRPr lang="en-US" dirty="0"/>
          </a:p>
          <a:p>
            <a:pPr marL="457200" lvl="1" indent="0">
              <a:buNone/>
            </a:pPr>
            <a:r>
              <a:rPr lang="en-US" dirty="0"/>
              <a:t>?&gt;</a:t>
            </a:r>
            <a:endParaRPr lang="en-US" dirty="0"/>
          </a:p>
        </p:txBody>
      </p:sp>
      <p:sp>
        <p:nvSpPr>
          <p:cNvPr id="7" name="Slide Number Placeholder 6"/>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Read Single Line - </a:t>
            </a:r>
            <a:r>
              <a:rPr lang="en-US" dirty="0" err="1"/>
              <a:t>fgets</a:t>
            </a:r>
            <a:r>
              <a:rPr lang="en-US" dirty="0" smtClean="0"/>
              <a:t>()</a:t>
            </a:r>
            <a:endParaRPr lang="en-US" dirty="0"/>
          </a:p>
        </p:txBody>
      </p:sp>
      <p:sp>
        <p:nvSpPr>
          <p:cNvPr id="3" name="Content Placeholder 2"/>
          <p:cNvSpPr>
            <a:spLocks noGrp="1"/>
          </p:cNvSpPr>
          <p:nvPr>
            <p:ph idx="1"/>
          </p:nvPr>
        </p:nvSpPr>
        <p:spPr>
          <a:xfrm>
            <a:off x="457200" y="1600200"/>
            <a:ext cx="8566785" cy="4526280"/>
          </a:xfrm>
        </p:spPr>
        <p:txBody>
          <a:bodyPr>
            <a:normAutofit lnSpcReduction="20000"/>
          </a:bodyPr>
          <a:lstStyle/>
          <a:p>
            <a:pPr>
              <a:lnSpc>
                <a:spcPct val="120000"/>
              </a:lnSpc>
            </a:pPr>
            <a:r>
              <a:rPr lang="en-US" altLang="en-US" sz="2000" dirty="0"/>
              <a:t>The fgets() function is used to read a single line from a file.</a:t>
            </a:r>
            <a:endParaRPr lang="en-US" altLang="en-US" sz="2000" dirty="0"/>
          </a:p>
          <a:p>
            <a:pPr>
              <a:lnSpc>
                <a:spcPct val="120000"/>
              </a:lnSpc>
            </a:pPr>
            <a:r>
              <a:rPr lang="en-US" altLang="en-US" sz="2000" dirty="0"/>
              <a:t>The example below outputs the first line of the "webdictionary.txt" file:</a:t>
            </a:r>
            <a:endParaRPr lang="en-US" altLang="en-US" sz="2000" dirty="0"/>
          </a:p>
          <a:p>
            <a:pPr marL="457200" lvl="1" indent="0">
              <a:lnSpc>
                <a:spcPct val="120000"/>
              </a:lnSpc>
              <a:buNone/>
            </a:pPr>
            <a:r>
              <a:rPr lang="en-US" altLang="en-US" sz="2000" dirty="0"/>
              <a:t>Example:</a:t>
            </a:r>
            <a:endParaRPr lang="en-US" altLang="en-US" sz="2000" dirty="0"/>
          </a:p>
          <a:p>
            <a:pPr marL="457200" lvl="1" indent="0">
              <a:lnSpc>
                <a:spcPct val="120000"/>
              </a:lnSpc>
              <a:buNone/>
            </a:pPr>
            <a:r>
              <a:rPr lang="en-US" altLang="en-US" sz="2000" dirty="0"/>
              <a:t>&lt;?php</a:t>
            </a:r>
            <a:endParaRPr lang="en-US" altLang="en-US" sz="2000" dirty="0"/>
          </a:p>
          <a:p>
            <a:pPr marL="457200" lvl="1" indent="0">
              <a:lnSpc>
                <a:spcPct val="120000"/>
              </a:lnSpc>
              <a:buNone/>
            </a:pPr>
            <a:r>
              <a:rPr lang="en-US" altLang="en-US" sz="2000" dirty="0"/>
              <a:t>    $myfile = fopen("webdictionary.txt", "r") or die("Unable to open file!");</a:t>
            </a:r>
            <a:endParaRPr lang="en-US" altLang="en-US" sz="2000" dirty="0"/>
          </a:p>
          <a:p>
            <a:pPr marL="457200" lvl="1" indent="0">
              <a:lnSpc>
                <a:spcPct val="120000"/>
              </a:lnSpc>
              <a:buNone/>
            </a:pPr>
            <a:r>
              <a:rPr lang="en-US" altLang="en-US" sz="2000" dirty="0"/>
              <a:t>    echo fgets($myfile);</a:t>
            </a:r>
            <a:endParaRPr lang="en-US" altLang="en-US" sz="2000" dirty="0"/>
          </a:p>
          <a:p>
            <a:pPr marL="457200" lvl="1" indent="0">
              <a:lnSpc>
                <a:spcPct val="120000"/>
              </a:lnSpc>
              <a:buNone/>
            </a:pPr>
            <a:r>
              <a:rPr lang="en-US" altLang="en-US" sz="2000" dirty="0"/>
              <a:t>    fclose($myfile);</a:t>
            </a:r>
            <a:endParaRPr lang="en-US" altLang="en-US" sz="2000" dirty="0"/>
          </a:p>
          <a:p>
            <a:pPr marL="457200" lvl="1" indent="0">
              <a:lnSpc>
                <a:spcPct val="120000"/>
              </a:lnSpc>
              <a:buNone/>
            </a:pPr>
            <a:r>
              <a:rPr lang="en-US" altLang="en-US" sz="2000" dirty="0"/>
              <a:t>?&gt;</a:t>
            </a:r>
            <a:endParaRPr lang="en-US" altLang="en-US" sz="2000" dirty="0"/>
          </a:p>
          <a:p>
            <a:pPr>
              <a:lnSpc>
                <a:spcPct val="120000"/>
              </a:lnSpc>
            </a:pPr>
            <a:r>
              <a:rPr lang="en-US" altLang="en-US" sz="2000" dirty="0"/>
              <a:t>Note: After calling the fgets() function, the file pointer moves to the next line.</a:t>
            </a:r>
            <a:endParaRPr lang="en-US" altLang="en-US" sz="200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Check End-Of-File - </a:t>
            </a:r>
            <a:r>
              <a:rPr lang="en-US" dirty="0" err="1"/>
              <a:t>feof</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err="1"/>
              <a:t>feof</a:t>
            </a:r>
            <a:r>
              <a:rPr lang="en-US" dirty="0"/>
              <a:t>() function checks if the "end-of-file" (EOF) has been reached.</a:t>
            </a:r>
            <a:endParaRPr lang="en-US" dirty="0"/>
          </a:p>
          <a:p>
            <a:r>
              <a:rPr lang="en-US" dirty="0" smtClean="0"/>
              <a:t>The </a:t>
            </a:r>
            <a:r>
              <a:rPr lang="en-US" dirty="0" err="1"/>
              <a:t>feof</a:t>
            </a:r>
            <a:r>
              <a:rPr lang="en-US" dirty="0"/>
              <a:t>() function is useful for looping through data of unknown length.</a:t>
            </a:r>
            <a:endParaRPr lang="en-US" dirty="0"/>
          </a:p>
          <a:p>
            <a:r>
              <a:rPr lang="en-US" dirty="0" smtClean="0"/>
              <a:t>The </a:t>
            </a:r>
            <a:r>
              <a:rPr lang="en-US" dirty="0"/>
              <a:t>example below reads the "webdictionary.txt" file line by line, until end-of-file is reached:</a:t>
            </a:r>
            <a:endParaRPr lang="en-US" dirty="0"/>
          </a:p>
          <a:p>
            <a:r>
              <a:rPr lang="en-US" dirty="0" smtClean="0"/>
              <a:t>Example 4:</a:t>
            </a:r>
            <a:endParaRPr lang="en-US" dirty="0"/>
          </a:p>
          <a:p>
            <a:pPr marL="457200" lvl="1" indent="0">
              <a:buNone/>
            </a:pPr>
            <a:r>
              <a:rPr lang="en-US" dirty="0" smtClean="0"/>
              <a:t>&lt;?</a:t>
            </a:r>
            <a:r>
              <a:rPr lang="en-US" dirty="0" err="1"/>
              <a:t>php</a:t>
            </a:r>
            <a:endParaRPr lang="en-US" dirty="0"/>
          </a:p>
          <a:p>
            <a:pPr marL="457200" lvl="1" indent="0">
              <a:buNone/>
            </a:pPr>
            <a:r>
              <a:rPr lang="en-US" dirty="0"/>
              <a:t>$</a:t>
            </a:r>
            <a:r>
              <a:rPr lang="en-US" dirty="0" err="1"/>
              <a:t>myfile</a:t>
            </a:r>
            <a:r>
              <a:rPr lang="en-US" dirty="0"/>
              <a:t> = </a:t>
            </a:r>
            <a:r>
              <a:rPr lang="en-US" dirty="0" err="1"/>
              <a:t>fopen</a:t>
            </a:r>
            <a:r>
              <a:rPr lang="en-US" dirty="0"/>
              <a:t>("webdictionary.txt", "r") or die("Unable to open file!");</a:t>
            </a:r>
            <a:endParaRPr lang="en-US" dirty="0"/>
          </a:p>
          <a:p>
            <a:pPr marL="457200" lvl="1" indent="0">
              <a:buNone/>
            </a:pPr>
            <a:r>
              <a:rPr lang="en-US" dirty="0"/>
              <a:t>// Output one line until end-of-file</a:t>
            </a:r>
            <a:endParaRPr lang="en-US" dirty="0"/>
          </a:p>
          <a:p>
            <a:pPr marL="457200" lvl="1" indent="0">
              <a:buNone/>
            </a:pPr>
            <a:r>
              <a:rPr lang="en-US" dirty="0"/>
              <a:t>while(!</a:t>
            </a:r>
            <a:r>
              <a:rPr lang="en-US" dirty="0" err="1"/>
              <a:t>feof</a:t>
            </a:r>
            <a:r>
              <a:rPr lang="en-US" dirty="0"/>
              <a:t>($</a:t>
            </a:r>
            <a:r>
              <a:rPr lang="en-US" dirty="0" err="1"/>
              <a:t>myfile</a:t>
            </a:r>
            <a:r>
              <a:rPr lang="en-US" dirty="0"/>
              <a:t>)) {</a:t>
            </a:r>
            <a:endParaRPr lang="en-US" dirty="0"/>
          </a:p>
          <a:p>
            <a:pPr marL="457200" lvl="1" indent="0">
              <a:buNone/>
            </a:pPr>
            <a:r>
              <a:rPr lang="en-US" dirty="0"/>
              <a:t>  echo </a:t>
            </a:r>
            <a:r>
              <a:rPr lang="en-US" dirty="0" err="1"/>
              <a:t>fgets</a:t>
            </a:r>
            <a:r>
              <a:rPr lang="en-US" dirty="0"/>
              <a:t>($</a:t>
            </a:r>
            <a:r>
              <a:rPr lang="en-US" dirty="0" err="1"/>
              <a:t>myfile</a:t>
            </a:r>
            <a:r>
              <a:rPr lang="en-US" dirty="0"/>
              <a:t>) . "&lt;</a:t>
            </a:r>
            <a:r>
              <a:rPr lang="en-US" dirty="0" err="1"/>
              <a:t>br</a:t>
            </a:r>
            <a:r>
              <a:rPr lang="en-US" dirty="0"/>
              <a:t>&gt;";</a:t>
            </a:r>
            <a:endParaRPr lang="en-US" dirty="0"/>
          </a:p>
          <a:p>
            <a:pPr marL="457200" lvl="1" indent="0">
              <a:buNone/>
            </a:pPr>
            <a:r>
              <a:rPr lang="en-US" dirty="0"/>
              <a:t>}</a:t>
            </a:r>
            <a:endParaRPr lang="en-US" dirty="0"/>
          </a:p>
          <a:p>
            <a:pPr marL="457200" lvl="1" indent="0">
              <a:buNone/>
            </a:pPr>
            <a:r>
              <a:rPr lang="en-US" dirty="0" err="1"/>
              <a:t>fclose</a:t>
            </a:r>
            <a:r>
              <a:rPr lang="en-US" dirty="0"/>
              <a:t>($</a:t>
            </a:r>
            <a:r>
              <a:rPr lang="en-US" dirty="0" err="1"/>
              <a:t>myfile</a:t>
            </a:r>
            <a:r>
              <a:rPr lang="en-US" dirty="0"/>
              <a:t>);</a:t>
            </a:r>
            <a:endParaRPr lang="en-US" dirty="0"/>
          </a:p>
          <a:p>
            <a:pPr marL="457200" lvl="1" indent="0">
              <a:buNone/>
            </a:pPr>
            <a:r>
              <a:rPr lang="en-US" dirty="0"/>
              <a:t>?&gt;</a:t>
            </a: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Read Single Character - </a:t>
            </a:r>
            <a:r>
              <a:rPr lang="en-US" dirty="0" err="1"/>
              <a:t>fgetc</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err="1"/>
              <a:t>fgetc</a:t>
            </a:r>
            <a:r>
              <a:rPr lang="en-US" dirty="0"/>
              <a:t>() function is used to read a single character from a file.</a:t>
            </a:r>
            <a:endParaRPr lang="en-US" dirty="0"/>
          </a:p>
          <a:p>
            <a:r>
              <a:rPr lang="en-US" dirty="0" smtClean="0"/>
              <a:t>The </a:t>
            </a:r>
            <a:r>
              <a:rPr lang="en-US" dirty="0"/>
              <a:t>example below reads the "webdictionary.txt" file character by character, until end-of-file is reached:</a:t>
            </a:r>
            <a:endParaRPr lang="en-US" dirty="0"/>
          </a:p>
          <a:p>
            <a:r>
              <a:rPr lang="en-US" dirty="0" smtClean="0"/>
              <a:t>Example 5:</a:t>
            </a:r>
            <a:endParaRPr lang="en-US" dirty="0"/>
          </a:p>
          <a:p>
            <a:pPr marL="457200" lvl="1" indent="0">
              <a:buNone/>
            </a:pPr>
            <a:r>
              <a:rPr lang="en-US" dirty="0" smtClean="0"/>
              <a:t>&lt;?</a:t>
            </a:r>
            <a:r>
              <a:rPr lang="en-US" dirty="0" err="1"/>
              <a:t>php</a:t>
            </a:r>
            <a:endParaRPr lang="en-US" dirty="0"/>
          </a:p>
          <a:p>
            <a:pPr marL="457200" lvl="1" indent="0">
              <a:buNone/>
            </a:pPr>
            <a:r>
              <a:rPr lang="en-US" dirty="0"/>
              <a:t>$</a:t>
            </a:r>
            <a:r>
              <a:rPr lang="en-US" dirty="0" err="1"/>
              <a:t>myfile</a:t>
            </a:r>
            <a:r>
              <a:rPr lang="en-US" dirty="0"/>
              <a:t> = </a:t>
            </a:r>
            <a:r>
              <a:rPr lang="en-US" dirty="0" err="1"/>
              <a:t>fopen</a:t>
            </a:r>
            <a:r>
              <a:rPr lang="en-US" dirty="0"/>
              <a:t>("webdictionary.txt", "r") or die("Unable to open file!");</a:t>
            </a:r>
            <a:endParaRPr lang="en-US" dirty="0"/>
          </a:p>
          <a:p>
            <a:pPr marL="457200" lvl="1" indent="0">
              <a:buNone/>
            </a:pPr>
            <a:r>
              <a:rPr lang="en-US" dirty="0"/>
              <a:t>// Output one character until end-of-file</a:t>
            </a:r>
            <a:endParaRPr lang="en-US" dirty="0"/>
          </a:p>
          <a:p>
            <a:pPr marL="457200" lvl="1" indent="0">
              <a:buNone/>
            </a:pPr>
            <a:r>
              <a:rPr lang="en-US" dirty="0"/>
              <a:t>while(!</a:t>
            </a:r>
            <a:r>
              <a:rPr lang="en-US" dirty="0" err="1"/>
              <a:t>feof</a:t>
            </a:r>
            <a:r>
              <a:rPr lang="en-US" dirty="0"/>
              <a:t>($</a:t>
            </a:r>
            <a:r>
              <a:rPr lang="en-US" dirty="0" err="1"/>
              <a:t>myfile</a:t>
            </a:r>
            <a:r>
              <a:rPr lang="en-US" dirty="0"/>
              <a:t>)) {</a:t>
            </a:r>
            <a:endParaRPr lang="en-US" dirty="0"/>
          </a:p>
          <a:p>
            <a:pPr marL="457200" lvl="1" indent="0">
              <a:buNone/>
            </a:pPr>
            <a:r>
              <a:rPr lang="en-US" dirty="0"/>
              <a:t>  echo </a:t>
            </a:r>
            <a:r>
              <a:rPr lang="en-US" dirty="0" err="1"/>
              <a:t>fgetc</a:t>
            </a:r>
            <a:r>
              <a:rPr lang="en-US" dirty="0"/>
              <a:t>($</a:t>
            </a:r>
            <a:r>
              <a:rPr lang="en-US" dirty="0" err="1"/>
              <a:t>myfile</a:t>
            </a:r>
            <a:r>
              <a:rPr lang="en-US" dirty="0"/>
              <a:t>);</a:t>
            </a:r>
            <a:endParaRPr lang="en-US" dirty="0"/>
          </a:p>
          <a:p>
            <a:pPr marL="457200" lvl="1" indent="0">
              <a:buNone/>
            </a:pPr>
            <a:r>
              <a:rPr lang="en-US" dirty="0"/>
              <a:t>}</a:t>
            </a:r>
            <a:endParaRPr lang="en-US" dirty="0"/>
          </a:p>
          <a:p>
            <a:pPr marL="457200" lvl="1" indent="0">
              <a:buNone/>
            </a:pPr>
            <a:r>
              <a:rPr lang="en-US" dirty="0" err="1"/>
              <a:t>fclose</a:t>
            </a:r>
            <a:r>
              <a:rPr lang="en-US" dirty="0"/>
              <a:t>($</a:t>
            </a:r>
            <a:r>
              <a:rPr lang="en-US" dirty="0" err="1"/>
              <a:t>myfile</a:t>
            </a:r>
            <a:r>
              <a:rPr lang="en-US" dirty="0"/>
              <a:t>);</a:t>
            </a:r>
            <a:endParaRPr lang="en-US" dirty="0"/>
          </a:p>
          <a:p>
            <a:pPr marL="457200" lvl="1" indent="0">
              <a:buNone/>
            </a:pPr>
            <a:r>
              <a:rPr lang="en-US" dirty="0" smtClean="0"/>
              <a:t>?&gt;</a:t>
            </a:r>
            <a:endParaRPr lang="en-US" dirty="0" smtClean="0"/>
          </a:p>
          <a:p>
            <a:r>
              <a:rPr lang="en-US" b="1" dirty="0"/>
              <a:t>Note:</a:t>
            </a:r>
            <a:r>
              <a:rPr lang="en-US" dirty="0"/>
              <a:t> After a call to the </a:t>
            </a:r>
            <a:r>
              <a:rPr lang="en-US" dirty="0" err="1"/>
              <a:t>fgetc</a:t>
            </a:r>
            <a:r>
              <a:rPr lang="en-US" dirty="0"/>
              <a:t>() function, the file pointer moves to the next character.</a:t>
            </a: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t>
            </a:r>
            <a:r>
              <a:rPr lang="en-US" dirty="0" smtClean="0"/>
              <a:t>File </a:t>
            </a:r>
            <a:r>
              <a:rPr lang="en-US" dirty="0"/>
              <a:t>Create/Write</a:t>
            </a:r>
            <a:endParaRPr lang="en-US" dirty="0"/>
          </a:p>
        </p:txBody>
      </p:sp>
      <p:sp>
        <p:nvSpPr>
          <p:cNvPr id="3" name="Content Placeholder 2"/>
          <p:cNvSpPr>
            <a:spLocks noGrp="1"/>
          </p:cNvSpPr>
          <p:nvPr>
            <p:ph idx="1"/>
          </p:nvPr>
        </p:nvSpPr>
        <p:spPr/>
        <p:txBody>
          <a:bodyPr>
            <a:normAutofit fontScale="85000" lnSpcReduction="10000"/>
          </a:bodyPr>
          <a:lstStyle/>
          <a:p>
            <a:r>
              <a:rPr lang="en-US" dirty="0"/>
              <a:t>PHP Create File - </a:t>
            </a:r>
            <a:r>
              <a:rPr lang="en-US" dirty="0" err="1"/>
              <a:t>fopen</a:t>
            </a:r>
            <a:r>
              <a:rPr lang="en-US" dirty="0"/>
              <a:t>()</a:t>
            </a:r>
            <a:endParaRPr lang="en-US" dirty="0"/>
          </a:p>
          <a:p>
            <a:pPr lvl="1"/>
            <a:r>
              <a:rPr lang="en-US" dirty="0"/>
              <a:t>The </a:t>
            </a:r>
            <a:r>
              <a:rPr lang="en-US" dirty="0" err="1"/>
              <a:t>fopen</a:t>
            </a:r>
            <a:r>
              <a:rPr lang="en-US" dirty="0"/>
              <a:t>() function is also used to create a file. Maybe a little confusing, but in PHP, a file is created using the same function used to open files.</a:t>
            </a:r>
            <a:endParaRPr lang="en-US" dirty="0"/>
          </a:p>
          <a:p>
            <a:pPr lvl="1"/>
            <a:r>
              <a:rPr lang="en-US" dirty="0" smtClean="0"/>
              <a:t>If </a:t>
            </a:r>
            <a:r>
              <a:rPr lang="en-US" dirty="0"/>
              <a:t>you use </a:t>
            </a:r>
            <a:r>
              <a:rPr lang="en-US" dirty="0" err="1"/>
              <a:t>fopen</a:t>
            </a:r>
            <a:r>
              <a:rPr lang="en-US" dirty="0"/>
              <a:t>() on a file that does not exist, it will create it, given that the file is opened for writing (w) or appending (a).</a:t>
            </a:r>
            <a:endParaRPr lang="en-US" dirty="0"/>
          </a:p>
          <a:p>
            <a:pPr lvl="1"/>
            <a:r>
              <a:rPr lang="en-US" dirty="0" smtClean="0"/>
              <a:t>The </a:t>
            </a:r>
            <a:r>
              <a:rPr lang="en-US" dirty="0"/>
              <a:t>example below creates a new file called "testfile.txt". The file will be created in the same directory where the PHP code resides:</a:t>
            </a:r>
            <a:endParaRPr lang="en-US" dirty="0"/>
          </a:p>
          <a:p>
            <a:pPr lvl="2"/>
            <a:r>
              <a:rPr lang="en-US" dirty="0" smtClean="0"/>
              <a:t>Example</a:t>
            </a:r>
            <a:endParaRPr lang="en-US" dirty="0"/>
          </a:p>
          <a:p>
            <a:pPr marL="457200" lvl="1" indent="0">
              <a:buNone/>
            </a:pPr>
            <a:r>
              <a:rPr lang="en-US" dirty="0" smtClean="0"/>
              <a:t>		$</a:t>
            </a:r>
            <a:r>
              <a:rPr lang="en-US" dirty="0" err="1"/>
              <a:t>myfile</a:t>
            </a:r>
            <a:r>
              <a:rPr lang="en-US" dirty="0"/>
              <a:t> = </a:t>
            </a:r>
            <a:r>
              <a:rPr lang="en-US" dirty="0" err="1"/>
              <a:t>fopen</a:t>
            </a:r>
            <a:r>
              <a:rPr lang="en-US" dirty="0"/>
              <a:t>("testfile.txt", "w")</a:t>
            </a:r>
            <a:endParaRPr lang="en-US" dirty="0"/>
          </a:p>
          <a:p>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Write to File - </a:t>
            </a:r>
            <a:r>
              <a:rPr lang="en-US" dirty="0" err="1"/>
              <a:t>fwrite</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err="1"/>
              <a:t>fwrite</a:t>
            </a:r>
            <a:r>
              <a:rPr lang="en-US" dirty="0"/>
              <a:t>() function is used to write to a file.</a:t>
            </a:r>
            <a:endParaRPr lang="en-US" dirty="0"/>
          </a:p>
          <a:p>
            <a:r>
              <a:rPr lang="en-US" dirty="0"/>
              <a:t>The first parameter of </a:t>
            </a:r>
            <a:r>
              <a:rPr lang="en-US" dirty="0" err="1"/>
              <a:t>fwrite</a:t>
            </a:r>
            <a:r>
              <a:rPr lang="en-US" dirty="0"/>
              <a:t>() contains the name of the file to write to and the second parameter is the string to be written.</a:t>
            </a:r>
            <a:endParaRPr lang="en-US" dirty="0"/>
          </a:p>
          <a:p>
            <a:r>
              <a:rPr lang="en-US" dirty="0"/>
              <a:t>The example below writes a couple of names into a new file called "newfile.txt":</a:t>
            </a:r>
            <a:endParaRPr lang="en-US" dirty="0"/>
          </a:p>
          <a:p>
            <a:r>
              <a:rPr lang="en-US" dirty="0" smtClean="0"/>
              <a:t>Example 6:</a:t>
            </a:r>
            <a:endParaRPr lang="en-US" dirty="0"/>
          </a:p>
          <a:p>
            <a:pPr marL="457200" lvl="1" indent="0">
              <a:buNone/>
            </a:pPr>
            <a:r>
              <a:rPr lang="en-US" dirty="0"/>
              <a:t>&lt;?</a:t>
            </a:r>
            <a:r>
              <a:rPr lang="en-US" dirty="0" err="1"/>
              <a:t>php</a:t>
            </a:r>
            <a:br>
              <a:rPr lang="en-US" dirty="0"/>
            </a:br>
            <a:r>
              <a:rPr lang="en-US" dirty="0"/>
              <a:t>$</a:t>
            </a:r>
            <a:r>
              <a:rPr lang="en-US" dirty="0" err="1"/>
              <a:t>myfile</a:t>
            </a:r>
            <a:r>
              <a:rPr lang="en-US" dirty="0"/>
              <a:t> = </a:t>
            </a:r>
            <a:r>
              <a:rPr lang="en-US" dirty="0" err="1"/>
              <a:t>fopen</a:t>
            </a:r>
            <a:r>
              <a:rPr lang="en-US" dirty="0"/>
              <a:t>("newfile.txt", "w") or die("Unable to open file!");</a:t>
            </a:r>
            <a:br>
              <a:rPr lang="en-US" dirty="0"/>
            </a:br>
            <a:r>
              <a:rPr lang="en-US" dirty="0"/>
              <a:t>$txt = "John Doe\n";</a:t>
            </a:r>
            <a:br>
              <a:rPr lang="en-US" dirty="0"/>
            </a:br>
            <a:r>
              <a:rPr lang="en-US" dirty="0" err="1"/>
              <a:t>fwrite</a:t>
            </a:r>
            <a:r>
              <a:rPr lang="en-US" dirty="0"/>
              <a:t>($</a:t>
            </a:r>
            <a:r>
              <a:rPr lang="en-US" dirty="0" err="1"/>
              <a:t>myfile</a:t>
            </a:r>
            <a:r>
              <a:rPr lang="en-US" dirty="0"/>
              <a:t>, $txt);</a:t>
            </a:r>
            <a:br>
              <a:rPr lang="en-US" dirty="0"/>
            </a:br>
            <a:r>
              <a:rPr lang="en-US" dirty="0"/>
              <a:t>$txt = "Jane Doe\n";</a:t>
            </a:r>
            <a:br>
              <a:rPr lang="en-US" dirty="0"/>
            </a:br>
            <a:r>
              <a:rPr lang="en-US" dirty="0" err="1"/>
              <a:t>fwrite</a:t>
            </a:r>
            <a:r>
              <a:rPr lang="en-US" dirty="0"/>
              <a:t>($</a:t>
            </a:r>
            <a:r>
              <a:rPr lang="en-US" dirty="0" err="1"/>
              <a:t>myfile</a:t>
            </a:r>
            <a:r>
              <a:rPr lang="en-US" dirty="0"/>
              <a:t>, $txt);</a:t>
            </a:r>
            <a:br>
              <a:rPr lang="en-US" dirty="0"/>
            </a:br>
            <a:r>
              <a:rPr lang="en-US" dirty="0" err="1"/>
              <a:t>fclose</a:t>
            </a:r>
            <a:r>
              <a:rPr lang="en-US" dirty="0"/>
              <a:t>($</a:t>
            </a:r>
            <a:r>
              <a:rPr lang="en-US" dirty="0" err="1"/>
              <a:t>myfile</a:t>
            </a:r>
            <a:r>
              <a:rPr lang="en-US" dirty="0"/>
              <a:t>);</a:t>
            </a:r>
            <a:br>
              <a:rPr lang="en-US" dirty="0"/>
            </a:br>
            <a:r>
              <a:rPr lang="en-US" dirty="0"/>
              <a:t>?&gt;</a:t>
            </a:r>
            <a:endParaRPr lang="en-US" dirty="0"/>
          </a:p>
          <a:p>
            <a:pPr marL="0" indent="0">
              <a:buNone/>
            </a:pPr>
            <a:br>
              <a:rPr lang="en-US" dirty="0"/>
            </a:b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Manipulating </a:t>
            </a:r>
            <a:r>
              <a:rPr lang="en-US" dirty="0" smtClean="0"/>
              <a:t>Files</a:t>
            </a:r>
            <a:endParaRPr lang="en-US" dirty="0"/>
          </a:p>
        </p:txBody>
      </p:sp>
      <p:sp>
        <p:nvSpPr>
          <p:cNvPr id="3" name="Content Placeholder 2"/>
          <p:cNvSpPr>
            <a:spLocks noGrp="1"/>
          </p:cNvSpPr>
          <p:nvPr>
            <p:ph idx="1"/>
          </p:nvPr>
        </p:nvSpPr>
        <p:spPr/>
        <p:txBody>
          <a:bodyPr>
            <a:normAutofit/>
          </a:bodyPr>
          <a:lstStyle/>
          <a:p>
            <a:r>
              <a:rPr lang="en-US" altLang="en-US" dirty="0" smtClean="0"/>
              <a:t>PHP has several functions for creating, reading, writing, and editing files.</a:t>
            </a:r>
            <a:endParaRPr lang="en-US" altLang="en-US" dirty="0" smtClean="0"/>
          </a:p>
          <a:p>
            <a:r>
              <a:rPr lang="en-US" altLang="en-US" dirty="0" smtClean="0"/>
              <a:t>When manipulating files, you must be very careful, as mistakes can cause significant damage.</a:t>
            </a:r>
            <a:endParaRPr lang="en-US" altLang="en-US" dirty="0" smtClean="0"/>
          </a:p>
          <a:p>
            <a:r>
              <a:rPr lang="en-US" altLang="en-US" dirty="0" smtClean="0"/>
              <a:t>Common errors include </a:t>
            </a:r>
            <a:endParaRPr lang="en-US" altLang="en-US" dirty="0" smtClean="0"/>
          </a:p>
          <a:p>
            <a:pPr lvl="1"/>
            <a:r>
              <a:rPr lang="en-US" altLang="en-US" dirty="0">
                <a:solidFill>
                  <a:srgbClr val="FF0000"/>
                </a:solidFill>
                <a:sym typeface="+mn-ea"/>
              </a:rPr>
              <a:t>Editing or deleting the wrong file.</a:t>
            </a:r>
            <a:endParaRPr lang="en-US" altLang="en-US" dirty="0">
              <a:solidFill>
                <a:srgbClr val="FF0000"/>
              </a:solidFill>
            </a:endParaRPr>
          </a:p>
          <a:p>
            <a:pPr lvl="1"/>
            <a:r>
              <a:rPr lang="en-US" altLang="en-US" dirty="0">
                <a:solidFill>
                  <a:srgbClr val="FF0000"/>
                </a:solidFill>
                <a:sym typeface="+mn-ea"/>
              </a:rPr>
              <a:t>Overwriting important data unintentionally.</a:t>
            </a:r>
            <a:endParaRPr lang="en-US" altLang="en-US" dirty="0">
              <a:solidFill>
                <a:srgbClr val="FF0000"/>
              </a:solidFill>
            </a:endParaRPr>
          </a:p>
          <a:p>
            <a:pPr marL="0" indent="0">
              <a:buNone/>
            </a:pPr>
            <a:endParaRPr lang="en-US" altLang="en-US" dirty="0">
              <a:solidFill>
                <a:srgbClr val="FF0000"/>
              </a:solidFill>
            </a:endParaRPr>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
            </a:r>
            <a:r>
              <a:rPr lang="en-US" dirty="0" err="1" smtClean="0"/>
              <a:t>write</a:t>
            </a:r>
            <a:r>
              <a:rPr lang="en-US" dirty="0" smtClean="0"/>
              <a:t>() …</a:t>
            </a:r>
            <a:r>
              <a:rPr lang="en-US" dirty="0" err="1"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Notice that we wrote to the file "newfile.txt" twice. Each time we wrote to the file we sent the string $txt that first contained "John Doe" and second contained "Jane Doe". After we finished writing, we closed the file using the </a:t>
            </a:r>
            <a:r>
              <a:rPr lang="en-US" dirty="0" err="1"/>
              <a:t>fclose</a:t>
            </a:r>
            <a:r>
              <a:rPr lang="en-US" dirty="0"/>
              <a:t>() function.</a:t>
            </a:r>
            <a:endParaRPr lang="en-US" dirty="0"/>
          </a:p>
          <a:p>
            <a:r>
              <a:rPr lang="en-US" dirty="0"/>
              <a:t>If we open the "newfile.txt" file it would look like this:</a:t>
            </a:r>
            <a:endParaRPr lang="en-US" dirty="0"/>
          </a:p>
          <a:p>
            <a:endParaRPr lang="en-US" dirty="0"/>
          </a:p>
          <a:p>
            <a:pPr marL="457200" lvl="1" indent="0">
              <a:buNone/>
            </a:pPr>
            <a:r>
              <a:rPr lang="en-US" dirty="0"/>
              <a:t>John Doe</a:t>
            </a:r>
            <a:br>
              <a:rPr lang="en-US" dirty="0"/>
            </a:br>
            <a:r>
              <a:rPr lang="en-US" dirty="0"/>
              <a:t>Jane Doe</a:t>
            </a:r>
            <a:endParaRPr lang="en-US" dirty="0"/>
          </a:p>
          <a:p>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a:t>
            </a:r>
            <a:r>
              <a:rPr lang="en-US" dirty="0" smtClean="0"/>
              <a:t>Overwriting</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r>
              <a:rPr lang="en-US" sz="1800" dirty="0" smtClean="0"/>
              <a:t>Now </a:t>
            </a:r>
            <a:r>
              <a:rPr lang="en-US" sz="1800" dirty="0"/>
              <a:t>that "newfile.txt" contains some data we can show what happens when we open an existing file for writing. All the existing data will be ERASED and we start with an empty </a:t>
            </a:r>
            <a:r>
              <a:rPr lang="en-US" sz="1800" dirty="0" smtClean="0"/>
              <a:t>file. In </a:t>
            </a:r>
            <a:r>
              <a:rPr lang="en-US" sz="1800" dirty="0"/>
              <a:t>the example below we open our existing file "newfile.txt", and write some new data into it:</a:t>
            </a:r>
            <a:endParaRPr lang="en-US" sz="1800" dirty="0"/>
          </a:p>
          <a:p>
            <a:r>
              <a:rPr lang="en-US" sz="1800" dirty="0" smtClean="0"/>
              <a:t>Example 7:</a:t>
            </a:r>
            <a:endParaRPr lang="en-US" sz="1800" dirty="0"/>
          </a:p>
          <a:p>
            <a:pPr marL="457200" lvl="1" indent="0">
              <a:buNone/>
            </a:pPr>
            <a:r>
              <a:rPr lang="en-US" sz="1400" dirty="0" smtClean="0"/>
              <a:t>&lt;?</a:t>
            </a:r>
            <a:r>
              <a:rPr lang="en-US" sz="1400" dirty="0" err="1"/>
              <a:t>php</a:t>
            </a:r>
            <a:br>
              <a:rPr lang="en-US" sz="1400" dirty="0"/>
            </a:br>
            <a:r>
              <a:rPr lang="en-US" sz="1400" dirty="0"/>
              <a:t>$</a:t>
            </a:r>
            <a:r>
              <a:rPr lang="en-US" sz="1400" dirty="0" err="1"/>
              <a:t>myfile</a:t>
            </a:r>
            <a:r>
              <a:rPr lang="en-US" sz="1400" dirty="0"/>
              <a:t> = </a:t>
            </a:r>
            <a:r>
              <a:rPr lang="en-US" sz="1400" dirty="0" err="1"/>
              <a:t>fopen</a:t>
            </a:r>
            <a:r>
              <a:rPr lang="en-US" sz="1400" dirty="0"/>
              <a:t>("newfile.txt", "w") or die("Unable to open file!");</a:t>
            </a:r>
            <a:br>
              <a:rPr lang="en-US" sz="1400" dirty="0"/>
            </a:br>
            <a:r>
              <a:rPr lang="en-US" sz="1400" dirty="0"/>
              <a:t>$txt = "Mickey Mouse\n";</a:t>
            </a:r>
            <a:br>
              <a:rPr lang="en-US" sz="1400" dirty="0"/>
            </a:br>
            <a:r>
              <a:rPr lang="en-US" sz="1400" dirty="0" err="1"/>
              <a:t>fwrite</a:t>
            </a:r>
            <a:r>
              <a:rPr lang="en-US" sz="1400" dirty="0"/>
              <a:t>($</a:t>
            </a:r>
            <a:r>
              <a:rPr lang="en-US" sz="1400" dirty="0" err="1"/>
              <a:t>myfile</a:t>
            </a:r>
            <a:r>
              <a:rPr lang="en-US" sz="1400" dirty="0"/>
              <a:t>, $txt);</a:t>
            </a:r>
            <a:br>
              <a:rPr lang="en-US" sz="1400" dirty="0"/>
            </a:br>
            <a:r>
              <a:rPr lang="en-US" sz="1400" dirty="0"/>
              <a:t>$txt = "Minnie Mouse\n";</a:t>
            </a:r>
            <a:br>
              <a:rPr lang="en-US" sz="1400" dirty="0"/>
            </a:br>
            <a:r>
              <a:rPr lang="en-US" sz="1400" dirty="0" err="1"/>
              <a:t>fwrite</a:t>
            </a:r>
            <a:r>
              <a:rPr lang="en-US" sz="1400" dirty="0"/>
              <a:t>($</a:t>
            </a:r>
            <a:r>
              <a:rPr lang="en-US" sz="1400" dirty="0" err="1"/>
              <a:t>myfile</a:t>
            </a:r>
            <a:r>
              <a:rPr lang="en-US" sz="1400" dirty="0"/>
              <a:t>, $txt);</a:t>
            </a:r>
            <a:br>
              <a:rPr lang="en-US" sz="1400" dirty="0"/>
            </a:br>
            <a:r>
              <a:rPr lang="en-US" sz="1400" dirty="0" err="1"/>
              <a:t>fclose</a:t>
            </a:r>
            <a:r>
              <a:rPr lang="en-US" sz="1400" dirty="0"/>
              <a:t>($</a:t>
            </a:r>
            <a:r>
              <a:rPr lang="en-US" sz="1400" dirty="0" err="1"/>
              <a:t>myfile</a:t>
            </a:r>
            <a:r>
              <a:rPr lang="en-US" sz="1400" dirty="0"/>
              <a:t>);</a:t>
            </a:r>
            <a:br>
              <a:rPr lang="en-US" sz="1400" dirty="0"/>
            </a:br>
            <a:r>
              <a:rPr lang="en-US" sz="1400" dirty="0"/>
              <a:t>?&gt;</a:t>
            </a:r>
            <a:endParaRPr lang="en-US" sz="1400" dirty="0"/>
          </a:p>
          <a:p>
            <a:r>
              <a:rPr lang="en-US" sz="1800" dirty="0" smtClean="0"/>
              <a:t>If </a:t>
            </a:r>
            <a:r>
              <a:rPr lang="en-US" sz="1800" dirty="0"/>
              <a:t>we now open the "newfile.txt" file, both John and Jane have vanished, and only the data we just wrote is present:</a:t>
            </a:r>
            <a:endParaRPr lang="en-US" sz="1800" dirty="0"/>
          </a:p>
          <a:p>
            <a:pPr marL="0" indent="0">
              <a:buNone/>
            </a:pPr>
            <a:r>
              <a:rPr lang="en-US" sz="1800" dirty="0"/>
              <a:t>Mickey Mouse</a:t>
            </a:r>
            <a:br>
              <a:rPr lang="en-US" sz="1800" dirty="0"/>
            </a:br>
            <a:r>
              <a:rPr lang="en-US" sz="1800" dirty="0"/>
              <a:t>Minnie Mouse</a:t>
            </a:r>
            <a:endParaRPr lang="en-US" sz="1800" dirty="0"/>
          </a:p>
          <a:p>
            <a:pPr marL="0" indent="0">
              <a:buNone/>
            </a:pPr>
            <a:br>
              <a:rPr lang="en-US" sz="1050" dirty="0"/>
            </a:br>
            <a:endParaRPr lang="en-US" sz="105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Uploading File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Create The HTML Form</a:t>
            </a:r>
            <a:endParaRPr lang="en-US" dirty="0" smtClean="0"/>
          </a:p>
          <a:p>
            <a:pPr lvl="1"/>
            <a:r>
              <a:rPr lang="en-US" dirty="0" smtClean="0"/>
              <a:t>Next</a:t>
            </a:r>
            <a:r>
              <a:rPr lang="en-US" dirty="0"/>
              <a:t>, create an HTML form that allow users to choose the image file they want to upload:</a:t>
            </a:r>
            <a:endParaRPr lang="en-US" dirty="0"/>
          </a:p>
          <a:p>
            <a:pPr marL="457200" lvl="1" indent="0">
              <a:buNone/>
            </a:pPr>
            <a:r>
              <a:rPr lang="en-US" dirty="0" smtClean="0"/>
              <a:t>e.g. File.html</a:t>
            </a:r>
            <a:endParaRPr lang="en-US" dirty="0" smtClean="0"/>
          </a:p>
          <a:p>
            <a:pPr marL="457200" lvl="1" indent="0">
              <a:buNone/>
            </a:pPr>
            <a:r>
              <a:rPr lang="en-US" dirty="0" smtClean="0"/>
              <a:t>&lt;!</a:t>
            </a:r>
            <a:r>
              <a:rPr lang="en-US" dirty="0"/>
              <a:t>DOCTYPE html&gt;</a:t>
            </a:r>
            <a:br>
              <a:rPr lang="en-US" dirty="0"/>
            </a:br>
            <a:r>
              <a:rPr lang="en-US" dirty="0"/>
              <a:t>&lt;html&gt;</a:t>
            </a:r>
            <a:br>
              <a:rPr lang="en-US" dirty="0"/>
            </a:br>
            <a:r>
              <a:rPr lang="en-US" dirty="0"/>
              <a:t>&lt;body</a:t>
            </a:r>
            <a:r>
              <a:rPr lang="en-US" dirty="0" smtClean="0"/>
              <a:t>&gt;</a:t>
            </a:r>
            <a:br>
              <a:rPr lang="en-US" dirty="0"/>
            </a:br>
            <a:r>
              <a:rPr lang="en-US" dirty="0"/>
              <a:t>&lt;form action="</a:t>
            </a:r>
            <a:r>
              <a:rPr lang="en-US" dirty="0" err="1"/>
              <a:t>upload.php</a:t>
            </a:r>
            <a:r>
              <a:rPr lang="en-US" dirty="0"/>
              <a:t>" method="post" </a:t>
            </a:r>
            <a:r>
              <a:rPr lang="en-US" dirty="0" err="1"/>
              <a:t>enctype</a:t>
            </a:r>
            <a:r>
              <a:rPr lang="en-US" dirty="0"/>
              <a:t>="multipart/form-data"&gt;</a:t>
            </a:r>
            <a:br>
              <a:rPr lang="en-US" dirty="0"/>
            </a:br>
            <a:r>
              <a:rPr lang="en-US" dirty="0"/>
              <a:t>    Select image to upload:</a:t>
            </a:r>
            <a:br>
              <a:rPr lang="en-US" dirty="0"/>
            </a:br>
            <a:r>
              <a:rPr lang="en-US" dirty="0"/>
              <a:t>    &lt;input type="file" name="</a:t>
            </a:r>
            <a:r>
              <a:rPr lang="en-US" dirty="0" err="1"/>
              <a:t>fileToUpload[]</a:t>
            </a:r>
            <a:r>
              <a:rPr lang="en-US" dirty="0"/>
              <a:t>" id="</a:t>
            </a:r>
            <a:r>
              <a:rPr lang="en-US" dirty="0" err="1"/>
              <a:t>fileToUpload</a:t>
            </a:r>
            <a:r>
              <a:rPr lang="en-US" dirty="0"/>
              <a:t>"&gt;</a:t>
            </a:r>
            <a:br>
              <a:rPr lang="en-US" dirty="0"/>
            </a:br>
            <a:r>
              <a:rPr lang="en-US" dirty="0"/>
              <a:t>    &lt;input type="submit" value="Upload Image" name="submit"&gt;</a:t>
            </a:r>
            <a:br>
              <a:rPr lang="en-US" dirty="0"/>
            </a:br>
            <a:r>
              <a:rPr lang="en-US" dirty="0"/>
              <a:t>&lt;/form&gt;</a:t>
            </a:r>
            <a:br>
              <a:rPr lang="en-US" dirty="0"/>
            </a:br>
            <a:br>
              <a:rPr lang="en-US" dirty="0"/>
            </a:br>
            <a:r>
              <a:rPr lang="en-US" dirty="0"/>
              <a:t>&lt;/body&gt;</a:t>
            </a:r>
            <a:br>
              <a:rPr lang="en-US" dirty="0"/>
            </a:br>
            <a:r>
              <a:rPr lang="en-US" dirty="0"/>
              <a:t>&lt;/html</a:t>
            </a:r>
            <a:r>
              <a:rPr lang="en-US" dirty="0" smtClean="0"/>
              <a:t>&gt;</a:t>
            </a:r>
            <a:endParaRPr lang="en-US" dirty="0" smtClean="0"/>
          </a:p>
          <a:p>
            <a:endParaRPr lang="en-US" dirty="0"/>
          </a:p>
          <a:p>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The Upload File PHP </a:t>
            </a:r>
            <a:r>
              <a:rPr lang="en-US" dirty="0" smtClean="0"/>
              <a:t>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a:t>
            </a:r>
            <a:r>
              <a:rPr lang="en-US" dirty="0" err="1"/>
              <a:t>upload.php</a:t>
            </a:r>
            <a:r>
              <a:rPr lang="en-US" dirty="0"/>
              <a:t>" file contains the code for uploading a file:</a:t>
            </a:r>
            <a:endParaRPr lang="en-US" dirty="0"/>
          </a:p>
          <a:p>
            <a:r>
              <a:rPr lang="en-US" dirty="0"/>
              <a:t>&lt;?</a:t>
            </a:r>
            <a:r>
              <a:rPr lang="en-US" dirty="0" err="1" smtClean="0"/>
              <a:t>php</a:t>
            </a:r>
            <a:endParaRPr lang="en-US" dirty="0" smtClean="0"/>
          </a:p>
          <a:p>
            <a:pPr marL="0" indent="0">
              <a:buNone/>
            </a:pPr>
            <a:r>
              <a:rPr lang="en-US" dirty="0"/>
              <a:t>$name = $_FILES['</a:t>
            </a:r>
            <a:r>
              <a:rPr lang="en-US" dirty="0" err="1"/>
              <a:t>fileToUpload</a:t>
            </a:r>
            <a:r>
              <a:rPr lang="en-US" dirty="0"/>
              <a:t>']['name'];</a:t>
            </a:r>
            <a:endParaRPr lang="en-US" dirty="0"/>
          </a:p>
          <a:p>
            <a:pPr marL="0" indent="0">
              <a:buNone/>
            </a:pPr>
            <a:r>
              <a:rPr lang="en-US" dirty="0"/>
              <a:t>$</a:t>
            </a:r>
            <a:r>
              <a:rPr lang="en-US" dirty="0" err="1"/>
              <a:t>temp_name</a:t>
            </a:r>
            <a:r>
              <a:rPr lang="en-US" dirty="0"/>
              <a:t>=$_FILES['</a:t>
            </a:r>
            <a:r>
              <a:rPr lang="en-US" dirty="0" err="1"/>
              <a:t>fileToUpload</a:t>
            </a:r>
            <a:r>
              <a:rPr lang="en-US" dirty="0"/>
              <a:t>']['</a:t>
            </a:r>
            <a:r>
              <a:rPr lang="en-US" dirty="0" err="1"/>
              <a:t>tmp_name</a:t>
            </a:r>
            <a:r>
              <a:rPr lang="en-US" dirty="0"/>
              <a:t>'];</a:t>
            </a:r>
            <a:endParaRPr lang="en-US" dirty="0"/>
          </a:p>
          <a:p>
            <a:pPr marL="0" indent="0">
              <a:buNone/>
            </a:pPr>
            <a:r>
              <a:rPr lang="en-US" dirty="0"/>
              <a:t>echo $name."&lt;</a:t>
            </a:r>
            <a:r>
              <a:rPr lang="en-US" dirty="0" err="1"/>
              <a:t>br</a:t>
            </a:r>
            <a:r>
              <a:rPr lang="en-US" dirty="0"/>
              <a:t>/&gt;";</a:t>
            </a:r>
            <a:endParaRPr lang="en-US" dirty="0"/>
          </a:p>
          <a:p>
            <a:pPr marL="0" indent="0">
              <a:buNone/>
            </a:pPr>
            <a:r>
              <a:rPr lang="en-US" dirty="0"/>
              <a:t>echo $</a:t>
            </a:r>
            <a:r>
              <a:rPr lang="en-US" dirty="0" err="1"/>
              <a:t>temp_name</a:t>
            </a:r>
            <a:r>
              <a:rPr lang="en-US" dirty="0"/>
              <a:t>;</a:t>
            </a:r>
            <a:endParaRPr lang="en-US" dirty="0"/>
          </a:p>
          <a:p>
            <a:pPr marL="0" indent="0">
              <a:buNone/>
            </a:pPr>
            <a:r>
              <a:rPr lang="en-US" dirty="0"/>
              <a:t>$location='uploads</a:t>
            </a:r>
            <a:r>
              <a:rPr lang="en-US" dirty="0" smtClean="0"/>
              <a:t>/';</a:t>
            </a:r>
            <a:endParaRPr lang="en-US" dirty="0" smtClean="0"/>
          </a:p>
          <a:p>
            <a:pPr marL="0" indent="0">
              <a:buNone/>
            </a:pPr>
            <a:r>
              <a:rPr lang="en-US" dirty="0" smtClean="0"/>
              <a:t>/*The </a:t>
            </a:r>
            <a:r>
              <a:rPr lang="en-US" dirty="0" err="1"/>
              <a:t>move_uploaded_file</a:t>
            </a:r>
            <a:r>
              <a:rPr lang="en-US" dirty="0"/>
              <a:t>() function moves an uploaded file to a new </a:t>
            </a:r>
            <a:r>
              <a:rPr lang="en-US" dirty="0" smtClean="0"/>
              <a:t>location*/</a:t>
            </a:r>
            <a:endParaRPr lang="en-US" dirty="0"/>
          </a:p>
          <a:p>
            <a:pPr marL="0" indent="0">
              <a:buNone/>
            </a:pPr>
            <a:r>
              <a:rPr lang="en-US" dirty="0" err="1" smtClean="0">
                <a:solidFill>
                  <a:srgbClr val="FF0000"/>
                </a:solidFill>
              </a:rPr>
              <a:t>move_uploaded_file</a:t>
            </a:r>
            <a:r>
              <a:rPr lang="en-US" dirty="0"/>
              <a:t>($</a:t>
            </a:r>
            <a:r>
              <a:rPr lang="en-US" dirty="0" err="1"/>
              <a:t>temp_name,$location.$name</a:t>
            </a:r>
            <a:r>
              <a:rPr lang="en-US" dirty="0" smtClean="0"/>
              <a:t>);</a:t>
            </a:r>
            <a:endParaRPr lang="en-US" dirty="0" smtClean="0"/>
          </a:p>
          <a:p>
            <a:pPr marL="0" indent="0">
              <a:buNone/>
            </a:pPr>
            <a:r>
              <a:rPr lang="en-US" dirty="0"/>
              <a:t>e</a:t>
            </a:r>
            <a:r>
              <a:rPr lang="en-US" dirty="0" smtClean="0"/>
              <a:t>cho “the image is successfully uploaded”;</a:t>
            </a:r>
            <a:br>
              <a:rPr lang="en-US" dirty="0"/>
            </a:br>
            <a:r>
              <a:rPr lang="en-US" dirty="0" smtClean="0"/>
              <a:t>?&gt;</a:t>
            </a:r>
            <a:endParaRPr lang="en-US" dirty="0"/>
          </a:p>
          <a:p>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if File Already Exists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Now </a:t>
            </a:r>
            <a:r>
              <a:rPr lang="en-US" dirty="0"/>
              <a:t>we can add some restrictions.</a:t>
            </a:r>
            <a:endParaRPr lang="en-US" dirty="0"/>
          </a:p>
          <a:p>
            <a:r>
              <a:rPr lang="en-US" dirty="0"/>
              <a:t>First, we will check if the file already exists in the "uploads" folder. If it does, an error message is </a:t>
            </a:r>
            <a:r>
              <a:rPr lang="en-US" dirty="0" smtClean="0"/>
              <a:t>displayed</a:t>
            </a:r>
            <a:endParaRPr lang="en-US" dirty="0"/>
          </a:p>
          <a:p>
            <a:pPr marL="0" indent="0">
              <a:buNone/>
            </a:pPr>
            <a:r>
              <a:rPr lang="en-US" dirty="0"/>
              <a:t>// Check if file already exists</a:t>
            </a:r>
            <a:br>
              <a:rPr lang="en-US" dirty="0"/>
            </a:br>
            <a:r>
              <a:rPr lang="en-US" dirty="0"/>
              <a:t>if (</a:t>
            </a:r>
            <a:r>
              <a:rPr lang="en-US" dirty="0" err="1">
                <a:solidFill>
                  <a:srgbClr val="FF0000"/>
                </a:solidFill>
              </a:rPr>
              <a:t>file_exists</a:t>
            </a:r>
            <a:r>
              <a:rPr lang="en-US" dirty="0"/>
              <a:t>($</a:t>
            </a:r>
            <a:r>
              <a:rPr lang="en-US" dirty="0" err="1"/>
              <a:t>location.$name</a:t>
            </a:r>
            <a:r>
              <a:rPr lang="en-US" dirty="0"/>
              <a:t>)) {</a:t>
            </a:r>
            <a:endParaRPr lang="en-US" dirty="0"/>
          </a:p>
          <a:p>
            <a:pPr marL="0" indent="0">
              <a:buNone/>
            </a:pPr>
            <a:r>
              <a:rPr lang="en-US" dirty="0"/>
              <a:t>    echo "Sorry, file already exists</a:t>
            </a:r>
            <a:r>
              <a:rPr lang="en-US" dirty="0" smtClean="0"/>
              <a:t>.";</a:t>
            </a:r>
            <a:endParaRPr lang="en-US" dirty="0" smtClean="0"/>
          </a:p>
          <a:p>
            <a:pPr marL="0" indent="0">
              <a:buNone/>
            </a:pPr>
            <a:r>
              <a:rPr lang="en-US" dirty="0" smtClean="0"/>
              <a:t>  }</a:t>
            </a:r>
            <a:endParaRPr lang="en-US" dirty="0"/>
          </a:p>
          <a:p>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 File </a:t>
            </a:r>
            <a:r>
              <a:rPr lang="en-US" dirty="0" smtClean="0"/>
              <a:t>Size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file input field in our HTML form above is named "</a:t>
            </a:r>
            <a:r>
              <a:rPr lang="en-US" dirty="0" err="1"/>
              <a:t>fileToUpload</a:t>
            </a:r>
            <a:r>
              <a:rPr lang="en-US" dirty="0"/>
              <a:t>".</a:t>
            </a:r>
            <a:endParaRPr lang="en-US" dirty="0"/>
          </a:p>
          <a:p>
            <a:r>
              <a:rPr lang="en-US" dirty="0"/>
              <a:t>Now, we want to check the size of the file. If the file is larger than 500kb, an error message is </a:t>
            </a:r>
            <a:r>
              <a:rPr lang="en-US" dirty="0" smtClean="0"/>
              <a:t>displayed:</a:t>
            </a:r>
            <a:endParaRPr lang="en-US" dirty="0"/>
          </a:p>
          <a:p>
            <a:pPr marL="0" indent="0">
              <a:buNone/>
            </a:pPr>
            <a:r>
              <a:rPr lang="en-US" dirty="0"/>
              <a:t> // Check file size</a:t>
            </a:r>
            <a:br>
              <a:rPr lang="en-US" dirty="0"/>
            </a:br>
            <a:r>
              <a:rPr lang="en-US" dirty="0"/>
              <a:t>if </a:t>
            </a:r>
            <a:r>
              <a:rPr lang="en-US" dirty="0">
                <a:solidFill>
                  <a:srgbClr val="FF0000"/>
                </a:solidFill>
              </a:rPr>
              <a:t>($_FILES</a:t>
            </a:r>
            <a:r>
              <a:rPr lang="en-US" dirty="0"/>
              <a:t>["</a:t>
            </a:r>
            <a:r>
              <a:rPr lang="en-US" dirty="0" err="1"/>
              <a:t>fileToUpload</a:t>
            </a:r>
            <a:r>
              <a:rPr lang="en-US" dirty="0"/>
              <a:t>"]["size"] &gt; 500000) {</a:t>
            </a:r>
            <a:endParaRPr lang="en-US" dirty="0"/>
          </a:p>
          <a:p>
            <a:pPr marL="0" indent="0">
              <a:buNone/>
            </a:pPr>
            <a:r>
              <a:rPr lang="en-US" dirty="0"/>
              <a:t>    echo "Sorry, your file is too large.";</a:t>
            </a:r>
            <a:endParaRPr lang="en-US" dirty="0"/>
          </a:p>
          <a:p>
            <a:pPr marL="0" indent="0">
              <a:buNone/>
            </a:pPr>
            <a:r>
              <a:rPr lang="en-US" dirty="0"/>
              <a:t>    </a:t>
            </a:r>
            <a:endParaRPr lang="en-US" dirty="0"/>
          </a:p>
          <a:p>
            <a:pPr marL="0" indent="0">
              <a:buNone/>
            </a:pPr>
            <a:r>
              <a:rPr lang="en-US" dirty="0"/>
              <a:t>}</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 File </a:t>
            </a:r>
            <a:r>
              <a:rPr lang="en-US" dirty="0" smtClean="0"/>
              <a:t>Type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code below only allows users to upload JPG, JPEG, PNG, and GIF files. All other file types gives an error message before </a:t>
            </a:r>
            <a:r>
              <a:rPr lang="en-US" dirty="0" smtClean="0"/>
              <a:t>setting:</a:t>
            </a:r>
            <a:endParaRPr lang="en-US" dirty="0"/>
          </a:p>
          <a:p>
            <a:pPr marL="0" indent="0">
              <a:buNone/>
            </a:pPr>
            <a:r>
              <a:rPr lang="en-US" dirty="0"/>
              <a:t>// </a:t>
            </a:r>
            <a:r>
              <a:rPr lang="en-US" dirty="0" smtClean="0"/>
              <a:t>store the file extension of the image</a:t>
            </a:r>
            <a:br>
              <a:rPr lang="en-US" dirty="0"/>
            </a:br>
            <a:r>
              <a:rPr lang="en-US" dirty="0"/>
              <a:t>$</a:t>
            </a:r>
            <a:r>
              <a:rPr lang="en-US" dirty="0" err="1"/>
              <a:t>imageFileType</a:t>
            </a:r>
            <a:r>
              <a:rPr lang="en-US" dirty="0"/>
              <a:t> = </a:t>
            </a:r>
            <a:r>
              <a:rPr lang="en-US" dirty="0" err="1">
                <a:solidFill>
                  <a:srgbClr val="FF0000"/>
                </a:solidFill>
              </a:rPr>
              <a:t>pathinfo</a:t>
            </a:r>
            <a:r>
              <a:rPr lang="en-US" dirty="0"/>
              <a:t>($location.$</a:t>
            </a:r>
            <a:r>
              <a:rPr lang="en-US" dirty="0" err="1"/>
              <a:t>name,PATHINFO_EXTENSION</a:t>
            </a:r>
            <a:r>
              <a:rPr lang="en-US" dirty="0"/>
              <a:t>);</a:t>
            </a:r>
            <a:endParaRPr lang="en-US" dirty="0"/>
          </a:p>
          <a:p>
            <a:pPr marL="0" indent="0">
              <a:buNone/>
            </a:pPr>
            <a:r>
              <a:rPr lang="en-US" dirty="0" smtClean="0"/>
              <a:t>if</a:t>
            </a:r>
            <a:r>
              <a:rPr lang="en-US" dirty="0"/>
              <a:t>($</a:t>
            </a:r>
            <a:r>
              <a:rPr lang="en-US" dirty="0" err="1"/>
              <a:t>imageFileType</a:t>
            </a:r>
            <a:r>
              <a:rPr lang="en-US" dirty="0"/>
              <a:t> != "jpg" &amp;&amp; $</a:t>
            </a:r>
            <a:r>
              <a:rPr lang="en-US" dirty="0" err="1"/>
              <a:t>imageFileType</a:t>
            </a:r>
            <a:r>
              <a:rPr lang="en-US" dirty="0"/>
              <a:t> != "</a:t>
            </a:r>
            <a:r>
              <a:rPr lang="en-US" dirty="0" err="1"/>
              <a:t>png</a:t>
            </a:r>
            <a:r>
              <a:rPr lang="en-US" dirty="0"/>
              <a:t>" &amp;&amp; $</a:t>
            </a:r>
            <a:r>
              <a:rPr lang="en-US" dirty="0" err="1"/>
              <a:t>imageFileType</a:t>
            </a:r>
            <a:r>
              <a:rPr lang="en-US" dirty="0"/>
              <a:t> != "jpeg"</a:t>
            </a:r>
            <a:endParaRPr lang="en-US" dirty="0"/>
          </a:p>
          <a:p>
            <a:pPr marL="0" indent="0">
              <a:buNone/>
            </a:pPr>
            <a:r>
              <a:rPr lang="en-US" dirty="0"/>
              <a:t>&amp;&amp; $</a:t>
            </a:r>
            <a:r>
              <a:rPr lang="en-US" dirty="0" err="1"/>
              <a:t>imageFileType</a:t>
            </a:r>
            <a:r>
              <a:rPr lang="en-US" dirty="0"/>
              <a:t> != "gif" ) {</a:t>
            </a:r>
            <a:endParaRPr lang="en-US" dirty="0"/>
          </a:p>
          <a:p>
            <a:pPr marL="0" indent="0">
              <a:buNone/>
            </a:pPr>
            <a:r>
              <a:rPr lang="en-US" dirty="0"/>
              <a:t>    echo "Sorry, only JPG, JPEG, PNG &amp; GIF files are allowed.";</a:t>
            </a:r>
            <a:endParaRPr lang="en-US" dirty="0"/>
          </a:p>
          <a:p>
            <a:pPr marL="0" indent="0">
              <a:buNone/>
            </a:pPr>
            <a:r>
              <a:rPr lang="en-US" dirty="0" smtClean="0"/>
              <a:t>}</a:t>
            </a: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Autofit/>
          </a:bodyPr>
          <a:lstStyle/>
          <a:p>
            <a:r>
              <a:rPr lang="en-US" sz="3200" dirty="0"/>
              <a:t>Complete Upload File PHP Script</a:t>
            </a:r>
            <a:endParaRPr lang="en-US" sz="3200" dirty="0"/>
          </a:p>
        </p:txBody>
      </p:sp>
      <p:sp>
        <p:nvSpPr>
          <p:cNvPr id="3" name="Content Placeholder 2"/>
          <p:cNvSpPr>
            <a:spLocks noGrp="1"/>
          </p:cNvSpPr>
          <p:nvPr>
            <p:ph idx="1"/>
          </p:nvPr>
        </p:nvSpPr>
        <p:spPr>
          <a:xfrm>
            <a:off x="228600" y="609600"/>
            <a:ext cx="4495800" cy="5403273"/>
          </a:xfrm>
          <a:solidFill>
            <a:schemeClr val="accent3">
              <a:lumMod val="20000"/>
              <a:lumOff val="80000"/>
            </a:schemeClr>
          </a:solidFill>
        </p:spPr>
        <p:txBody>
          <a:bodyPr>
            <a:normAutofit fontScale="47500" lnSpcReduction="20000"/>
          </a:bodyPr>
          <a:lstStyle/>
          <a:p>
            <a:r>
              <a:rPr lang="en-US" dirty="0"/>
              <a:t>Complete Upload File PHP Script</a:t>
            </a:r>
            <a:endParaRPr lang="en-US" dirty="0"/>
          </a:p>
          <a:p>
            <a:r>
              <a:rPr lang="en-US" dirty="0"/>
              <a:t>The complete "</a:t>
            </a:r>
            <a:r>
              <a:rPr lang="en-US" dirty="0" err="1"/>
              <a:t>upload.php</a:t>
            </a:r>
            <a:r>
              <a:rPr lang="en-US" dirty="0"/>
              <a:t>" file now looks like this:</a:t>
            </a:r>
            <a:endParaRPr lang="en-US" dirty="0"/>
          </a:p>
          <a:p>
            <a:pPr marL="0" indent="0">
              <a:buNone/>
            </a:pPr>
            <a:r>
              <a:rPr lang="en-US" dirty="0"/>
              <a:t>&lt;?</a:t>
            </a:r>
            <a:r>
              <a:rPr lang="en-US" dirty="0" err="1"/>
              <a:t>php</a:t>
            </a:r>
            <a:endParaRPr lang="en-US" dirty="0"/>
          </a:p>
          <a:p>
            <a:pPr marL="0" indent="0">
              <a:buNone/>
            </a:pPr>
            <a:r>
              <a:rPr lang="en-US" dirty="0"/>
              <a:t>$name = $_FILES['</a:t>
            </a:r>
            <a:r>
              <a:rPr lang="en-US" dirty="0" err="1"/>
              <a:t>fileToUpload</a:t>
            </a:r>
            <a:r>
              <a:rPr lang="en-US" dirty="0"/>
              <a:t>']['name'];</a:t>
            </a:r>
            <a:endParaRPr lang="en-US" dirty="0"/>
          </a:p>
          <a:p>
            <a:pPr marL="0" indent="0">
              <a:buNone/>
            </a:pPr>
            <a:r>
              <a:rPr lang="en-US" dirty="0"/>
              <a:t>$location='uploads/';</a:t>
            </a:r>
            <a:endParaRPr lang="en-US" dirty="0"/>
          </a:p>
          <a:p>
            <a:pPr marL="0" indent="0">
              <a:buNone/>
            </a:pPr>
            <a:r>
              <a:rPr lang="en-US" dirty="0"/>
              <a:t>// store the file extension of an image</a:t>
            </a:r>
            <a:endParaRPr lang="en-US" dirty="0"/>
          </a:p>
          <a:p>
            <a:pPr marL="0" indent="0">
              <a:buNone/>
            </a:pPr>
            <a:r>
              <a:rPr lang="en-US" dirty="0"/>
              <a:t>$</a:t>
            </a:r>
            <a:r>
              <a:rPr lang="en-US" dirty="0" err="1"/>
              <a:t>imageFileType</a:t>
            </a:r>
            <a:r>
              <a:rPr lang="en-US" dirty="0"/>
              <a:t> = </a:t>
            </a:r>
            <a:r>
              <a:rPr lang="en-US" dirty="0" err="1"/>
              <a:t>pathinfo</a:t>
            </a:r>
            <a:r>
              <a:rPr lang="en-US" dirty="0"/>
              <a:t>($location.$</a:t>
            </a:r>
            <a:r>
              <a:rPr lang="en-US" dirty="0" err="1"/>
              <a:t>name,PATHINFO_EXTENSION</a:t>
            </a:r>
            <a:r>
              <a:rPr lang="en-US" dirty="0"/>
              <a:t>);</a:t>
            </a:r>
            <a:endParaRPr lang="en-US" dirty="0"/>
          </a:p>
          <a:p>
            <a:pPr marL="0" indent="0">
              <a:buNone/>
            </a:pPr>
            <a:r>
              <a:rPr lang="en-US" dirty="0"/>
              <a:t>if(empty($name))</a:t>
            </a:r>
            <a:endParaRPr lang="en-US" dirty="0"/>
          </a:p>
          <a:p>
            <a:pPr marL="0" indent="0">
              <a:buNone/>
            </a:pPr>
            <a:r>
              <a:rPr lang="en-US" dirty="0"/>
              <a:t>{</a:t>
            </a:r>
            <a:endParaRPr lang="en-US" dirty="0"/>
          </a:p>
          <a:p>
            <a:pPr marL="0" indent="0">
              <a:buNone/>
            </a:pPr>
            <a:r>
              <a:rPr lang="en-US" dirty="0"/>
              <a:t>	echo </a:t>
            </a:r>
            <a:r>
              <a:rPr lang="en-US" dirty="0" smtClean="0"/>
              <a:t>Select the </a:t>
            </a:r>
            <a:r>
              <a:rPr lang="en-US" dirty="0"/>
              <a:t>file';</a:t>
            </a:r>
            <a:endParaRPr lang="en-US" dirty="0"/>
          </a:p>
          <a:p>
            <a:pPr marL="0" indent="0">
              <a:buNone/>
            </a:pPr>
            <a:r>
              <a:rPr lang="en-US" dirty="0"/>
              <a:t>}</a:t>
            </a:r>
            <a:endParaRPr lang="en-US" dirty="0"/>
          </a:p>
          <a:p>
            <a:pPr marL="0" indent="0">
              <a:buNone/>
            </a:pPr>
            <a:r>
              <a:rPr lang="en-US" dirty="0"/>
              <a:t>// Allow certain file formats</a:t>
            </a:r>
            <a:endParaRPr lang="en-US" dirty="0"/>
          </a:p>
          <a:p>
            <a:pPr marL="0" indent="0">
              <a:buNone/>
            </a:pPr>
            <a:r>
              <a:rPr lang="en-US" dirty="0"/>
              <a:t>else if($</a:t>
            </a:r>
            <a:r>
              <a:rPr lang="en-US" dirty="0" err="1"/>
              <a:t>imageFileType</a:t>
            </a:r>
            <a:r>
              <a:rPr lang="en-US" dirty="0"/>
              <a:t> != "jpg" &amp;&amp; $</a:t>
            </a:r>
            <a:r>
              <a:rPr lang="en-US" dirty="0" err="1"/>
              <a:t>imageFileType</a:t>
            </a:r>
            <a:r>
              <a:rPr lang="en-US" dirty="0"/>
              <a:t> != "</a:t>
            </a:r>
            <a:r>
              <a:rPr lang="en-US" dirty="0" err="1"/>
              <a:t>png</a:t>
            </a:r>
            <a:r>
              <a:rPr lang="en-US" dirty="0"/>
              <a:t>" &amp;&amp; $</a:t>
            </a:r>
            <a:r>
              <a:rPr lang="en-US" dirty="0" err="1"/>
              <a:t>imageFileType</a:t>
            </a:r>
            <a:r>
              <a:rPr lang="en-US" dirty="0"/>
              <a:t> != "jpeg"</a:t>
            </a:r>
            <a:endParaRPr lang="en-US" dirty="0"/>
          </a:p>
          <a:p>
            <a:pPr marL="0" indent="0">
              <a:buNone/>
            </a:pPr>
            <a:r>
              <a:rPr lang="en-US" dirty="0"/>
              <a:t>&amp;&amp; $</a:t>
            </a:r>
            <a:r>
              <a:rPr lang="en-US" dirty="0" err="1"/>
              <a:t>imageFileType</a:t>
            </a:r>
            <a:r>
              <a:rPr lang="en-US" dirty="0"/>
              <a:t> != "gif" ) </a:t>
            </a:r>
            <a:endParaRPr lang="en-US" dirty="0"/>
          </a:p>
          <a:p>
            <a:pPr marL="0" indent="0">
              <a:buNone/>
            </a:pPr>
            <a:r>
              <a:rPr lang="en-US" dirty="0"/>
              <a:t>{</a:t>
            </a:r>
            <a:endParaRPr lang="en-US" dirty="0"/>
          </a:p>
          <a:p>
            <a:pPr marL="0" indent="0">
              <a:buNone/>
            </a:pPr>
            <a:r>
              <a:rPr lang="en-US" dirty="0"/>
              <a:t>    echo "Sorry, only JPG, JPEG, PNG &amp; GIF files are allowed.";</a:t>
            </a:r>
            <a:endParaRPr lang="en-US" dirty="0"/>
          </a:p>
          <a:p>
            <a:pPr marL="0" indent="0">
              <a:buNone/>
            </a:pPr>
            <a:r>
              <a:rPr lang="en-US" dirty="0" smtClean="0"/>
              <a:t>}</a:t>
            </a: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
        <p:nvSpPr>
          <p:cNvPr id="6" name="TextBox 5"/>
          <p:cNvSpPr txBox="1"/>
          <p:nvPr/>
        </p:nvSpPr>
        <p:spPr>
          <a:xfrm>
            <a:off x="4759036" y="609600"/>
            <a:ext cx="4191000" cy="5262979"/>
          </a:xfrm>
          <a:prstGeom prst="rect">
            <a:avLst/>
          </a:prstGeom>
          <a:solidFill>
            <a:schemeClr val="accent5">
              <a:lumMod val="20000"/>
              <a:lumOff val="80000"/>
            </a:schemeClr>
          </a:solidFill>
        </p:spPr>
        <p:txBody>
          <a:bodyPr wrap="square" rtlCol="0">
            <a:spAutoFit/>
          </a:bodyPr>
          <a:lstStyle/>
          <a:p>
            <a:r>
              <a:rPr lang="en-US" sz="1600" dirty="0"/>
              <a:t>/////////////////////////Check file size</a:t>
            </a:r>
            <a:endParaRPr lang="en-US" sz="1600" dirty="0"/>
          </a:p>
          <a:p>
            <a:r>
              <a:rPr lang="en-US" sz="1600" dirty="0"/>
              <a:t>else if ($_FILES["</a:t>
            </a:r>
            <a:r>
              <a:rPr lang="en-US" sz="1600" dirty="0" err="1"/>
              <a:t>fileToUpload</a:t>
            </a:r>
            <a:r>
              <a:rPr lang="en-US" sz="1600" dirty="0"/>
              <a:t>"]["size"] &gt; 500000) </a:t>
            </a:r>
            <a:endParaRPr lang="en-US" sz="1600" dirty="0"/>
          </a:p>
          <a:p>
            <a:r>
              <a:rPr lang="en-US" sz="1600" dirty="0"/>
              <a:t>{</a:t>
            </a:r>
            <a:endParaRPr lang="en-US" sz="1600" dirty="0"/>
          </a:p>
          <a:p>
            <a:r>
              <a:rPr lang="en-US" sz="1600" dirty="0"/>
              <a:t>    echo "Sorry, your file is too large.";</a:t>
            </a:r>
            <a:endParaRPr lang="en-US" sz="1600" dirty="0"/>
          </a:p>
          <a:p>
            <a:r>
              <a:rPr lang="en-US" sz="1600" dirty="0"/>
              <a:t>}</a:t>
            </a:r>
            <a:endParaRPr lang="en-US" sz="1600" dirty="0"/>
          </a:p>
          <a:p>
            <a:r>
              <a:rPr lang="en-US" sz="1600" dirty="0"/>
              <a:t>//</a:t>
            </a:r>
            <a:r>
              <a:rPr lang="en-US" sz="1600" dirty="0" err="1"/>
              <a:t>cheack</a:t>
            </a:r>
            <a:r>
              <a:rPr lang="en-US" sz="1600" dirty="0"/>
              <a:t> </a:t>
            </a:r>
            <a:r>
              <a:rPr lang="en-US" sz="1600" dirty="0" err="1"/>
              <a:t>wather</a:t>
            </a:r>
            <a:r>
              <a:rPr lang="en-US" sz="1600" dirty="0"/>
              <a:t> the file exist or not</a:t>
            </a:r>
            <a:endParaRPr lang="en-US" sz="1600" dirty="0"/>
          </a:p>
          <a:p>
            <a:r>
              <a:rPr lang="en-US" sz="1600" dirty="0"/>
              <a:t>else if (</a:t>
            </a:r>
            <a:r>
              <a:rPr lang="en-US" sz="1600" dirty="0" err="1"/>
              <a:t>file_exists</a:t>
            </a:r>
            <a:r>
              <a:rPr lang="en-US" sz="1600" dirty="0"/>
              <a:t>($</a:t>
            </a:r>
            <a:r>
              <a:rPr lang="en-US" sz="1600" dirty="0" err="1"/>
              <a:t>location.$name</a:t>
            </a:r>
            <a:r>
              <a:rPr lang="en-US" sz="1600" dirty="0"/>
              <a:t>)) </a:t>
            </a:r>
            <a:endParaRPr lang="en-US" sz="1600" dirty="0"/>
          </a:p>
          <a:p>
            <a:r>
              <a:rPr lang="en-US" sz="1600" dirty="0"/>
              <a:t>{</a:t>
            </a:r>
            <a:endParaRPr lang="en-US" sz="1600" dirty="0"/>
          </a:p>
          <a:p>
            <a:r>
              <a:rPr lang="en-US" sz="1600" dirty="0"/>
              <a:t>    echo "Sorry, file already exists.";</a:t>
            </a:r>
            <a:endParaRPr lang="en-US" sz="1600" dirty="0"/>
          </a:p>
          <a:p>
            <a:r>
              <a:rPr lang="en-US" sz="1600" dirty="0"/>
              <a:t>}</a:t>
            </a:r>
            <a:endParaRPr lang="en-US" sz="1600" dirty="0"/>
          </a:p>
          <a:p>
            <a:r>
              <a:rPr lang="en-US" sz="1600" dirty="0"/>
              <a:t>else</a:t>
            </a:r>
            <a:endParaRPr lang="en-US" sz="1600" dirty="0"/>
          </a:p>
          <a:p>
            <a:r>
              <a:rPr lang="en-US" sz="1600" dirty="0"/>
              <a:t>{</a:t>
            </a:r>
            <a:endParaRPr lang="en-US" sz="1600" dirty="0"/>
          </a:p>
          <a:p>
            <a:r>
              <a:rPr lang="en-US" sz="1600" dirty="0"/>
              <a:t>$</a:t>
            </a:r>
            <a:r>
              <a:rPr lang="en-US" sz="1600" dirty="0" err="1"/>
              <a:t>temp_name</a:t>
            </a:r>
            <a:r>
              <a:rPr lang="en-US" sz="1600" dirty="0"/>
              <a:t>=$_FILES['</a:t>
            </a:r>
            <a:r>
              <a:rPr lang="en-US" sz="1600" dirty="0" err="1"/>
              <a:t>fileToUpload</a:t>
            </a:r>
            <a:r>
              <a:rPr lang="en-US" sz="1600" dirty="0"/>
              <a:t>']['</a:t>
            </a:r>
            <a:r>
              <a:rPr lang="en-US" sz="1600" dirty="0" err="1"/>
              <a:t>tmp_name</a:t>
            </a:r>
            <a:r>
              <a:rPr lang="en-US" sz="1600" dirty="0"/>
              <a:t>'];</a:t>
            </a:r>
            <a:endParaRPr lang="en-US" sz="1600" dirty="0"/>
          </a:p>
          <a:p>
            <a:r>
              <a:rPr lang="en-US" sz="1600" dirty="0" err="1"/>
              <a:t>move_uploaded_file</a:t>
            </a:r>
            <a:r>
              <a:rPr lang="en-US" sz="1600" dirty="0"/>
              <a:t>($</a:t>
            </a:r>
            <a:r>
              <a:rPr lang="en-US" sz="1600" dirty="0" err="1"/>
              <a:t>temp_name,$location.$name</a:t>
            </a:r>
            <a:r>
              <a:rPr lang="en-US" sz="1600" dirty="0"/>
              <a:t>);</a:t>
            </a:r>
            <a:endParaRPr lang="en-US" sz="1600" dirty="0"/>
          </a:p>
          <a:p>
            <a:r>
              <a:rPr lang="en-US" sz="1600" dirty="0"/>
              <a:t>echo "file is </a:t>
            </a:r>
            <a:r>
              <a:rPr lang="en-US" sz="1600" dirty="0" err="1"/>
              <a:t>secussfully</a:t>
            </a:r>
            <a:r>
              <a:rPr lang="en-US" sz="1600" dirty="0"/>
              <a:t> uploaded";</a:t>
            </a:r>
            <a:endParaRPr lang="en-US" sz="1600" dirty="0"/>
          </a:p>
          <a:p>
            <a:r>
              <a:rPr lang="en-US" sz="1600" dirty="0"/>
              <a:t>}</a:t>
            </a:r>
            <a:endParaRPr lang="en-US" sz="1600" dirty="0"/>
          </a:p>
          <a:p>
            <a:r>
              <a:rPr lang="en-US" sz="1600" dirty="0"/>
              <a:t>?&gt;</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3200" dirty="0" smtClean="0"/>
              <a:t>Locking </a:t>
            </a:r>
            <a:r>
              <a:rPr lang="en-US" sz="3200" dirty="0"/>
              <a:t>a file Reading a file content </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a:t>f</a:t>
            </a:r>
            <a:r>
              <a:rPr lang="en-US" dirty="0" smtClean="0"/>
              <a:t>lock() function</a:t>
            </a:r>
            <a:endParaRPr lang="en-US" dirty="0" smtClean="0"/>
          </a:p>
          <a:p>
            <a:r>
              <a:rPr lang="en-US" dirty="0" smtClean="0"/>
              <a:t>The </a:t>
            </a:r>
            <a:r>
              <a:rPr lang="en-US" dirty="0"/>
              <a:t>flock() function locks or releases a </a:t>
            </a:r>
            <a:r>
              <a:rPr lang="en-US" dirty="0" smtClean="0"/>
              <a:t>file.</a:t>
            </a:r>
            <a:endParaRPr lang="en-US" dirty="0" smtClean="0"/>
          </a:p>
          <a:p>
            <a:r>
              <a:rPr lang="en-US" dirty="0" smtClean="0"/>
              <a:t>This </a:t>
            </a:r>
            <a:r>
              <a:rPr lang="en-US" dirty="0"/>
              <a:t>function returns TRUE on success or FALSE on </a:t>
            </a:r>
            <a:r>
              <a:rPr lang="en-US" dirty="0" smtClean="0"/>
              <a:t>failure.</a:t>
            </a:r>
            <a:endParaRPr lang="en-US" dirty="0" smtClean="0"/>
          </a:p>
          <a:p>
            <a:r>
              <a:rPr lang="en-US" dirty="0" smtClean="0"/>
              <a:t>Syntax</a:t>
            </a:r>
            <a:endParaRPr lang="en-US" dirty="0"/>
          </a:p>
          <a:p>
            <a:pPr marL="0" indent="0">
              <a:buNone/>
            </a:pPr>
            <a:r>
              <a:rPr lang="en-US" dirty="0"/>
              <a:t>flock(</a:t>
            </a:r>
            <a:r>
              <a:rPr lang="en-US" dirty="0" err="1"/>
              <a:t>file,lock,block</a:t>
            </a:r>
            <a:r>
              <a:rPr lang="en-US" dirty="0" smtClean="0"/>
              <a:t>)</a:t>
            </a:r>
            <a:endParaRPr lang="en-US" dirty="0" smtClean="0"/>
          </a:p>
          <a:p>
            <a:pPr marL="0" indent="0">
              <a:buNone/>
            </a:pPr>
            <a:r>
              <a:rPr lang="en-US" dirty="0"/>
              <a:t>Tips and Notes</a:t>
            </a:r>
            <a:endParaRPr lang="en-US" dirty="0"/>
          </a:p>
          <a:p>
            <a:r>
              <a:rPr lang="en-US" dirty="0"/>
              <a:t>Note: These locks only apply to the current PHP process. Other processes can modify or delete a PHP-locked file if permissions allow.</a:t>
            </a:r>
            <a:endParaRPr lang="en-US" dirty="0"/>
          </a:p>
          <a:p>
            <a:r>
              <a:rPr lang="en-US" dirty="0" smtClean="0"/>
              <a:t>Tip</a:t>
            </a:r>
            <a:r>
              <a:rPr lang="en-US" dirty="0"/>
              <a:t>: The lock is released also by </a:t>
            </a:r>
            <a:r>
              <a:rPr lang="en-US" dirty="0" err="1"/>
              <a:t>fclose</a:t>
            </a:r>
            <a:r>
              <a:rPr lang="en-US" dirty="0"/>
              <a:t>(), which is called automatically when script is finished.</a:t>
            </a:r>
            <a:endParaRPr lang="en-US"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lock()</a:t>
            </a: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graphicFrame>
        <p:nvGraphicFramePr>
          <p:cNvPr id="6" name="Table 5"/>
          <p:cNvGraphicFramePr>
            <a:graphicFrameLocks noGrp="1"/>
          </p:cNvGraphicFramePr>
          <p:nvPr/>
        </p:nvGraphicFramePr>
        <p:xfrm>
          <a:off x="381000" y="1752600"/>
          <a:ext cx="8153400" cy="3474720"/>
        </p:xfrm>
        <a:graphic>
          <a:graphicData uri="http://schemas.openxmlformats.org/drawingml/2006/table">
            <a:tbl>
              <a:tblPr/>
              <a:tblGrid>
                <a:gridCol w="1295400"/>
                <a:gridCol w="6858000"/>
              </a:tblGrid>
              <a:tr h="0">
                <a:tc>
                  <a:txBody>
                    <a:bodyPr/>
                    <a:lstStyle/>
                    <a:p>
                      <a:pPr algn="l" fontAlgn="t"/>
                      <a:r>
                        <a:rPr lang="en-US" dirty="0">
                          <a:solidFill>
                            <a:srgbClr val="FFFFFF"/>
                          </a:solidFill>
                          <a:effectLst/>
                          <a:latin typeface="verdana" panose="020B0804030504040204"/>
                        </a:rPr>
                        <a:t>Parameter</a:t>
                      </a:r>
                      <a:endParaRPr lang="en-US" dirty="0">
                        <a:solidFill>
                          <a:srgbClr val="FFFFFF"/>
                        </a:solidFill>
                        <a:effectLst/>
                        <a:latin typeface="verdana" panose="020B0804030504040204"/>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a:solidFill>
                            <a:srgbClr val="FFFFFF"/>
                          </a:solidFill>
                          <a:effectLst/>
                          <a:latin typeface="verdana" panose="020B0804030504040204"/>
                        </a:rPr>
                        <a:t>Description</a:t>
                      </a:r>
                      <a:endParaRPr lang="en-US">
                        <a:solidFill>
                          <a:srgbClr val="FFFFFF"/>
                        </a:solidFill>
                        <a:effectLst/>
                        <a:latin typeface="verdana" panose="020B0804030504040204"/>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a:effectLst/>
                          <a:latin typeface="verdana" panose="020B0804030504040204"/>
                        </a:rPr>
                        <a:t>file</a:t>
                      </a:r>
                      <a:endParaRPr lang="en-US">
                        <a:effectLst/>
                        <a:latin typeface="verdana" panose="020B0804030504040204"/>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verdana" panose="020B0804030504040204"/>
                        </a:rPr>
                        <a:t>Required. Specifies an open file to lock or release</a:t>
                      </a:r>
                      <a:endParaRPr lang="en-US">
                        <a:effectLst/>
                        <a:latin typeface="verdana" panose="020B0804030504040204"/>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dirty="0">
                          <a:effectLst/>
                          <a:latin typeface="verdana" panose="020B0804030504040204"/>
                        </a:rPr>
                        <a:t>lock</a:t>
                      </a:r>
                      <a:endParaRPr lang="en-US" dirty="0">
                        <a:effectLst/>
                        <a:latin typeface="verdana" panose="020B0804030504040204"/>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dirty="0">
                          <a:effectLst/>
                          <a:latin typeface="verdana" panose="020B0804030504040204"/>
                        </a:rPr>
                        <a:t>Required. Specifies what kind of lock to use</a:t>
                      </a:r>
                      <a:r>
                        <a:rPr lang="en-US" dirty="0" smtClean="0">
                          <a:effectLst/>
                          <a:latin typeface="verdana" panose="020B0804030504040204"/>
                        </a:rPr>
                        <a:t>. Possible </a:t>
                      </a:r>
                      <a:r>
                        <a:rPr lang="en-US" dirty="0">
                          <a:effectLst/>
                          <a:latin typeface="verdana" panose="020B0804030504040204"/>
                        </a:rPr>
                        <a:t>values:</a:t>
                      </a:r>
                      <a:endParaRPr lang="en-US" dirty="0">
                        <a:effectLst/>
                        <a:latin typeface="verdana" panose="020B0804030504040204"/>
                      </a:endParaRPr>
                    </a:p>
                    <a:p>
                      <a:pPr fontAlgn="t">
                        <a:buFont typeface="Arial" panose="020B0604020202090204"/>
                        <a:buChar char="•"/>
                      </a:pPr>
                      <a:r>
                        <a:rPr lang="en-US" dirty="0">
                          <a:effectLst/>
                          <a:latin typeface="verdana" panose="020B0804030504040204"/>
                        </a:rPr>
                        <a:t>LOCK_SH - Shared lock (reader). Allow other processes to access the file</a:t>
                      </a:r>
                      <a:endParaRPr lang="en-US" dirty="0">
                        <a:effectLst/>
                        <a:latin typeface="verdana" panose="020B0804030504040204"/>
                      </a:endParaRPr>
                    </a:p>
                    <a:p>
                      <a:pPr fontAlgn="t">
                        <a:buFont typeface="Arial" panose="020B0604020202090204"/>
                        <a:buChar char="•"/>
                      </a:pPr>
                      <a:r>
                        <a:rPr lang="en-US" dirty="0">
                          <a:effectLst/>
                          <a:latin typeface="verdana" panose="020B0804030504040204"/>
                        </a:rPr>
                        <a:t>LOCK_EX - Exclusive lock (writer). Prevent other processes from accessing the file</a:t>
                      </a:r>
                      <a:endParaRPr lang="en-US" dirty="0">
                        <a:effectLst/>
                        <a:latin typeface="verdana" panose="020B0804030504040204"/>
                      </a:endParaRPr>
                    </a:p>
                    <a:p>
                      <a:pPr fontAlgn="t">
                        <a:buFont typeface="Arial" panose="020B0604020202090204"/>
                        <a:buChar char="•"/>
                      </a:pPr>
                      <a:r>
                        <a:rPr lang="en-US" dirty="0">
                          <a:effectLst/>
                          <a:latin typeface="verdana" panose="020B0804030504040204"/>
                        </a:rPr>
                        <a:t>LOCK_UN - Release a shared or exclusive lock</a:t>
                      </a:r>
                      <a:endParaRPr lang="en-US" dirty="0">
                        <a:effectLst/>
                        <a:latin typeface="verdana" panose="020B0804030504040204"/>
                      </a:endParaRPr>
                    </a:p>
                    <a:p>
                      <a:pPr fontAlgn="t">
                        <a:buFont typeface="Arial" panose="020B0604020202090204"/>
                        <a:buChar char="•"/>
                      </a:pPr>
                      <a:r>
                        <a:rPr lang="en-US" dirty="0">
                          <a:effectLst/>
                          <a:latin typeface="verdana" panose="020B0804030504040204"/>
                        </a:rPr>
                        <a:t>LOCK_NB - Avoids blocking other processes while locking</a:t>
                      </a:r>
                      <a:endParaRPr lang="en-US" dirty="0">
                        <a:effectLst/>
                        <a:latin typeface="verdana" panose="020B0804030504040204"/>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r h="0">
                <a:tc>
                  <a:txBody>
                    <a:bodyPr/>
                    <a:lstStyle/>
                    <a:p>
                      <a:pPr fontAlgn="t"/>
                      <a:r>
                        <a:rPr lang="en-US">
                          <a:effectLst/>
                          <a:latin typeface="verdana" panose="020B0804030504040204"/>
                        </a:rPr>
                        <a:t>block</a:t>
                      </a:r>
                      <a:endParaRPr lang="en-US">
                        <a:effectLst/>
                        <a:latin typeface="verdana" panose="020B0804030504040204"/>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effectLst/>
                          <a:latin typeface="verdana" panose="020B0804030504040204"/>
                        </a:rPr>
                        <a:t>Optional. Set to 1 to block other processes while locking</a:t>
                      </a:r>
                      <a:endParaRPr lang="en-US" dirty="0">
                        <a:effectLst/>
                        <a:latin typeface="verdana" panose="020B0804030504040204"/>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525385" cy="1143000"/>
          </a:xfrm>
        </p:spPr>
        <p:txBody>
          <a:bodyPr>
            <a:normAutofit/>
          </a:bodyPr>
          <a:lstStyle/>
          <a:p>
            <a:r>
              <a:rPr lang="en-US" dirty="0"/>
              <a:t>PHP Manipulating </a:t>
            </a:r>
            <a:r>
              <a:rPr lang="en-US" dirty="0" smtClean="0"/>
              <a:t>Files...</a:t>
            </a:r>
            <a:endParaRPr lang="en-US" dirty="0"/>
          </a:p>
        </p:txBody>
      </p:sp>
      <p:sp>
        <p:nvSpPr>
          <p:cNvPr id="3" name="Content Placeholder 2"/>
          <p:cNvSpPr>
            <a:spLocks noGrp="1"/>
          </p:cNvSpPr>
          <p:nvPr>
            <p:ph idx="1"/>
          </p:nvPr>
        </p:nvSpPr>
        <p:spPr>
          <a:xfrm>
            <a:off x="457200" y="1447800"/>
            <a:ext cx="8441055" cy="4526280"/>
          </a:xfrm>
        </p:spPr>
        <p:txBody>
          <a:bodyPr>
            <a:normAutofit/>
          </a:bodyPr>
          <a:lstStyle/>
          <a:p>
            <a:pPr lvl="1"/>
            <a:r>
              <a:rPr lang="en-US" altLang="en-US" dirty="0">
                <a:solidFill>
                  <a:srgbClr val="FF0000"/>
                </a:solidFill>
              </a:rPr>
              <a:t>Filling the hard drive with excessive data.</a:t>
            </a:r>
            <a:endParaRPr lang="en-US" altLang="en-US" dirty="0">
              <a:solidFill>
                <a:srgbClr val="FF0000"/>
              </a:solidFill>
            </a:endParaRPr>
          </a:p>
          <a:p>
            <a:pPr lvl="1"/>
            <a:r>
              <a:rPr lang="en-US" altLang="en-US" dirty="0">
                <a:solidFill>
                  <a:srgbClr val="FF0000"/>
                </a:solidFill>
              </a:rPr>
              <a:t>Failing to close file handles, leading to memory leaks.</a:t>
            </a:r>
            <a:endParaRPr lang="en-US" altLang="en-US" dirty="0">
              <a:solidFill>
                <a:srgbClr val="FF0000"/>
              </a:solidFill>
            </a:endParaRPr>
          </a:p>
          <a:p>
            <a:pPr lvl="1"/>
            <a:r>
              <a:rPr lang="en-US" altLang="en-US" dirty="0">
                <a:solidFill>
                  <a:srgbClr val="FF0000"/>
                </a:solidFill>
              </a:rPr>
              <a:t>Incorrect file permissions, causing security vulnerabilities.</a:t>
            </a:r>
            <a:endParaRPr lang="en-US" altLang="en-US" dirty="0">
              <a:solidFill>
                <a:srgbClr val="FF0000"/>
              </a:solidFill>
            </a:endParaRPr>
          </a:p>
          <a:p>
            <a:pPr lvl="1"/>
            <a:r>
              <a:rPr lang="en-US" altLang="en-US" dirty="0">
                <a:solidFill>
                  <a:srgbClr val="FF0000"/>
                </a:solidFill>
              </a:rPr>
              <a:t>Handling concurrent file access improperly, leading to race conditions.</a:t>
            </a:r>
            <a:endParaRPr lang="en-US" altLang="en-US" dirty="0">
              <a:solidFill>
                <a:srgbClr val="FF0000"/>
              </a:solidFill>
            </a:endParaRPr>
          </a:p>
          <a:p>
            <a:pPr lvl="1"/>
            <a:r>
              <a:rPr lang="en-US" altLang="en-US" dirty="0">
                <a:solidFill>
                  <a:srgbClr val="FF0000"/>
                </a:solidFill>
              </a:rPr>
              <a:t>Not handling errors properly, resulting in script crashes or unexpected behavior.</a:t>
            </a:r>
            <a:endParaRPr lang="en-US" altLang="en-US" dirty="0">
              <a:solidFill>
                <a:srgbClr val="FF0000"/>
              </a:solidFill>
            </a:endParaRPr>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4038600" cy="4525963"/>
          </a:xfrm>
        </p:spPr>
        <p:txBody>
          <a:bodyPr>
            <a:normAutofit fontScale="55000" lnSpcReduction="20000"/>
          </a:bodyPr>
          <a:lstStyle/>
          <a:p>
            <a:pPr marL="0" indent="0">
              <a:buNone/>
            </a:pPr>
            <a:r>
              <a:rPr lang="en-US" dirty="0"/>
              <a:t>&lt;?</a:t>
            </a:r>
            <a:r>
              <a:rPr lang="en-US" dirty="0" err="1"/>
              <a:t>php</a:t>
            </a:r>
            <a:endParaRPr lang="en-US" dirty="0"/>
          </a:p>
          <a:p>
            <a:pPr marL="0" indent="0">
              <a:buNone/>
            </a:pPr>
            <a:r>
              <a:rPr lang="en-US" dirty="0" smtClean="0"/>
              <a:t>$</a:t>
            </a:r>
            <a:r>
              <a:rPr lang="en-US" dirty="0"/>
              <a:t>file = </a:t>
            </a:r>
            <a:r>
              <a:rPr lang="en-US" dirty="0" err="1"/>
              <a:t>fopen</a:t>
            </a:r>
            <a:r>
              <a:rPr lang="en-US" dirty="0"/>
              <a:t>("</a:t>
            </a:r>
            <a:r>
              <a:rPr lang="en-US" dirty="0" err="1"/>
              <a:t>test.txt","w</a:t>
            </a:r>
            <a:r>
              <a:rPr lang="en-US" dirty="0"/>
              <a:t>+");</a:t>
            </a:r>
            <a:endParaRPr lang="en-US" dirty="0"/>
          </a:p>
          <a:p>
            <a:pPr marL="0" indent="0">
              <a:buNone/>
            </a:pPr>
            <a:r>
              <a:rPr lang="en-US" dirty="0" smtClean="0"/>
              <a:t>// </a:t>
            </a:r>
            <a:r>
              <a:rPr lang="en-US" dirty="0"/>
              <a:t>exclusive lock</a:t>
            </a:r>
            <a:endParaRPr lang="en-US" dirty="0"/>
          </a:p>
          <a:p>
            <a:pPr marL="0" indent="0">
              <a:buNone/>
            </a:pPr>
            <a:r>
              <a:rPr lang="en-US" dirty="0"/>
              <a:t>if (flock($</a:t>
            </a:r>
            <a:r>
              <a:rPr lang="en-US" dirty="0" err="1"/>
              <a:t>file,LOCK_EX</a:t>
            </a:r>
            <a:r>
              <a:rPr lang="en-US" dirty="0"/>
              <a:t>))</a:t>
            </a:r>
            <a:endParaRPr lang="en-US" dirty="0"/>
          </a:p>
          <a:p>
            <a:pPr marL="0" indent="0">
              <a:buNone/>
            </a:pPr>
            <a:r>
              <a:rPr lang="en-US" dirty="0"/>
              <a:t>  {</a:t>
            </a:r>
            <a:endParaRPr lang="en-US" dirty="0"/>
          </a:p>
          <a:p>
            <a:pPr marL="0" indent="0">
              <a:buNone/>
            </a:pPr>
            <a:r>
              <a:rPr lang="en-US" dirty="0"/>
              <a:t>  </a:t>
            </a:r>
            <a:r>
              <a:rPr lang="en-US" dirty="0" err="1"/>
              <a:t>fwrite</a:t>
            </a:r>
            <a:r>
              <a:rPr lang="en-US" dirty="0"/>
              <a:t>($</a:t>
            </a:r>
            <a:r>
              <a:rPr lang="en-US" dirty="0" err="1"/>
              <a:t>file,"Write</a:t>
            </a:r>
            <a:r>
              <a:rPr lang="en-US" dirty="0"/>
              <a:t> something");</a:t>
            </a:r>
            <a:endParaRPr lang="en-US" dirty="0"/>
          </a:p>
          <a:p>
            <a:pPr marL="0" indent="0">
              <a:buNone/>
            </a:pPr>
            <a:r>
              <a:rPr lang="en-US" dirty="0"/>
              <a:t>  // release lock</a:t>
            </a:r>
            <a:endParaRPr lang="en-US" dirty="0"/>
          </a:p>
          <a:p>
            <a:pPr marL="0" indent="0">
              <a:buNone/>
            </a:pPr>
            <a:r>
              <a:rPr lang="en-US" dirty="0"/>
              <a:t>  flock($</a:t>
            </a:r>
            <a:r>
              <a:rPr lang="en-US" dirty="0" err="1"/>
              <a:t>file,LOCK_UN</a:t>
            </a:r>
            <a:r>
              <a:rPr lang="en-US" dirty="0"/>
              <a:t>);</a:t>
            </a:r>
            <a:endParaRPr lang="en-US" dirty="0"/>
          </a:p>
          <a:p>
            <a:pPr marL="0" indent="0">
              <a:buNone/>
            </a:pPr>
            <a:r>
              <a:rPr lang="en-US" dirty="0"/>
              <a:t>  }</a:t>
            </a:r>
            <a:endParaRPr lang="en-US" dirty="0"/>
          </a:p>
          <a:p>
            <a:pPr marL="0" indent="0">
              <a:buNone/>
            </a:pPr>
            <a:r>
              <a:rPr lang="en-US" dirty="0"/>
              <a:t>else</a:t>
            </a:r>
            <a:endParaRPr lang="en-US" dirty="0"/>
          </a:p>
          <a:p>
            <a:pPr marL="0" indent="0">
              <a:buNone/>
            </a:pPr>
            <a:r>
              <a:rPr lang="en-US" dirty="0"/>
              <a:t>  {</a:t>
            </a:r>
            <a:endParaRPr lang="en-US" dirty="0"/>
          </a:p>
          <a:p>
            <a:pPr marL="0" indent="0">
              <a:buNone/>
            </a:pPr>
            <a:r>
              <a:rPr lang="en-US" dirty="0"/>
              <a:t>  echo "Error locking file!";</a:t>
            </a:r>
            <a:endParaRPr lang="en-US" dirty="0"/>
          </a:p>
          <a:p>
            <a:pPr marL="0" indent="0">
              <a:buNone/>
            </a:pPr>
            <a:r>
              <a:rPr lang="en-US" dirty="0"/>
              <a:t>  }</a:t>
            </a:r>
            <a:endParaRPr lang="en-US" dirty="0"/>
          </a:p>
          <a:p>
            <a:pPr marL="0" indent="0">
              <a:buNone/>
            </a:pPr>
            <a:r>
              <a:rPr lang="en-US" dirty="0" err="1" smtClean="0"/>
              <a:t>fclose</a:t>
            </a:r>
            <a:r>
              <a:rPr lang="en-US" dirty="0"/>
              <a:t>($file);</a:t>
            </a:r>
            <a:endParaRPr lang="en-US" dirty="0"/>
          </a:p>
          <a:p>
            <a:pPr marL="0" indent="0">
              <a:buNone/>
            </a:pPr>
            <a:r>
              <a:rPr lang="en-US" dirty="0"/>
              <a:t>?&gt;</a:t>
            </a:r>
            <a:endParaRPr lang="en-US"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Directory </a:t>
            </a:r>
            <a:r>
              <a:rPr lang="en-US" dirty="0" smtClean="0"/>
              <a:t>Introduction</a:t>
            </a:r>
            <a:endParaRPr lang="en-US" dirty="0"/>
          </a:p>
        </p:txBody>
      </p:sp>
      <p:graphicFrame>
        <p:nvGraphicFramePr>
          <p:cNvPr id="4" name="Content Placeholder 3"/>
          <p:cNvGraphicFramePr>
            <a:graphicFrameLocks noGrp="1"/>
          </p:cNvGraphicFramePr>
          <p:nvPr>
            <p:ph idx="1"/>
          </p:nvPr>
        </p:nvGraphicFramePr>
        <p:xfrm>
          <a:off x="457200" y="1600200"/>
          <a:ext cx="8305800" cy="4914900"/>
        </p:xfrm>
        <a:graphic>
          <a:graphicData uri="http://schemas.openxmlformats.org/drawingml/2006/table">
            <a:tbl>
              <a:tblPr>
                <a:tableStyleId>{9D7B26C5-4107-4FEC-AEDC-1716B250A1EF}</a:tableStyleId>
              </a:tblPr>
              <a:tblGrid>
                <a:gridCol w="1295400"/>
                <a:gridCol w="7010400"/>
              </a:tblGrid>
              <a:tr h="0">
                <a:tc>
                  <a:txBody>
                    <a:bodyPr/>
                    <a:lstStyle/>
                    <a:p>
                      <a:pPr algn="l" fontAlgn="t"/>
                      <a:r>
                        <a:rPr lang="en-US" sz="2000" b="1" dirty="0">
                          <a:effectLst/>
                        </a:rPr>
                        <a:t>Function</a:t>
                      </a:r>
                      <a:endParaRPr lang="en-US" sz="2000" b="1" dirty="0">
                        <a:solidFill>
                          <a:srgbClr val="FFFFFF"/>
                        </a:solidFill>
                        <a:effectLst/>
                        <a:latin typeface="verdana" panose="020B0804030504040204"/>
                      </a:endParaRPr>
                    </a:p>
                  </a:txBody>
                  <a:tcPr marL="28575" marR="28575" marT="28575" marB="28575"/>
                </a:tc>
                <a:tc>
                  <a:txBody>
                    <a:bodyPr/>
                    <a:lstStyle/>
                    <a:p>
                      <a:pPr algn="l" fontAlgn="t"/>
                      <a:r>
                        <a:rPr lang="en-US" sz="2000" b="1" dirty="0">
                          <a:effectLst/>
                        </a:rPr>
                        <a:t>Description</a:t>
                      </a:r>
                      <a:endParaRPr lang="en-US" sz="2000" b="1" dirty="0">
                        <a:solidFill>
                          <a:srgbClr val="FFFFFF"/>
                        </a:solidFill>
                        <a:effectLst/>
                        <a:latin typeface="verdana" panose="020B0804030504040204"/>
                      </a:endParaRPr>
                    </a:p>
                  </a:txBody>
                  <a:tcPr marL="28575" marR="28575" marT="28575" marB="28575"/>
                </a:tc>
              </a:tr>
              <a:tr h="0">
                <a:tc>
                  <a:txBody>
                    <a:bodyPr/>
                    <a:lstStyle/>
                    <a:p>
                      <a:pPr fontAlgn="t"/>
                      <a:r>
                        <a:rPr lang="en-US" sz="2000">
                          <a:effectLst/>
                          <a:hlinkClick r:id="rId1"/>
                        </a:rPr>
                        <a:t>chdir()</a:t>
                      </a:r>
                      <a:endParaRPr lang="en-US" sz="2000">
                        <a:effectLst/>
                        <a:latin typeface="verdana" panose="020B0804030504040204"/>
                      </a:endParaRPr>
                    </a:p>
                  </a:txBody>
                  <a:tcPr marL="47625" marR="47625" marT="66675" marB="66675"/>
                </a:tc>
                <a:tc>
                  <a:txBody>
                    <a:bodyPr/>
                    <a:lstStyle/>
                    <a:p>
                      <a:pPr fontAlgn="t"/>
                      <a:r>
                        <a:rPr lang="en-US" sz="2000" dirty="0">
                          <a:effectLst/>
                        </a:rPr>
                        <a:t>Changes the current directory</a:t>
                      </a:r>
                      <a:endParaRPr lang="en-US" sz="2000" dirty="0">
                        <a:effectLst/>
                        <a:latin typeface="verdana" panose="020B0804030504040204"/>
                      </a:endParaRPr>
                    </a:p>
                  </a:txBody>
                  <a:tcPr marL="47625" marR="47625" marT="66675" marB="66675"/>
                </a:tc>
              </a:tr>
              <a:tr h="0">
                <a:tc>
                  <a:txBody>
                    <a:bodyPr/>
                    <a:lstStyle/>
                    <a:p>
                      <a:pPr fontAlgn="t"/>
                      <a:r>
                        <a:rPr lang="en-US" sz="2000">
                          <a:effectLst/>
                          <a:hlinkClick r:id="rId2"/>
                        </a:rPr>
                        <a:t>chroot()</a:t>
                      </a:r>
                      <a:endParaRPr lang="en-US" sz="2000">
                        <a:effectLst/>
                        <a:latin typeface="verdana" panose="020B0804030504040204"/>
                      </a:endParaRPr>
                    </a:p>
                  </a:txBody>
                  <a:tcPr marL="47625" marR="47625" marT="66675" marB="66675"/>
                </a:tc>
                <a:tc>
                  <a:txBody>
                    <a:bodyPr/>
                    <a:lstStyle/>
                    <a:p>
                      <a:pPr fontAlgn="t"/>
                      <a:r>
                        <a:rPr lang="en-US" sz="2000">
                          <a:effectLst/>
                        </a:rPr>
                        <a:t>Changes the root directory</a:t>
                      </a:r>
                      <a:endParaRPr lang="en-US" sz="2000">
                        <a:effectLst/>
                        <a:latin typeface="verdana" panose="020B0804030504040204"/>
                      </a:endParaRPr>
                    </a:p>
                  </a:txBody>
                  <a:tcPr marL="47625" marR="47625" marT="66675" marB="66675"/>
                </a:tc>
              </a:tr>
              <a:tr h="0">
                <a:tc>
                  <a:txBody>
                    <a:bodyPr/>
                    <a:lstStyle/>
                    <a:p>
                      <a:pPr fontAlgn="t"/>
                      <a:r>
                        <a:rPr lang="en-US" sz="2000">
                          <a:effectLst/>
                          <a:hlinkClick r:id="rId3"/>
                        </a:rPr>
                        <a:t>closedir()</a:t>
                      </a:r>
                      <a:endParaRPr lang="en-US" sz="2000">
                        <a:effectLst/>
                        <a:latin typeface="verdana" panose="020B0804030504040204"/>
                      </a:endParaRPr>
                    </a:p>
                  </a:txBody>
                  <a:tcPr marL="47625" marR="47625" marT="66675" marB="66675"/>
                </a:tc>
                <a:tc>
                  <a:txBody>
                    <a:bodyPr/>
                    <a:lstStyle/>
                    <a:p>
                      <a:pPr fontAlgn="t"/>
                      <a:r>
                        <a:rPr lang="en-US" sz="2000" dirty="0">
                          <a:effectLst/>
                        </a:rPr>
                        <a:t>Closes a directory handle</a:t>
                      </a:r>
                      <a:endParaRPr lang="en-US" sz="2000" dirty="0">
                        <a:effectLst/>
                        <a:latin typeface="verdana" panose="020B0804030504040204"/>
                      </a:endParaRPr>
                    </a:p>
                  </a:txBody>
                  <a:tcPr marL="47625" marR="47625" marT="66675" marB="66675"/>
                </a:tc>
              </a:tr>
              <a:tr h="0">
                <a:tc>
                  <a:txBody>
                    <a:bodyPr/>
                    <a:lstStyle/>
                    <a:p>
                      <a:pPr fontAlgn="t"/>
                      <a:r>
                        <a:rPr lang="en-US" sz="2000">
                          <a:effectLst/>
                          <a:hlinkClick r:id="rId4"/>
                        </a:rPr>
                        <a:t>dir()</a:t>
                      </a:r>
                      <a:endParaRPr lang="en-US" sz="2000">
                        <a:effectLst/>
                        <a:latin typeface="verdana" panose="020B0804030504040204"/>
                      </a:endParaRPr>
                    </a:p>
                  </a:txBody>
                  <a:tcPr marL="47625" marR="47625" marT="66675" marB="66675"/>
                </a:tc>
                <a:tc>
                  <a:txBody>
                    <a:bodyPr/>
                    <a:lstStyle/>
                    <a:p>
                      <a:pPr fontAlgn="t"/>
                      <a:r>
                        <a:rPr lang="en-US" sz="2000">
                          <a:effectLst/>
                        </a:rPr>
                        <a:t>Returns an instance of the Directory class</a:t>
                      </a:r>
                      <a:endParaRPr lang="en-US" sz="2000">
                        <a:effectLst/>
                        <a:latin typeface="verdana" panose="020B0804030504040204"/>
                      </a:endParaRPr>
                    </a:p>
                  </a:txBody>
                  <a:tcPr marL="47625" marR="47625" marT="66675" marB="66675"/>
                </a:tc>
              </a:tr>
              <a:tr h="0">
                <a:tc>
                  <a:txBody>
                    <a:bodyPr/>
                    <a:lstStyle/>
                    <a:p>
                      <a:pPr fontAlgn="t"/>
                      <a:r>
                        <a:rPr lang="en-US" sz="2000">
                          <a:effectLst/>
                          <a:hlinkClick r:id="rId5"/>
                        </a:rPr>
                        <a:t>getcwd()</a:t>
                      </a:r>
                      <a:endParaRPr lang="en-US" sz="2000">
                        <a:effectLst/>
                        <a:latin typeface="verdana" panose="020B0804030504040204"/>
                      </a:endParaRPr>
                    </a:p>
                  </a:txBody>
                  <a:tcPr marL="47625" marR="47625" marT="66675" marB="66675"/>
                </a:tc>
                <a:tc>
                  <a:txBody>
                    <a:bodyPr/>
                    <a:lstStyle/>
                    <a:p>
                      <a:pPr fontAlgn="t"/>
                      <a:r>
                        <a:rPr lang="en-US" sz="2000">
                          <a:effectLst/>
                        </a:rPr>
                        <a:t>Returns the current working directory</a:t>
                      </a:r>
                      <a:endParaRPr lang="en-US" sz="2000">
                        <a:effectLst/>
                        <a:latin typeface="verdana" panose="020B0804030504040204"/>
                      </a:endParaRPr>
                    </a:p>
                  </a:txBody>
                  <a:tcPr marL="47625" marR="47625" marT="66675" marB="66675"/>
                </a:tc>
              </a:tr>
              <a:tr h="0">
                <a:tc>
                  <a:txBody>
                    <a:bodyPr/>
                    <a:lstStyle/>
                    <a:p>
                      <a:pPr fontAlgn="t"/>
                      <a:r>
                        <a:rPr lang="en-US" sz="2000" dirty="0" err="1">
                          <a:effectLst/>
                          <a:hlinkClick r:id="rId6"/>
                        </a:rPr>
                        <a:t>opendir</a:t>
                      </a:r>
                      <a:r>
                        <a:rPr lang="en-US" sz="2000" dirty="0">
                          <a:effectLst/>
                          <a:hlinkClick r:id="rId6"/>
                        </a:rPr>
                        <a:t>()</a:t>
                      </a:r>
                      <a:endParaRPr lang="en-US" sz="2000" dirty="0">
                        <a:effectLst/>
                        <a:latin typeface="verdana" panose="020B0804030504040204"/>
                      </a:endParaRPr>
                    </a:p>
                  </a:txBody>
                  <a:tcPr marL="47625" marR="47625" marT="66675" marB="66675"/>
                </a:tc>
                <a:tc>
                  <a:txBody>
                    <a:bodyPr/>
                    <a:lstStyle/>
                    <a:p>
                      <a:pPr fontAlgn="t"/>
                      <a:r>
                        <a:rPr lang="en-US" sz="2000">
                          <a:effectLst/>
                        </a:rPr>
                        <a:t>Opens a directory handle</a:t>
                      </a:r>
                      <a:endParaRPr lang="en-US" sz="2000">
                        <a:effectLst/>
                        <a:latin typeface="verdana" panose="020B0804030504040204"/>
                      </a:endParaRPr>
                    </a:p>
                  </a:txBody>
                  <a:tcPr marL="47625" marR="47625" marT="66675" marB="66675"/>
                </a:tc>
              </a:tr>
              <a:tr h="0">
                <a:tc>
                  <a:txBody>
                    <a:bodyPr/>
                    <a:lstStyle/>
                    <a:p>
                      <a:pPr fontAlgn="t"/>
                      <a:r>
                        <a:rPr lang="en-US" sz="2000">
                          <a:effectLst/>
                          <a:hlinkClick r:id="rId7"/>
                        </a:rPr>
                        <a:t>readdir()</a:t>
                      </a:r>
                      <a:endParaRPr lang="en-US" sz="2000">
                        <a:effectLst/>
                        <a:latin typeface="verdana" panose="020B0804030504040204"/>
                      </a:endParaRPr>
                    </a:p>
                  </a:txBody>
                  <a:tcPr marL="47625" marR="47625" marT="66675" marB="66675"/>
                </a:tc>
                <a:tc>
                  <a:txBody>
                    <a:bodyPr/>
                    <a:lstStyle/>
                    <a:p>
                      <a:pPr fontAlgn="t"/>
                      <a:r>
                        <a:rPr lang="en-US" sz="2000">
                          <a:effectLst/>
                        </a:rPr>
                        <a:t>Returns an entry from a directory handle</a:t>
                      </a:r>
                      <a:endParaRPr lang="en-US" sz="2000">
                        <a:effectLst/>
                        <a:latin typeface="verdana" panose="020B0804030504040204"/>
                      </a:endParaRPr>
                    </a:p>
                  </a:txBody>
                  <a:tcPr marL="47625" marR="47625" marT="66675" marB="66675"/>
                </a:tc>
              </a:tr>
              <a:tr h="0">
                <a:tc>
                  <a:txBody>
                    <a:bodyPr/>
                    <a:lstStyle/>
                    <a:p>
                      <a:pPr fontAlgn="t"/>
                      <a:r>
                        <a:rPr lang="en-US" sz="2000">
                          <a:effectLst/>
                          <a:hlinkClick r:id="rId8"/>
                        </a:rPr>
                        <a:t>rewinddir()</a:t>
                      </a:r>
                      <a:endParaRPr lang="en-US" sz="2000">
                        <a:effectLst/>
                        <a:latin typeface="verdana" panose="020B0804030504040204"/>
                      </a:endParaRPr>
                    </a:p>
                  </a:txBody>
                  <a:tcPr marL="47625" marR="47625" marT="66675" marB="66675"/>
                </a:tc>
                <a:tc>
                  <a:txBody>
                    <a:bodyPr/>
                    <a:lstStyle/>
                    <a:p>
                      <a:pPr fontAlgn="t"/>
                      <a:r>
                        <a:rPr lang="en-US" sz="2000">
                          <a:effectLst/>
                        </a:rPr>
                        <a:t>Resets a directory handle</a:t>
                      </a:r>
                      <a:endParaRPr lang="en-US" sz="2000">
                        <a:effectLst/>
                        <a:latin typeface="verdana" panose="020B0804030504040204"/>
                      </a:endParaRPr>
                    </a:p>
                  </a:txBody>
                  <a:tcPr marL="47625" marR="47625" marT="66675" marB="66675"/>
                </a:tc>
              </a:tr>
              <a:tr h="0">
                <a:tc>
                  <a:txBody>
                    <a:bodyPr/>
                    <a:lstStyle/>
                    <a:p>
                      <a:pPr fontAlgn="t"/>
                      <a:r>
                        <a:rPr lang="en-US" sz="2000">
                          <a:effectLst/>
                          <a:hlinkClick r:id="rId9"/>
                        </a:rPr>
                        <a:t>scandir()</a:t>
                      </a:r>
                      <a:endParaRPr lang="en-US" sz="2000">
                        <a:effectLst/>
                        <a:latin typeface="verdana" panose="020B0804030504040204"/>
                      </a:endParaRPr>
                    </a:p>
                  </a:txBody>
                  <a:tcPr marL="47625" marR="47625" marT="66675" marB="66675"/>
                </a:tc>
                <a:tc>
                  <a:txBody>
                    <a:bodyPr/>
                    <a:lstStyle/>
                    <a:p>
                      <a:pPr fontAlgn="t"/>
                      <a:r>
                        <a:rPr lang="en-US" sz="2000" dirty="0">
                          <a:effectLst/>
                        </a:rPr>
                        <a:t>Returns an array of files and directories of a specified directory</a:t>
                      </a:r>
                      <a:endParaRPr lang="en-US" sz="2000" dirty="0">
                        <a:effectLst/>
                        <a:latin typeface="verdana" panose="020B0804030504040204"/>
                      </a:endParaRPr>
                    </a:p>
                  </a:txBody>
                  <a:tcPr marL="47625" marR="47625" marT="66675" marB="66675"/>
                </a:tc>
              </a:tr>
            </a:tbl>
          </a:graphicData>
        </a:graphic>
      </p:graphicFrame>
      <p:sp>
        <p:nvSpPr>
          <p:cNvPr id="7" name="Slide Number Placeholder 6"/>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a:t>
            </a:r>
            <a:r>
              <a:rPr lang="en-US" b="1" dirty="0" err="1"/>
              <a:t>chdir</a:t>
            </a:r>
            <a:r>
              <a:rPr lang="en-US" b="1" dirty="0"/>
              <a:t>() </a:t>
            </a:r>
            <a:r>
              <a:rPr lang="en-US" b="1" dirty="0" smtClean="0"/>
              <a:t>Function</a:t>
            </a:r>
            <a:endParaRPr lang="en-US" dirty="0"/>
          </a:p>
        </p:txBody>
      </p:sp>
      <p:sp>
        <p:nvSpPr>
          <p:cNvPr id="3" name="Content Placeholder 2"/>
          <p:cNvSpPr>
            <a:spLocks noGrp="1"/>
          </p:cNvSpPr>
          <p:nvPr>
            <p:ph idx="1"/>
          </p:nvPr>
        </p:nvSpPr>
        <p:spPr>
          <a:xfrm>
            <a:off x="4648200" y="1524000"/>
            <a:ext cx="4114800" cy="4525963"/>
          </a:xfrm>
        </p:spPr>
        <p:txBody>
          <a:bodyPr>
            <a:normAutofit fontScale="77500" lnSpcReduction="20000"/>
          </a:bodyPr>
          <a:lstStyle/>
          <a:p>
            <a:pPr marL="0" indent="0">
              <a:buNone/>
            </a:pPr>
            <a:r>
              <a:rPr lang="en-US" b="1" dirty="0" smtClean="0"/>
              <a:t>Example: ex1.php</a:t>
            </a:r>
            <a:endParaRPr lang="en-US" b="1" dirty="0"/>
          </a:p>
          <a:p>
            <a:pPr marL="0" indent="0">
              <a:buNone/>
            </a:pPr>
            <a:r>
              <a:rPr lang="en-US" dirty="0"/>
              <a:t>&lt;?</a:t>
            </a:r>
            <a:r>
              <a:rPr lang="en-US" dirty="0" err="1"/>
              <a:t>php</a:t>
            </a:r>
            <a:endParaRPr lang="en-US" dirty="0"/>
          </a:p>
          <a:p>
            <a:pPr marL="0" indent="0">
              <a:buNone/>
            </a:pPr>
            <a:r>
              <a:rPr lang="en-US" dirty="0"/>
              <a:t>// Get current directory</a:t>
            </a:r>
            <a:endParaRPr lang="en-US" dirty="0"/>
          </a:p>
          <a:p>
            <a:pPr marL="0" indent="0">
              <a:buNone/>
            </a:pPr>
            <a:r>
              <a:rPr lang="en-US" dirty="0"/>
              <a:t>echo </a:t>
            </a:r>
            <a:r>
              <a:rPr lang="en-US" dirty="0" err="1"/>
              <a:t>getcwd</a:t>
            </a:r>
            <a:r>
              <a:rPr lang="en-US" dirty="0"/>
              <a:t>() . "&lt;</a:t>
            </a:r>
            <a:r>
              <a:rPr lang="en-US" dirty="0" err="1"/>
              <a:t>br</a:t>
            </a:r>
            <a:r>
              <a:rPr lang="en-US" dirty="0"/>
              <a:t>&gt;";</a:t>
            </a:r>
            <a:endParaRPr lang="en-US" dirty="0"/>
          </a:p>
          <a:p>
            <a:pPr marL="0" indent="0">
              <a:buNone/>
            </a:pPr>
            <a:r>
              <a:rPr lang="en-US" dirty="0"/>
              <a:t>// Change directory</a:t>
            </a:r>
            <a:endParaRPr lang="en-US" dirty="0"/>
          </a:p>
          <a:p>
            <a:pPr marL="0" indent="0">
              <a:buNone/>
            </a:pPr>
            <a:r>
              <a:rPr lang="en-US" dirty="0" err="1"/>
              <a:t>chdir</a:t>
            </a:r>
            <a:r>
              <a:rPr lang="en-US" dirty="0"/>
              <a:t>("</a:t>
            </a:r>
            <a:r>
              <a:rPr lang="en-US" dirty="0" err="1"/>
              <a:t>c:wamp</a:t>
            </a:r>
            <a:r>
              <a:rPr lang="en-US" dirty="0"/>
              <a:t>/www/file");</a:t>
            </a:r>
            <a:endParaRPr lang="en-US" dirty="0"/>
          </a:p>
          <a:p>
            <a:pPr marL="0" indent="0">
              <a:buNone/>
            </a:pPr>
            <a:r>
              <a:rPr lang="en-US" dirty="0"/>
              <a:t>// Get current directory</a:t>
            </a:r>
            <a:endParaRPr lang="en-US" dirty="0"/>
          </a:p>
          <a:p>
            <a:pPr marL="0" indent="0">
              <a:buNone/>
            </a:pPr>
            <a:r>
              <a:rPr lang="en-US" dirty="0" smtClean="0"/>
              <a:t>echo </a:t>
            </a:r>
            <a:r>
              <a:rPr lang="en-US" dirty="0" err="1"/>
              <a:t>getcwd</a:t>
            </a:r>
            <a:r>
              <a:rPr lang="en-US" dirty="0"/>
              <a:t>();</a:t>
            </a:r>
            <a:endParaRPr lang="en-US" dirty="0"/>
          </a:p>
          <a:p>
            <a:pPr marL="0" indent="0">
              <a:buNone/>
            </a:pPr>
            <a:r>
              <a:rPr lang="en-US" dirty="0" smtClean="0"/>
              <a:t>?&gt; </a:t>
            </a:r>
            <a:endParaRPr lang="en-US" dirty="0"/>
          </a:p>
          <a:p>
            <a:pPr marL="0" indent="0">
              <a:buNone/>
            </a:pPr>
            <a:r>
              <a:rPr lang="en-US" dirty="0"/>
              <a:t>C:\wamp\www\Directory</a:t>
            </a:r>
            <a:endParaRPr lang="en-US" dirty="0"/>
          </a:p>
          <a:p>
            <a:pPr marL="0" indent="0">
              <a:buNone/>
            </a:pPr>
            <a:r>
              <a:rPr lang="en-US" dirty="0"/>
              <a:t>C:\wamp\www\File</a:t>
            </a:r>
            <a:endParaRPr lang="en-US" dirty="0"/>
          </a:p>
        </p:txBody>
      </p:sp>
      <p:sp>
        <p:nvSpPr>
          <p:cNvPr id="4" name="TextBox 3"/>
          <p:cNvSpPr txBox="1"/>
          <p:nvPr/>
        </p:nvSpPr>
        <p:spPr>
          <a:xfrm>
            <a:off x="228600" y="1600200"/>
            <a:ext cx="3962400" cy="1200329"/>
          </a:xfrm>
          <a:prstGeom prst="rect">
            <a:avLst/>
          </a:prstGeom>
          <a:noFill/>
        </p:spPr>
        <p:txBody>
          <a:bodyPr wrap="square" rtlCol="0">
            <a:spAutoFit/>
          </a:bodyPr>
          <a:lstStyle/>
          <a:p>
            <a:r>
              <a:rPr lang="en-US" dirty="0" smtClean="0"/>
              <a:t>The </a:t>
            </a:r>
            <a:r>
              <a:rPr lang="en-US" dirty="0" err="1"/>
              <a:t>chdir</a:t>
            </a:r>
            <a:r>
              <a:rPr lang="en-US" dirty="0"/>
              <a:t>() function changes the current directory.</a:t>
            </a:r>
            <a:endParaRPr lang="en-US" dirty="0"/>
          </a:p>
          <a:p>
            <a:r>
              <a:rPr lang="en-US" dirty="0"/>
              <a:t>Syntax</a:t>
            </a:r>
            <a:endParaRPr lang="en-US" dirty="0"/>
          </a:p>
          <a:p>
            <a:r>
              <a:rPr lang="en-US" dirty="0" err="1"/>
              <a:t>chdir</a:t>
            </a:r>
            <a:r>
              <a:rPr lang="en-US" dirty="0"/>
              <a:t>(directory);</a:t>
            </a:r>
            <a:endParaRPr lang="en-US" dirty="0"/>
          </a:p>
        </p:txBody>
      </p:sp>
      <p:sp>
        <p:nvSpPr>
          <p:cNvPr id="9" name="Slide Number Placeholder 8"/>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t>
            </a:r>
            <a:r>
              <a:rPr lang="en-US" dirty="0" err="1"/>
              <a:t>chroot</a:t>
            </a:r>
            <a:r>
              <a:rPr lang="en-US" dirty="0"/>
              <a:t>() Function</a:t>
            </a:r>
            <a:endParaRPr lang="en-US" dirty="0"/>
          </a:p>
        </p:txBody>
      </p:sp>
      <p:sp>
        <p:nvSpPr>
          <p:cNvPr id="3" name="Content Placeholder 2"/>
          <p:cNvSpPr>
            <a:spLocks noGrp="1"/>
          </p:cNvSpPr>
          <p:nvPr>
            <p:ph idx="1"/>
          </p:nvPr>
        </p:nvSpPr>
        <p:spPr>
          <a:xfrm>
            <a:off x="4648200" y="1524000"/>
            <a:ext cx="4114800" cy="4525963"/>
          </a:xfrm>
        </p:spPr>
        <p:txBody>
          <a:bodyPr>
            <a:normAutofit fontScale="70000" lnSpcReduction="20000"/>
          </a:bodyPr>
          <a:lstStyle/>
          <a:p>
            <a:r>
              <a:rPr lang="en-US" dirty="0"/>
              <a:t>Example</a:t>
            </a:r>
            <a:endParaRPr lang="en-US" dirty="0"/>
          </a:p>
          <a:p>
            <a:pPr marL="0" indent="0">
              <a:buNone/>
            </a:pPr>
            <a:r>
              <a:rPr lang="en-US" dirty="0" smtClean="0"/>
              <a:t>Change </a:t>
            </a:r>
            <a:r>
              <a:rPr lang="en-US" dirty="0"/>
              <a:t>the root directory:</a:t>
            </a:r>
            <a:endParaRPr lang="en-US" dirty="0"/>
          </a:p>
          <a:p>
            <a:pPr marL="0" indent="0">
              <a:buNone/>
            </a:pPr>
            <a:r>
              <a:rPr lang="en-US" dirty="0"/>
              <a:t>&lt;?</a:t>
            </a:r>
            <a:r>
              <a:rPr lang="en-US" dirty="0" err="1"/>
              <a:t>php</a:t>
            </a:r>
            <a:endParaRPr lang="en-US" dirty="0"/>
          </a:p>
          <a:p>
            <a:pPr marL="0" indent="0">
              <a:buNone/>
            </a:pPr>
            <a:r>
              <a:rPr lang="en-US" dirty="0"/>
              <a:t>// Change root directory</a:t>
            </a:r>
            <a:endParaRPr lang="en-US" dirty="0"/>
          </a:p>
          <a:p>
            <a:pPr marL="0" indent="0">
              <a:buNone/>
            </a:pPr>
            <a:r>
              <a:rPr lang="en-US" dirty="0" err="1"/>
              <a:t>chroot</a:t>
            </a:r>
            <a:r>
              <a:rPr lang="en-US" dirty="0"/>
              <a:t>("/path/to/</a:t>
            </a:r>
            <a:r>
              <a:rPr lang="en-US" dirty="0" err="1"/>
              <a:t>chroot</a:t>
            </a:r>
            <a:r>
              <a:rPr lang="en-US" dirty="0"/>
              <a:t>/");</a:t>
            </a:r>
            <a:endParaRPr lang="en-US" dirty="0"/>
          </a:p>
          <a:p>
            <a:pPr marL="0" indent="0">
              <a:buNone/>
            </a:pPr>
            <a:endParaRPr lang="en-US" dirty="0"/>
          </a:p>
          <a:p>
            <a:pPr marL="0" indent="0">
              <a:buNone/>
            </a:pPr>
            <a:r>
              <a:rPr lang="en-US" dirty="0"/>
              <a:t>// Get current directory</a:t>
            </a:r>
            <a:endParaRPr lang="en-US" dirty="0"/>
          </a:p>
          <a:p>
            <a:pPr marL="0" indent="0">
              <a:buNone/>
            </a:pPr>
            <a:r>
              <a:rPr lang="en-US" dirty="0"/>
              <a:t>echo </a:t>
            </a:r>
            <a:r>
              <a:rPr lang="en-US" dirty="0" err="1"/>
              <a:t>getcwd</a:t>
            </a:r>
            <a:r>
              <a:rPr lang="en-US" dirty="0"/>
              <a:t>();</a:t>
            </a:r>
            <a:endParaRPr lang="en-US" dirty="0"/>
          </a:p>
          <a:p>
            <a:pPr marL="0" indent="0">
              <a:buNone/>
            </a:pPr>
            <a:r>
              <a:rPr lang="en-US" dirty="0"/>
              <a:t>?&gt;</a:t>
            </a:r>
            <a:endParaRPr lang="en-US" dirty="0"/>
          </a:p>
          <a:p>
            <a:pPr marL="0" indent="0">
              <a:buNone/>
            </a:pPr>
            <a:endParaRPr lang="en-US" dirty="0"/>
          </a:p>
          <a:p>
            <a:pPr marL="0" indent="0">
              <a:buNone/>
            </a:pPr>
            <a:r>
              <a:rPr lang="en-US" dirty="0"/>
              <a:t>Result:</a:t>
            </a:r>
            <a:endParaRPr lang="en-US" dirty="0"/>
          </a:p>
          <a:p>
            <a:pPr marL="0" indent="0">
              <a:buNone/>
            </a:pPr>
            <a:r>
              <a:rPr lang="en-US" dirty="0"/>
              <a:t>/</a:t>
            </a:r>
            <a:endParaRPr lang="en-US" dirty="0"/>
          </a:p>
        </p:txBody>
      </p:sp>
      <p:sp>
        <p:nvSpPr>
          <p:cNvPr id="4" name="TextBox 3"/>
          <p:cNvSpPr txBox="1"/>
          <p:nvPr/>
        </p:nvSpPr>
        <p:spPr>
          <a:xfrm>
            <a:off x="381000" y="1639576"/>
            <a:ext cx="3886200" cy="2862322"/>
          </a:xfrm>
          <a:prstGeom prst="rect">
            <a:avLst/>
          </a:prstGeom>
          <a:noFill/>
        </p:spPr>
        <p:txBody>
          <a:bodyPr wrap="square" rtlCol="0">
            <a:spAutoFit/>
          </a:bodyPr>
          <a:lstStyle/>
          <a:p>
            <a:pPr marL="285750" indent="-285750">
              <a:buFont typeface="Arial" panose="020B0604020202090204" pitchFamily="34" charset="0"/>
              <a:buChar char="•"/>
            </a:pPr>
            <a:r>
              <a:rPr lang="en-US" dirty="0"/>
              <a:t>The </a:t>
            </a:r>
            <a:r>
              <a:rPr lang="en-US" dirty="0" err="1"/>
              <a:t>chroot</a:t>
            </a:r>
            <a:r>
              <a:rPr lang="en-US" dirty="0"/>
              <a:t>() function changes the root directory of the current process to directory, and changes the current working directory to "/".</a:t>
            </a:r>
            <a:endParaRPr lang="en-US" dirty="0"/>
          </a:p>
          <a:p>
            <a:endParaRPr lang="en-US" dirty="0"/>
          </a:p>
          <a:p>
            <a:pPr marL="285750" indent="-285750">
              <a:buFont typeface="Arial" panose="020B0604020202090204" pitchFamily="34" charset="0"/>
              <a:buChar char="•"/>
            </a:pPr>
            <a:r>
              <a:rPr lang="en-US" dirty="0"/>
              <a:t>Note</a:t>
            </a:r>
            <a:r>
              <a:rPr lang="en-US" dirty="0" smtClean="0"/>
              <a:t>: This </a:t>
            </a:r>
            <a:r>
              <a:rPr lang="en-US" dirty="0"/>
              <a:t>function is not implemented on Windows platforms.</a:t>
            </a:r>
            <a:endParaRPr lang="en-US" dirty="0"/>
          </a:p>
          <a:p>
            <a:pPr marL="285750" indent="-285750">
              <a:buFont typeface="Arial" panose="020B0604020202090204" pitchFamily="34" charset="0"/>
              <a:buChar char="•"/>
            </a:pPr>
            <a:r>
              <a:rPr lang="en-US" dirty="0"/>
              <a:t>Syntax</a:t>
            </a:r>
            <a:endParaRPr lang="en-US" dirty="0"/>
          </a:p>
          <a:p>
            <a:r>
              <a:rPr lang="en-US" dirty="0" smtClean="0"/>
              <a:t>   </a:t>
            </a:r>
            <a:r>
              <a:rPr lang="en-US" dirty="0" err="1" smtClean="0"/>
              <a:t>chroot</a:t>
            </a:r>
            <a:r>
              <a:rPr lang="en-US" dirty="0" smtClean="0"/>
              <a:t>(directory</a:t>
            </a:r>
            <a:r>
              <a:rPr lang="en-US" dirty="0"/>
              <a:t>);</a:t>
            </a:r>
            <a:endParaRPr lang="en-US" dirty="0"/>
          </a:p>
        </p:txBody>
      </p:sp>
      <p:sp>
        <p:nvSpPr>
          <p:cNvPr id="6" name="Slide Number Placeholder 5"/>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a:t>
            </a:r>
            <a:r>
              <a:rPr lang="en-US" dirty="0" err="1"/>
              <a:t>opendir</a:t>
            </a:r>
            <a:r>
              <a:rPr lang="en-US" dirty="0"/>
              <a:t>() </a:t>
            </a:r>
            <a:r>
              <a:rPr lang="en-US" dirty="0" smtClean="0"/>
              <a:t>and </a:t>
            </a:r>
            <a:r>
              <a:rPr lang="en-US" dirty="0" err="1" smtClean="0"/>
              <a:t>closedir</a:t>
            </a:r>
            <a:r>
              <a:rPr lang="en-US" dirty="0" smtClean="0"/>
              <a:t>() Function</a:t>
            </a:r>
            <a:endParaRPr lang="en-US" dirty="0"/>
          </a:p>
        </p:txBody>
      </p:sp>
      <p:sp>
        <p:nvSpPr>
          <p:cNvPr id="3" name="Content Placeholder 2"/>
          <p:cNvSpPr>
            <a:spLocks noGrp="1"/>
          </p:cNvSpPr>
          <p:nvPr>
            <p:ph idx="1"/>
          </p:nvPr>
        </p:nvSpPr>
        <p:spPr>
          <a:xfrm>
            <a:off x="304800" y="1600200"/>
            <a:ext cx="4191000" cy="4525963"/>
          </a:xfrm>
        </p:spPr>
        <p:txBody>
          <a:bodyPr>
            <a:normAutofit fontScale="32500" lnSpcReduction="20000"/>
          </a:bodyPr>
          <a:lstStyle/>
          <a:p>
            <a:r>
              <a:rPr lang="en-US" sz="4500" dirty="0" smtClean="0"/>
              <a:t>Open </a:t>
            </a:r>
            <a:r>
              <a:rPr lang="en-US" sz="4500" dirty="0"/>
              <a:t>a directory, read its contents, then close:</a:t>
            </a:r>
            <a:endParaRPr lang="en-US" sz="4500" dirty="0"/>
          </a:p>
          <a:p>
            <a:r>
              <a:rPr lang="en-US" sz="4500" dirty="0" smtClean="0"/>
              <a:t>The </a:t>
            </a:r>
            <a:r>
              <a:rPr lang="en-US" sz="4500" dirty="0" err="1"/>
              <a:t>opendir</a:t>
            </a:r>
            <a:r>
              <a:rPr lang="en-US" sz="4500" dirty="0"/>
              <a:t>() function opens a directory handle.</a:t>
            </a:r>
            <a:endParaRPr lang="en-US" sz="4500" dirty="0"/>
          </a:p>
          <a:p>
            <a:r>
              <a:rPr lang="en-US" sz="4500" dirty="0"/>
              <a:t>Syntax</a:t>
            </a:r>
            <a:endParaRPr lang="en-US" sz="4500" dirty="0"/>
          </a:p>
          <a:p>
            <a:pPr marL="0" indent="0">
              <a:buNone/>
            </a:pPr>
            <a:r>
              <a:rPr lang="en-US" sz="4500" dirty="0" err="1" smtClean="0"/>
              <a:t>opendir</a:t>
            </a:r>
            <a:r>
              <a:rPr lang="en-US" sz="4500" dirty="0" smtClean="0"/>
              <a:t>(path);</a:t>
            </a:r>
            <a:endParaRPr lang="en-US" sz="4500" dirty="0" smtClean="0"/>
          </a:p>
          <a:p>
            <a:pPr marL="0" indent="0">
              <a:buNone/>
            </a:pPr>
            <a:r>
              <a:rPr lang="en-US" sz="4500" dirty="0" smtClean="0"/>
              <a:t>Example: ex4.php</a:t>
            </a:r>
            <a:endParaRPr lang="en-US" sz="4500" dirty="0"/>
          </a:p>
          <a:p>
            <a:pPr marL="0" indent="0">
              <a:buNone/>
            </a:pPr>
            <a:r>
              <a:rPr lang="en-US" sz="4500" dirty="0"/>
              <a:t>&lt;?</a:t>
            </a:r>
            <a:r>
              <a:rPr lang="en-US" sz="4500" dirty="0" err="1"/>
              <a:t>php</a:t>
            </a:r>
            <a:endParaRPr lang="en-US" sz="4500" dirty="0"/>
          </a:p>
          <a:p>
            <a:pPr marL="0" indent="0">
              <a:buNone/>
            </a:pPr>
            <a:r>
              <a:rPr lang="en-US" sz="4500" dirty="0"/>
              <a:t>$</a:t>
            </a:r>
            <a:r>
              <a:rPr lang="en-US" sz="4500" dirty="0" err="1"/>
              <a:t>dir</a:t>
            </a:r>
            <a:r>
              <a:rPr lang="en-US" sz="4500" dirty="0"/>
              <a:t> = "c:wamp/www/File/uploads";</a:t>
            </a:r>
            <a:endParaRPr lang="en-US" sz="4500" dirty="0"/>
          </a:p>
          <a:p>
            <a:pPr marL="0" indent="0">
              <a:buNone/>
            </a:pPr>
            <a:r>
              <a:rPr lang="en-US" sz="4500" dirty="0"/>
              <a:t>// Open a directory, and read its contents</a:t>
            </a:r>
            <a:endParaRPr lang="en-US" sz="4500" dirty="0"/>
          </a:p>
          <a:p>
            <a:pPr marL="0" indent="0">
              <a:buNone/>
            </a:pPr>
            <a:r>
              <a:rPr lang="en-US" sz="4500" dirty="0"/>
              <a:t>if (</a:t>
            </a:r>
            <a:r>
              <a:rPr lang="en-US" sz="4500" dirty="0" err="1"/>
              <a:t>is_dir</a:t>
            </a:r>
            <a:r>
              <a:rPr lang="en-US" sz="4500" dirty="0"/>
              <a:t>($</a:t>
            </a:r>
            <a:r>
              <a:rPr lang="en-US" sz="4500" dirty="0" err="1"/>
              <a:t>dir</a:t>
            </a:r>
            <a:r>
              <a:rPr lang="en-US" sz="4500" dirty="0"/>
              <a:t>)){</a:t>
            </a:r>
            <a:endParaRPr lang="en-US" sz="4500" dirty="0"/>
          </a:p>
          <a:p>
            <a:pPr marL="0" indent="0">
              <a:buNone/>
            </a:pPr>
            <a:r>
              <a:rPr lang="en-US" sz="4500" dirty="0"/>
              <a:t>  if ($dh = </a:t>
            </a:r>
            <a:r>
              <a:rPr lang="en-US" sz="4500" dirty="0" err="1"/>
              <a:t>opendir</a:t>
            </a:r>
            <a:r>
              <a:rPr lang="en-US" sz="4500" dirty="0"/>
              <a:t>($</a:t>
            </a:r>
            <a:r>
              <a:rPr lang="en-US" sz="4500" dirty="0" err="1"/>
              <a:t>dir</a:t>
            </a:r>
            <a:r>
              <a:rPr lang="en-US" sz="4500" dirty="0"/>
              <a:t>)){</a:t>
            </a:r>
            <a:endParaRPr lang="en-US" sz="4500" dirty="0"/>
          </a:p>
          <a:p>
            <a:pPr marL="0" indent="0">
              <a:buNone/>
            </a:pPr>
            <a:r>
              <a:rPr lang="en-US" sz="4500" dirty="0"/>
              <a:t>    while (($file = </a:t>
            </a:r>
            <a:r>
              <a:rPr lang="en-US" sz="4500" dirty="0" err="1"/>
              <a:t>readdir</a:t>
            </a:r>
            <a:r>
              <a:rPr lang="en-US" sz="4500" dirty="0"/>
              <a:t>($dh)) !== false){</a:t>
            </a:r>
            <a:endParaRPr lang="en-US" sz="4500" dirty="0"/>
          </a:p>
          <a:p>
            <a:pPr marL="0" indent="0">
              <a:buNone/>
            </a:pPr>
            <a:r>
              <a:rPr lang="en-US" sz="4500" dirty="0"/>
              <a:t>      echo "filename:" . $file . "&lt;</a:t>
            </a:r>
            <a:r>
              <a:rPr lang="en-US" sz="4500" dirty="0" err="1"/>
              <a:t>br</a:t>
            </a:r>
            <a:r>
              <a:rPr lang="en-US" sz="4500" dirty="0"/>
              <a:t>&gt;";</a:t>
            </a:r>
            <a:endParaRPr lang="en-US" sz="4500" dirty="0"/>
          </a:p>
          <a:p>
            <a:pPr marL="0" indent="0">
              <a:buNone/>
            </a:pPr>
            <a:r>
              <a:rPr lang="en-US" sz="4500" dirty="0"/>
              <a:t>    }</a:t>
            </a:r>
            <a:endParaRPr lang="en-US" sz="4500" dirty="0"/>
          </a:p>
          <a:p>
            <a:pPr marL="0" indent="0">
              <a:buNone/>
            </a:pPr>
            <a:r>
              <a:rPr lang="en-US" sz="4500" dirty="0"/>
              <a:t>    </a:t>
            </a:r>
            <a:r>
              <a:rPr lang="en-US" sz="4500" dirty="0" err="1"/>
              <a:t>closedir</a:t>
            </a:r>
            <a:r>
              <a:rPr lang="en-US" sz="4500" dirty="0"/>
              <a:t>($dh);</a:t>
            </a:r>
            <a:endParaRPr lang="en-US" sz="4500" dirty="0"/>
          </a:p>
          <a:p>
            <a:pPr marL="0" indent="0">
              <a:buNone/>
            </a:pPr>
            <a:r>
              <a:rPr lang="en-US" sz="4500" dirty="0"/>
              <a:t>  }</a:t>
            </a:r>
            <a:endParaRPr lang="en-US" sz="4500" dirty="0"/>
          </a:p>
          <a:p>
            <a:pPr marL="0" indent="0">
              <a:buNone/>
            </a:pPr>
            <a:r>
              <a:rPr lang="en-US" sz="4500" dirty="0"/>
              <a:t>}</a:t>
            </a:r>
            <a:endParaRPr lang="en-US" sz="4500" dirty="0"/>
          </a:p>
          <a:p>
            <a:pPr marL="0" indent="0">
              <a:buNone/>
            </a:pPr>
            <a:r>
              <a:rPr lang="en-US" sz="4500" dirty="0"/>
              <a:t>?&gt;</a:t>
            </a:r>
            <a:endParaRPr lang="en-US" sz="4500" dirty="0"/>
          </a:p>
        </p:txBody>
      </p:sp>
      <p:sp>
        <p:nvSpPr>
          <p:cNvPr id="6" name="Slide Number Placeholder 5"/>
          <p:cNvSpPr>
            <a:spLocks noGrp="1"/>
          </p:cNvSpPr>
          <p:nvPr>
            <p:ph type="sldNum" sz="quarter" idx="12"/>
          </p:nvPr>
        </p:nvSpPr>
        <p:spPr/>
        <p:txBody>
          <a:bodyPr/>
          <a:lstStyle/>
          <a:p>
            <a:fld id="{3E33FAB7-B1C0-42BF-9776-F867566FD6E9}" type="slidenum">
              <a:rPr lang="en-US" smtClean="0"/>
            </a:fld>
            <a:endParaRPr lang="en-US" dirty="0"/>
          </a:p>
        </p:txBody>
      </p:sp>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2299855"/>
            <a:ext cx="434340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t>
            </a:r>
            <a:r>
              <a:rPr lang="en-US" dirty="0" err="1"/>
              <a:t>dir</a:t>
            </a:r>
            <a:r>
              <a:rPr lang="en-US" dirty="0"/>
              <a:t>() Function</a:t>
            </a:r>
            <a:endParaRPr lang="en-US" dirty="0"/>
          </a:p>
        </p:txBody>
      </p:sp>
      <p:sp>
        <p:nvSpPr>
          <p:cNvPr id="3" name="Content Placeholder 2"/>
          <p:cNvSpPr>
            <a:spLocks noGrp="1"/>
          </p:cNvSpPr>
          <p:nvPr>
            <p:ph idx="1"/>
          </p:nvPr>
        </p:nvSpPr>
        <p:spPr>
          <a:xfrm>
            <a:off x="457200" y="1524001"/>
            <a:ext cx="5181600" cy="4650654"/>
          </a:xfrm>
        </p:spPr>
        <p:txBody>
          <a:bodyPr>
            <a:normAutofit fontScale="40000" lnSpcReduction="20000"/>
          </a:bodyPr>
          <a:lstStyle/>
          <a:p>
            <a:r>
              <a:rPr lang="en-US" dirty="0"/>
              <a:t>The </a:t>
            </a:r>
            <a:r>
              <a:rPr lang="en-US" dirty="0" err="1"/>
              <a:t>dir</a:t>
            </a:r>
            <a:r>
              <a:rPr lang="en-US" dirty="0"/>
              <a:t>() function returns an instance of the Directory class. </a:t>
            </a:r>
            <a:endParaRPr lang="en-US" dirty="0" smtClean="0"/>
          </a:p>
          <a:p>
            <a:r>
              <a:rPr lang="en-US" dirty="0" smtClean="0"/>
              <a:t>This </a:t>
            </a:r>
            <a:r>
              <a:rPr lang="en-US" dirty="0"/>
              <a:t>function is used to read a directory, which includes the </a:t>
            </a:r>
            <a:r>
              <a:rPr lang="en-US" dirty="0" smtClean="0"/>
              <a:t>following:</a:t>
            </a:r>
            <a:endParaRPr lang="en-US" dirty="0" smtClean="0"/>
          </a:p>
          <a:p>
            <a:pPr lvl="1"/>
            <a:r>
              <a:rPr lang="en-US" dirty="0" smtClean="0"/>
              <a:t>The </a:t>
            </a:r>
            <a:r>
              <a:rPr lang="en-US" dirty="0"/>
              <a:t>given directory is </a:t>
            </a:r>
            <a:r>
              <a:rPr lang="en-US" dirty="0" smtClean="0"/>
              <a:t>opened</a:t>
            </a:r>
            <a:endParaRPr lang="en-US" dirty="0" smtClean="0"/>
          </a:p>
          <a:p>
            <a:pPr lvl="1"/>
            <a:r>
              <a:rPr lang="en-US" dirty="0" smtClean="0"/>
              <a:t>The </a:t>
            </a:r>
            <a:r>
              <a:rPr lang="en-US" dirty="0"/>
              <a:t>two properties handle and path of </a:t>
            </a:r>
            <a:r>
              <a:rPr lang="en-US" dirty="0" err="1"/>
              <a:t>dir</a:t>
            </a:r>
            <a:r>
              <a:rPr lang="en-US" dirty="0"/>
              <a:t>() are </a:t>
            </a:r>
            <a:r>
              <a:rPr lang="en-US" dirty="0" smtClean="0"/>
              <a:t>available</a:t>
            </a:r>
            <a:endParaRPr lang="en-US" dirty="0" smtClean="0"/>
          </a:p>
          <a:p>
            <a:pPr lvl="1"/>
            <a:r>
              <a:rPr lang="en-US" dirty="0" smtClean="0"/>
              <a:t>Both </a:t>
            </a:r>
            <a:r>
              <a:rPr lang="en-US" dirty="0"/>
              <a:t>handle and path properties have three methods: read(), rewind(), and close()</a:t>
            </a:r>
            <a:endParaRPr lang="en-US" dirty="0"/>
          </a:p>
          <a:p>
            <a:r>
              <a:rPr lang="en-US" dirty="0" smtClean="0"/>
              <a:t>Syntax</a:t>
            </a:r>
            <a:endParaRPr lang="en-US" dirty="0"/>
          </a:p>
          <a:p>
            <a:pPr marL="0" indent="0">
              <a:buNone/>
            </a:pPr>
            <a:r>
              <a:rPr lang="en-US" dirty="0" err="1" smtClean="0"/>
              <a:t>dir</a:t>
            </a:r>
            <a:r>
              <a:rPr lang="en-US" dirty="0" smtClean="0"/>
              <a:t>(directory);</a:t>
            </a:r>
            <a:endParaRPr lang="en-US" dirty="0"/>
          </a:p>
          <a:p>
            <a:pPr marL="0" indent="0">
              <a:buNone/>
            </a:pPr>
            <a:r>
              <a:rPr lang="en-US" dirty="0" smtClean="0"/>
              <a:t>Example: ex3.php </a:t>
            </a:r>
            <a:endParaRPr lang="en-US" dirty="0" smtClean="0"/>
          </a:p>
          <a:p>
            <a:r>
              <a:rPr lang="en-US" dirty="0" smtClean="0"/>
              <a:t>Use </a:t>
            </a:r>
            <a:r>
              <a:rPr lang="en-US" dirty="0"/>
              <a:t>the </a:t>
            </a:r>
            <a:r>
              <a:rPr lang="en-US" dirty="0" err="1"/>
              <a:t>dir</a:t>
            </a:r>
            <a:r>
              <a:rPr lang="en-US" dirty="0"/>
              <a:t>() function:</a:t>
            </a:r>
            <a:endParaRPr lang="en-US" dirty="0"/>
          </a:p>
          <a:p>
            <a:pPr marL="0" indent="0">
              <a:buNone/>
            </a:pPr>
            <a:r>
              <a:rPr lang="en-US" dirty="0"/>
              <a:t>&lt;?</a:t>
            </a:r>
            <a:r>
              <a:rPr lang="en-US" dirty="0" err="1"/>
              <a:t>php</a:t>
            </a:r>
            <a:endParaRPr lang="en-US" dirty="0"/>
          </a:p>
          <a:p>
            <a:pPr marL="0" indent="0">
              <a:buNone/>
            </a:pPr>
            <a:r>
              <a:rPr lang="en-US" dirty="0"/>
              <a:t>$d = </a:t>
            </a:r>
            <a:r>
              <a:rPr lang="en-US" dirty="0" err="1"/>
              <a:t>dir</a:t>
            </a:r>
            <a:r>
              <a:rPr lang="en-US" dirty="0"/>
              <a:t>(</a:t>
            </a:r>
            <a:r>
              <a:rPr lang="en-US" dirty="0" err="1"/>
              <a:t>getcwd</a:t>
            </a:r>
            <a:r>
              <a:rPr lang="en-US" dirty="0"/>
              <a:t>());</a:t>
            </a:r>
            <a:endParaRPr lang="en-US" dirty="0"/>
          </a:p>
          <a:p>
            <a:pPr marL="0" indent="0">
              <a:buNone/>
            </a:pPr>
            <a:r>
              <a:rPr lang="en-US" dirty="0" smtClean="0"/>
              <a:t>echo </a:t>
            </a:r>
            <a:r>
              <a:rPr lang="en-US" dirty="0"/>
              <a:t>"Handle: " . $d-&gt;handle . "&lt;</a:t>
            </a:r>
            <a:r>
              <a:rPr lang="en-US" dirty="0" err="1"/>
              <a:t>br</a:t>
            </a:r>
            <a:r>
              <a:rPr lang="en-US" dirty="0"/>
              <a:t>&gt;";</a:t>
            </a:r>
            <a:endParaRPr lang="en-US" dirty="0"/>
          </a:p>
          <a:p>
            <a:pPr marL="0" indent="0">
              <a:buNone/>
            </a:pPr>
            <a:r>
              <a:rPr lang="en-US" dirty="0"/>
              <a:t>echo "Path: " . $d-&gt;path . "&lt;</a:t>
            </a:r>
            <a:r>
              <a:rPr lang="en-US" dirty="0" err="1"/>
              <a:t>br</a:t>
            </a:r>
            <a:r>
              <a:rPr lang="en-US" dirty="0"/>
              <a:t>&gt;";</a:t>
            </a:r>
            <a:endParaRPr lang="en-US" dirty="0"/>
          </a:p>
          <a:p>
            <a:pPr marL="0" indent="0">
              <a:buNone/>
            </a:pPr>
            <a:r>
              <a:rPr lang="en-US" dirty="0" smtClean="0"/>
              <a:t>while </a:t>
            </a:r>
            <a:r>
              <a:rPr lang="en-US" dirty="0"/>
              <a:t>(($file = $d-&gt;read()) !== false){</a:t>
            </a:r>
            <a:endParaRPr lang="en-US" dirty="0"/>
          </a:p>
          <a:p>
            <a:pPr marL="0" indent="0">
              <a:buNone/>
            </a:pPr>
            <a:r>
              <a:rPr lang="en-US" dirty="0"/>
              <a:t>  echo "filename: " . $file . "&lt;</a:t>
            </a:r>
            <a:r>
              <a:rPr lang="en-US" dirty="0" err="1"/>
              <a:t>br</a:t>
            </a:r>
            <a:r>
              <a:rPr lang="en-US" dirty="0"/>
              <a:t>&gt;";</a:t>
            </a:r>
            <a:endParaRPr lang="en-US" dirty="0"/>
          </a:p>
          <a:p>
            <a:pPr marL="0" indent="0">
              <a:buNone/>
            </a:pPr>
            <a:r>
              <a:rPr lang="en-US" dirty="0"/>
              <a:t>}</a:t>
            </a:r>
            <a:endParaRPr lang="en-US" dirty="0"/>
          </a:p>
          <a:p>
            <a:pPr marL="0" indent="0">
              <a:buNone/>
            </a:pPr>
            <a:r>
              <a:rPr lang="en-US" dirty="0"/>
              <a:t>$d-&gt;close();</a:t>
            </a:r>
            <a:endParaRPr lang="en-US" dirty="0"/>
          </a:p>
          <a:p>
            <a:pPr marL="0" indent="0">
              <a:buNone/>
            </a:pPr>
            <a:r>
              <a:rPr lang="en-US" dirty="0"/>
              <a:t>?&gt;</a:t>
            </a:r>
            <a:endParaRPr lang="en-US" dirty="0"/>
          </a:p>
        </p:txBody>
      </p:sp>
      <p:sp>
        <p:nvSpPr>
          <p:cNvPr id="4" name="TextBox 3"/>
          <p:cNvSpPr txBox="1"/>
          <p:nvPr/>
        </p:nvSpPr>
        <p:spPr>
          <a:xfrm>
            <a:off x="609600" y="1676400"/>
            <a:ext cx="4191000" cy="369332"/>
          </a:xfrm>
          <a:prstGeom prst="rect">
            <a:avLst/>
          </a:prstGeom>
          <a:noFill/>
        </p:spPr>
        <p:txBody>
          <a:bodyPr wrap="square" rtlCol="0">
            <a:spAutoFit/>
          </a:bodyPr>
          <a:lstStyle/>
          <a:p>
            <a:endParaRPr lang="en-US" dirty="0"/>
          </a:p>
        </p:txBody>
      </p:sp>
      <p:sp>
        <p:nvSpPr>
          <p:cNvPr id="7" name="Slide Number Placeholder 6"/>
          <p:cNvSpPr>
            <a:spLocks noGrp="1"/>
          </p:cNvSpPr>
          <p:nvPr>
            <p:ph type="sldNum" sz="quarter" idx="12"/>
          </p:nvPr>
        </p:nvSpPr>
        <p:spPr/>
        <p:txBody>
          <a:bodyPr/>
          <a:lstStyle/>
          <a:p>
            <a:fld id="{3E33FAB7-B1C0-42BF-9776-F867566FD6E9}" type="slidenum">
              <a:rPr lang="en-US" smtClean="0"/>
            </a:fld>
            <a:endParaRPr lang="en-US"/>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0" y="2819401"/>
            <a:ext cx="42672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PHP </a:t>
            </a:r>
            <a:r>
              <a:rPr lang="en-US" dirty="0" err="1"/>
              <a:t>rewinddir</a:t>
            </a:r>
            <a:r>
              <a:rPr lang="en-US" dirty="0"/>
              <a:t>() Function</a:t>
            </a:r>
            <a:endParaRPr lang="en-US" dirty="0"/>
          </a:p>
        </p:txBody>
      </p:sp>
      <p:sp>
        <p:nvSpPr>
          <p:cNvPr id="3" name="Content Placeholder 2"/>
          <p:cNvSpPr>
            <a:spLocks noGrp="1"/>
          </p:cNvSpPr>
          <p:nvPr>
            <p:ph idx="1"/>
          </p:nvPr>
        </p:nvSpPr>
        <p:spPr>
          <a:xfrm>
            <a:off x="3886200" y="762000"/>
            <a:ext cx="4953000" cy="5638800"/>
          </a:xfrm>
        </p:spPr>
        <p:txBody>
          <a:bodyPr>
            <a:noAutofit/>
          </a:bodyPr>
          <a:lstStyle/>
          <a:p>
            <a:r>
              <a:rPr lang="en-US" sz="1600" dirty="0" smtClean="0"/>
              <a:t>Example ex5.php</a:t>
            </a:r>
            <a:endParaRPr lang="en-US" sz="1600" dirty="0"/>
          </a:p>
          <a:p>
            <a:pPr marL="0" indent="0">
              <a:buNone/>
            </a:pPr>
            <a:r>
              <a:rPr lang="en-US" sz="1600" dirty="0" smtClean="0"/>
              <a:t>Open </a:t>
            </a:r>
            <a:r>
              <a:rPr lang="en-US" sz="1600" dirty="0"/>
              <a:t>a directory, list its files, reset directory handle, list its files once again, then close:</a:t>
            </a:r>
            <a:endParaRPr lang="en-US" sz="1600" dirty="0"/>
          </a:p>
          <a:p>
            <a:pPr marL="0" indent="0">
              <a:buNone/>
            </a:pPr>
            <a:r>
              <a:rPr lang="en-US" sz="1600" dirty="0"/>
              <a:t>&lt;?</a:t>
            </a:r>
            <a:r>
              <a:rPr lang="en-US" sz="1600" dirty="0" err="1"/>
              <a:t>php</a:t>
            </a:r>
            <a:endParaRPr lang="en-US" sz="1600" dirty="0"/>
          </a:p>
          <a:p>
            <a:pPr marL="0" indent="0">
              <a:buNone/>
            </a:pPr>
            <a:r>
              <a:rPr lang="en-US" sz="1600" dirty="0"/>
              <a:t>$</a:t>
            </a:r>
            <a:r>
              <a:rPr lang="en-US" sz="1600" dirty="0" err="1"/>
              <a:t>dir</a:t>
            </a:r>
            <a:r>
              <a:rPr lang="en-US" sz="1600" dirty="0"/>
              <a:t> = "c:wamp/www/File/uploads";</a:t>
            </a:r>
            <a:endParaRPr lang="en-US" sz="1600" dirty="0"/>
          </a:p>
          <a:p>
            <a:pPr marL="0" indent="0">
              <a:buNone/>
            </a:pPr>
            <a:r>
              <a:rPr lang="en-US" sz="1600" dirty="0"/>
              <a:t>// Open a directory, and read its contents</a:t>
            </a:r>
            <a:endParaRPr lang="en-US" sz="1600" dirty="0"/>
          </a:p>
          <a:p>
            <a:pPr marL="0" indent="0">
              <a:buNone/>
            </a:pPr>
            <a:r>
              <a:rPr lang="en-US" sz="1600" dirty="0"/>
              <a:t>if (</a:t>
            </a:r>
            <a:r>
              <a:rPr lang="en-US" sz="1600" dirty="0" err="1"/>
              <a:t>is_dir</a:t>
            </a:r>
            <a:r>
              <a:rPr lang="en-US" sz="1600" dirty="0"/>
              <a:t>($</a:t>
            </a:r>
            <a:r>
              <a:rPr lang="en-US" sz="1600" dirty="0" err="1"/>
              <a:t>dir</a:t>
            </a:r>
            <a:r>
              <a:rPr lang="en-US" sz="1600" dirty="0"/>
              <a:t>)){</a:t>
            </a:r>
            <a:endParaRPr lang="en-US" sz="1600" dirty="0"/>
          </a:p>
          <a:p>
            <a:pPr marL="0" indent="0">
              <a:buNone/>
            </a:pPr>
            <a:r>
              <a:rPr lang="en-US" sz="1600" dirty="0"/>
              <a:t>  if ($dh = </a:t>
            </a:r>
            <a:r>
              <a:rPr lang="en-US" sz="1600" dirty="0" err="1"/>
              <a:t>opendir</a:t>
            </a:r>
            <a:r>
              <a:rPr lang="en-US" sz="1600" dirty="0"/>
              <a:t>($</a:t>
            </a:r>
            <a:r>
              <a:rPr lang="en-US" sz="1600" dirty="0" err="1"/>
              <a:t>dir</a:t>
            </a:r>
            <a:r>
              <a:rPr lang="en-US" sz="1600" dirty="0"/>
              <a:t>)){</a:t>
            </a:r>
            <a:endParaRPr lang="en-US" sz="1600" dirty="0"/>
          </a:p>
          <a:p>
            <a:pPr marL="0" indent="0">
              <a:buNone/>
            </a:pPr>
            <a:r>
              <a:rPr lang="en-US" sz="1600" dirty="0"/>
              <a:t>    // List files in </a:t>
            </a:r>
            <a:r>
              <a:rPr lang="en-US" sz="1600" dirty="0" smtClean="0"/>
              <a:t>uploads directory</a:t>
            </a:r>
            <a:endParaRPr lang="en-US" sz="1600" dirty="0"/>
          </a:p>
          <a:p>
            <a:pPr marL="0" indent="0">
              <a:buNone/>
            </a:pPr>
            <a:r>
              <a:rPr lang="en-US" sz="1600" dirty="0"/>
              <a:t>    while (($file = </a:t>
            </a:r>
            <a:r>
              <a:rPr lang="en-US" sz="1600" dirty="0" err="1"/>
              <a:t>readdir</a:t>
            </a:r>
            <a:r>
              <a:rPr lang="en-US" sz="1600" dirty="0"/>
              <a:t>($dh)) !== false){</a:t>
            </a:r>
            <a:endParaRPr lang="en-US" sz="1600" dirty="0"/>
          </a:p>
          <a:p>
            <a:pPr marL="0" indent="0">
              <a:buNone/>
            </a:pPr>
            <a:r>
              <a:rPr lang="en-US" sz="1600" dirty="0"/>
              <a:t>      echo "filename:" . $file . "&lt;</a:t>
            </a:r>
            <a:r>
              <a:rPr lang="en-US" sz="1600" dirty="0" err="1"/>
              <a:t>br</a:t>
            </a:r>
            <a:r>
              <a:rPr lang="en-US" sz="1600" dirty="0"/>
              <a:t>&gt;";</a:t>
            </a:r>
            <a:endParaRPr lang="en-US" sz="1600" dirty="0"/>
          </a:p>
          <a:p>
            <a:pPr marL="0" indent="0">
              <a:buNone/>
            </a:pPr>
            <a:r>
              <a:rPr lang="en-US" sz="1600" dirty="0"/>
              <a:t>    }</a:t>
            </a:r>
            <a:endParaRPr lang="en-US" sz="1600" dirty="0"/>
          </a:p>
          <a:p>
            <a:pPr marL="0" indent="0">
              <a:buNone/>
            </a:pPr>
            <a:r>
              <a:rPr lang="en-US" sz="1600" dirty="0"/>
              <a:t>    </a:t>
            </a:r>
            <a:r>
              <a:rPr lang="en-US" sz="1600" dirty="0" err="1"/>
              <a:t>rewinddir</a:t>
            </a:r>
            <a:r>
              <a:rPr lang="en-US" sz="1600" dirty="0"/>
              <a:t>();</a:t>
            </a:r>
            <a:endParaRPr lang="en-US" sz="1600" dirty="0"/>
          </a:p>
          <a:p>
            <a:pPr marL="0" indent="0">
              <a:buNone/>
            </a:pPr>
            <a:r>
              <a:rPr lang="en-US" sz="1600" dirty="0"/>
              <a:t>    // List once again files in </a:t>
            </a:r>
            <a:r>
              <a:rPr lang="en-US" sz="1600" dirty="0" smtClean="0"/>
              <a:t>uploads directory</a:t>
            </a:r>
            <a:endParaRPr lang="en-US" sz="1600" dirty="0"/>
          </a:p>
          <a:p>
            <a:pPr marL="0" indent="0">
              <a:buNone/>
            </a:pPr>
            <a:r>
              <a:rPr lang="en-US" sz="1600" dirty="0"/>
              <a:t>    while (($file = </a:t>
            </a:r>
            <a:r>
              <a:rPr lang="en-US" sz="1600" dirty="0" err="1"/>
              <a:t>readdir</a:t>
            </a:r>
            <a:r>
              <a:rPr lang="en-US" sz="1600" dirty="0"/>
              <a:t>($dh)) !== false){</a:t>
            </a:r>
            <a:endParaRPr lang="en-US" sz="1600" dirty="0"/>
          </a:p>
          <a:p>
            <a:pPr marL="0" indent="0">
              <a:buNone/>
            </a:pPr>
            <a:r>
              <a:rPr lang="en-US" sz="1600" dirty="0"/>
              <a:t>      echo "filename:" . $file . "&lt;</a:t>
            </a:r>
            <a:r>
              <a:rPr lang="en-US" sz="1600" dirty="0" err="1"/>
              <a:t>br</a:t>
            </a:r>
            <a:r>
              <a:rPr lang="en-US" sz="1600" dirty="0"/>
              <a:t>&gt;";</a:t>
            </a:r>
            <a:endParaRPr lang="en-US" sz="1600" dirty="0"/>
          </a:p>
          <a:p>
            <a:pPr marL="0" indent="0">
              <a:buNone/>
            </a:pPr>
            <a:r>
              <a:rPr lang="en-US" sz="1600" dirty="0"/>
              <a:t>    }  </a:t>
            </a:r>
            <a:endParaRPr lang="en-US" sz="1600" dirty="0"/>
          </a:p>
          <a:p>
            <a:pPr marL="0" indent="0">
              <a:buNone/>
            </a:pPr>
            <a:r>
              <a:rPr lang="en-US" sz="1600" dirty="0"/>
              <a:t>	</a:t>
            </a:r>
            <a:r>
              <a:rPr lang="en-US" sz="1600" dirty="0" err="1"/>
              <a:t>closedir</a:t>
            </a:r>
            <a:r>
              <a:rPr lang="en-US" sz="1600" dirty="0"/>
              <a:t>($dh); } } </a:t>
            </a:r>
            <a:endParaRPr lang="en-US" sz="1600" dirty="0"/>
          </a:p>
          <a:p>
            <a:pPr marL="0" indent="0">
              <a:buNone/>
            </a:pPr>
            <a:r>
              <a:rPr lang="en-US" sz="1600" dirty="0"/>
              <a:t>	?&gt;</a:t>
            </a:r>
            <a:endParaRPr lang="en-US" sz="1600" dirty="0"/>
          </a:p>
        </p:txBody>
      </p:sp>
      <p:sp>
        <p:nvSpPr>
          <p:cNvPr id="4" name="TextBox 3"/>
          <p:cNvSpPr txBox="1"/>
          <p:nvPr/>
        </p:nvSpPr>
        <p:spPr>
          <a:xfrm>
            <a:off x="228600" y="762000"/>
            <a:ext cx="3505200" cy="1477328"/>
          </a:xfrm>
          <a:prstGeom prst="rect">
            <a:avLst/>
          </a:prstGeom>
          <a:noFill/>
        </p:spPr>
        <p:txBody>
          <a:bodyPr wrap="square" rtlCol="0">
            <a:spAutoFit/>
          </a:bodyPr>
          <a:lstStyle/>
          <a:p>
            <a:r>
              <a:rPr lang="en-US" dirty="0"/>
              <a:t>The </a:t>
            </a:r>
            <a:r>
              <a:rPr lang="en-US" dirty="0" err="1"/>
              <a:t>rewinddir</a:t>
            </a:r>
            <a:r>
              <a:rPr lang="en-US" dirty="0"/>
              <a:t>() function resets the directory handle created by </a:t>
            </a:r>
            <a:r>
              <a:rPr lang="en-US" dirty="0" err="1"/>
              <a:t>opendir</a:t>
            </a:r>
            <a:r>
              <a:rPr lang="en-US" dirty="0"/>
              <a:t>().</a:t>
            </a:r>
            <a:endParaRPr lang="en-US" dirty="0"/>
          </a:p>
          <a:p>
            <a:r>
              <a:rPr lang="en-US" dirty="0"/>
              <a:t>Syntax</a:t>
            </a:r>
            <a:endParaRPr lang="en-US" dirty="0"/>
          </a:p>
          <a:p>
            <a:r>
              <a:rPr lang="en-US" dirty="0" err="1"/>
              <a:t>rewinddir</a:t>
            </a:r>
            <a:r>
              <a:rPr lang="en-US" dirty="0"/>
              <a:t>(</a:t>
            </a:r>
            <a:r>
              <a:rPr lang="en-US" dirty="0" err="1"/>
              <a:t>dir_handle</a:t>
            </a:r>
            <a:r>
              <a:rPr lang="en-US" dirty="0"/>
              <a:t>);</a:t>
            </a:r>
            <a:endParaRPr lang="en-US" dirty="0"/>
          </a:p>
        </p:txBody>
      </p:sp>
      <p:sp>
        <p:nvSpPr>
          <p:cNvPr id="6" name="Slide Number Placeholder 5"/>
          <p:cNvSpPr>
            <a:spLocks noGrp="1"/>
          </p:cNvSpPr>
          <p:nvPr>
            <p:ph type="sldNum" sz="quarter" idx="12"/>
          </p:nvPr>
        </p:nvSpPr>
        <p:spPr/>
        <p:txBody>
          <a:bodyPr/>
          <a:lstStyle/>
          <a:p>
            <a:fld id="{3E33FAB7-B1C0-42BF-9776-F867566FD6E9}" type="slidenum">
              <a:rPr lang="en-US" smtClean="0"/>
            </a:fld>
            <a:endParaRPr lang="en-US"/>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 y="2239329"/>
            <a:ext cx="3549986" cy="4161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fontScale="90000"/>
          </a:bodyPr>
          <a:lstStyle/>
          <a:p>
            <a:r>
              <a:rPr lang="en-US" dirty="0"/>
              <a:t>PHP </a:t>
            </a:r>
            <a:r>
              <a:rPr lang="en-US" dirty="0" err="1"/>
              <a:t>scandir</a:t>
            </a:r>
            <a:r>
              <a:rPr lang="en-US" dirty="0"/>
              <a:t>() Function</a:t>
            </a:r>
            <a:endParaRPr lang="en-US" dirty="0"/>
          </a:p>
        </p:txBody>
      </p:sp>
      <p:sp>
        <p:nvSpPr>
          <p:cNvPr id="3" name="Content Placeholder 2"/>
          <p:cNvSpPr>
            <a:spLocks noGrp="1"/>
          </p:cNvSpPr>
          <p:nvPr>
            <p:ph idx="1"/>
          </p:nvPr>
        </p:nvSpPr>
        <p:spPr>
          <a:xfrm>
            <a:off x="533400" y="838200"/>
            <a:ext cx="4114800" cy="5562600"/>
          </a:xfrm>
        </p:spPr>
        <p:txBody>
          <a:bodyPr>
            <a:noAutofit/>
          </a:bodyPr>
          <a:lstStyle/>
          <a:p>
            <a:r>
              <a:rPr lang="en-US" sz="1600" dirty="0"/>
              <a:t>The </a:t>
            </a:r>
            <a:r>
              <a:rPr lang="en-US" sz="1600" dirty="0" err="1"/>
              <a:t>scandir</a:t>
            </a:r>
            <a:r>
              <a:rPr lang="en-US" sz="1600" dirty="0"/>
              <a:t>() function returns an array of files and directories of the specified directory.</a:t>
            </a:r>
            <a:endParaRPr lang="en-US" sz="1600" dirty="0"/>
          </a:p>
          <a:p>
            <a:r>
              <a:rPr lang="en-US" sz="1600" dirty="0"/>
              <a:t>Syntax</a:t>
            </a:r>
            <a:endParaRPr lang="en-US" sz="1600" dirty="0"/>
          </a:p>
          <a:p>
            <a:r>
              <a:rPr lang="en-US" sz="1600" dirty="0" err="1"/>
              <a:t>scandir</a:t>
            </a:r>
            <a:r>
              <a:rPr lang="en-US" sz="1600" dirty="0"/>
              <a:t>(</a:t>
            </a:r>
            <a:r>
              <a:rPr lang="en-US" sz="1600" dirty="0" err="1"/>
              <a:t>directory,sorting_order,context</a:t>
            </a:r>
            <a:r>
              <a:rPr lang="en-US" sz="1600" dirty="0"/>
              <a:t>);</a:t>
            </a:r>
            <a:endParaRPr lang="en-US" sz="1600" dirty="0"/>
          </a:p>
          <a:p>
            <a:r>
              <a:rPr lang="en-US" sz="1600" dirty="0" smtClean="0"/>
              <a:t>Example</a:t>
            </a:r>
            <a:endParaRPr lang="en-US" sz="1600" dirty="0" smtClean="0"/>
          </a:p>
          <a:p>
            <a:r>
              <a:rPr lang="en-US" sz="1600" dirty="0" smtClean="0"/>
              <a:t>List </a:t>
            </a:r>
            <a:r>
              <a:rPr lang="en-US" sz="1600" dirty="0"/>
              <a:t>files and directories inside the images directory:</a:t>
            </a:r>
            <a:endParaRPr lang="en-US" sz="1600" dirty="0"/>
          </a:p>
          <a:p>
            <a:pPr marL="0" indent="0">
              <a:buNone/>
            </a:pPr>
            <a:r>
              <a:rPr lang="en-US" sz="1600" dirty="0" smtClean="0"/>
              <a:t>Ex6.php</a:t>
            </a:r>
            <a:endParaRPr lang="en-US" sz="1600" dirty="0" smtClean="0"/>
          </a:p>
          <a:p>
            <a:pPr marL="0" indent="0">
              <a:buNone/>
            </a:pPr>
            <a:r>
              <a:rPr lang="en-US" sz="1600" dirty="0" smtClean="0"/>
              <a:t>&lt;?</a:t>
            </a:r>
            <a:r>
              <a:rPr lang="en-US" sz="1600" dirty="0" err="1"/>
              <a:t>php</a:t>
            </a:r>
            <a:endParaRPr lang="en-US" sz="1600" dirty="0"/>
          </a:p>
          <a:p>
            <a:pPr marL="0" indent="0">
              <a:buNone/>
            </a:pPr>
            <a:r>
              <a:rPr lang="en-US" sz="1600" dirty="0"/>
              <a:t>$</a:t>
            </a:r>
            <a:r>
              <a:rPr lang="en-US" sz="1600" dirty="0" err="1"/>
              <a:t>dir</a:t>
            </a:r>
            <a:r>
              <a:rPr lang="en-US" sz="1600" dirty="0"/>
              <a:t> = </a:t>
            </a:r>
            <a:r>
              <a:rPr lang="en-US" sz="1600" dirty="0" smtClean="0"/>
              <a:t>"</a:t>
            </a:r>
            <a:r>
              <a:rPr lang="en-US" sz="1600" dirty="0"/>
              <a:t> c:wamp/www/File/uploads </a:t>
            </a:r>
            <a:r>
              <a:rPr lang="en-US" sz="1600" dirty="0" smtClean="0"/>
              <a:t>";</a:t>
            </a:r>
            <a:endParaRPr lang="en-US" sz="1600" dirty="0"/>
          </a:p>
          <a:p>
            <a:pPr marL="0" indent="0">
              <a:buNone/>
            </a:pPr>
            <a:r>
              <a:rPr lang="en-US" sz="1600" dirty="0" smtClean="0"/>
              <a:t>// </a:t>
            </a:r>
            <a:r>
              <a:rPr lang="en-US" sz="1600" dirty="0"/>
              <a:t>Sort in ascending order - this is default</a:t>
            </a:r>
            <a:endParaRPr lang="en-US" sz="1600" dirty="0"/>
          </a:p>
          <a:p>
            <a:pPr marL="0" indent="0">
              <a:buNone/>
            </a:pPr>
            <a:r>
              <a:rPr lang="en-US" sz="1600" dirty="0"/>
              <a:t>$a = </a:t>
            </a:r>
            <a:r>
              <a:rPr lang="en-US" sz="1600" dirty="0" err="1"/>
              <a:t>scandir</a:t>
            </a:r>
            <a:r>
              <a:rPr lang="en-US" sz="1600" dirty="0"/>
              <a:t>($</a:t>
            </a:r>
            <a:r>
              <a:rPr lang="en-US" sz="1600" dirty="0" err="1"/>
              <a:t>dir</a:t>
            </a:r>
            <a:r>
              <a:rPr lang="en-US" sz="1600" dirty="0"/>
              <a:t>);</a:t>
            </a:r>
            <a:endParaRPr lang="en-US" sz="1600" dirty="0"/>
          </a:p>
          <a:p>
            <a:pPr marL="0" indent="0">
              <a:buNone/>
            </a:pPr>
            <a:r>
              <a:rPr lang="en-US" sz="1600" dirty="0" smtClean="0"/>
              <a:t>// </a:t>
            </a:r>
            <a:r>
              <a:rPr lang="en-US" sz="1600" dirty="0"/>
              <a:t>Sort in descending order</a:t>
            </a:r>
            <a:endParaRPr lang="en-US" sz="1600" dirty="0"/>
          </a:p>
          <a:p>
            <a:pPr marL="0" indent="0">
              <a:buNone/>
            </a:pPr>
            <a:r>
              <a:rPr lang="en-US" sz="1600" dirty="0"/>
              <a:t>$b = </a:t>
            </a:r>
            <a:r>
              <a:rPr lang="en-US" sz="1600" dirty="0" err="1"/>
              <a:t>scandir</a:t>
            </a:r>
            <a:r>
              <a:rPr lang="en-US" sz="1600" dirty="0"/>
              <a:t>($dir,1);</a:t>
            </a:r>
            <a:endParaRPr lang="en-US" sz="1600" dirty="0"/>
          </a:p>
          <a:p>
            <a:pPr marL="0" indent="0">
              <a:buNone/>
            </a:pPr>
            <a:r>
              <a:rPr lang="en-US" sz="1600" dirty="0" err="1" smtClean="0"/>
              <a:t>print_r</a:t>
            </a:r>
            <a:r>
              <a:rPr lang="en-US" sz="1600" dirty="0"/>
              <a:t>($a);</a:t>
            </a:r>
            <a:endParaRPr lang="en-US" sz="1600" dirty="0"/>
          </a:p>
          <a:p>
            <a:pPr marL="0" indent="0">
              <a:buNone/>
            </a:pPr>
            <a:r>
              <a:rPr lang="en-US" sz="1600" dirty="0" err="1"/>
              <a:t>print_r</a:t>
            </a:r>
            <a:r>
              <a:rPr lang="en-US" sz="1600" dirty="0"/>
              <a:t>($b);</a:t>
            </a:r>
            <a:endParaRPr lang="en-US" sz="1600" dirty="0"/>
          </a:p>
          <a:p>
            <a:pPr marL="0" indent="0">
              <a:buNone/>
            </a:pPr>
            <a:r>
              <a:rPr lang="en-US" sz="1600" dirty="0" smtClean="0"/>
              <a:t>?&gt;</a:t>
            </a:r>
            <a:endParaRPr lang="en-US" sz="1600" dirty="0"/>
          </a:p>
          <a:p>
            <a:endParaRPr lang="en-US" sz="1600" dirty="0"/>
          </a:p>
        </p:txBody>
      </p:sp>
      <p:sp>
        <p:nvSpPr>
          <p:cNvPr id="4" name="TextBox 3"/>
          <p:cNvSpPr txBox="1"/>
          <p:nvPr/>
        </p:nvSpPr>
        <p:spPr>
          <a:xfrm>
            <a:off x="4876800" y="838200"/>
            <a:ext cx="3810000" cy="5355312"/>
          </a:xfrm>
          <a:prstGeom prst="rect">
            <a:avLst/>
          </a:prstGeom>
          <a:noFill/>
        </p:spPr>
        <p:txBody>
          <a:bodyPr wrap="square" rtlCol="0">
            <a:spAutoFit/>
          </a:bodyPr>
          <a:lstStyle/>
          <a:p>
            <a:r>
              <a:rPr lang="en-US" dirty="0"/>
              <a:t>Result:</a:t>
            </a:r>
            <a:endParaRPr lang="en-US" dirty="0"/>
          </a:p>
          <a:p>
            <a:r>
              <a:rPr lang="en-US" dirty="0"/>
              <a:t>Array</a:t>
            </a:r>
            <a:endParaRPr lang="en-US" dirty="0"/>
          </a:p>
          <a:p>
            <a:r>
              <a:rPr lang="en-US" dirty="0"/>
              <a:t>(</a:t>
            </a:r>
            <a:endParaRPr lang="en-US" dirty="0"/>
          </a:p>
          <a:p>
            <a:r>
              <a:rPr lang="en-US" dirty="0"/>
              <a:t>[0] =&gt; .</a:t>
            </a:r>
            <a:endParaRPr lang="en-US" dirty="0"/>
          </a:p>
          <a:p>
            <a:r>
              <a:rPr lang="en-US" dirty="0"/>
              <a:t>[1] =&gt; ..</a:t>
            </a:r>
            <a:endParaRPr lang="en-US" dirty="0"/>
          </a:p>
          <a:p>
            <a:r>
              <a:rPr lang="en-US" dirty="0"/>
              <a:t>[2] =&gt; cat.gif</a:t>
            </a:r>
            <a:endParaRPr lang="en-US" dirty="0"/>
          </a:p>
          <a:p>
            <a:r>
              <a:rPr lang="en-US" dirty="0"/>
              <a:t>[3] =&gt; dog.gif</a:t>
            </a:r>
            <a:endParaRPr lang="en-US" dirty="0"/>
          </a:p>
          <a:p>
            <a:r>
              <a:rPr lang="en-US" dirty="0"/>
              <a:t>[4] =&gt; horse.gif</a:t>
            </a:r>
            <a:endParaRPr lang="en-US" dirty="0"/>
          </a:p>
          <a:p>
            <a:r>
              <a:rPr lang="en-US" dirty="0"/>
              <a:t>[5] =&gt; </a:t>
            </a:r>
            <a:r>
              <a:rPr lang="en-US" dirty="0" err="1"/>
              <a:t>myimages</a:t>
            </a:r>
            <a:endParaRPr lang="en-US" dirty="0"/>
          </a:p>
          <a:p>
            <a:r>
              <a:rPr lang="en-US" dirty="0"/>
              <a:t>)</a:t>
            </a:r>
            <a:endParaRPr lang="en-US" dirty="0"/>
          </a:p>
          <a:p>
            <a:r>
              <a:rPr lang="en-US" dirty="0"/>
              <a:t>Array</a:t>
            </a:r>
            <a:endParaRPr lang="en-US" dirty="0"/>
          </a:p>
          <a:p>
            <a:r>
              <a:rPr lang="en-US" dirty="0"/>
              <a:t>(</a:t>
            </a:r>
            <a:endParaRPr lang="en-US" dirty="0"/>
          </a:p>
          <a:p>
            <a:r>
              <a:rPr lang="en-US" dirty="0"/>
              <a:t>[0] =&gt; </a:t>
            </a:r>
            <a:r>
              <a:rPr lang="en-US" dirty="0" err="1"/>
              <a:t>myimages</a:t>
            </a:r>
            <a:endParaRPr lang="en-US" dirty="0"/>
          </a:p>
          <a:p>
            <a:r>
              <a:rPr lang="en-US" dirty="0"/>
              <a:t>[1] =&gt; horse.gif</a:t>
            </a:r>
            <a:endParaRPr lang="en-US" dirty="0"/>
          </a:p>
          <a:p>
            <a:r>
              <a:rPr lang="en-US" dirty="0"/>
              <a:t>[2] =&gt; dog.gif</a:t>
            </a:r>
            <a:endParaRPr lang="en-US" dirty="0"/>
          </a:p>
          <a:p>
            <a:r>
              <a:rPr lang="en-US" dirty="0"/>
              <a:t>[3] =&gt; cat.gif</a:t>
            </a:r>
            <a:endParaRPr lang="en-US" dirty="0"/>
          </a:p>
          <a:p>
            <a:r>
              <a:rPr lang="en-US" dirty="0"/>
              <a:t>[4] =&gt; ..</a:t>
            </a:r>
            <a:endParaRPr lang="en-US" dirty="0"/>
          </a:p>
          <a:p>
            <a:r>
              <a:rPr lang="en-US" dirty="0"/>
              <a:t>[5] =&gt; .</a:t>
            </a:r>
            <a:endParaRPr lang="en-US" dirty="0"/>
          </a:p>
          <a:p>
            <a:r>
              <a:rPr lang="en-US" dirty="0"/>
              <a:t>)</a:t>
            </a:r>
            <a:endParaRPr lang="en-US" dirty="0"/>
          </a:p>
        </p:txBody>
      </p:sp>
      <p:sp>
        <p:nvSpPr>
          <p:cNvPr id="6" name="Slide Number Placeholder 5"/>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0" y="2819400"/>
            <a:ext cx="3124200" cy="838200"/>
          </a:xfrm>
        </p:spPr>
        <p:txBody>
          <a:bodyPr>
            <a:noAutofit/>
          </a:bodyPr>
          <a:lstStyle/>
          <a:p>
            <a:pPr marL="0" indent="0">
              <a:buNone/>
            </a:pPr>
            <a:r>
              <a:rPr lang="en-US" sz="4800" dirty="0" smtClean="0"/>
              <a:t>Question?</a:t>
            </a:r>
            <a:endParaRPr lang="en-US" sz="480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a:t>
            </a:r>
            <a:r>
              <a:rPr lang="en-US" dirty="0" err="1"/>
              <a:t>readfile</a:t>
            </a:r>
            <a:r>
              <a:rPr lang="en-US" dirty="0"/>
              <a:t>() </a:t>
            </a:r>
            <a:r>
              <a:rPr lang="en-US" dirty="0" smtClean="0"/>
              <a:t>Function</a:t>
            </a:r>
            <a:endParaRPr lang="en-US" dirty="0"/>
          </a:p>
        </p:txBody>
      </p:sp>
      <p:sp>
        <p:nvSpPr>
          <p:cNvPr id="3" name="Content Placeholder 2"/>
          <p:cNvSpPr>
            <a:spLocks noGrp="1"/>
          </p:cNvSpPr>
          <p:nvPr>
            <p:ph idx="1"/>
          </p:nvPr>
        </p:nvSpPr>
        <p:spPr>
          <a:xfrm>
            <a:off x="457200" y="1371600"/>
            <a:ext cx="8229600" cy="4800600"/>
          </a:xfrm>
        </p:spPr>
        <p:txBody>
          <a:bodyPr>
            <a:noAutofit/>
          </a:bodyPr>
          <a:lstStyle/>
          <a:p>
            <a:pPr>
              <a:lnSpc>
                <a:spcPct val="140000"/>
              </a:lnSpc>
            </a:pPr>
            <a:r>
              <a:rPr lang="en-US" altLang="en-US" sz="2400" dirty="0"/>
              <a:t>The readfile() function reads a file and writes its contents to the output buffer.</a:t>
            </a:r>
            <a:endParaRPr lang="en-US" altLang="en-US" sz="2400" dirty="0"/>
          </a:p>
          <a:p>
            <a:pPr marL="0" indent="0">
              <a:lnSpc>
                <a:spcPct val="140000"/>
              </a:lnSpc>
              <a:buNone/>
            </a:pPr>
            <a:r>
              <a:rPr lang="en-US" altLang="en-US" sz="2400" dirty="0"/>
              <a:t>How it works</a:t>
            </a:r>
            <a:endParaRPr lang="en-US" altLang="en-US" sz="2400" dirty="0"/>
          </a:p>
          <a:p>
            <a:pPr>
              <a:lnSpc>
                <a:spcPct val="140000"/>
              </a:lnSpc>
            </a:pPr>
            <a:r>
              <a:rPr lang="en-US" altLang="en-US" sz="2400" dirty="0"/>
              <a:t>Assume we have a text file called "webdictionary.txt" stored on the server, containing the following content</a:t>
            </a:r>
            <a:endParaRPr lang="en-US" altLang="en-US" sz="2400" dirty="0"/>
          </a:p>
          <a:p>
            <a:pPr marL="457200" lvl="1" indent="0">
              <a:lnSpc>
                <a:spcPct val="140000"/>
              </a:lnSpc>
              <a:buNone/>
            </a:pPr>
            <a:r>
              <a:rPr lang="en-US" altLang="en-US" sz="2000" dirty="0"/>
              <a:t>AJAX = Asynchronous JavaScript and XML</a:t>
            </a:r>
            <a:endParaRPr lang="en-US" altLang="en-US" sz="2000" dirty="0"/>
          </a:p>
          <a:p>
            <a:pPr marL="457200" lvl="1" indent="0">
              <a:lnSpc>
                <a:spcPct val="140000"/>
              </a:lnSpc>
              <a:buNone/>
            </a:pPr>
            <a:r>
              <a:rPr lang="en-US" altLang="en-US" sz="2000" dirty="0"/>
              <a:t>CSS = Cascading Style Sheets</a:t>
            </a:r>
            <a:endParaRPr lang="en-US" altLang="en-US" sz="2000" dirty="0"/>
          </a:p>
          <a:p>
            <a:pPr marL="457200" lvl="1" indent="0">
              <a:lnSpc>
                <a:spcPct val="140000"/>
              </a:lnSpc>
              <a:buNone/>
            </a:pPr>
            <a:r>
              <a:rPr lang="en-US" altLang="en-US" sz="2000" dirty="0"/>
              <a:t>HTML = HyperText Markup Language</a:t>
            </a:r>
            <a:endParaRPr lang="en-US" altLang="en-US" sz="2000" dirty="0"/>
          </a:p>
          <a:p>
            <a:pPr marL="457200" lvl="1" indent="0">
              <a:lnSpc>
                <a:spcPct val="140000"/>
              </a:lnSpc>
              <a:buNone/>
            </a:pPr>
            <a:r>
              <a:rPr lang="en-US" altLang="en-US" sz="2000" dirty="0"/>
              <a:t>PHP = PHP Hypertext Preprocessor</a:t>
            </a:r>
            <a:endParaRPr lang="en-US" sz="2000" dirty="0"/>
          </a:p>
          <a:p>
            <a:pPr marL="0" indent="0">
              <a:buNone/>
            </a:pPr>
            <a:endParaRPr lang="en-US" sz="200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438"/>
            <a:ext cx="8229600" cy="1143000"/>
          </a:xfrm>
        </p:spPr>
        <p:txBody>
          <a:bodyPr>
            <a:normAutofit/>
          </a:bodyPr>
          <a:lstStyle/>
          <a:p>
            <a:r>
              <a:rPr lang="en-US" dirty="0"/>
              <a:t>PHP </a:t>
            </a:r>
            <a:r>
              <a:rPr lang="en-US" dirty="0" err="1"/>
              <a:t>readfile</a:t>
            </a:r>
            <a:r>
              <a:rPr lang="en-US" dirty="0"/>
              <a:t>() </a:t>
            </a:r>
            <a:r>
              <a:rPr lang="en-US" dirty="0" smtClean="0"/>
              <a:t>Function...</a:t>
            </a:r>
            <a:endParaRPr lang="en-US" dirty="0"/>
          </a:p>
        </p:txBody>
      </p:sp>
      <p:sp>
        <p:nvSpPr>
          <p:cNvPr id="3" name="Content Placeholder 2"/>
          <p:cNvSpPr>
            <a:spLocks noGrp="1"/>
          </p:cNvSpPr>
          <p:nvPr>
            <p:ph idx="1"/>
          </p:nvPr>
        </p:nvSpPr>
        <p:spPr>
          <a:xfrm>
            <a:off x="457200" y="1371600"/>
            <a:ext cx="8229600" cy="4800600"/>
          </a:xfrm>
        </p:spPr>
        <p:txBody>
          <a:bodyPr>
            <a:noAutofit/>
          </a:bodyPr>
          <a:lstStyle/>
          <a:p>
            <a:pPr lvl="0">
              <a:lnSpc>
                <a:spcPct val="120000"/>
              </a:lnSpc>
            </a:pPr>
            <a:r>
              <a:rPr lang="en-US" altLang="en-US" sz="2200" dirty="0"/>
              <a:t>The following PHP code reads the file and writes its contents to the output buffer. </a:t>
            </a:r>
            <a:endParaRPr lang="en-US" altLang="en-US" sz="2200" dirty="0"/>
          </a:p>
          <a:p>
            <a:pPr lvl="0">
              <a:lnSpc>
                <a:spcPct val="120000"/>
              </a:lnSpc>
            </a:pPr>
            <a:r>
              <a:rPr lang="en-US" altLang="en-US" sz="2200" dirty="0"/>
              <a:t>The readfile() function returns the number of bytes read on success</a:t>
            </a:r>
            <a:endParaRPr lang="en-US" altLang="en-US" sz="2200" dirty="0"/>
          </a:p>
          <a:p>
            <a:pPr marL="0" lvl="0" indent="0">
              <a:lnSpc>
                <a:spcPct val="120000"/>
              </a:lnSpc>
              <a:buNone/>
            </a:pPr>
            <a:r>
              <a:rPr lang="en-US" altLang="en-US" sz="2200" dirty="0">
                <a:sym typeface="+mn-ea"/>
              </a:rPr>
              <a:t>Basic Syntax:</a:t>
            </a:r>
            <a:endParaRPr lang="en-US" sz="2200" dirty="0"/>
          </a:p>
          <a:p>
            <a:pPr marL="0" lvl="0" indent="0">
              <a:lnSpc>
                <a:spcPct val="120000"/>
              </a:lnSpc>
              <a:buNone/>
            </a:pPr>
            <a:r>
              <a:rPr lang="en-US" altLang="en-US" sz="1570" dirty="0"/>
              <a:t>      </a:t>
            </a:r>
            <a:r>
              <a:rPr lang="en-US" altLang="en-US" sz="2055" dirty="0"/>
              <a:t>  &lt;?php</a:t>
            </a:r>
            <a:endParaRPr lang="en-US" altLang="en-US" sz="2055" dirty="0"/>
          </a:p>
          <a:p>
            <a:pPr marL="457200" lvl="1" indent="0">
              <a:lnSpc>
                <a:spcPct val="120000"/>
              </a:lnSpc>
              <a:buNone/>
            </a:pPr>
            <a:r>
              <a:rPr lang="en-US" altLang="en-US" sz="2100" dirty="0"/>
              <a:t>    echo readfile("webdictionary.txt");</a:t>
            </a:r>
            <a:endParaRPr lang="en-US" altLang="en-US" sz="2100" dirty="0"/>
          </a:p>
          <a:p>
            <a:pPr marL="457200" lvl="1" indent="0">
              <a:lnSpc>
                <a:spcPct val="120000"/>
              </a:lnSpc>
              <a:buNone/>
            </a:pPr>
            <a:r>
              <a:rPr lang="en-US" altLang="en-US" sz="2100" dirty="0"/>
              <a:t>?&gt;</a:t>
            </a:r>
            <a:endParaRPr lang="en-US" altLang="en-US" sz="2100" dirty="0"/>
          </a:p>
          <a:p>
            <a:pPr lvl="0">
              <a:lnSpc>
                <a:spcPct val="120000"/>
              </a:lnSpc>
            </a:pPr>
            <a:r>
              <a:rPr lang="en-US" altLang="en-US" sz="2200" dirty="0"/>
              <a:t>The readfile() function is useful when you only need to open a file and read its contents without additional processing.</a:t>
            </a:r>
            <a:endParaRPr lang="en-US" altLang="en-US" sz="2200" dirty="0"/>
          </a:p>
          <a:p>
            <a:pPr marL="0" indent="0">
              <a:buNone/>
            </a:pPr>
            <a:endParaRPr lang="en-US" sz="1800" dirty="0"/>
          </a:p>
          <a:p>
            <a:pPr marL="0" indent="0">
              <a:buNone/>
            </a:pPr>
            <a:endParaRPr lang="en-US" sz="180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438"/>
            <a:ext cx="8229600" cy="1143000"/>
          </a:xfrm>
        </p:spPr>
        <p:txBody>
          <a:bodyPr>
            <a:normAutofit/>
          </a:bodyPr>
          <a:lstStyle/>
          <a:p>
            <a:r>
              <a:rPr lang="en-US" dirty="0"/>
              <a:t>PHP </a:t>
            </a:r>
            <a:r>
              <a:rPr lang="en-US" dirty="0" err="1"/>
              <a:t>readfile</a:t>
            </a:r>
            <a:r>
              <a:rPr lang="en-US" dirty="0"/>
              <a:t>() </a:t>
            </a:r>
            <a:r>
              <a:rPr lang="en-US" dirty="0" smtClean="0"/>
              <a:t>Function...</a:t>
            </a:r>
            <a:endParaRPr lang="en-US" dirty="0"/>
          </a:p>
        </p:txBody>
      </p:sp>
      <p:sp>
        <p:nvSpPr>
          <p:cNvPr id="3" name="Content Placeholder 2"/>
          <p:cNvSpPr>
            <a:spLocks noGrp="1"/>
          </p:cNvSpPr>
          <p:nvPr>
            <p:ph idx="1"/>
          </p:nvPr>
        </p:nvSpPr>
        <p:spPr>
          <a:xfrm>
            <a:off x="457200" y="1371600"/>
            <a:ext cx="8229600" cy="4800600"/>
          </a:xfrm>
        </p:spPr>
        <p:txBody>
          <a:bodyPr>
            <a:noAutofit/>
          </a:bodyPr>
          <a:lstStyle/>
          <a:p>
            <a:pPr marL="0" lvl="0" indent="0">
              <a:lnSpc>
                <a:spcPct val="120000"/>
              </a:lnSpc>
              <a:buNone/>
            </a:pPr>
            <a:r>
              <a:rPr lang="en-US" altLang="en-US" sz="2200" dirty="0"/>
              <a:t>Handling Errors </a:t>
            </a:r>
            <a:endParaRPr lang="en-US" altLang="en-US" sz="2200" dirty="0"/>
          </a:p>
          <a:p>
            <a:pPr lvl="0">
              <a:lnSpc>
                <a:spcPct val="120000"/>
              </a:lnSpc>
            </a:pPr>
            <a:r>
              <a:rPr lang="en-US" altLang="en-US" sz="2200" dirty="0"/>
              <a:t>By default, readfile() will generate warnings if the file does not exist. You can prevent this by using proper error handling:</a:t>
            </a:r>
            <a:endParaRPr lang="en-US" altLang="en-US" sz="2200" dirty="0"/>
          </a:p>
          <a:p>
            <a:pPr marL="457200" lvl="1" indent="0">
              <a:lnSpc>
                <a:spcPct val="120000"/>
              </a:lnSpc>
              <a:buNone/>
            </a:pPr>
            <a:r>
              <a:rPr lang="en-US" altLang="en-US" sz="1800" dirty="0"/>
              <a:t>&lt;?php</a:t>
            </a:r>
            <a:endParaRPr lang="en-US" altLang="en-US" sz="1800" dirty="0"/>
          </a:p>
          <a:p>
            <a:pPr marL="457200" lvl="1" indent="0">
              <a:lnSpc>
                <a:spcPct val="120000"/>
              </a:lnSpc>
              <a:buNone/>
            </a:pPr>
            <a:r>
              <a:rPr lang="en-US" altLang="en-US" sz="1800" dirty="0"/>
              <a:t>    $filename = "webdictionary.txt";</a:t>
            </a:r>
            <a:endParaRPr lang="en-US" altLang="en-US" sz="1800" dirty="0"/>
          </a:p>
          <a:p>
            <a:pPr marL="457200" lvl="1" indent="0">
              <a:lnSpc>
                <a:spcPct val="120000"/>
              </a:lnSpc>
              <a:buNone/>
            </a:pPr>
            <a:r>
              <a:rPr lang="en-US" altLang="en-US" sz="1800" dirty="0"/>
              <a:t>    if (file_exists($filename)) </a:t>
            </a:r>
            <a:endParaRPr lang="en-US" altLang="en-US" sz="1800" dirty="0"/>
          </a:p>
          <a:p>
            <a:pPr marL="457200" lvl="1" indent="0">
              <a:lnSpc>
                <a:spcPct val="120000"/>
              </a:lnSpc>
              <a:buNone/>
            </a:pPr>
            <a:r>
              <a:rPr lang="en-US" altLang="en-US" sz="1800" dirty="0"/>
              <a:t>    {</a:t>
            </a:r>
            <a:endParaRPr lang="en-US" altLang="en-US" sz="1800" dirty="0"/>
          </a:p>
          <a:p>
            <a:pPr marL="457200" lvl="1" indent="0">
              <a:lnSpc>
                <a:spcPct val="120000"/>
              </a:lnSpc>
              <a:buNone/>
            </a:pPr>
            <a:r>
              <a:rPr lang="en-US" altLang="en-US" sz="1800" dirty="0"/>
              <a:t>        echo readfile($filename);</a:t>
            </a:r>
            <a:endParaRPr lang="en-US" altLang="en-US" sz="1800" dirty="0"/>
          </a:p>
          <a:p>
            <a:pPr marL="457200" lvl="1" indent="0">
              <a:lnSpc>
                <a:spcPct val="120000"/>
              </a:lnSpc>
              <a:buNone/>
            </a:pPr>
            <a:r>
              <a:rPr lang="en-US" altLang="en-US" sz="1800" dirty="0"/>
              <a:t>    } else {</a:t>
            </a:r>
            <a:endParaRPr lang="en-US" altLang="en-US" sz="1800" dirty="0"/>
          </a:p>
          <a:p>
            <a:pPr marL="457200" lvl="1" indent="0">
              <a:lnSpc>
                <a:spcPct val="120000"/>
              </a:lnSpc>
              <a:buNone/>
            </a:pPr>
            <a:r>
              <a:rPr lang="en-US" altLang="en-US" sz="1800" dirty="0"/>
              <a:t>        echo "Error: File not found!";</a:t>
            </a:r>
            <a:endParaRPr lang="en-US" altLang="en-US" sz="1800" dirty="0"/>
          </a:p>
          <a:p>
            <a:pPr marL="457200" lvl="1" indent="0">
              <a:lnSpc>
                <a:spcPct val="120000"/>
              </a:lnSpc>
              <a:buNone/>
            </a:pPr>
            <a:r>
              <a:rPr lang="en-US" altLang="en-US" sz="1800" dirty="0"/>
              <a:t>    }</a:t>
            </a:r>
            <a:endParaRPr lang="en-US" altLang="en-US" sz="1800" dirty="0"/>
          </a:p>
          <a:p>
            <a:pPr marL="457200" lvl="1" indent="0">
              <a:lnSpc>
                <a:spcPct val="120000"/>
              </a:lnSpc>
              <a:buNone/>
            </a:pPr>
            <a:r>
              <a:rPr lang="en-US" altLang="en-US" sz="1800" dirty="0"/>
              <a:t>?&gt;</a:t>
            </a:r>
            <a:endParaRPr lang="en-US" altLang="en-US" sz="180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normAutofit/>
          </a:bodyPr>
          <a:lstStyle/>
          <a:p>
            <a:r>
              <a:rPr lang="en-US" dirty="0"/>
              <a:t>PHP </a:t>
            </a:r>
            <a:r>
              <a:rPr lang="en-US" dirty="0" err="1"/>
              <a:t>readfile</a:t>
            </a:r>
            <a:r>
              <a:rPr lang="en-US" dirty="0"/>
              <a:t>() </a:t>
            </a:r>
            <a:r>
              <a:rPr lang="en-US" dirty="0" smtClean="0"/>
              <a:t>Function...</a:t>
            </a:r>
            <a:endParaRPr lang="en-US" dirty="0"/>
          </a:p>
        </p:txBody>
      </p:sp>
      <p:sp>
        <p:nvSpPr>
          <p:cNvPr id="3" name="Content Placeholder 2"/>
          <p:cNvSpPr>
            <a:spLocks noGrp="1"/>
          </p:cNvSpPr>
          <p:nvPr>
            <p:ph idx="1"/>
          </p:nvPr>
        </p:nvSpPr>
        <p:spPr>
          <a:xfrm>
            <a:off x="457200" y="1066800"/>
            <a:ext cx="9100820" cy="4800600"/>
          </a:xfrm>
        </p:spPr>
        <p:txBody>
          <a:bodyPr>
            <a:noAutofit/>
          </a:bodyPr>
          <a:lstStyle/>
          <a:p>
            <a:pPr marL="0" lvl="0" indent="0">
              <a:lnSpc>
                <a:spcPct val="120000"/>
              </a:lnSpc>
              <a:buNone/>
            </a:pPr>
            <a:r>
              <a:rPr lang="en-US" altLang="en-US" sz="2000" dirty="0"/>
              <a:t>Using readfile() for File Downloads</a:t>
            </a:r>
            <a:endParaRPr lang="en-US" altLang="en-US" sz="2000" dirty="0"/>
          </a:p>
          <a:p>
            <a:pPr lvl="0">
              <a:lnSpc>
                <a:spcPct val="120000"/>
              </a:lnSpc>
            </a:pPr>
            <a:r>
              <a:rPr lang="en-US" altLang="en-US" sz="1800" dirty="0"/>
              <a:t>You can use readfile() to force a file download instead of displaying it in the browser:</a:t>
            </a:r>
            <a:endParaRPr lang="en-US" altLang="en-US" sz="1800" dirty="0"/>
          </a:p>
          <a:p>
            <a:pPr marL="0" lvl="0" indent="0">
              <a:lnSpc>
                <a:spcPct val="120000"/>
              </a:lnSpc>
              <a:buNone/>
            </a:pPr>
            <a:r>
              <a:rPr lang="en-US" altLang="en-US" sz="1800" dirty="0"/>
              <a:t>&lt;?php</a:t>
            </a:r>
            <a:endParaRPr lang="en-US" altLang="en-US" sz="1800" dirty="0"/>
          </a:p>
          <a:p>
            <a:pPr marL="0" lvl="0" indent="0">
              <a:lnSpc>
                <a:spcPct val="120000"/>
              </a:lnSpc>
              <a:buNone/>
            </a:pPr>
            <a:r>
              <a:rPr lang="en-US" altLang="en-US" sz="1800" dirty="0"/>
              <a:t>    $file = "example.pdf"; </a:t>
            </a:r>
            <a:endParaRPr lang="en-US" altLang="en-US" sz="1800" dirty="0"/>
          </a:p>
          <a:p>
            <a:pPr marL="0" lvl="0" indent="0">
              <a:lnSpc>
                <a:spcPct val="120000"/>
              </a:lnSpc>
              <a:buNone/>
            </a:pPr>
            <a:r>
              <a:rPr lang="en-US" altLang="en-US" sz="1800" dirty="0"/>
              <a:t>    if (file_exists($file)) {</a:t>
            </a:r>
            <a:endParaRPr lang="en-US" altLang="en-US" sz="1800" dirty="0"/>
          </a:p>
          <a:p>
            <a:pPr marL="0" lvl="0" indent="0">
              <a:lnSpc>
                <a:spcPct val="120000"/>
              </a:lnSpc>
              <a:buNone/>
            </a:pPr>
            <a:r>
              <a:rPr lang="en-US" altLang="en-US" sz="1800" dirty="0"/>
              <a:t>        header('Content-Description: File Transfer');</a:t>
            </a:r>
            <a:endParaRPr lang="en-US" altLang="en-US" sz="1800" dirty="0"/>
          </a:p>
          <a:p>
            <a:pPr marL="0" lvl="0" indent="0">
              <a:lnSpc>
                <a:spcPct val="120000"/>
              </a:lnSpc>
              <a:buNone/>
            </a:pPr>
            <a:r>
              <a:rPr lang="en-US" altLang="en-US" sz="1800" dirty="0"/>
              <a:t>        header('Content-Type: application/octet-stream');</a:t>
            </a:r>
            <a:endParaRPr lang="en-US" altLang="en-US" sz="1800" dirty="0"/>
          </a:p>
          <a:p>
            <a:pPr marL="0" lvl="0" indent="0">
              <a:lnSpc>
                <a:spcPct val="120000"/>
              </a:lnSpc>
              <a:buNone/>
            </a:pPr>
            <a:r>
              <a:rPr lang="en-US" altLang="en-US" sz="1800" dirty="0"/>
              <a:t>        header('Content-Disposition: attachment; filename="'.basename($file).'"');</a:t>
            </a:r>
            <a:endParaRPr lang="en-US" altLang="en-US" sz="1800" dirty="0"/>
          </a:p>
          <a:p>
            <a:pPr marL="0" lvl="0" indent="0">
              <a:lnSpc>
                <a:spcPct val="120000"/>
              </a:lnSpc>
              <a:buNone/>
            </a:pPr>
            <a:r>
              <a:rPr lang="en-US" altLang="en-US" sz="1800" dirty="0"/>
              <a:t>        header('Content-Length: ' . filesize($file));</a:t>
            </a:r>
            <a:endParaRPr lang="en-US" altLang="en-US" sz="1800" dirty="0"/>
          </a:p>
          <a:p>
            <a:pPr marL="0" lvl="0" indent="0">
              <a:lnSpc>
                <a:spcPct val="120000"/>
              </a:lnSpc>
              <a:buNone/>
            </a:pPr>
            <a:r>
              <a:rPr lang="en-US" altLang="en-US" sz="1800" dirty="0"/>
              <a:t>        readfile($file);</a:t>
            </a:r>
            <a:endParaRPr lang="en-US" altLang="en-US" sz="1800" dirty="0"/>
          </a:p>
          <a:p>
            <a:pPr marL="0" lvl="0" indent="0">
              <a:lnSpc>
                <a:spcPct val="120000"/>
              </a:lnSpc>
              <a:buNone/>
            </a:pPr>
            <a:r>
              <a:rPr lang="en-US" altLang="en-US" sz="1800" dirty="0"/>
              <a:t>        exit;</a:t>
            </a:r>
            <a:endParaRPr lang="en-US" altLang="en-US" sz="1800" dirty="0"/>
          </a:p>
          <a:p>
            <a:pPr marL="0" lvl="0" indent="0">
              <a:lnSpc>
                <a:spcPct val="120000"/>
              </a:lnSpc>
              <a:buNone/>
            </a:pPr>
            <a:r>
              <a:rPr lang="en-US" altLang="en-US" sz="1800" dirty="0"/>
              <a:t>    } else {</a:t>
            </a:r>
            <a:endParaRPr lang="en-US" altLang="en-US" sz="1800" dirty="0"/>
          </a:p>
          <a:p>
            <a:pPr marL="0" lvl="0" indent="0">
              <a:lnSpc>
                <a:spcPct val="120000"/>
              </a:lnSpc>
              <a:buNone/>
            </a:pPr>
            <a:r>
              <a:rPr lang="en-US" altLang="en-US" sz="1800" dirty="0"/>
              <a:t>        echo "File not found."; } </a:t>
            </a:r>
            <a:endParaRPr lang="en-US" altLang="en-US" sz="1800" dirty="0"/>
          </a:p>
          <a:p>
            <a:pPr marL="0" lvl="0" indent="0">
              <a:lnSpc>
                <a:spcPct val="120000"/>
              </a:lnSpc>
              <a:buNone/>
            </a:pPr>
            <a:r>
              <a:rPr lang="en-US" altLang="en-US" sz="1800" dirty="0"/>
              <a:t> ?&gt;</a:t>
            </a:r>
            <a:endParaRPr lang="en-US" sz="180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283"/>
            <a:ext cx="8229600" cy="1143000"/>
          </a:xfrm>
        </p:spPr>
        <p:txBody>
          <a:bodyPr>
            <a:normAutofit/>
          </a:bodyPr>
          <a:lstStyle/>
          <a:p>
            <a:r>
              <a:rPr lang="en-US" dirty="0"/>
              <a:t>PHP </a:t>
            </a:r>
            <a:r>
              <a:rPr lang="en-US" dirty="0" err="1"/>
              <a:t>readfile</a:t>
            </a:r>
            <a:r>
              <a:rPr lang="en-US" dirty="0"/>
              <a:t>() </a:t>
            </a:r>
            <a:r>
              <a:rPr lang="en-US" dirty="0" smtClean="0"/>
              <a:t>Function...</a:t>
            </a:r>
            <a:endParaRPr lang="en-US" dirty="0"/>
          </a:p>
        </p:txBody>
      </p:sp>
      <p:sp>
        <p:nvSpPr>
          <p:cNvPr id="3" name="Content Placeholder 2"/>
          <p:cNvSpPr>
            <a:spLocks noGrp="1"/>
          </p:cNvSpPr>
          <p:nvPr>
            <p:ph idx="1"/>
          </p:nvPr>
        </p:nvSpPr>
        <p:spPr>
          <a:xfrm>
            <a:off x="609600" y="1219200"/>
            <a:ext cx="8535035" cy="4800600"/>
          </a:xfrm>
        </p:spPr>
        <p:txBody>
          <a:bodyPr>
            <a:noAutofit/>
          </a:bodyPr>
          <a:lstStyle/>
          <a:p>
            <a:pPr marL="0" lvl="0" indent="0">
              <a:lnSpc>
                <a:spcPct val="160000"/>
              </a:lnSpc>
              <a:buNone/>
            </a:pPr>
            <a:r>
              <a:rPr lang="en-US" altLang="en-US" sz="2200" dirty="0"/>
              <a:t>Explanation:</a:t>
            </a:r>
            <a:endParaRPr lang="en-US" altLang="en-US" sz="2200" dirty="0"/>
          </a:p>
          <a:p>
            <a:pPr lvl="0">
              <a:lnSpc>
                <a:spcPct val="160000"/>
              </a:lnSpc>
            </a:pPr>
            <a:r>
              <a:rPr lang="en-US" altLang="en-US" sz="1800" dirty="0"/>
              <a:t>header('Content-Disposition: attachment; filename="..."') prompts the browser to download the file instead of displaying it.</a:t>
            </a:r>
            <a:endParaRPr lang="en-US" altLang="en-US" sz="1800" dirty="0"/>
          </a:p>
          <a:p>
            <a:pPr lvl="0">
              <a:lnSpc>
                <a:spcPct val="160000"/>
              </a:lnSpc>
            </a:pPr>
            <a:r>
              <a:rPr lang="en-US" altLang="en-US" sz="1800" dirty="0"/>
              <a:t>header('Content-Length: ...') ensures the correct file size is sent.</a:t>
            </a:r>
            <a:endParaRPr lang="en-US" altLang="en-US" sz="1800" dirty="0"/>
          </a:p>
          <a:p>
            <a:pPr lvl="0">
              <a:lnSpc>
                <a:spcPct val="160000"/>
              </a:lnSpc>
            </a:pPr>
            <a:r>
              <a:rPr lang="en-US" altLang="en-US" sz="1800" dirty="0"/>
              <a:t>exit; stops script execution after sending the file.</a:t>
            </a:r>
            <a:endParaRPr lang="en-US" altLang="en-US" sz="1800" dirty="0"/>
          </a:p>
          <a:p>
            <a:pPr marL="0" lvl="0" indent="0">
              <a:lnSpc>
                <a:spcPct val="160000"/>
              </a:lnSpc>
              <a:buNone/>
            </a:pPr>
            <a:r>
              <a:rPr lang="en-US" altLang="en-US" sz="2200" dirty="0"/>
              <a:t>Performance Considerations</a:t>
            </a:r>
            <a:endParaRPr lang="en-US" altLang="en-US" sz="2200" dirty="0"/>
          </a:p>
          <a:p>
            <a:pPr lvl="0">
              <a:lnSpc>
                <a:spcPct val="160000"/>
              </a:lnSpc>
            </a:pPr>
            <a:r>
              <a:rPr lang="en-US" altLang="en-US" sz="1800" dirty="0"/>
              <a:t>readfile() is more efficient for small to medium files because it does not require opening a file handle.</a:t>
            </a:r>
            <a:endParaRPr lang="en-US" altLang="en-US" sz="1800" dirty="0"/>
          </a:p>
          <a:p>
            <a:pPr lvl="0">
              <a:lnSpc>
                <a:spcPct val="160000"/>
              </a:lnSpc>
            </a:pPr>
            <a:r>
              <a:rPr lang="en-US" altLang="en-US" sz="1800" dirty="0"/>
              <a:t>For large files, readfile() may consume too much memory. Using fopen() and fpassthru() is a better approach:</a:t>
            </a:r>
            <a:endParaRPr lang="en-US" sz="180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a:t>PHP </a:t>
            </a:r>
            <a:r>
              <a:rPr lang="en-US" sz="3200" dirty="0" smtClean="0"/>
              <a:t>File Open/Read/Close</a:t>
            </a:r>
            <a:endParaRPr lang="en-US" sz="3200" dirty="0"/>
          </a:p>
        </p:txBody>
      </p:sp>
      <p:sp>
        <p:nvSpPr>
          <p:cNvPr id="3" name="Content Placeholder 2"/>
          <p:cNvSpPr>
            <a:spLocks noGrp="1"/>
          </p:cNvSpPr>
          <p:nvPr>
            <p:ph idx="1"/>
          </p:nvPr>
        </p:nvSpPr>
        <p:spPr>
          <a:xfrm>
            <a:off x="457200" y="1066800"/>
            <a:ext cx="8415655" cy="5562600"/>
          </a:xfrm>
        </p:spPr>
        <p:txBody>
          <a:bodyPr>
            <a:noAutofit/>
          </a:bodyPr>
          <a:lstStyle/>
          <a:p>
            <a:pPr>
              <a:lnSpc>
                <a:spcPct val="120000"/>
              </a:lnSpc>
            </a:pPr>
            <a:r>
              <a:rPr lang="en-US" sz="2200" dirty="0" smtClean="0"/>
              <a:t>PHP Open File - </a:t>
            </a:r>
            <a:r>
              <a:rPr lang="en-US" sz="2200" dirty="0" err="1" smtClean="0"/>
              <a:t>fopen</a:t>
            </a:r>
            <a:r>
              <a:rPr lang="en-US" sz="2200" dirty="0" smtClean="0"/>
              <a:t>()</a:t>
            </a:r>
            <a:endParaRPr lang="en-US" sz="2200" dirty="0" smtClean="0"/>
          </a:p>
          <a:p>
            <a:pPr lvl="1">
              <a:lnSpc>
                <a:spcPct val="120000"/>
              </a:lnSpc>
            </a:pPr>
            <a:r>
              <a:rPr lang="en-US" sz="2200" dirty="0" smtClean="0"/>
              <a:t>A </a:t>
            </a:r>
            <a:r>
              <a:rPr lang="en-US" sz="2200" dirty="0" smtClean="0">
                <a:solidFill>
                  <a:srgbClr val="FF0000"/>
                </a:solidFill>
              </a:rPr>
              <a:t>better method </a:t>
            </a:r>
            <a:r>
              <a:rPr lang="en-US" sz="2200" dirty="0" smtClean="0"/>
              <a:t>to open files is  with  the  </a:t>
            </a:r>
            <a:r>
              <a:rPr lang="en-US" sz="2200" dirty="0" err="1" smtClean="0"/>
              <a:t>fopen</a:t>
            </a:r>
            <a:r>
              <a:rPr lang="en-US" sz="2200" dirty="0" smtClean="0"/>
              <a:t>()  function.</a:t>
            </a:r>
            <a:endParaRPr lang="en-US" sz="2200" dirty="0" smtClean="0"/>
          </a:p>
          <a:p>
            <a:pPr lvl="1">
              <a:lnSpc>
                <a:spcPct val="120000"/>
              </a:lnSpc>
            </a:pPr>
            <a:r>
              <a:rPr lang="en-US" sz="2200" dirty="0" smtClean="0"/>
              <a:t>This function gives you </a:t>
            </a:r>
            <a:r>
              <a:rPr lang="en-US" sz="2200" dirty="0" smtClean="0">
                <a:solidFill>
                  <a:srgbClr val="FF0000"/>
                </a:solidFill>
              </a:rPr>
              <a:t>more options</a:t>
            </a:r>
            <a:r>
              <a:rPr lang="en-US" sz="2200" dirty="0" smtClean="0"/>
              <a:t> than the </a:t>
            </a:r>
            <a:r>
              <a:rPr lang="en-US" sz="2200" dirty="0" err="1" smtClean="0"/>
              <a:t>readfile</a:t>
            </a:r>
            <a:r>
              <a:rPr lang="en-US" sz="2200" dirty="0" smtClean="0"/>
              <a:t>() function.</a:t>
            </a:r>
            <a:endParaRPr lang="en-US" sz="2200" dirty="0" smtClean="0"/>
          </a:p>
          <a:p>
            <a:pPr lvl="1">
              <a:lnSpc>
                <a:spcPct val="120000"/>
              </a:lnSpc>
            </a:pPr>
            <a:r>
              <a:rPr lang="en-US" sz="2200" dirty="0" smtClean="0"/>
              <a:t>We will use the text file, "webdictionary.txt", during the lessons:</a:t>
            </a:r>
            <a:endParaRPr lang="en-US" sz="2200" dirty="0" smtClean="0"/>
          </a:p>
          <a:p>
            <a:pPr marL="914400" lvl="2" indent="0">
              <a:lnSpc>
                <a:spcPct val="120000"/>
              </a:lnSpc>
              <a:buNone/>
            </a:pPr>
            <a:r>
              <a:rPr lang="en-US" sz="2200" dirty="0" smtClean="0"/>
              <a:t>AJAX = Asynchronous JavaScript and XML</a:t>
            </a:r>
            <a:br>
              <a:rPr lang="en-US" sz="2200" dirty="0" smtClean="0"/>
            </a:br>
            <a:r>
              <a:rPr lang="en-US" sz="2200" dirty="0" smtClean="0"/>
              <a:t>CSS = Cascading Style Sheets</a:t>
            </a:r>
            <a:br>
              <a:rPr lang="en-US" sz="2200" dirty="0" smtClean="0"/>
            </a:br>
            <a:r>
              <a:rPr lang="en-US" sz="2200" dirty="0" smtClean="0"/>
              <a:t>HTML = Hyper Text Markup Language</a:t>
            </a:r>
            <a:br>
              <a:rPr lang="en-US" sz="2200" dirty="0" smtClean="0"/>
            </a:br>
            <a:r>
              <a:rPr lang="en-US" sz="2200" dirty="0" smtClean="0"/>
              <a:t>PHP = PHP Hypertext Preprocessor</a:t>
            </a:r>
            <a:endParaRPr lang="en-US" sz="1800" dirty="0"/>
          </a:p>
        </p:txBody>
      </p:sp>
      <p:sp>
        <p:nvSpPr>
          <p:cNvPr id="5" name="Slide Number Placeholder 4"/>
          <p:cNvSpPr>
            <a:spLocks noGrp="1"/>
          </p:cNvSpPr>
          <p:nvPr>
            <p:ph type="sldNum" sz="quarter" idx="12"/>
          </p:nvPr>
        </p:nvSpPr>
        <p:spPr/>
        <p:txBody>
          <a:bodyPr/>
          <a:lstStyle/>
          <a:p>
            <a:fld id="{3E33FAB7-B1C0-42BF-9776-F867566FD6E9}"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16173</Words>
  <Application>WPS Presentation</Application>
  <PresentationFormat>On-screen Show (4:3)</PresentationFormat>
  <Paragraphs>654</Paragraphs>
  <Slides>38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Arial</vt:lpstr>
      <vt:lpstr>SimSun</vt:lpstr>
      <vt:lpstr>Wingdings</vt:lpstr>
      <vt:lpstr>Comic Sans MS</vt:lpstr>
      <vt:lpstr>Calibri</vt:lpstr>
      <vt:lpstr>Helvetica Neue</vt:lpstr>
      <vt:lpstr>Microsoft YaHei</vt:lpstr>
      <vt:lpstr>汉仪旗黑</vt:lpstr>
      <vt:lpstr>Arial Unicode MS</vt:lpstr>
      <vt:lpstr>verdana</vt:lpstr>
      <vt:lpstr>Arial</vt:lpstr>
      <vt:lpstr>汉仪书宋二KW</vt:lpstr>
      <vt:lpstr>Office Theme</vt:lpstr>
      <vt:lpstr>Web Programming</vt:lpstr>
      <vt:lpstr>PHP Manipulating Files</vt:lpstr>
      <vt:lpstr>PHP Manipulating Files...</vt:lpstr>
      <vt:lpstr>PHP readfile() Function</vt:lpstr>
      <vt:lpstr>PHP readfile() Function...</vt:lpstr>
      <vt:lpstr>PHP readfile() Function...</vt:lpstr>
      <vt:lpstr>PHP readfile() Function...</vt:lpstr>
      <vt:lpstr>PHP readfile() Function...</vt:lpstr>
      <vt:lpstr>PHP File Open/Read/Close</vt:lpstr>
      <vt:lpstr>PHP File Open/Read/Close...</vt:lpstr>
      <vt:lpstr>The file may be opened in one of the following modes:</vt:lpstr>
      <vt:lpstr>The file may be opened in one of the following modes...</vt:lpstr>
      <vt:lpstr>PHP Read File - fread()</vt:lpstr>
      <vt:lpstr>PHP Close File - fclose()</vt:lpstr>
      <vt:lpstr>PHP Read Single Line - fgets()</vt:lpstr>
      <vt:lpstr>PHP Check End-Of-File - feof()</vt:lpstr>
      <vt:lpstr>PHP Read Single Character - fgetc()</vt:lpstr>
      <vt:lpstr>PHP File Create/Write</vt:lpstr>
      <vt:lpstr>PHP Write to File - fwrite()</vt:lpstr>
      <vt:lpstr>fwrite() …Cont</vt:lpstr>
      <vt:lpstr>PHP Overwriting</vt:lpstr>
      <vt:lpstr>Uploading File</vt:lpstr>
      <vt:lpstr>Create The Upload File PHP Script</vt:lpstr>
      <vt:lpstr>Check if File Already Exists </vt:lpstr>
      <vt:lpstr>Limit File Size</vt:lpstr>
      <vt:lpstr>Limit File Type</vt:lpstr>
      <vt:lpstr>Complete Upload File PHP Script</vt:lpstr>
      <vt:lpstr>Locking a file Reading a file content </vt:lpstr>
      <vt:lpstr>flock()</vt:lpstr>
      <vt:lpstr>Example</vt:lpstr>
      <vt:lpstr>PHP Directory Introduction</vt:lpstr>
      <vt:lpstr>PHP chdir() Function</vt:lpstr>
      <vt:lpstr>PHP chroot() Function</vt:lpstr>
      <vt:lpstr>PHP opendir() and closedir() Function</vt:lpstr>
      <vt:lpstr>PHP dir() Function</vt:lpstr>
      <vt:lpstr>PHP rewinddir() Function</vt:lpstr>
      <vt:lpstr>PHP scandir() Function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yesuf mohamed</cp:lastModifiedBy>
  <cp:revision>60</cp:revision>
  <dcterms:created xsi:type="dcterms:W3CDTF">2025-03-28T06:01:57Z</dcterms:created>
  <dcterms:modified xsi:type="dcterms:W3CDTF">2025-03-28T06:01:57Z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3DE290CFFBFDD89AEC05E4676399374F_43</vt:lpwstr>
  </property>
  <property fmtid="{D5CDD505-2E9C-101B-9397-08002B2CF9AE}" pid="3" name="KSOProductBuildVer">
    <vt:lpwstr>1033-6.11.0.8615</vt:lpwstr>
  </property>
</Properties>
</file>