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6" r:id="rId3"/>
    <p:sldId id="257" r:id="rId5"/>
    <p:sldId id="301" r:id="rId6"/>
    <p:sldId id="302" r:id="rId7"/>
    <p:sldId id="300" r:id="rId8"/>
    <p:sldId id="304" r:id="rId9"/>
    <p:sldId id="259" r:id="rId10"/>
    <p:sldId id="260" r:id="rId11"/>
    <p:sldId id="303" r:id="rId12"/>
    <p:sldId id="305" r:id="rId13"/>
    <p:sldId id="261" r:id="rId14"/>
    <p:sldId id="306" r:id="rId15"/>
    <p:sldId id="307" r:id="rId16"/>
    <p:sldId id="308" r:id="rId17"/>
    <p:sldId id="268" r:id="rId18"/>
    <p:sldId id="309" r:id="rId19"/>
    <p:sldId id="314" r:id="rId20"/>
    <p:sldId id="310" r:id="rId21"/>
    <p:sldId id="311" r:id="rId22"/>
    <p:sldId id="312" r:id="rId23"/>
    <p:sldId id="313" r:id="rId24"/>
    <p:sldId id="315" r:id="rId25"/>
    <p:sldId id="269" r:id="rId26"/>
    <p:sldId id="262" r:id="rId27"/>
    <p:sldId id="263" r:id="rId28"/>
    <p:sldId id="316" r:id="rId29"/>
    <p:sldId id="317" r:id="rId30"/>
    <p:sldId id="320" r:id="rId31"/>
    <p:sldId id="321" r:id="rId32"/>
    <p:sldId id="318" r:id="rId33"/>
    <p:sldId id="319" r:id="rId34"/>
    <p:sldId id="322" r:id="rId35"/>
    <p:sldId id="328" r:id="rId36"/>
    <p:sldId id="329" r:id="rId37"/>
    <p:sldId id="323" r:id="rId38"/>
    <p:sldId id="324" r:id="rId39"/>
    <p:sldId id="325" r:id="rId40"/>
    <p:sldId id="326" r:id="rId41"/>
    <p:sldId id="327" r:id="rId42"/>
    <p:sldId id="266" r:id="rId43"/>
    <p:sldId id="267" r:id="rId44"/>
    <p:sldId id="270" r:id="rId45"/>
    <p:sldId id="271" r:id="rId46"/>
    <p:sldId id="272" r:id="rId47"/>
    <p:sldId id="277" r:id="rId48"/>
    <p:sldId id="278" r:id="rId49"/>
    <p:sldId id="279" r:id="rId50"/>
    <p:sldId id="280" r:id="rId51"/>
    <p:sldId id="281" r:id="rId52"/>
    <p:sldId id="282" r:id="rId53"/>
    <p:sldId id="285" r:id="rId54"/>
    <p:sldId id="283" r:id="rId55"/>
    <p:sldId id="28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3" autoAdjust="0"/>
    <p:restoredTop sz="94660"/>
  </p:normalViewPr>
  <p:slideViewPr>
    <p:cSldViewPr>
      <p:cViewPr varScale="1">
        <p:scale>
          <a:sx n="69" d="100"/>
          <a:sy n="69" d="100"/>
        </p:scale>
        <p:origin x="-14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113387-4186-4968-9FFE-9FCA8247A4B9}"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FE840E-D229-46E9-B1E1-19742A248B3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14400" eaLnBrk="0" hangingPunct="0">
              <a:spcBef>
                <a:spcPct val="30000"/>
              </a:spcBef>
              <a:defRPr sz="1100">
                <a:solidFill>
                  <a:schemeClr val="tx1"/>
                </a:solidFill>
                <a:latin typeface="Calibri" pitchFamily="34" charset="0"/>
              </a:defRPr>
            </a:lvl1pPr>
            <a:lvl2pPr marL="702945" indent="-270510" defTabSz="914400" eaLnBrk="0" hangingPunct="0">
              <a:spcBef>
                <a:spcPct val="30000"/>
              </a:spcBef>
              <a:defRPr sz="1100">
                <a:solidFill>
                  <a:schemeClr val="tx1"/>
                </a:solidFill>
                <a:latin typeface="Calibri" pitchFamily="34" charset="0"/>
              </a:defRPr>
            </a:lvl2pPr>
            <a:lvl3pPr marL="1081405" indent="-216535" defTabSz="914400" eaLnBrk="0" hangingPunct="0">
              <a:spcBef>
                <a:spcPct val="30000"/>
              </a:spcBef>
              <a:defRPr sz="1100">
                <a:solidFill>
                  <a:schemeClr val="tx1"/>
                </a:solidFill>
                <a:latin typeface="Calibri" pitchFamily="34" charset="0"/>
              </a:defRPr>
            </a:lvl3pPr>
            <a:lvl4pPr marL="1513840" indent="-216535" defTabSz="914400" eaLnBrk="0" hangingPunct="0">
              <a:spcBef>
                <a:spcPct val="30000"/>
              </a:spcBef>
              <a:defRPr sz="1100">
                <a:solidFill>
                  <a:schemeClr val="tx1"/>
                </a:solidFill>
                <a:latin typeface="Calibri" pitchFamily="34" charset="0"/>
              </a:defRPr>
            </a:lvl4pPr>
            <a:lvl5pPr marL="1946275" indent="-216535" defTabSz="914400" eaLnBrk="0" hangingPunct="0">
              <a:spcBef>
                <a:spcPct val="30000"/>
              </a:spcBef>
              <a:defRPr sz="1100">
                <a:solidFill>
                  <a:schemeClr val="tx1"/>
                </a:solidFill>
                <a:latin typeface="Calibri" pitchFamily="34" charset="0"/>
              </a:defRPr>
            </a:lvl5pPr>
            <a:lvl6pPr marL="2378710" indent="-216535" defTabSz="914400" eaLnBrk="0" fontAlgn="base" hangingPunct="0">
              <a:spcBef>
                <a:spcPct val="30000"/>
              </a:spcBef>
              <a:spcAft>
                <a:spcPct val="0"/>
              </a:spcAft>
              <a:defRPr sz="1100">
                <a:solidFill>
                  <a:schemeClr val="tx1"/>
                </a:solidFill>
                <a:latin typeface="Calibri" pitchFamily="34" charset="0"/>
              </a:defRPr>
            </a:lvl6pPr>
            <a:lvl7pPr marL="2811145" indent="-216535" defTabSz="914400" eaLnBrk="0" fontAlgn="base" hangingPunct="0">
              <a:spcBef>
                <a:spcPct val="30000"/>
              </a:spcBef>
              <a:spcAft>
                <a:spcPct val="0"/>
              </a:spcAft>
              <a:defRPr sz="1100">
                <a:solidFill>
                  <a:schemeClr val="tx1"/>
                </a:solidFill>
                <a:latin typeface="Calibri" pitchFamily="34" charset="0"/>
              </a:defRPr>
            </a:lvl7pPr>
            <a:lvl8pPr marL="3243580" indent="-216535" defTabSz="914400" eaLnBrk="0" fontAlgn="base" hangingPunct="0">
              <a:spcBef>
                <a:spcPct val="30000"/>
              </a:spcBef>
              <a:spcAft>
                <a:spcPct val="0"/>
              </a:spcAft>
              <a:defRPr sz="1100">
                <a:solidFill>
                  <a:schemeClr val="tx1"/>
                </a:solidFill>
                <a:latin typeface="Calibri" pitchFamily="34" charset="0"/>
              </a:defRPr>
            </a:lvl8pPr>
            <a:lvl9pPr marL="3676015" indent="-216535" defTabSz="914400" eaLnBrk="0" fontAlgn="base" hangingPunct="0">
              <a:spcBef>
                <a:spcPct val="30000"/>
              </a:spcBef>
              <a:spcAft>
                <a:spcPct val="0"/>
              </a:spcAft>
              <a:defRPr sz="1100">
                <a:solidFill>
                  <a:schemeClr val="tx1"/>
                </a:solidFill>
                <a:latin typeface="Calibri" pitchFamily="34" charset="0"/>
              </a:defRPr>
            </a:lvl9pPr>
          </a:lstStyle>
          <a:p>
            <a:pPr eaLnBrk="1" hangingPunct="1">
              <a:spcBef>
                <a:spcPct val="0"/>
              </a:spcBef>
            </a:pPr>
            <a:fld id="{C1411E51-C159-4B34-AB2C-F2D824BF03E2}" type="slidenum">
              <a:rPr lang="en-US" altLang="en-US" sz="1200">
                <a:solidFill>
                  <a:srgbClr val="000000"/>
                </a:solidFill>
                <a:latin typeface="Arial" panose="020B0604020202090204" pitchFamily="34" charset="0"/>
              </a:rPr>
            </a:fld>
            <a:endParaRPr lang="en-US" altLang="en-US" sz="1200">
              <a:solidFill>
                <a:srgbClr val="000000"/>
              </a:solidFill>
              <a:latin typeface="Arial" panose="020B060402020209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C01FF2-B993-4C02-B003-DA0B27C354A0}" type="datetime1">
              <a:rPr lang="en-US" smtClean="0"/>
            </a:fld>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104F682-37EA-4F51-9824-FF51B2B2124D}" type="datetime1">
              <a:rPr lang="en-US" smtClean="0"/>
            </a:fld>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C1C65AA-8332-4066-ADA2-B5AF30DE371C}" type="datetime1">
              <a:rPr lang="en-US" smtClean="0"/>
            </a:fld>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FF028C0-12B6-427F-8612-56C5FC8D422E}" type="datetime1">
              <a:rPr lang="en-US" smtClean="0"/>
            </a:fld>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255ACA1-B634-4BAD-A33F-EE2C0855A837}" type="datetime1">
              <a:rPr lang="en-US" smtClean="0"/>
            </a:fld>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61324EC-4DAA-46C8-99F8-3EDF100A798E}" type="datetime1">
              <a:rPr lang="en-US" smtClean="0"/>
            </a:fld>
            <a:endParaRPr lang="en-US"/>
          </a:p>
        </p:txBody>
      </p:sp>
      <p:sp>
        <p:nvSpPr>
          <p:cNvPr id="6" name="Footer Placeholder 5"/>
          <p:cNvSpPr>
            <a:spLocks noGrp="1"/>
          </p:cNvSpPr>
          <p:nvPr>
            <p:ph type="ftr" sz="quarter" idx="11"/>
          </p:nvPr>
        </p:nvSpPr>
        <p:spPr/>
        <p:txBody>
          <a:bodyPr/>
          <a:lstStyle/>
          <a:p>
            <a:r>
              <a:rPr lang="en-US" smtClean="0"/>
              <a:t>By: Fiseha B.(Msc), Dec 2014,Dilla University</a:t>
            </a:r>
            <a:endParaRPr lang="en-US"/>
          </a:p>
        </p:txBody>
      </p:sp>
      <p:sp>
        <p:nvSpPr>
          <p:cNvPr id="7" name="Slide Number Placeholder 6"/>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5F446D1-0B64-4D15-8A68-279245D3CE9E}" type="datetime1">
              <a:rPr lang="en-US" smtClean="0"/>
            </a:fld>
            <a:endParaRPr lang="en-US"/>
          </a:p>
        </p:txBody>
      </p:sp>
      <p:sp>
        <p:nvSpPr>
          <p:cNvPr id="8" name="Footer Placeholder 7"/>
          <p:cNvSpPr>
            <a:spLocks noGrp="1"/>
          </p:cNvSpPr>
          <p:nvPr>
            <p:ph type="ftr" sz="quarter" idx="11"/>
          </p:nvPr>
        </p:nvSpPr>
        <p:spPr/>
        <p:txBody>
          <a:bodyPr/>
          <a:lstStyle/>
          <a:p>
            <a:r>
              <a:rPr lang="en-US" smtClean="0"/>
              <a:t>By: Fiseha B.(Msc), Dec 2014,Dilla University</a:t>
            </a:r>
            <a:endParaRPr lang="en-US"/>
          </a:p>
        </p:txBody>
      </p:sp>
      <p:sp>
        <p:nvSpPr>
          <p:cNvPr id="9" name="Slide Number Placeholder 8"/>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965F5F-0A64-491C-8ECA-656D275A98ED}" type="datetime1">
              <a:rPr lang="en-US" smtClean="0"/>
            </a:fld>
            <a:endParaRPr lang="en-US"/>
          </a:p>
        </p:txBody>
      </p:sp>
      <p:sp>
        <p:nvSpPr>
          <p:cNvPr id="4" name="Footer Placeholder 3"/>
          <p:cNvSpPr>
            <a:spLocks noGrp="1"/>
          </p:cNvSpPr>
          <p:nvPr>
            <p:ph type="ftr" sz="quarter" idx="11"/>
          </p:nvPr>
        </p:nvSpPr>
        <p:spPr/>
        <p:txBody>
          <a:bodyPr/>
          <a:lstStyle/>
          <a:p>
            <a:r>
              <a:rPr lang="en-US" smtClean="0"/>
              <a:t>By: Fiseha B.(Msc), Dec 2014,Dilla University</a:t>
            </a:r>
            <a:endParaRPr lang="en-US"/>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12CEA-8EE6-4F2A-832A-58E0FECE98E3}" type="datetime1">
              <a:rPr lang="en-US" smtClean="0"/>
            </a:fld>
            <a:endParaRPr lang="en-US"/>
          </a:p>
        </p:txBody>
      </p:sp>
      <p:sp>
        <p:nvSpPr>
          <p:cNvPr id="3" name="Footer Placeholder 2"/>
          <p:cNvSpPr>
            <a:spLocks noGrp="1"/>
          </p:cNvSpPr>
          <p:nvPr>
            <p:ph type="ftr" sz="quarter" idx="11"/>
          </p:nvPr>
        </p:nvSpPr>
        <p:spPr/>
        <p:txBody>
          <a:bodyPr/>
          <a:lstStyle/>
          <a:p>
            <a:r>
              <a:rPr lang="en-US" smtClean="0"/>
              <a:t>By: Fiseha B.(Msc), Dec 2014,Dilla University</a:t>
            </a:r>
            <a:endParaRPr lang="en-US"/>
          </a:p>
        </p:txBody>
      </p:sp>
      <p:sp>
        <p:nvSpPr>
          <p:cNvPr id="4" name="Slide Number Placeholder 3"/>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09D2587-AC63-4FBC-A283-987E99C0BE94}" type="datetime1">
              <a:rPr lang="en-US" smtClean="0"/>
            </a:fld>
            <a:endParaRPr lang="en-US"/>
          </a:p>
        </p:txBody>
      </p:sp>
      <p:sp>
        <p:nvSpPr>
          <p:cNvPr id="6" name="Footer Placeholder 5"/>
          <p:cNvSpPr>
            <a:spLocks noGrp="1"/>
          </p:cNvSpPr>
          <p:nvPr>
            <p:ph type="ftr" sz="quarter" idx="11"/>
          </p:nvPr>
        </p:nvSpPr>
        <p:spPr/>
        <p:txBody>
          <a:bodyPr/>
          <a:lstStyle/>
          <a:p>
            <a:r>
              <a:rPr lang="en-US" smtClean="0"/>
              <a:t>By: Fiseha B.(Msc), Dec 2014,Dilla University</a:t>
            </a:r>
            <a:endParaRPr lang="en-US"/>
          </a:p>
        </p:txBody>
      </p:sp>
      <p:sp>
        <p:nvSpPr>
          <p:cNvPr id="7" name="Slide Number Placeholder 6"/>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A7AF067-881C-4B31-9945-7C14BED9B066}" type="datetime1">
              <a:rPr lang="en-US" smtClean="0"/>
            </a:fld>
            <a:endParaRPr lang="en-US"/>
          </a:p>
        </p:txBody>
      </p:sp>
      <p:sp>
        <p:nvSpPr>
          <p:cNvPr id="6" name="Footer Placeholder 5"/>
          <p:cNvSpPr>
            <a:spLocks noGrp="1"/>
          </p:cNvSpPr>
          <p:nvPr>
            <p:ph type="ftr" sz="quarter" idx="11"/>
          </p:nvPr>
        </p:nvSpPr>
        <p:spPr/>
        <p:txBody>
          <a:bodyPr/>
          <a:lstStyle/>
          <a:p>
            <a:r>
              <a:rPr lang="en-US" smtClean="0"/>
              <a:t>By: Fiseha B.(Msc), Dec 2014,Dilla University</a:t>
            </a:r>
            <a:endParaRPr lang="en-US"/>
          </a:p>
        </p:txBody>
      </p:sp>
      <p:sp>
        <p:nvSpPr>
          <p:cNvPr id="7" name="Slide Number Placeholder 6"/>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8ECF0-E9C0-45BD-9E61-47C3FF2F50FB}"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Fiseha B.(Msc), Dec 2014,Dilla University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3FE98-7F68-40B2-9658-451EB049D25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web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pear.php.net/go-pear.pha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2184AA-8F08-43BB-9ABD-E09BE07AEE6A}" type="slidenum">
              <a:rPr lang="en-US" smtClean="0">
                <a:solidFill>
                  <a:prstClr val="black">
                    <a:tint val="75000"/>
                  </a:prstClr>
                </a:solidFill>
              </a:rPr>
            </a:fld>
            <a:endParaRPr lang="en-US">
              <a:solidFill>
                <a:prstClr val="black">
                  <a:tint val="75000"/>
                </a:prstClr>
              </a:solidFill>
            </a:endParaRPr>
          </a:p>
        </p:txBody>
      </p:sp>
      <p:sp>
        <p:nvSpPr>
          <p:cNvPr id="8" name="TextBox 1"/>
          <p:cNvSpPr txBox="1">
            <a:spLocks noChangeArrowheads="1"/>
          </p:cNvSpPr>
          <p:nvPr/>
        </p:nvSpPr>
        <p:spPr bwMode="auto">
          <a:xfrm>
            <a:off x="765969" y="3719944"/>
            <a:ext cx="7620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fontAlgn="base" hangingPunct="1">
              <a:spcBef>
                <a:spcPct val="0"/>
              </a:spcBef>
              <a:spcAft>
                <a:spcPct val="0"/>
              </a:spcAft>
            </a:pPr>
            <a:r>
              <a:rPr lang="en-US" altLang="en-US" sz="3200" dirty="0">
                <a:solidFill>
                  <a:srgbClr val="000000"/>
                </a:solidFill>
                <a:latin typeface="Comic Sans MS" panose="030F0902030302020204" pitchFamily="66" charset="0"/>
              </a:rPr>
              <a:t>Chapter</a:t>
            </a:r>
            <a:r>
              <a:rPr lang="en-US" altLang="en-US" sz="2000" dirty="0">
                <a:solidFill>
                  <a:srgbClr val="000000"/>
                </a:solidFill>
              </a:rPr>
              <a:t> </a:t>
            </a:r>
            <a:r>
              <a:rPr lang="en-US" altLang="en-US" sz="3200" dirty="0" smtClean="0">
                <a:solidFill>
                  <a:srgbClr val="000000"/>
                </a:solidFill>
                <a:latin typeface="Comic Sans MS" panose="030F0902030302020204" pitchFamily="66" charset="0"/>
              </a:rPr>
              <a:t>four</a:t>
            </a:r>
            <a:endParaRPr lang="en-US" altLang="en-US" sz="3200" dirty="0" smtClean="0">
              <a:solidFill>
                <a:srgbClr val="000000"/>
              </a:solidFill>
              <a:latin typeface="Comic Sans MS" panose="030F0902030302020204" pitchFamily="66" charset="0"/>
            </a:endParaRPr>
          </a:p>
          <a:p>
            <a:pPr algn="ctr" eaLnBrk="1" fontAlgn="base" hangingPunct="1">
              <a:spcBef>
                <a:spcPct val="0"/>
              </a:spcBef>
              <a:spcAft>
                <a:spcPct val="0"/>
              </a:spcAft>
            </a:pPr>
            <a:r>
              <a:rPr lang="en-US" altLang="en-US" sz="3200" dirty="0">
                <a:solidFill>
                  <a:srgbClr val="000000"/>
                </a:solidFill>
                <a:latin typeface="Comic Sans MS" panose="030F0902030302020204" pitchFamily="66" charset="0"/>
              </a:rPr>
              <a:t>OOP in PHP</a:t>
            </a:r>
            <a:endParaRPr lang="en-US" altLang="en-US" sz="3200" dirty="0" smtClean="0">
              <a:solidFill>
                <a:srgbClr val="000000"/>
              </a:solidFill>
              <a:latin typeface="Comic Sans MS" panose="030F0902030302020204" pitchFamily="66" charset="0"/>
            </a:endParaRPr>
          </a:p>
        </p:txBody>
      </p:sp>
      <p:sp>
        <p:nvSpPr>
          <p:cNvPr id="4" name="Rectangle 2"/>
          <p:cNvSpPr>
            <a:spLocks noGrp="1" noChangeArrowheads="1"/>
          </p:cNvSpPr>
          <p:nvPr/>
        </p:nvSpPr>
        <p:spPr>
          <a:xfrm>
            <a:off x="228600" y="1905000"/>
            <a:ext cx="8686800" cy="11658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eaLnBrk="1" hangingPunct="1"/>
            <a:r>
              <a:rPr lang="en-US" altLang="en-US" sz="4400" b="1" dirty="0" smtClean="0"/>
              <a:t>Web Programming</a:t>
            </a:r>
            <a:endParaRPr lang="en-US" altLang="en-US" sz="4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id-ID" dirty="0" smtClean="0">
                <a:solidFill>
                  <a:schemeClr val="accent1">
                    <a:satMod val="150000"/>
                  </a:schemeClr>
                </a:solidFill>
                <a:sym typeface="+mn-ea"/>
              </a:rPr>
              <a:t>Object Instantiation</a:t>
            </a:r>
            <a:endParaRPr lang="id-ID" dirty="0">
              <a:solidFill>
                <a:schemeClr val="accent1">
                  <a:satMod val="150000"/>
                </a:schemeClr>
              </a:solidFill>
            </a:endParaRPr>
          </a:p>
        </p:txBody>
      </p:sp>
      <p:sp>
        <p:nvSpPr>
          <p:cNvPr id="10243" name="Content Placeholder 2"/>
          <p:cNvSpPr>
            <a:spLocks noGrp="1"/>
          </p:cNvSpPr>
          <p:nvPr>
            <p:ph idx="1"/>
          </p:nvPr>
        </p:nvSpPr>
        <p:spPr/>
        <p:txBody>
          <a:bodyPr>
            <a:normAutofit fontScale="90000"/>
          </a:bodyPr>
          <a:lstStyle/>
          <a:p>
            <a:r>
              <a:rPr lang="en-US" altLang="en-US" dirty="0" smtClean="0"/>
              <a:t>Classes are nothing without objects! We can create multiple objects from a class. </a:t>
            </a:r>
            <a:endParaRPr lang="en-US" altLang="en-US" dirty="0" smtClean="0"/>
          </a:p>
          <a:p>
            <a:r>
              <a:rPr lang="en-US" altLang="en-US" dirty="0" smtClean="0"/>
              <a:t>Each object has all the properties and methods defined in the class, but they will have different property values.</a:t>
            </a:r>
            <a:endParaRPr lang="en-US" altLang="en-US" dirty="0" smtClean="0"/>
          </a:p>
          <a:p>
            <a:r>
              <a:rPr lang="en-US" altLang="en-US" dirty="0" smtClean="0"/>
              <a:t>Objects of a class are created using the new keyword.</a:t>
            </a:r>
            <a:endParaRPr lang="en-US" altLang="en-US" dirty="0" smtClean="0"/>
          </a:p>
          <a:p>
            <a:r>
              <a:rPr lang="en-US" altLang="en-US" dirty="0" smtClean="0"/>
              <a:t>In the example below, $apple and $banana are instances of the class Fruit:</a:t>
            </a:r>
            <a:endParaRPr lang="en-US" altLang="en-US" dirty="0" smtClean="0"/>
          </a:p>
          <a:p>
            <a:endParaRPr lang="en-US" altLang="en-US" dirty="0" smtClean="0"/>
          </a:p>
          <a:p>
            <a:endParaRPr lang="en-US" altLang="en-US" dirty="0" smtClean="0"/>
          </a:p>
        </p:txBody>
      </p:sp>
      <p:sp>
        <p:nvSpPr>
          <p:cNvPr id="4" name="Slide Number Placeholder 3"/>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id-ID" dirty="0" smtClean="0">
                <a:solidFill>
                  <a:schemeClr val="accent1">
                    <a:satMod val="150000"/>
                  </a:schemeClr>
                </a:solidFill>
              </a:rPr>
              <a:t>Object Instantiation</a:t>
            </a:r>
            <a:r>
              <a:rPr lang="en-US" altLang="id-ID" dirty="0" smtClean="0">
                <a:solidFill>
                  <a:schemeClr val="accent1">
                    <a:satMod val="150000"/>
                  </a:schemeClr>
                </a:solidFill>
              </a:rPr>
              <a:t>...</a:t>
            </a:r>
            <a:endParaRPr lang="en-US" altLang="id-ID" dirty="0" smtClean="0">
              <a:solidFill>
                <a:schemeClr val="accent1">
                  <a:satMod val="150000"/>
                </a:schemeClr>
              </a:solidFill>
            </a:endParaRPr>
          </a:p>
        </p:txBody>
      </p:sp>
      <p:sp>
        <p:nvSpPr>
          <p:cNvPr id="13315" name="Content Placeholder 2"/>
          <p:cNvSpPr>
            <a:spLocks noGrp="1"/>
          </p:cNvSpPr>
          <p:nvPr>
            <p:ph idx="1"/>
          </p:nvPr>
        </p:nvSpPr>
        <p:spPr/>
        <p:txBody>
          <a:bodyPr/>
          <a:lstStyle/>
          <a:p>
            <a:r>
              <a:rPr lang="en-US" altLang="en-US" smtClean="0"/>
              <a:t>You can instantiate an object of type Demo like this:</a:t>
            </a:r>
            <a:endParaRPr lang="en-US" altLang="en-US" smtClean="0"/>
          </a:p>
          <a:p>
            <a:endParaRPr lang="id-ID" altLang="en-US" smtClean="0"/>
          </a:p>
        </p:txBody>
      </p:sp>
      <p:sp>
        <p:nvSpPr>
          <p:cNvPr id="4" name="Rounded Rectangle 3"/>
          <p:cNvSpPr/>
          <p:nvPr/>
        </p:nvSpPr>
        <p:spPr>
          <a:xfrm>
            <a:off x="1219200" y="3124200"/>
            <a:ext cx="64770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150000"/>
              </a:lnSpc>
              <a:spcBef>
                <a:spcPts val="0"/>
              </a:spcBef>
              <a:spcAft>
                <a:spcPts val="0"/>
              </a:spcAft>
              <a:defRPr/>
            </a:pPr>
            <a:r>
              <a:rPr lang="en-US" sz="2000" b="1" dirty="0">
                <a:solidFill>
                  <a:schemeClr val="bg1"/>
                </a:solidFill>
                <a:latin typeface="Courier New" panose="02070409020205090404" pitchFamily="49" charset="0"/>
                <a:cs typeface="Courier New" panose="02070409020205090404" pitchFamily="49" charset="0"/>
              </a:rPr>
              <a:t>&lt;?</a:t>
            </a:r>
            <a:r>
              <a:rPr lang="en-US" sz="2000" b="1" dirty="0" err="1">
                <a:solidFill>
                  <a:schemeClr val="bg1"/>
                </a:solidFill>
                <a:latin typeface="Courier New" panose="02070409020205090404" pitchFamily="49" charset="0"/>
                <a:cs typeface="Courier New" panose="02070409020205090404" pitchFamily="49" charset="0"/>
              </a:rPr>
              <a:t>php</a:t>
            </a:r>
            <a:r>
              <a:rPr lang="en-US" sz="2000" b="1" dirty="0">
                <a:solidFill>
                  <a:schemeClr val="bg1"/>
                </a:solidFill>
                <a:latin typeface="Courier New" panose="02070409020205090404" pitchFamily="49" charset="0"/>
                <a:cs typeface="Courier New" panose="02070409020205090404" pitchFamily="49" charset="0"/>
              </a:rPr>
              <a:t> </a:t>
            </a:r>
            <a:endParaRPr lang="id-ID" sz="20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id-ID" sz="2000" b="1" dirty="0">
                <a:solidFill>
                  <a:schemeClr val="bg1"/>
                </a:solidFill>
                <a:latin typeface="Courier New" panose="02070409020205090404" pitchFamily="49" charset="0"/>
                <a:cs typeface="Courier New" panose="02070409020205090404" pitchFamily="49" charset="0"/>
              </a:rPr>
              <a:t>	</a:t>
            </a:r>
            <a:r>
              <a:rPr lang="en-US" sz="2000" b="1" dirty="0" err="1">
                <a:solidFill>
                  <a:schemeClr val="bg1"/>
                </a:solidFill>
                <a:latin typeface="Courier New" panose="02070409020205090404" pitchFamily="49" charset="0"/>
                <a:cs typeface="Courier New" panose="02070409020205090404" pitchFamily="49" charset="0"/>
              </a:rPr>
              <a:t>require_once</a:t>
            </a:r>
            <a:r>
              <a:rPr lang="en-US" sz="2000" b="1" dirty="0" smtClean="0">
                <a:solidFill>
                  <a:schemeClr val="bg1"/>
                </a:solidFill>
                <a:latin typeface="Courier New" panose="02070409020205090404" pitchFamily="49" charset="0"/>
                <a:cs typeface="Courier New" panose="02070409020205090404" pitchFamily="49" charset="0"/>
              </a:rPr>
              <a:t>(‘exa1.php</a:t>
            </a:r>
            <a:r>
              <a:rPr lang="en-US" sz="2000" b="1" dirty="0">
                <a:solidFill>
                  <a:schemeClr val="bg1"/>
                </a:solidFill>
                <a:latin typeface="Courier New" panose="02070409020205090404" pitchFamily="49" charset="0"/>
                <a:cs typeface="Courier New" panose="02070409020205090404" pitchFamily="49" charset="0"/>
              </a:rPr>
              <a:t>'); </a:t>
            </a:r>
            <a:endParaRPr lang="id-ID" sz="20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id-ID" sz="2000" b="1" dirty="0">
                <a:solidFill>
                  <a:schemeClr val="bg1"/>
                </a:solidFill>
                <a:latin typeface="Courier New" panose="02070409020205090404" pitchFamily="49" charset="0"/>
                <a:cs typeface="Courier New" panose="02070409020205090404" pitchFamily="49" charset="0"/>
              </a:rPr>
              <a:t>	</a:t>
            </a:r>
            <a:r>
              <a:rPr lang="en-US" sz="2000" b="1" dirty="0">
                <a:solidFill>
                  <a:schemeClr val="bg1"/>
                </a:solidFill>
                <a:latin typeface="Courier New" panose="02070409020205090404" pitchFamily="49" charset="0"/>
                <a:cs typeface="Courier New" panose="02070409020205090404" pitchFamily="49" charset="0"/>
              </a:rPr>
              <a:t>$</a:t>
            </a:r>
            <a:r>
              <a:rPr lang="en-US" sz="2000" b="1" dirty="0" err="1">
                <a:solidFill>
                  <a:schemeClr val="bg1"/>
                </a:solidFill>
                <a:latin typeface="Courier New" panose="02070409020205090404" pitchFamily="49" charset="0"/>
                <a:cs typeface="Courier New" panose="02070409020205090404" pitchFamily="49" charset="0"/>
              </a:rPr>
              <a:t>objDemo</a:t>
            </a:r>
            <a:r>
              <a:rPr lang="en-US" sz="2000" b="1" dirty="0">
                <a:solidFill>
                  <a:schemeClr val="bg1"/>
                </a:solidFill>
                <a:latin typeface="Courier New" panose="02070409020205090404" pitchFamily="49" charset="0"/>
                <a:cs typeface="Courier New" panose="02070409020205090404" pitchFamily="49" charset="0"/>
              </a:rPr>
              <a:t> = new Demo(); </a:t>
            </a:r>
            <a:endParaRPr lang="id-ID" sz="20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id-ID" sz="2000" b="1" dirty="0">
                <a:solidFill>
                  <a:schemeClr val="bg1"/>
                </a:solidFill>
                <a:latin typeface="Courier New" panose="02070409020205090404" pitchFamily="49" charset="0"/>
                <a:cs typeface="Courier New" panose="02070409020205090404" pitchFamily="49" charset="0"/>
              </a:rPr>
              <a:t>	$objDemo-&gt;name = </a:t>
            </a:r>
            <a:r>
              <a:rPr lang="id-ID" sz="2000" b="1" dirty="0" smtClean="0">
                <a:solidFill>
                  <a:schemeClr val="bg1"/>
                </a:solidFill>
                <a:latin typeface="Courier New" panose="02070409020205090404" pitchFamily="49" charset="0"/>
                <a:cs typeface="Courier New" panose="02070409020205090404" pitchFamily="49" charset="0"/>
              </a:rPr>
              <a:t>“</a:t>
            </a:r>
            <a:r>
              <a:rPr lang="en-US" sz="2000" b="1" dirty="0" err="1" smtClean="0">
                <a:solidFill>
                  <a:schemeClr val="bg1"/>
                </a:solidFill>
                <a:latin typeface="Courier New" panose="02070409020205090404" pitchFamily="49" charset="0"/>
                <a:cs typeface="Courier New" panose="02070409020205090404" pitchFamily="49" charset="0"/>
              </a:rPr>
              <a:t>Tola</a:t>
            </a:r>
            <a:r>
              <a:rPr lang="id-ID" sz="2000" b="1" dirty="0" smtClean="0">
                <a:solidFill>
                  <a:schemeClr val="bg1"/>
                </a:solidFill>
                <a:latin typeface="Courier New" panose="02070409020205090404" pitchFamily="49" charset="0"/>
                <a:cs typeface="Courier New" panose="02070409020205090404" pitchFamily="49" charset="0"/>
              </a:rPr>
              <a:t>”;</a:t>
            </a:r>
            <a:endParaRPr lang="id-ID" sz="20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id-ID" sz="2000" b="1" dirty="0">
                <a:solidFill>
                  <a:schemeClr val="bg1"/>
                </a:solidFill>
                <a:latin typeface="Courier New" panose="02070409020205090404" pitchFamily="49" charset="0"/>
                <a:cs typeface="Courier New" panose="02070409020205090404" pitchFamily="49" charset="0"/>
              </a:rPr>
              <a:t>	$objDemo-&gt;SayHallo();</a:t>
            </a:r>
            <a:endParaRPr lang="id-ID" sz="20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sz="2000" b="1" dirty="0">
                <a:solidFill>
                  <a:schemeClr val="bg1"/>
                </a:solidFill>
                <a:latin typeface="Courier New" panose="02070409020205090404" pitchFamily="49" charset="0"/>
                <a:cs typeface="Courier New" panose="02070409020205090404" pitchFamily="49" charset="0"/>
              </a:rPr>
              <a:t>?&gt; </a:t>
            </a:r>
            <a:endParaRPr lang="id-ID" sz="2000" b="1" dirty="0">
              <a:solidFill>
                <a:schemeClr val="bg1"/>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362"/>
            <a:ext cx="8229600" cy="1143000"/>
          </a:xfrm>
        </p:spPr>
        <p:txBody>
          <a:bodyPr/>
          <a:lstStyle/>
          <a:p>
            <a:pPr fontAlgn="auto">
              <a:spcAft>
                <a:spcPts val="0"/>
              </a:spcAft>
              <a:defRPr/>
            </a:pPr>
            <a:r>
              <a:rPr lang="en-US" altLang="id-ID" dirty="0" smtClean="0">
                <a:solidFill>
                  <a:schemeClr val="accent1">
                    <a:satMod val="150000"/>
                  </a:schemeClr>
                </a:solidFill>
              </a:rPr>
              <a:t>Example</a:t>
            </a:r>
            <a:endParaRPr lang="en-US" altLang="id-ID" dirty="0" smtClean="0">
              <a:solidFill>
                <a:schemeClr val="accent1">
                  <a:satMod val="150000"/>
                </a:schemeClr>
              </a:solidFill>
            </a:endParaRPr>
          </a:p>
        </p:txBody>
      </p:sp>
      <p:sp>
        <p:nvSpPr>
          <p:cNvPr id="4" name="Rounded Rectangle 3"/>
          <p:cNvSpPr/>
          <p:nvPr/>
        </p:nvSpPr>
        <p:spPr>
          <a:xfrm>
            <a:off x="914400" y="1066800"/>
            <a:ext cx="8000365" cy="535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&lt;?php</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class Fruit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 Properties</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public $name;</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public $color;</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 Methods</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function set_name($name)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$this-&gt;name = $name;</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function get_name()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return $this-&gt;name;</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a:t>
            </a:r>
            <a:endParaRPr lang="en-US" altLang="en-US" sz="1600" b="1" dirty="0">
              <a:solidFill>
                <a:schemeClr val="bg1"/>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Text Box 2"/>
          <p:cNvSpPr txBox="1"/>
          <p:nvPr/>
        </p:nvSpPr>
        <p:spPr>
          <a:xfrm>
            <a:off x="5486400" y="1339850"/>
            <a:ext cx="3403600" cy="4719955"/>
          </a:xfrm>
          <a:prstGeom prst="rect">
            <a:avLst/>
          </a:prstGeom>
        </p:spPr>
        <p:txBody>
          <a:bodyPr>
            <a:noAutofit/>
          </a:bodyPr>
          <a:p>
            <a:pPr marL="0" indent="0">
              <a:lnSpc>
                <a:spcPct val="150000"/>
              </a:lnSpc>
            </a:pPr>
            <a:r>
              <a:rPr sz="1600" b="0" i="0">
                <a:solidFill>
                  <a:schemeClr val="bg1"/>
                </a:solidFill>
                <a:latin typeface="Consolas"/>
                <a:ea typeface="Consolas"/>
              </a:rPr>
              <a:t>$apple = new Fruit();</a:t>
            </a:r>
            <a:endParaRPr sz="1600" b="0" i="0">
              <a:solidFill>
                <a:schemeClr val="bg1"/>
              </a:solidFill>
              <a:latin typeface="Consolas"/>
              <a:ea typeface="Consolas"/>
            </a:endParaRPr>
          </a:p>
          <a:p>
            <a:pPr marL="0" indent="0">
              <a:lnSpc>
                <a:spcPct val="150000"/>
              </a:lnSpc>
            </a:pPr>
            <a:r>
              <a:rPr sz="1600" b="0" i="0">
                <a:solidFill>
                  <a:schemeClr val="bg1"/>
                </a:solidFill>
                <a:latin typeface="Consolas"/>
                <a:ea typeface="Consolas"/>
              </a:rPr>
              <a:t>$banana = new Fruit();</a:t>
            </a:r>
            <a:endParaRPr sz="1600" b="0" i="0">
              <a:solidFill>
                <a:schemeClr val="bg1"/>
              </a:solidFill>
              <a:latin typeface="Consolas"/>
              <a:ea typeface="Consolas"/>
            </a:endParaRPr>
          </a:p>
          <a:p>
            <a:pPr marL="0" indent="0">
              <a:lnSpc>
                <a:spcPct val="150000"/>
              </a:lnSpc>
            </a:pPr>
            <a:r>
              <a:rPr sz="1600" b="0" i="0">
                <a:solidFill>
                  <a:schemeClr val="bg1"/>
                </a:solidFill>
                <a:latin typeface="Consolas"/>
                <a:ea typeface="Consolas"/>
              </a:rPr>
              <a:t>$apple-&gt;set_name('Apple');</a:t>
            </a:r>
            <a:endParaRPr sz="1600" b="0" i="0">
              <a:solidFill>
                <a:schemeClr val="bg1"/>
              </a:solidFill>
              <a:latin typeface="Consolas"/>
              <a:ea typeface="Consolas"/>
            </a:endParaRPr>
          </a:p>
          <a:p>
            <a:pPr marL="0" indent="0">
              <a:lnSpc>
                <a:spcPct val="150000"/>
              </a:lnSpc>
            </a:pPr>
            <a:r>
              <a:rPr sz="1600" b="0" i="0">
                <a:solidFill>
                  <a:schemeClr val="bg1"/>
                </a:solidFill>
                <a:latin typeface="Consolas"/>
                <a:ea typeface="Consolas"/>
              </a:rPr>
              <a:t>$banana-&gt;set_name('Banana');</a:t>
            </a:r>
            <a:endParaRPr sz="1600" b="0" i="0">
              <a:solidFill>
                <a:schemeClr val="bg1"/>
              </a:solidFill>
              <a:latin typeface="Consolas"/>
              <a:ea typeface="Consolas"/>
            </a:endParaRPr>
          </a:p>
          <a:p>
            <a:pPr marL="0" indent="0">
              <a:lnSpc>
                <a:spcPct val="150000"/>
              </a:lnSpc>
            </a:pPr>
            <a:r>
              <a:rPr sz="1600" b="0" i="0">
                <a:solidFill>
                  <a:schemeClr val="bg1"/>
                </a:solidFill>
                <a:latin typeface="Consolas"/>
                <a:ea typeface="Consolas"/>
              </a:rPr>
              <a:t>echo $apple-&gt;get_name();</a:t>
            </a:r>
            <a:endParaRPr sz="1600" b="0" i="0">
              <a:solidFill>
                <a:schemeClr val="bg1"/>
              </a:solidFill>
              <a:latin typeface="Consolas"/>
              <a:ea typeface="Consolas"/>
            </a:endParaRPr>
          </a:p>
          <a:p>
            <a:pPr marL="0" indent="0">
              <a:lnSpc>
                <a:spcPct val="150000"/>
              </a:lnSpc>
            </a:pPr>
            <a:r>
              <a:rPr sz="1600" b="0" i="0">
                <a:solidFill>
                  <a:schemeClr val="bg1"/>
                </a:solidFill>
                <a:latin typeface="Consolas"/>
                <a:ea typeface="Consolas"/>
              </a:rPr>
              <a:t>echo "&lt;br&gt;";</a:t>
            </a:r>
            <a:endParaRPr sz="1600" b="0" i="0">
              <a:solidFill>
                <a:schemeClr val="bg1"/>
              </a:solidFill>
              <a:latin typeface="Consolas"/>
              <a:ea typeface="Consolas"/>
            </a:endParaRPr>
          </a:p>
          <a:p>
            <a:pPr marL="0" indent="0">
              <a:lnSpc>
                <a:spcPct val="150000"/>
              </a:lnSpc>
            </a:pPr>
            <a:r>
              <a:rPr sz="1600" b="0" i="0">
                <a:solidFill>
                  <a:schemeClr val="bg1"/>
                </a:solidFill>
                <a:latin typeface="Consolas"/>
                <a:ea typeface="Consolas"/>
              </a:rPr>
              <a:t>echo $banana-&gt;get_name();</a:t>
            </a:r>
            <a:endParaRPr sz="1600" b="0" i="0">
              <a:solidFill>
                <a:schemeClr val="bg1"/>
              </a:solidFill>
              <a:latin typeface="Consolas"/>
              <a:ea typeface="Consolas"/>
            </a:endParaRPr>
          </a:p>
          <a:p>
            <a:pPr marL="0" indent="0">
              <a:lnSpc>
                <a:spcPct val="150000"/>
              </a:lnSpc>
            </a:pPr>
            <a:r>
              <a:rPr sz="1600" b="0" i="0">
                <a:solidFill>
                  <a:schemeClr val="bg1"/>
                </a:solidFill>
                <a:latin typeface="Consolas"/>
                <a:ea typeface="Consolas"/>
              </a:rPr>
              <a:t>?&gt;</a:t>
            </a:r>
            <a:endParaRPr sz="1600" b="0" i="0">
              <a:solidFill>
                <a:schemeClr val="bg1"/>
              </a:solidFill>
              <a:latin typeface="Consolas"/>
              <a:ea typeface="Consola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chemeClr val="accent1">
                    <a:satMod val="150000"/>
                  </a:schemeClr>
                </a:solidFill>
              </a:rPr>
              <a:t>The $this keyword</a:t>
            </a:r>
            <a:endParaRPr lang="en-US" dirty="0" smtClean="0">
              <a:solidFill>
                <a:schemeClr val="accent1">
                  <a:satMod val="150000"/>
                </a:schemeClr>
              </a:solidFill>
            </a:endParaRPr>
          </a:p>
        </p:txBody>
      </p:sp>
      <p:sp>
        <p:nvSpPr>
          <p:cNvPr id="13315" name="Content Placeholder 2"/>
          <p:cNvSpPr>
            <a:spLocks noGrp="1"/>
          </p:cNvSpPr>
          <p:nvPr>
            <p:ph idx="1"/>
          </p:nvPr>
        </p:nvSpPr>
        <p:spPr/>
        <p:txBody>
          <a:bodyPr/>
          <a:lstStyle/>
          <a:p>
            <a:r>
              <a:rPr lang="en-US" altLang="en-US" smtClean="0"/>
              <a:t>The $this keyword refers to the current object, and is only available inside methods.</a:t>
            </a:r>
            <a:endParaRPr lang="en-US" altLang="en-US" smtClean="0"/>
          </a:p>
        </p:txBody>
      </p:sp>
      <p:sp>
        <p:nvSpPr>
          <p:cNvPr id="4" name="Rounded Rectangle 3"/>
          <p:cNvSpPr/>
          <p:nvPr/>
        </p:nvSpPr>
        <p:spPr>
          <a:xfrm>
            <a:off x="152400" y="3276600"/>
            <a:ext cx="3785235" cy="2849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&lt;?php</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class Fruit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public $name;</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$apple = new Fruit();</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?&gt;</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endParaRPr lang="en-US" altLang="en-US" sz="1600" b="1" dirty="0">
              <a:solidFill>
                <a:schemeClr val="bg1"/>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Rounded Rectangle 2"/>
          <p:cNvSpPr/>
          <p:nvPr/>
        </p:nvSpPr>
        <p:spPr>
          <a:xfrm>
            <a:off x="4272915" y="2667000"/>
            <a:ext cx="4632960" cy="4107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&lt;?php</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class Fruit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public $name;</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function set_name($name)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$this-&gt;name = $name;</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$apple = new Fruit();</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$apple-&gt;set_name("Apple");</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echo $apple-&gt;name;</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?&gt;</a:t>
            </a:r>
            <a:endParaRPr lang="en-US" altLang="en-US" sz="1600" b="1" dirty="0">
              <a:solidFill>
                <a:schemeClr val="bg1"/>
              </a:solidFill>
              <a:latin typeface="Courier New" panose="02070409020205090404" pitchFamily="49" charset="0"/>
              <a:cs typeface="Courier New" panose="020704090202050904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id-ID" dirty="0" smtClean="0">
                <a:solidFill>
                  <a:schemeClr val="accent1">
                    <a:satMod val="150000"/>
                  </a:schemeClr>
                </a:solidFill>
              </a:rPr>
              <a:t>i</a:t>
            </a:r>
            <a:r>
              <a:rPr lang="en-US" altLang="id-ID" dirty="0" smtClean="0">
                <a:solidFill>
                  <a:schemeClr val="accent1">
                    <a:satMod val="150000"/>
                  </a:schemeClr>
                </a:solidFill>
              </a:rPr>
              <a:t>nstanceof</a:t>
            </a:r>
            <a:endParaRPr lang="en-US" altLang="id-ID" dirty="0" smtClean="0">
              <a:solidFill>
                <a:schemeClr val="accent1">
                  <a:satMod val="150000"/>
                </a:schemeClr>
              </a:solidFill>
            </a:endParaRPr>
          </a:p>
        </p:txBody>
      </p:sp>
      <p:sp>
        <p:nvSpPr>
          <p:cNvPr id="13315" name="Content Placeholder 2"/>
          <p:cNvSpPr>
            <a:spLocks noGrp="1"/>
          </p:cNvSpPr>
          <p:nvPr>
            <p:ph idx="1"/>
          </p:nvPr>
        </p:nvSpPr>
        <p:spPr/>
        <p:txBody>
          <a:bodyPr/>
          <a:lstStyle/>
          <a:p>
            <a:r>
              <a:rPr lang="en-US" altLang="en-US" smtClean="0"/>
              <a:t>You can use the instanceof keyword to check if an object belongs to a specific class:</a:t>
            </a:r>
            <a:endParaRPr lang="en-US" altLang="en-US" smtClean="0"/>
          </a:p>
        </p:txBody>
      </p:sp>
      <p:sp>
        <p:nvSpPr>
          <p:cNvPr id="4" name="Rounded Rectangle 3"/>
          <p:cNvSpPr/>
          <p:nvPr/>
        </p:nvSpPr>
        <p:spPr>
          <a:xfrm>
            <a:off x="838200" y="3276600"/>
            <a:ext cx="64770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150000"/>
              </a:lnSpc>
              <a:spcBef>
                <a:spcPts val="0"/>
              </a:spcBef>
              <a:spcAft>
                <a:spcPts val="0"/>
              </a:spcAft>
              <a:defRPr/>
            </a:pPr>
            <a:r>
              <a:rPr lang="en-US" altLang="en-US" sz="2000" b="1" dirty="0">
                <a:solidFill>
                  <a:schemeClr val="bg1"/>
                </a:solidFill>
                <a:latin typeface="Courier New" panose="02070409020205090404" pitchFamily="49" charset="0"/>
                <a:cs typeface="Courier New" panose="02070409020205090404" pitchFamily="49" charset="0"/>
              </a:rPr>
              <a:t>&lt;?php</a:t>
            </a:r>
            <a:endParaRPr lang="en-US" altLang="en-US" sz="2000" b="1" dirty="0">
              <a:solidFill>
                <a:schemeClr val="bg1"/>
              </a:solidFill>
              <a:latin typeface="Courier New" panose="02070409020205090404" pitchFamily="49" charset="0"/>
              <a:cs typeface="Courier New" panose="02070409020205090404" pitchFamily="49" charset="0"/>
            </a:endParaRPr>
          </a:p>
          <a:p>
            <a:pPr lvl="1" fontAlgn="auto">
              <a:lnSpc>
                <a:spcPct val="150000"/>
              </a:lnSpc>
              <a:spcBef>
                <a:spcPts val="0"/>
              </a:spcBef>
              <a:spcAft>
                <a:spcPts val="0"/>
              </a:spcAft>
              <a:defRPr/>
            </a:pPr>
            <a:r>
              <a:rPr lang="en-US" altLang="en-US" sz="2000" b="1" dirty="0">
                <a:solidFill>
                  <a:schemeClr val="bg1"/>
                </a:solidFill>
                <a:latin typeface="Courier New" panose="02070409020205090404" pitchFamily="49" charset="0"/>
                <a:cs typeface="Courier New" panose="02070409020205090404" pitchFamily="49" charset="0"/>
              </a:rPr>
              <a:t>$apple = new Fruit();</a:t>
            </a:r>
            <a:endParaRPr lang="en-US" altLang="en-US" sz="2000" b="1" dirty="0">
              <a:solidFill>
                <a:schemeClr val="bg1"/>
              </a:solidFill>
              <a:latin typeface="Courier New" panose="02070409020205090404" pitchFamily="49" charset="0"/>
              <a:cs typeface="Courier New" panose="02070409020205090404" pitchFamily="49" charset="0"/>
            </a:endParaRPr>
          </a:p>
          <a:p>
            <a:pPr lvl="1" fontAlgn="auto">
              <a:lnSpc>
                <a:spcPct val="150000"/>
              </a:lnSpc>
              <a:spcBef>
                <a:spcPts val="0"/>
              </a:spcBef>
              <a:spcAft>
                <a:spcPts val="0"/>
              </a:spcAft>
              <a:defRPr/>
            </a:pPr>
            <a:r>
              <a:rPr lang="en-US" altLang="en-US" sz="2000" b="1" dirty="0">
                <a:solidFill>
                  <a:schemeClr val="bg1"/>
                </a:solidFill>
                <a:latin typeface="Courier New" panose="02070409020205090404" pitchFamily="49" charset="0"/>
                <a:cs typeface="Courier New" panose="02070409020205090404" pitchFamily="49" charset="0"/>
              </a:rPr>
              <a:t>var_dump($apple instanceof Fruit);</a:t>
            </a:r>
            <a:endParaRPr lang="en-US" altLang="en-US" sz="20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2000" b="1" dirty="0">
                <a:solidFill>
                  <a:schemeClr val="bg1"/>
                </a:solidFill>
                <a:latin typeface="Courier New" panose="02070409020205090404" pitchFamily="49" charset="0"/>
                <a:cs typeface="Courier New" panose="02070409020205090404" pitchFamily="49" charset="0"/>
              </a:rPr>
              <a:t>?&gt;</a:t>
            </a:r>
            <a:endParaRPr lang="en-US" altLang="en-US" sz="2000" b="1" dirty="0">
              <a:solidFill>
                <a:schemeClr val="bg1"/>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8229600" cy="1143000"/>
          </a:xfrm>
        </p:spPr>
        <p:txBody>
          <a:bodyPr/>
          <a:lstStyle/>
          <a:p>
            <a:pPr algn="l" fontAlgn="auto">
              <a:spcAft>
                <a:spcPts val="0"/>
              </a:spcAft>
              <a:defRPr/>
            </a:pPr>
            <a:r>
              <a:rPr lang="id-ID" dirty="0" smtClean="0">
                <a:solidFill>
                  <a:schemeClr val="accent1">
                    <a:satMod val="150000"/>
                  </a:schemeClr>
                </a:solidFill>
              </a:rPr>
              <a:t>Con</a:t>
            </a:r>
            <a:r>
              <a:rPr lang="en-US" altLang="id-ID" dirty="0" smtClean="0">
                <a:solidFill>
                  <a:schemeClr val="accent1">
                    <a:satMod val="150000"/>
                  </a:schemeClr>
                </a:solidFill>
              </a:rPr>
              <a:t>s</a:t>
            </a:r>
            <a:r>
              <a:rPr lang="id-ID" dirty="0" smtClean="0">
                <a:solidFill>
                  <a:schemeClr val="accent1">
                    <a:satMod val="150000"/>
                  </a:schemeClr>
                </a:solidFill>
              </a:rPr>
              <a:t>tructor </a:t>
            </a:r>
            <a:endParaRPr lang="id-ID" dirty="0">
              <a:solidFill>
                <a:schemeClr val="accent1">
                  <a:satMod val="150000"/>
                </a:schemeClr>
              </a:solidFill>
            </a:endParaRPr>
          </a:p>
        </p:txBody>
      </p:sp>
      <p:sp>
        <p:nvSpPr>
          <p:cNvPr id="20483" name="Content Placeholder 2"/>
          <p:cNvSpPr>
            <a:spLocks noGrp="1"/>
          </p:cNvSpPr>
          <p:nvPr>
            <p:ph idx="1"/>
          </p:nvPr>
        </p:nvSpPr>
        <p:spPr>
          <a:xfrm>
            <a:off x="457200" y="990600"/>
            <a:ext cx="8576945" cy="4526280"/>
          </a:xfrm>
        </p:spPr>
        <p:txBody>
          <a:bodyPr>
            <a:noAutofit/>
          </a:bodyPr>
          <a:lstStyle/>
          <a:p>
            <a:r>
              <a:rPr lang="en-US" altLang="en-US" sz="2400" dirty="0" smtClean="0"/>
              <a:t>A constructor in OOP is a special type of method used to initialize an object when it is created. </a:t>
            </a:r>
            <a:endParaRPr lang="en-US" altLang="en-US" sz="2400" dirty="0" smtClean="0"/>
          </a:p>
          <a:p>
            <a:r>
              <a:rPr lang="en-US" altLang="en-US" sz="2400" dirty="0" smtClean="0"/>
              <a:t>It is automatically called when an instance of a class is instantiated. </a:t>
            </a:r>
            <a:endParaRPr lang="en-US" altLang="en-US" sz="2400" dirty="0" smtClean="0"/>
          </a:p>
          <a:p>
            <a:r>
              <a:rPr lang="en-US" altLang="en-US" sz="2400" dirty="0" smtClean="0"/>
              <a:t>The main purpose of a constructor is to set initial values for the object's attributes.</a:t>
            </a:r>
            <a:endParaRPr lang="en-US" altLang="en-US" sz="2400" dirty="0" smtClean="0"/>
          </a:p>
          <a:p>
            <a:pPr marL="0" indent="0">
              <a:buNone/>
            </a:pPr>
            <a:r>
              <a:rPr lang="en-US" altLang="en-US" sz="2400" dirty="0" smtClean="0"/>
              <a:t>Key Features of a Constructor:</a:t>
            </a:r>
            <a:endParaRPr lang="en-US" altLang="en-US" sz="2400" dirty="0" smtClean="0"/>
          </a:p>
          <a:p>
            <a:r>
              <a:rPr lang="en-US" altLang="en-US" sz="2400" dirty="0" smtClean="0"/>
              <a:t>Automatic Execution – It runs automatically when an object is created.</a:t>
            </a:r>
            <a:endParaRPr lang="en-US" altLang="en-US" sz="2400" dirty="0" smtClean="0"/>
          </a:p>
          <a:p>
            <a:r>
              <a:rPr lang="en-US" altLang="en-US" sz="2400" dirty="0" smtClean="0"/>
              <a:t>Same Name as Class – It has the same name as the class.</a:t>
            </a:r>
            <a:endParaRPr lang="en-US" altLang="en-US" sz="2400" dirty="0" smtClean="0"/>
          </a:p>
          <a:p>
            <a:r>
              <a:rPr lang="en-US" altLang="en-US" sz="2400" dirty="0" smtClean="0"/>
              <a:t>No Return Type – It does not have a return type (not even void).</a:t>
            </a:r>
            <a:endParaRPr lang="en-US" altLang="en-US" sz="2400" dirty="0" smtClean="0"/>
          </a:p>
          <a:p>
            <a:r>
              <a:rPr lang="en-US" altLang="en-US" sz="2400" dirty="0" smtClean="0"/>
              <a:t>Used for Initialization – It initializes object properties.</a:t>
            </a:r>
            <a:endParaRPr lang="en-US" altLang="en-US" sz="2400" dirty="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045"/>
            <a:ext cx="8229600" cy="885825"/>
          </a:xfrm>
        </p:spPr>
        <p:txBody>
          <a:bodyPr/>
          <a:lstStyle/>
          <a:p>
            <a:pPr algn="l" fontAlgn="auto">
              <a:spcAft>
                <a:spcPts val="0"/>
              </a:spcAft>
              <a:defRPr/>
            </a:pPr>
            <a:r>
              <a:rPr lang="id-ID" sz="4000" dirty="0" smtClean="0">
                <a:solidFill>
                  <a:schemeClr val="accent1">
                    <a:satMod val="150000"/>
                  </a:schemeClr>
                </a:solidFill>
              </a:rPr>
              <a:t>Cont</a:t>
            </a:r>
            <a:r>
              <a:rPr lang="en-US" altLang="id-ID" sz="4000" dirty="0" smtClean="0">
                <a:solidFill>
                  <a:schemeClr val="accent1">
                    <a:satMod val="150000"/>
                  </a:schemeClr>
                </a:solidFill>
              </a:rPr>
              <a:t>s</a:t>
            </a:r>
            <a:r>
              <a:rPr lang="id-ID" sz="4000" dirty="0" smtClean="0">
                <a:solidFill>
                  <a:schemeClr val="accent1">
                    <a:satMod val="150000"/>
                  </a:schemeClr>
                </a:solidFill>
              </a:rPr>
              <a:t>ructor</a:t>
            </a:r>
            <a:r>
              <a:rPr lang="en-US" altLang="id-ID" sz="4000" dirty="0" smtClean="0">
                <a:solidFill>
                  <a:schemeClr val="accent1">
                    <a:satMod val="150000"/>
                  </a:schemeClr>
                </a:solidFill>
              </a:rPr>
              <a:t>...</a:t>
            </a:r>
            <a:endParaRPr lang="en-US" altLang="id-ID" sz="4000" dirty="0" smtClean="0">
              <a:solidFill>
                <a:schemeClr val="accent1">
                  <a:satMod val="150000"/>
                </a:schemeClr>
              </a:solidFill>
            </a:endParaRPr>
          </a:p>
        </p:txBody>
      </p:sp>
      <p:sp>
        <p:nvSpPr>
          <p:cNvPr id="20483" name="Content Placeholder 2"/>
          <p:cNvSpPr>
            <a:spLocks noGrp="1"/>
          </p:cNvSpPr>
          <p:nvPr>
            <p:ph idx="1"/>
          </p:nvPr>
        </p:nvSpPr>
        <p:spPr>
          <a:xfrm>
            <a:off x="152400" y="685800"/>
            <a:ext cx="9003665" cy="4526280"/>
          </a:xfrm>
        </p:spPr>
        <p:txBody>
          <a:bodyPr>
            <a:noAutofit/>
          </a:bodyPr>
          <a:lstStyle/>
          <a:p>
            <a:pPr marL="0" indent="0">
              <a:buNone/>
            </a:pPr>
            <a:r>
              <a:rPr lang="en-US" altLang="en-US" sz="2400" dirty="0" smtClean="0">
                <a:sym typeface="+mn-ea"/>
              </a:rPr>
              <a:t>Why Use a Constructor?</a:t>
            </a:r>
            <a:endParaRPr lang="en-US" altLang="en-US" sz="2400" dirty="0" smtClean="0"/>
          </a:p>
          <a:p>
            <a:r>
              <a:rPr lang="en-US" altLang="en-US" sz="2400" dirty="0" smtClean="0">
                <a:sym typeface="+mn-ea"/>
              </a:rPr>
              <a:t>To ensure that an object starts with valid values.</a:t>
            </a:r>
            <a:endParaRPr lang="en-US" altLang="en-US" sz="2400" dirty="0" smtClean="0"/>
          </a:p>
          <a:p>
            <a:r>
              <a:rPr lang="en-US" altLang="en-US" sz="2400" dirty="0" smtClean="0">
                <a:sym typeface="+mn-ea"/>
              </a:rPr>
              <a:t>To reduce redundant code by automatically setting initial values.</a:t>
            </a:r>
            <a:endParaRPr lang="en-US" altLang="en-US" sz="2400" dirty="0" smtClean="0"/>
          </a:p>
          <a:p>
            <a:r>
              <a:rPr lang="en-US" altLang="en-US" sz="2400" dirty="0" smtClean="0">
                <a:sym typeface="+mn-ea"/>
              </a:rPr>
              <a:t>To enforce constraints or default settings at the time of object creation.</a:t>
            </a:r>
            <a:endParaRPr lang="en-US" altLang="en-US" sz="2400" dirty="0" smtClean="0"/>
          </a:p>
          <a:p>
            <a:pPr marL="0" indent="0">
              <a:buNone/>
            </a:pPr>
            <a:r>
              <a:rPr lang="en-US" altLang="en-US" sz="2400" dirty="0" smtClean="0">
                <a:sym typeface="+mn-ea"/>
              </a:rPr>
              <a:t>Types of Constructors:</a:t>
            </a:r>
            <a:endParaRPr lang="en-US" altLang="en-US" sz="2400" dirty="0" smtClean="0"/>
          </a:p>
          <a:p>
            <a:r>
              <a:rPr lang="en-US" altLang="en-US" sz="2400" dirty="0" smtClean="0">
                <a:sym typeface="+mn-ea"/>
              </a:rPr>
              <a:t>Default Constructor – A constructor without parameters.</a:t>
            </a:r>
            <a:endParaRPr lang="en-US" altLang="en-US" sz="2400" dirty="0" smtClean="0"/>
          </a:p>
          <a:p>
            <a:r>
              <a:rPr lang="en-US" altLang="en-US" sz="2400" dirty="0" smtClean="0">
                <a:sym typeface="+mn-ea"/>
              </a:rPr>
              <a:t>Parameterized Constructor – A constructor that takes arguments to initialize attributes with specific values.</a:t>
            </a:r>
            <a:endParaRPr lang="en-US" altLang="en-US" sz="2400" dirty="0" smtClean="0"/>
          </a:p>
          <a:p>
            <a:r>
              <a:rPr lang="en-US" altLang="en-US" sz="2400" dirty="0" smtClean="0">
                <a:sym typeface="+mn-ea"/>
              </a:rPr>
              <a:t>Copy Constructor – A constructor that creates a new object as a copy of an existing object (mostly used in C++).</a:t>
            </a:r>
            <a:endParaRPr lang="en-US" altLang="en-US" sz="2400" dirty="0" smtClean="0"/>
          </a:p>
          <a:p>
            <a:r>
              <a:rPr lang="en-US" altLang="en-US" sz="2400" dirty="0" smtClean="0">
                <a:sym typeface="+mn-ea"/>
              </a:rPr>
              <a:t>Constructor Overloading – Multiple constructors with different parameters.</a:t>
            </a:r>
            <a:endParaRPr lang="en-US" altLang="en-US" sz="2400" dirty="0" smtClean="0">
              <a:sym typeface="+mn-ea"/>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045"/>
            <a:ext cx="8229600" cy="885825"/>
          </a:xfrm>
        </p:spPr>
        <p:txBody>
          <a:bodyPr/>
          <a:lstStyle/>
          <a:p>
            <a:pPr algn="l" fontAlgn="auto">
              <a:spcAft>
                <a:spcPts val="0"/>
              </a:spcAft>
              <a:defRPr/>
            </a:pPr>
            <a:r>
              <a:rPr lang="id-ID" sz="4000" dirty="0" smtClean="0">
                <a:solidFill>
                  <a:schemeClr val="accent1">
                    <a:satMod val="150000"/>
                  </a:schemeClr>
                </a:solidFill>
              </a:rPr>
              <a:t>Cont</a:t>
            </a:r>
            <a:r>
              <a:rPr lang="en-US" altLang="id-ID" sz="4000" dirty="0" smtClean="0">
                <a:solidFill>
                  <a:schemeClr val="accent1">
                    <a:satMod val="150000"/>
                  </a:schemeClr>
                </a:solidFill>
              </a:rPr>
              <a:t>s</a:t>
            </a:r>
            <a:r>
              <a:rPr lang="id-ID" sz="4000" dirty="0" smtClean="0">
                <a:solidFill>
                  <a:schemeClr val="accent1">
                    <a:satMod val="150000"/>
                  </a:schemeClr>
                </a:solidFill>
              </a:rPr>
              <a:t>ructor</a:t>
            </a:r>
            <a:r>
              <a:rPr lang="en-US" altLang="id-ID" sz="4000" dirty="0" smtClean="0">
                <a:solidFill>
                  <a:schemeClr val="accent1">
                    <a:satMod val="150000"/>
                  </a:schemeClr>
                </a:solidFill>
              </a:rPr>
              <a:t>...</a:t>
            </a:r>
            <a:endParaRPr lang="en-US" altLang="id-ID" sz="4000" dirty="0" smtClean="0">
              <a:solidFill>
                <a:schemeClr val="accent1">
                  <a:satMod val="150000"/>
                </a:schemeClr>
              </a:solidFill>
            </a:endParaRPr>
          </a:p>
        </p:txBody>
      </p:sp>
      <p:sp>
        <p:nvSpPr>
          <p:cNvPr id="20483" name="Content Placeholder 2"/>
          <p:cNvSpPr>
            <a:spLocks noGrp="1"/>
          </p:cNvSpPr>
          <p:nvPr>
            <p:ph idx="1"/>
          </p:nvPr>
        </p:nvSpPr>
        <p:spPr>
          <a:xfrm>
            <a:off x="152400" y="685800"/>
            <a:ext cx="9003665" cy="4526280"/>
          </a:xfrm>
        </p:spPr>
        <p:txBody>
          <a:bodyPr>
            <a:noAutofit/>
          </a:bodyPr>
          <a:lstStyle/>
          <a:p>
            <a:r>
              <a:rPr lang="en-US" altLang="en-US" sz="2400" dirty="0" smtClean="0">
                <a:sym typeface="+mn-ea"/>
              </a:rPr>
              <a:t>A constructor allows you to initialize an object's properties upon creation of the object.</a:t>
            </a:r>
            <a:endParaRPr lang="en-US" altLang="en-US" sz="2400" dirty="0" smtClean="0">
              <a:sym typeface="+mn-ea"/>
            </a:endParaRPr>
          </a:p>
          <a:p>
            <a:r>
              <a:rPr lang="en-US" altLang="en-US" sz="2400" dirty="0" smtClean="0">
                <a:sym typeface="+mn-ea"/>
              </a:rPr>
              <a:t>If you create a __construct() function, PHP will automatically call this function when you create an object from a class.</a:t>
            </a:r>
            <a:endParaRPr lang="en-US" altLang="en-US" sz="2400" dirty="0" smtClean="0">
              <a:sym typeface="+mn-ea"/>
            </a:endParaRPr>
          </a:p>
          <a:p>
            <a:r>
              <a:rPr lang="en-US" altLang="en-US" sz="2400" dirty="0" smtClean="0">
                <a:sym typeface="+mn-ea"/>
              </a:rPr>
              <a:t>Notice that the construct function starts with two underscores (__)!</a:t>
            </a:r>
            <a:endParaRPr lang="en-US" altLang="en-US" sz="2400" dirty="0" smtClean="0">
              <a:sym typeface="+mn-ea"/>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Text Box 2"/>
          <p:cNvSpPr txBox="1"/>
          <p:nvPr/>
        </p:nvSpPr>
        <p:spPr>
          <a:xfrm>
            <a:off x="990600" y="3733800"/>
            <a:ext cx="7424420" cy="2289810"/>
          </a:xfrm>
          <a:prstGeom prst="rect">
            <a:avLst/>
          </a:prstGeom>
          <a:noFill/>
        </p:spPr>
        <p:txBody>
          <a:bodyPr wrap="square" rtlCol="0" anchor="t">
            <a:noAutofit/>
          </a:bodyPr>
          <a:p>
            <a:r>
              <a:rPr lang="en-US" altLang="en-US" sz="2800"/>
              <a:t>class ClassName {</a:t>
            </a:r>
            <a:endParaRPr lang="en-US" altLang="en-US" sz="2800"/>
          </a:p>
          <a:p>
            <a:r>
              <a:rPr lang="en-US" altLang="en-US" sz="2800"/>
              <a:t>    // Constructor method</a:t>
            </a:r>
            <a:endParaRPr lang="en-US" altLang="en-US" sz="2800"/>
          </a:p>
          <a:p>
            <a:r>
              <a:rPr lang="en-US" altLang="en-US" sz="2800"/>
              <a:t>    public function __construct() {</a:t>
            </a:r>
            <a:endParaRPr lang="en-US" altLang="en-US" sz="2800"/>
          </a:p>
          <a:p>
            <a:r>
              <a:rPr lang="en-US" altLang="en-US" sz="2800"/>
              <a:t>        // Initialization code</a:t>
            </a:r>
            <a:endParaRPr lang="en-US" altLang="en-US" sz="2800"/>
          </a:p>
          <a:p>
            <a:r>
              <a:rPr lang="en-US" altLang="en-US" sz="2800"/>
              <a:t>    }</a:t>
            </a:r>
            <a:endParaRPr lang="en-US" altLang="en-US" sz="2800"/>
          </a:p>
          <a:p>
            <a:r>
              <a:rPr lang="en-US" altLang="en-US" sz="2800"/>
              <a:t>}</a:t>
            </a:r>
            <a:endParaRPr lang="en-US" altLang="en-US" sz="2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762"/>
            <a:ext cx="8229600" cy="1143000"/>
          </a:xfrm>
        </p:spPr>
        <p:txBody>
          <a:bodyPr/>
          <a:lstStyle/>
          <a:p>
            <a:pPr algn="l" fontAlgn="auto">
              <a:spcAft>
                <a:spcPts val="0"/>
              </a:spcAft>
              <a:defRPr/>
            </a:pPr>
            <a:r>
              <a:rPr lang="id-ID" dirty="0" smtClean="0">
                <a:solidFill>
                  <a:schemeClr val="accent1">
                    <a:satMod val="150000"/>
                  </a:schemeClr>
                </a:solidFill>
              </a:rPr>
              <a:t>Con</a:t>
            </a:r>
            <a:r>
              <a:rPr lang="en-US" altLang="id-ID" dirty="0" smtClean="0">
                <a:solidFill>
                  <a:schemeClr val="accent1">
                    <a:satMod val="150000"/>
                  </a:schemeClr>
                </a:solidFill>
              </a:rPr>
              <a:t>s</a:t>
            </a:r>
            <a:r>
              <a:rPr lang="id-ID" dirty="0" smtClean="0">
                <a:solidFill>
                  <a:schemeClr val="accent1">
                    <a:satMod val="150000"/>
                  </a:schemeClr>
                </a:solidFill>
              </a:rPr>
              <a:t>tructor</a:t>
            </a:r>
            <a:r>
              <a:rPr lang="en-US" altLang="id-ID" dirty="0" smtClean="0">
                <a:solidFill>
                  <a:schemeClr val="accent1">
                    <a:satMod val="150000"/>
                  </a:schemeClr>
                </a:solidFill>
              </a:rPr>
              <a:t>...</a:t>
            </a:r>
            <a:endParaRPr lang="en-US" altLang="id-ID" dirty="0" smtClean="0">
              <a:solidFill>
                <a:schemeClr val="accent1">
                  <a:satMod val="150000"/>
                </a:schemeClr>
              </a:solidFill>
            </a:endParaRPr>
          </a:p>
        </p:txBody>
      </p:sp>
      <p:sp>
        <p:nvSpPr>
          <p:cNvPr id="4" name="Rounded Rectangle 3"/>
          <p:cNvSpPr/>
          <p:nvPr/>
        </p:nvSpPr>
        <p:spPr>
          <a:xfrm>
            <a:off x="731520" y="2084705"/>
            <a:ext cx="8229600" cy="4789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&lt;?php</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class Car {</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public $brand;</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public $model;</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 Default Constructor</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public function __construct() {</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$this-&gt;brand = "Toyota";</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$this-&gt;model = "Corolla";</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public function display() {</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echo "Car: {$this-&gt;brand} {$this-&gt;model}&lt;br&gt;";</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$car1 = new Car();</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$car1-&gt;display();</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?&gt;</a:t>
            </a:r>
            <a:endParaRPr lang="en-US" altLang="en-US" b="1" dirty="0">
              <a:solidFill>
                <a:schemeClr val="bg1"/>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Text Box 2"/>
          <p:cNvSpPr txBox="1"/>
          <p:nvPr/>
        </p:nvSpPr>
        <p:spPr>
          <a:xfrm>
            <a:off x="838200" y="685800"/>
            <a:ext cx="8122285" cy="1205230"/>
          </a:xfrm>
          <a:prstGeom prst="rect">
            <a:avLst/>
          </a:prstGeom>
        </p:spPr>
        <p:txBody>
          <a:bodyPr wrap="square">
            <a:spAutoFit/>
          </a:bodyPr>
          <a:p>
            <a:pPr>
              <a:spcAft>
                <a:spcPct val="60000"/>
              </a:spcAft>
            </a:pPr>
            <a:r>
              <a:rPr sz="2200" b="1"/>
              <a:t>Default Constructor (No Parameters)</a:t>
            </a:r>
            <a:endParaRPr sz="2200" b="1"/>
          </a:p>
          <a:p>
            <a:pPr marL="285750" indent="-285750">
              <a:buFont typeface="Arial" panose="020B0604020202090204" pitchFamily="34" charset="0"/>
              <a:buChar char="•"/>
            </a:pPr>
            <a:r>
              <a:rPr sz="1600"/>
              <a:t>A default constructor runs automatically when an object is created and assigns default values.</a:t>
            </a:r>
            <a:endParaRPr sz="1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762"/>
            <a:ext cx="8229600" cy="1143000"/>
          </a:xfrm>
        </p:spPr>
        <p:txBody>
          <a:bodyPr/>
          <a:lstStyle/>
          <a:p>
            <a:pPr algn="l" fontAlgn="auto">
              <a:spcAft>
                <a:spcPts val="0"/>
              </a:spcAft>
              <a:defRPr/>
            </a:pPr>
            <a:r>
              <a:rPr lang="id-ID" dirty="0" smtClean="0">
                <a:solidFill>
                  <a:schemeClr val="accent1">
                    <a:satMod val="150000"/>
                  </a:schemeClr>
                </a:solidFill>
              </a:rPr>
              <a:t>Con</a:t>
            </a:r>
            <a:r>
              <a:rPr lang="en-US" altLang="id-ID" dirty="0" smtClean="0">
                <a:solidFill>
                  <a:schemeClr val="accent1">
                    <a:satMod val="150000"/>
                  </a:schemeClr>
                </a:solidFill>
              </a:rPr>
              <a:t>s</a:t>
            </a:r>
            <a:r>
              <a:rPr lang="id-ID" dirty="0" smtClean="0">
                <a:solidFill>
                  <a:schemeClr val="accent1">
                    <a:satMod val="150000"/>
                  </a:schemeClr>
                </a:solidFill>
              </a:rPr>
              <a:t>tructor</a:t>
            </a:r>
            <a:r>
              <a:rPr lang="en-US" altLang="id-ID" dirty="0" smtClean="0">
                <a:solidFill>
                  <a:schemeClr val="accent1">
                    <a:satMod val="150000"/>
                  </a:schemeClr>
                </a:solidFill>
              </a:rPr>
              <a:t>...</a:t>
            </a:r>
            <a:endParaRPr lang="en-US" altLang="id-ID" dirty="0" smtClean="0">
              <a:solidFill>
                <a:schemeClr val="accent1">
                  <a:satMod val="150000"/>
                </a:schemeClr>
              </a:solidFill>
            </a:endParaRPr>
          </a:p>
        </p:txBody>
      </p:sp>
      <p:sp>
        <p:nvSpPr>
          <p:cNvPr id="4" name="Rounded Rectangle 3"/>
          <p:cNvSpPr/>
          <p:nvPr/>
        </p:nvSpPr>
        <p:spPr>
          <a:xfrm>
            <a:off x="350520" y="1797685"/>
            <a:ext cx="8229600" cy="5076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&lt;?php</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class Car {</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public $brand;</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public $model;</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 Parameterized Constructor</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public function __construct($brand, $model) {</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$this-&gt;brand = $brand;</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$this-&gt;model = $model;</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public function display() {</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echo "Car: {$this-&gt;brand} {$this-&gt;model} &lt;br&gt;";</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Creating objects with different values</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$car1 = new Car("Honda", "Civic");</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$car2 = new Car("BMW", "X5");</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$car1-&gt;display();</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$car2-&gt;display();</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?&gt;</a:t>
            </a:r>
            <a:endParaRPr lang="en-US" altLang="en-US" sz="1400" b="1" dirty="0">
              <a:solidFill>
                <a:schemeClr val="bg1"/>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6" name="Text Box 5"/>
          <p:cNvSpPr txBox="1"/>
          <p:nvPr/>
        </p:nvSpPr>
        <p:spPr>
          <a:xfrm>
            <a:off x="502920" y="685800"/>
            <a:ext cx="8844915" cy="958850"/>
          </a:xfrm>
          <a:prstGeom prst="rect">
            <a:avLst/>
          </a:prstGeom>
        </p:spPr>
        <p:txBody>
          <a:bodyPr wrap="square">
            <a:spAutoFit/>
          </a:bodyPr>
          <a:p>
            <a:pPr>
              <a:spcAft>
                <a:spcPct val="60000"/>
              </a:spcAft>
            </a:pPr>
            <a:r>
              <a:rPr sz="2200" b="1"/>
              <a:t>Parameterized Constructor</a:t>
            </a:r>
            <a:endParaRPr sz="2200" b="1"/>
          </a:p>
          <a:p>
            <a:r>
              <a:rPr sz="1600"/>
              <a:t>A constructor with parameters allows setting values dynamically when creating an object.</a:t>
            </a:r>
            <a:endParaRPr sz="16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370" y="914400"/>
            <a:ext cx="8665210" cy="4526280"/>
          </a:xfrm>
        </p:spPr>
        <p:txBody>
          <a:bodyPr rtlCol="0">
            <a:noAutofit/>
          </a:bodyPr>
          <a:lstStyle/>
          <a:p>
            <a:pPr marL="438785" indent="-320040" fontAlgn="auto">
              <a:spcBef>
                <a:spcPts val="0"/>
              </a:spcBef>
              <a:spcAft>
                <a:spcPts val="0"/>
              </a:spcAft>
              <a:buFont typeface="Wingdings 2" panose="05020102010507070707"/>
              <a:buChar char=""/>
              <a:defRPr/>
            </a:pPr>
            <a:r>
              <a:rPr lang="en-US" altLang="en-US" sz="2400" dirty="0"/>
              <a:t>OOP stands for Object-Oriented Programming.</a:t>
            </a:r>
            <a:endParaRPr lang="en-US" altLang="en-US" sz="2400" dirty="0"/>
          </a:p>
          <a:p>
            <a:pPr marL="438785" indent="-320040" fontAlgn="auto">
              <a:spcBef>
                <a:spcPts val="0"/>
              </a:spcBef>
              <a:spcAft>
                <a:spcPts val="0"/>
              </a:spcAft>
              <a:buFont typeface="Wingdings 2" panose="05020102010507070707"/>
              <a:buChar char=""/>
              <a:defRPr/>
            </a:pPr>
            <a:r>
              <a:rPr lang="en-US" altLang="en-US" sz="2400" dirty="0"/>
              <a:t>Procedural programming is about writing procedures or functions that perform operations on the data, while object-oriented programming is about creating objects that contain both data and functions.</a:t>
            </a:r>
            <a:endParaRPr lang="en-US" altLang="en-US" sz="2400" dirty="0"/>
          </a:p>
          <a:p>
            <a:pPr marL="438785" indent="-320040" fontAlgn="auto">
              <a:spcBef>
                <a:spcPts val="0"/>
              </a:spcBef>
              <a:spcAft>
                <a:spcPts val="0"/>
              </a:spcAft>
              <a:buFont typeface="Wingdings 2" panose="05020102010507070707"/>
              <a:buChar char=""/>
              <a:defRPr/>
            </a:pPr>
            <a:r>
              <a:rPr lang="en-US" altLang="en-US" sz="2400" dirty="0"/>
              <a:t>Object-oriented programming has several advantages over procedural programming:</a:t>
            </a:r>
            <a:endParaRPr lang="en-US" altLang="en-US" sz="2400" dirty="0"/>
          </a:p>
          <a:p>
            <a:pPr marL="438785" indent="-320040" fontAlgn="auto">
              <a:spcBef>
                <a:spcPts val="0"/>
              </a:spcBef>
              <a:spcAft>
                <a:spcPts val="0"/>
              </a:spcAft>
              <a:buFont typeface="Wingdings 2" panose="05020102010507070707"/>
              <a:buChar char=""/>
              <a:defRPr/>
            </a:pPr>
            <a:r>
              <a:rPr lang="en-US" altLang="en-US" sz="2400" dirty="0"/>
              <a:t>OOP is faster and easier to execute</a:t>
            </a:r>
            <a:endParaRPr lang="en-US" altLang="en-US" sz="2400" dirty="0"/>
          </a:p>
          <a:p>
            <a:pPr marL="438785" indent="-320040" fontAlgn="auto">
              <a:spcBef>
                <a:spcPts val="0"/>
              </a:spcBef>
              <a:spcAft>
                <a:spcPts val="0"/>
              </a:spcAft>
              <a:buFont typeface="Wingdings 2" panose="05020102010507070707"/>
              <a:buChar char=""/>
              <a:defRPr/>
            </a:pPr>
            <a:r>
              <a:rPr lang="en-US" altLang="en-US" sz="2400" dirty="0"/>
              <a:t>OOP provides a clear structure for the programs</a:t>
            </a:r>
            <a:endParaRPr lang="en-US" altLang="en-US" sz="2400" dirty="0"/>
          </a:p>
          <a:p>
            <a:pPr marL="438785" indent="-320040" fontAlgn="auto">
              <a:spcBef>
                <a:spcPts val="0"/>
              </a:spcBef>
              <a:spcAft>
                <a:spcPts val="0"/>
              </a:spcAft>
              <a:buFont typeface="Wingdings 2" panose="05020102010507070707"/>
              <a:buChar char=""/>
              <a:defRPr/>
            </a:pPr>
            <a:r>
              <a:rPr lang="en-US" altLang="en-US" sz="2400" dirty="0"/>
              <a:t>OOP helps to keep the PHP code DRY "Don't Repeat Yourself", and makes the code easier to maintain, modify and debug</a:t>
            </a:r>
            <a:endParaRPr lang="en-US" altLang="en-US" sz="2400" dirty="0"/>
          </a:p>
          <a:p>
            <a:pPr marL="438785" indent="-320040" fontAlgn="auto">
              <a:spcBef>
                <a:spcPts val="0"/>
              </a:spcBef>
              <a:spcAft>
                <a:spcPts val="0"/>
              </a:spcAft>
              <a:buFont typeface="Wingdings 2" panose="05020102010507070707"/>
              <a:buChar char=""/>
              <a:defRPr/>
            </a:pPr>
            <a:r>
              <a:rPr lang="en-US" altLang="en-US" sz="2400" dirty="0"/>
              <a:t>OOP makes it possible to create full reusable applications with less code and shorter development time</a:t>
            </a:r>
            <a:endParaRPr lang="en-US" altLang="en-US" sz="2400" dirty="0"/>
          </a:p>
        </p:txBody>
      </p:sp>
      <p:sp>
        <p:nvSpPr>
          <p:cNvPr id="2" name="Title 1"/>
          <p:cNvSpPr>
            <a:spLocks noGrp="1"/>
          </p:cNvSpPr>
          <p:nvPr>
            <p:ph type="title"/>
          </p:nvPr>
        </p:nvSpPr>
        <p:spPr>
          <a:xfrm>
            <a:off x="457200" y="-106362"/>
            <a:ext cx="8229600" cy="1143000"/>
          </a:xfrm>
        </p:spPr>
        <p:txBody>
          <a:bodyPr/>
          <a:lstStyle/>
          <a:p>
            <a:pPr fontAlgn="auto">
              <a:spcAft>
                <a:spcPts val="0"/>
              </a:spcAft>
              <a:defRPr/>
            </a:pPr>
            <a:r>
              <a:rPr lang="id-ID" dirty="0" smtClean="0">
                <a:solidFill>
                  <a:schemeClr val="accent1">
                    <a:satMod val="150000"/>
                  </a:schemeClr>
                </a:solidFill>
              </a:rPr>
              <a:t>Object Oriented Concept</a:t>
            </a:r>
            <a:endParaRPr lang="id-ID" dirty="0">
              <a:solidFill>
                <a:schemeClr val="accent1">
                  <a:satMod val="150000"/>
                </a:schemeClr>
              </a:solidFill>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762"/>
            <a:ext cx="8229600" cy="1143000"/>
          </a:xfrm>
        </p:spPr>
        <p:txBody>
          <a:bodyPr/>
          <a:lstStyle/>
          <a:p>
            <a:pPr algn="l" fontAlgn="auto">
              <a:spcAft>
                <a:spcPts val="0"/>
              </a:spcAft>
              <a:defRPr/>
            </a:pPr>
            <a:r>
              <a:rPr lang="id-ID" dirty="0" smtClean="0">
                <a:solidFill>
                  <a:schemeClr val="accent1">
                    <a:satMod val="150000"/>
                  </a:schemeClr>
                </a:solidFill>
              </a:rPr>
              <a:t>Con</a:t>
            </a:r>
            <a:r>
              <a:rPr lang="en-US" altLang="id-ID" dirty="0" smtClean="0">
                <a:solidFill>
                  <a:schemeClr val="accent1">
                    <a:satMod val="150000"/>
                  </a:schemeClr>
                </a:solidFill>
              </a:rPr>
              <a:t>s</a:t>
            </a:r>
            <a:r>
              <a:rPr lang="id-ID" dirty="0" smtClean="0">
                <a:solidFill>
                  <a:schemeClr val="accent1">
                    <a:satMod val="150000"/>
                  </a:schemeClr>
                </a:solidFill>
              </a:rPr>
              <a:t>tructor</a:t>
            </a:r>
            <a:r>
              <a:rPr lang="en-US" altLang="id-ID" dirty="0" smtClean="0">
                <a:solidFill>
                  <a:schemeClr val="accent1">
                    <a:satMod val="150000"/>
                  </a:schemeClr>
                </a:solidFill>
              </a:rPr>
              <a:t>...</a:t>
            </a:r>
            <a:endParaRPr lang="en-US" altLang="id-ID" dirty="0" smtClean="0">
              <a:solidFill>
                <a:schemeClr val="accent1">
                  <a:satMod val="150000"/>
                </a:schemeClr>
              </a:solidFill>
            </a:endParaRPr>
          </a:p>
        </p:txBody>
      </p:sp>
      <p:sp>
        <p:nvSpPr>
          <p:cNvPr id="4" name="Rounded Rectangle 3"/>
          <p:cNvSpPr/>
          <p:nvPr/>
        </p:nvSpPr>
        <p:spPr>
          <a:xfrm>
            <a:off x="-182880" y="2084705"/>
            <a:ext cx="4946650" cy="4789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&lt;?php</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class Car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public $brand;</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public $model;</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 Parameterized Constructor</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public function __construct($brand, $model)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$this-&gt;brand = $brand;</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$this-&gt;model = $model;</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 Copy Constructor</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public function copy(Car $car)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$this-&gt;brand = $car-&gt;brand;</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$this-&gt;model = $car-&gt;model;</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a:t>
            </a:r>
            <a:endParaRPr lang="en-US" altLang="en-US" sz="1600" b="1" dirty="0">
              <a:solidFill>
                <a:schemeClr val="bg1"/>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6" name="Text Box 5"/>
          <p:cNvSpPr txBox="1"/>
          <p:nvPr/>
        </p:nvSpPr>
        <p:spPr>
          <a:xfrm>
            <a:off x="502920" y="762000"/>
            <a:ext cx="8002270" cy="1205230"/>
          </a:xfrm>
          <a:prstGeom prst="rect">
            <a:avLst/>
          </a:prstGeom>
        </p:spPr>
        <p:txBody>
          <a:bodyPr wrap="square">
            <a:spAutoFit/>
          </a:bodyPr>
          <a:p>
            <a:pPr>
              <a:spcAft>
                <a:spcPct val="60000"/>
              </a:spcAft>
            </a:pPr>
            <a:r>
              <a:rPr sz="2200" b="1"/>
              <a:t>Copy Constructor (Manual Implementation)</a:t>
            </a:r>
            <a:endParaRPr sz="2200" b="1"/>
          </a:p>
          <a:p>
            <a:r>
              <a:rPr sz="1600"/>
              <a:t>PHP does not have a built-in copy constructor like C++, but you can manually implement one by defining a method that clones an existing object.</a:t>
            </a:r>
            <a:endParaRPr sz="1600"/>
          </a:p>
        </p:txBody>
      </p:sp>
      <p:sp>
        <p:nvSpPr>
          <p:cNvPr id="7" name="Rounded Rectangle 6"/>
          <p:cNvSpPr/>
          <p:nvPr/>
        </p:nvSpPr>
        <p:spPr>
          <a:xfrm>
            <a:off x="4645025" y="2126615"/>
            <a:ext cx="4607560" cy="4789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p>
            <a:pPr fontAlgn="auto">
              <a:spcBef>
                <a:spcPts val="0"/>
              </a:spcBef>
              <a:spcAft>
                <a:spcPts val="0"/>
              </a:spcAft>
              <a:defRPr/>
            </a:pP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public function display()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echo "Car: {$this-&gt;brand} {$this-&gt;model} &lt;br&gt;";</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Creating an object</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$car1 = new Car("Ford", "Mustang");</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 Creating another object and copying the first object's data</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$car2 = new Car("", "");</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$car2-&gt;copy($car1);</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$car1-&gt;display();</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$car2-&gt;display();</a:t>
            </a:r>
            <a:endParaRPr lang="en-US" altLang="en-US" sz="16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600" b="1" dirty="0">
                <a:solidFill>
                  <a:schemeClr val="bg1"/>
                </a:solidFill>
                <a:latin typeface="Courier New" panose="02070409020205090404" pitchFamily="49" charset="0"/>
                <a:cs typeface="Courier New" panose="02070409020205090404" pitchFamily="49" charset="0"/>
              </a:rPr>
              <a:t>?&gt;</a:t>
            </a:r>
            <a:endParaRPr lang="en-US" altLang="en-US" sz="1600" b="1" dirty="0">
              <a:solidFill>
                <a:schemeClr val="bg1"/>
              </a:solidFill>
              <a:latin typeface="Courier New" panose="02070409020205090404" pitchFamily="49" charset="0"/>
              <a:cs typeface="Courier New" panose="020704090202050904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762"/>
            <a:ext cx="8229600" cy="1143000"/>
          </a:xfrm>
        </p:spPr>
        <p:txBody>
          <a:bodyPr/>
          <a:lstStyle/>
          <a:p>
            <a:pPr algn="l" fontAlgn="auto">
              <a:spcAft>
                <a:spcPts val="0"/>
              </a:spcAft>
              <a:defRPr/>
            </a:pPr>
            <a:r>
              <a:rPr lang="id-ID" dirty="0" smtClean="0">
                <a:solidFill>
                  <a:schemeClr val="accent1">
                    <a:satMod val="150000"/>
                  </a:schemeClr>
                </a:solidFill>
              </a:rPr>
              <a:t>Con</a:t>
            </a:r>
            <a:r>
              <a:rPr lang="en-US" altLang="id-ID" dirty="0" smtClean="0">
                <a:solidFill>
                  <a:schemeClr val="accent1">
                    <a:satMod val="150000"/>
                  </a:schemeClr>
                </a:solidFill>
              </a:rPr>
              <a:t>s</a:t>
            </a:r>
            <a:r>
              <a:rPr lang="id-ID" dirty="0" smtClean="0">
                <a:solidFill>
                  <a:schemeClr val="accent1">
                    <a:satMod val="150000"/>
                  </a:schemeClr>
                </a:solidFill>
              </a:rPr>
              <a:t>tructor</a:t>
            </a:r>
            <a:r>
              <a:rPr lang="en-US" altLang="id-ID" dirty="0" smtClean="0">
                <a:solidFill>
                  <a:schemeClr val="accent1">
                    <a:satMod val="150000"/>
                  </a:schemeClr>
                </a:solidFill>
              </a:rPr>
              <a:t>...</a:t>
            </a:r>
            <a:endParaRPr lang="en-US" altLang="id-ID" dirty="0" smtClean="0">
              <a:solidFill>
                <a:schemeClr val="accent1">
                  <a:satMod val="150000"/>
                </a:schemeClr>
              </a:solidFill>
            </a:endParaRPr>
          </a:p>
        </p:txBody>
      </p:sp>
      <p:sp>
        <p:nvSpPr>
          <p:cNvPr id="4" name="Rounded Rectangle 3"/>
          <p:cNvSpPr/>
          <p:nvPr/>
        </p:nvSpPr>
        <p:spPr>
          <a:xfrm>
            <a:off x="426720" y="2084705"/>
            <a:ext cx="8229600" cy="4789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&lt;?php</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class Car {</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public $brand;</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public $model;</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 Default Constructor</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public function __construct() {</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$this-&gt;brand = "Toyota";</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$this-&gt;model = "Corolla";</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public function display() {</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echo "Car: {$this-&gt;brand} {$this-&gt;model}&lt;br&gt;";</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    }</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$car1 = new Car();</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$car1-&gt;display();</a:t>
            </a:r>
            <a:endParaRPr lang="en-US" altLang="en-US"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b="1" dirty="0">
                <a:solidFill>
                  <a:schemeClr val="bg1"/>
                </a:solidFill>
                <a:latin typeface="Courier New" panose="02070409020205090404" pitchFamily="49" charset="0"/>
                <a:cs typeface="Courier New" panose="02070409020205090404" pitchFamily="49" charset="0"/>
              </a:rPr>
              <a:t>?&gt;</a:t>
            </a:r>
            <a:endParaRPr lang="en-US" altLang="en-US" b="1" dirty="0">
              <a:solidFill>
                <a:schemeClr val="bg1"/>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6" name="Text Box 5"/>
          <p:cNvSpPr txBox="1"/>
          <p:nvPr/>
        </p:nvSpPr>
        <p:spPr>
          <a:xfrm>
            <a:off x="457200" y="762000"/>
            <a:ext cx="8284845" cy="1205230"/>
          </a:xfrm>
          <a:prstGeom prst="rect">
            <a:avLst/>
          </a:prstGeom>
        </p:spPr>
        <p:txBody>
          <a:bodyPr wrap="square">
            <a:spAutoFit/>
          </a:bodyPr>
          <a:p>
            <a:pPr>
              <a:spcAft>
                <a:spcPct val="60000"/>
              </a:spcAft>
            </a:pPr>
            <a:r>
              <a:rPr sz="2200" b="1"/>
              <a:t>Constructor Overloading (Using Default Values)</a:t>
            </a:r>
            <a:endParaRPr sz="2200" b="1"/>
          </a:p>
          <a:p>
            <a:r>
              <a:rPr sz="1600"/>
              <a:t>PHP does not support constructor overloading directly like Java or C++, but we can achieve similar functionality by using default values or variable arguments.</a:t>
            </a:r>
            <a:endParaRPr sz="16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id-ID" dirty="0" smtClean="0">
                <a:solidFill>
                  <a:schemeClr val="accent1">
                    <a:satMod val="150000"/>
                  </a:schemeClr>
                </a:solidFill>
              </a:rPr>
              <a:t>Destructor</a:t>
            </a:r>
            <a:endParaRPr lang="id-ID" dirty="0">
              <a:solidFill>
                <a:schemeClr val="accent1">
                  <a:satMod val="150000"/>
                </a:schemeClr>
              </a:solidFill>
            </a:endParaRPr>
          </a:p>
        </p:txBody>
      </p:sp>
      <p:sp>
        <p:nvSpPr>
          <p:cNvPr id="21507" name="Content Placeholder 2"/>
          <p:cNvSpPr>
            <a:spLocks noGrp="1"/>
          </p:cNvSpPr>
          <p:nvPr>
            <p:ph idx="1"/>
          </p:nvPr>
        </p:nvSpPr>
        <p:spPr>
          <a:xfrm>
            <a:off x="457200" y="914400"/>
            <a:ext cx="8229600" cy="4525963"/>
          </a:xfrm>
        </p:spPr>
        <p:txBody>
          <a:bodyPr/>
          <a:lstStyle/>
          <a:p>
            <a:r>
              <a:rPr lang="en-US" altLang="en-US" sz="2400" smtClean="0"/>
              <a:t>A destructor in PHP is a special method that is automatically called when an object is destroyed or goes out of scope. </a:t>
            </a:r>
            <a:endParaRPr lang="en-US" altLang="en-US" sz="2400" smtClean="0"/>
          </a:p>
          <a:p>
            <a:r>
              <a:rPr lang="en-US" altLang="en-US" sz="2400" smtClean="0"/>
              <a:t>It is mainly used to free up resources, close database connections, or perform cleanup tasks before the object is removed from memory.</a:t>
            </a:r>
            <a:endParaRPr lang="en-US" altLang="en-US" sz="2400" smtClean="0"/>
          </a:p>
          <a:p>
            <a:pPr marL="0" indent="0">
              <a:buNone/>
            </a:pPr>
            <a:r>
              <a:rPr lang="en-US" altLang="en-US" sz="2400" smtClean="0"/>
              <a:t>Syntax of Destructor in PHP</a:t>
            </a:r>
            <a:endParaRPr lang="en-US" altLang="en-US" sz="2400" smtClean="0"/>
          </a:p>
          <a:p>
            <a:r>
              <a:rPr lang="en-US" altLang="en-US" sz="2400" smtClean="0"/>
              <a:t>In PHP, the destructor is defined using the __destruct() method inside a class.</a:t>
            </a:r>
            <a:endParaRPr lang="en-US" altLang="en-US" sz="24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Text Box 2"/>
          <p:cNvSpPr txBox="1"/>
          <p:nvPr/>
        </p:nvSpPr>
        <p:spPr>
          <a:xfrm>
            <a:off x="685800" y="4800600"/>
            <a:ext cx="4816475" cy="1938020"/>
          </a:xfrm>
          <a:prstGeom prst="rect">
            <a:avLst/>
          </a:prstGeom>
          <a:noFill/>
        </p:spPr>
        <p:txBody>
          <a:bodyPr wrap="square" rtlCol="0" anchor="t">
            <a:spAutoFit/>
          </a:bodyPr>
          <a:p>
            <a:r>
              <a:rPr lang="en-US" altLang="en-US" sz="2400"/>
              <a:t>class ClassName {</a:t>
            </a:r>
            <a:endParaRPr lang="en-US" altLang="en-US" sz="2400"/>
          </a:p>
          <a:p>
            <a:r>
              <a:rPr lang="en-US" altLang="en-US" sz="2400"/>
              <a:t>    public function __destruct() {</a:t>
            </a:r>
            <a:endParaRPr lang="en-US" altLang="en-US" sz="2400"/>
          </a:p>
          <a:p>
            <a:r>
              <a:rPr lang="en-US" altLang="en-US" sz="2400"/>
              <a:t>        // Cleanup code</a:t>
            </a:r>
            <a:endParaRPr lang="en-US" altLang="en-US" sz="2400"/>
          </a:p>
          <a:p>
            <a:r>
              <a:rPr lang="en-US" altLang="en-US" sz="2400"/>
              <a:t>    }</a:t>
            </a:r>
            <a:endParaRPr lang="en-US" altLang="en-US" sz="2400"/>
          </a:p>
          <a:p>
            <a:r>
              <a:rPr lang="en-US" altLang="en-US" sz="2400"/>
              <a:t>}</a:t>
            </a:r>
            <a:endParaRPr lang="en-US"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id-ID" dirty="0" smtClean="0">
                <a:solidFill>
                  <a:schemeClr val="accent1">
                    <a:satMod val="150000"/>
                  </a:schemeClr>
                </a:solidFill>
              </a:rPr>
              <a:t>Destructor</a:t>
            </a:r>
            <a:r>
              <a:rPr lang="en-US" altLang="id-ID" dirty="0" smtClean="0">
                <a:solidFill>
                  <a:schemeClr val="accent1">
                    <a:satMod val="150000"/>
                  </a:schemeClr>
                </a:solidFill>
              </a:rPr>
              <a:t>...</a:t>
            </a:r>
            <a:endParaRPr lang="en-US" altLang="id-ID" dirty="0" smtClean="0">
              <a:solidFill>
                <a:schemeClr val="accent1">
                  <a:satMod val="150000"/>
                </a:schemeClr>
              </a:solidFill>
            </a:endParaRPr>
          </a:p>
        </p:txBody>
      </p:sp>
      <p:sp>
        <p:nvSpPr>
          <p:cNvPr id="4" name="Rounded Rectangle 3"/>
          <p:cNvSpPr/>
          <p:nvPr/>
        </p:nvSpPr>
        <p:spPr>
          <a:xfrm>
            <a:off x="457200" y="794385"/>
            <a:ext cx="6477000" cy="5927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&lt;?php</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class Car {</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    public function __construct() {</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        echo "Constructor is called: Car object created.&lt;br&gt;";</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    }</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    public function __destruct() {</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        echo "Destructor is called: Car object destroyed.&lt;br&gt;";</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    }</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 Creating an object</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$car1 = new Car();</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echo "Some operations...&lt;br&gt;";</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 Object gets destroyed at the end of the script or when unset</a:t>
            </a:r>
            <a:endParaRPr lang="en-US" altLang="en-US" sz="19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en-US" altLang="en-US" sz="1900" b="1" dirty="0">
                <a:solidFill>
                  <a:schemeClr val="bg1"/>
                </a:solidFill>
                <a:latin typeface="Courier New" panose="02070409020205090404" pitchFamily="49" charset="0"/>
                <a:cs typeface="Courier New" panose="02070409020205090404" pitchFamily="49" charset="0"/>
              </a:rPr>
              <a:t>?&gt;</a:t>
            </a:r>
            <a:endParaRPr lang="en-US" altLang="en-US" sz="1900" b="1" dirty="0">
              <a:solidFill>
                <a:schemeClr val="bg1"/>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Protecting Access to Member Variables</a:t>
            </a:r>
            <a:r>
              <a:rPr lang="id-ID" dirty="0" smtClean="0">
                <a:solidFill>
                  <a:schemeClr val="accent1">
                    <a:satMod val="150000"/>
                  </a:schemeClr>
                </a:solidFill>
              </a:rPr>
              <a:t> (1)</a:t>
            </a:r>
            <a:endParaRPr lang="en-US" dirty="0">
              <a:solidFill>
                <a:schemeClr val="accent1">
                  <a:satMod val="150000"/>
                </a:schemeClr>
              </a:solidFill>
            </a:endParaRPr>
          </a:p>
        </p:txBody>
      </p:sp>
      <p:sp>
        <p:nvSpPr>
          <p:cNvPr id="3" name="Content Placeholder 2"/>
          <p:cNvSpPr>
            <a:spLocks noGrp="1"/>
          </p:cNvSpPr>
          <p:nvPr>
            <p:ph idx="1"/>
          </p:nvPr>
        </p:nvSpPr>
        <p:spPr>
          <a:xfrm>
            <a:off x="457200" y="1546225"/>
            <a:ext cx="8229600" cy="4016375"/>
          </a:xfrm>
        </p:spPr>
        <p:txBody>
          <a:bodyPr rtlCol="0">
            <a:noAutofit/>
          </a:bodyPr>
          <a:lstStyle/>
          <a:p>
            <a:pPr marL="438785" indent="-320040" fontAlgn="auto">
              <a:spcBef>
                <a:spcPts val="0"/>
              </a:spcBef>
              <a:spcAft>
                <a:spcPts val="0"/>
              </a:spcAft>
              <a:buFont typeface="Wingdings 2" panose="05020102010507070707"/>
              <a:buChar char=""/>
              <a:defRPr/>
            </a:pPr>
            <a:r>
              <a:rPr lang="en-US" sz="2800" dirty="0" smtClean="0"/>
              <a:t>There are three different levels of visibility that a member variable or method can have</a:t>
            </a:r>
            <a:r>
              <a:rPr lang="id-ID" sz="2800" dirty="0" smtClean="0"/>
              <a:t> :</a:t>
            </a:r>
            <a:endParaRPr lang="id-ID" sz="2800" dirty="0" smtClean="0"/>
          </a:p>
          <a:p>
            <a:pPr marL="731520" lvl="1" indent="-274320" fontAlgn="auto">
              <a:spcAft>
                <a:spcPts val="0"/>
              </a:spcAft>
              <a:buFont typeface="Wingdings" panose="05000000000000000000"/>
              <a:buChar char=""/>
              <a:defRPr/>
            </a:pPr>
            <a:r>
              <a:rPr lang="id-ID" sz="2400" dirty="0" smtClean="0"/>
              <a:t>Public</a:t>
            </a:r>
            <a:endParaRPr lang="id-ID" sz="2400" dirty="0" smtClean="0"/>
          </a:p>
          <a:p>
            <a:pPr marL="996950" lvl="2" fontAlgn="auto">
              <a:spcAft>
                <a:spcPts val="0"/>
              </a:spcAft>
              <a:buClr>
                <a:schemeClr val="accent3"/>
              </a:buClr>
              <a:buFont typeface="Arial" panose="020B0604020202090204"/>
              <a:buChar char="▪"/>
              <a:defRPr/>
            </a:pPr>
            <a:r>
              <a:rPr lang="en-US" sz="2000" dirty="0" smtClean="0"/>
              <a:t>members are accessible to any and all code</a:t>
            </a:r>
            <a:endParaRPr lang="id-ID" sz="2000" dirty="0" smtClean="0"/>
          </a:p>
          <a:p>
            <a:pPr marL="731520" lvl="1" indent="-274320" fontAlgn="auto">
              <a:spcAft>
                <a:spcPts val="0"/>
              </a:spcAft>
              <a:buFont typeface="Wingdings" panose="05000000000000000000"/>
              <a:buChar char=""/>
              <a:defRPr/>
            </a:pPr>
            <a:r>
              <a:rPr lang="id-ID" sz="2400" dirty="0" smtClean="0"/>
              <a:t>Private</a:t>
            </a:r>
            <a:endParaRPr lang="id-ID" sz="2400" dirty="0" smtClean="0"/>
          </a:p>
          <a:p>
            <a:pPr marL="996950" lvl="2" fontAlgn="auto">
              <a:spcAft>
                <a:spcPts val="0"/>
              </a:spcAft>
              <a:buClr>
                <a:schemeClr val="accent3"/>
              </a:buClr>
              <a:buFont typeface="Arial" panose="020B0604020202090204"/>
              <a:buChar char="▪"/>
              <a:defRPr/>
            </a:pPr>
            <a:r>
              <a:rPr lang="en-US" sz="2000" dirty="0" smtClean="0"/>
              <a:t>members are only accessible to the class itself</a:t>
            </a:r>
            <a:endParaRPr lang="id-ID" sz="2000" dirty="0" smtClean="0"/>
          </a:p>
          <a:p>
            <a:pPr marL="731520" lvl="1" indent="-274320" fontAlgn="auto">
              <a:spcAft>
                <a:spcPts val="0"/>
              </a:spcAft>
              <a:buFont typeface="Wingdings" panose="05000000000000000000"/>
              <a:buChar char=""/>
              <a:defRPr/>
            </a:pPr>
            <a:r>
              <a:rPr lang="id-ID" sz="2400" dirty="0" smtClean="0"/>
              <a:t>Protected</a:t>
            </a:r>
            <a:endParaRPr lang="id-ID" sz="2400" dirty="0" smtClean="0"/>
          </a:p>
          <a:p>
            <a:pPr marL="996950" lvl="2" fontAlgn="auto">
              <a:spcAft>
                <a:spcPts val="0"/>
              </a:spcAft>
              <a:buClr>
                <a:schemeClr val="accent3"/>
              </a:buClr>
              <a:buFont typeface="Arial" panose="020B0604020202090204"/>
              <a:buChar char="▪"/>
              <a:defRPr/>
            </a:pPr>
            <a:r>
              <a:rPr lang="en-US" sz="2000" dirty="0" smtClean="0"/>
              <a:t>members are available to the class itself, and to classes that inherit from it</a:t>
            </a:r>
            <a:endParaRPr lang="id-ID" sz="2000" dirty="0"/>
          </a:p>
        </p:txBody>
      </p:sp>
      <p:sp>
        <p:nvSpPr>
          <p:cNvPr id="4" name="Rounded Rectangle 3"/>
          <p:cNvSpPr/>
          <p:nvPr/>
        </p:nvSpPr>
        <p:spPr>
          <a:xfrm>
            <a:off x="457200" y="5257800"/>
            <a:ext cx="8229600" cy="990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i="1" dirty="0">
                <a:solidFill>
                  <a:srgbClr val="FF0000"/>
                </a:solidFill>
              </a:rPr>
              <a:t>Public is the default visibility level for any member variables or functions that do not explicitly set one, but it is good practice to always explicitly state the visibility of all the members of the class.</a:t>
            </a:r>
            <a:endParaRPr lang="id-ID" b="1" dirty="0">
              <a:solidFill>
                <a:srgbClr val="FF0000"/>
              </a:solidFill>
            </a:endParaRPr>
          </a:p>
        </p:txBody>
      </p:sp>
      <p:sp>
        <p:nvSpPr>
          <p:cNvPr id="6" name="Slide Number Placeholder 5"/>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Protecting Access to Member Variables</a:t>
            </a:r>
            <a:r>
              <a:rPr lang="id-ID" dirty="0" smtClean="0">
                <a:solidFill>
                  <a:schemeClr val="accent1">
                    <a:satMod val="150000"/>
                  </a:schemeClr>
                </a:solidFill>
              </a:rPr>
              <a:t> (2)</a:t>
            </a:r>
            <a:endParaRPr lang="id-ID" dirty="0">
              <a:solidFill>
                <a:schemeClr val="accent1">
                  <a:satMod val="150000"/>
                </a:schemeClr>
              </a:solidFill>
            </a:endParaRPr>
          </a:p>
        </p:txBody>
      </p:sp>
      <p:sp>
        <p:nvSpPr>
          <p:cNvPr id="3" name="Content Placeholder 2"/>
          <p:cNvSpPr>
            <a:spLocks noGrp="1"/>
          </p:cNvSpPr>
          <p:nvPr>
            <p:ph idx="1"/>
          </p:nvPr>
        </p:nvSpPr>
        <p:spPr/>
        <p:txBody>
          <a:bodyPr>
            <a:normAutofit/>
          </a:bodyPr>
          <a:lstStyle/>
          <a:p>
            <a:r>
              <a:rPr lang="id-ID" altLang="en-US" sz="2800" dirty="0" smtClean="0"/>
              <a:t>Try to change access level of property named “name” to </a:t>
            </a:r>
            <a:r>
              <a:rPr lang="id-ID" altLang="en-US" sz="2800" dirty="0" smtClean="0">
                <a:solidFill>
                  <a:srgbClr val="FFC000"/>
                </a:solidFill>
              </a:rPr>
              <a:t>private</a:t>
            </a:r>
            <a:r>
              <a:rPr lang="id-ID" altLang="en-US" sz="2800" dirty="0" smtClean="0"/>
              <a:t> of previous code.</a:t>
            </a:r>
            <a:endParaRPr lang="id-ID" altLang="en-US" sz="2800" dirty="0" smtClean="0"/>
          </a:p>
          <a:p>
            <a:r>
              <a:rPr lang="id-ID" altLang="en-US" sz="2800" dirty="0" smtClean="0"/>
              <a:t>What the possible solution of this problem?</a:t>
            </a:r>
            <a:endParaRPr lang="id-ID" altLang="en-US" sz="2800" dirty="0" smtClean="0"/>
          </a:p>
          <a:p>
            <a:endParaRPr lang="id-ID" altLang="en-US" sz="2800" dirty="0" smtClean="0"/>
          </a:p>
          <a:p>
            <a:endParaRPr lang="id-ID" altLang="en-US" sz="2800" dirty="0" smtClean="0"/>
          </a:p>
          <a:p>
            <a:endParaRPr lang="id-ID" altLang="en-US" sz="2800" dirty="0" smtClean="0"/>
          </a:p>
          <a:p>
            <a:r>
              <a:rPr lang="id-ID" altLang="en-US" sz="2800" dirty="0" smtClean="0"/>
              <a:t>Make the getter and setter function...</a:t>
            </a:r>
            <a:endParaRPr lang="id-ID" altLang="en-US" sz="2800" dirty="0" smtClean="0"/>
          </a:p>
        </p:txBody>
      </p:sp>
      <p:sp>
        <p:nvSpPr>
          <p:cNvPr id="4" name="Down Arrow 3"/>
          <p:cNvSpPr/>
          <p:nvPr/>
        </p:nvSpPr>
        <p:spPr>
          <a:xfrm>
            <a:off x="4038600" y="3429000"/>
            <a:ext cx="1066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5" name="Rounded Rectangle 4"/>
          <p:cNvSpPr/>
          <p:nvPr/>
        </p:nvSpPr>
        <p:spPr>
          <a:xfrm>
            <a:off x="304800" y="5334000"/>
            <a:ext cx="8534400" cy="762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id-ID" b="1" dirty="0">
              <a:solidFill>
                <a:srgbClr val="FF0000"/>
              </a:solidFill>
            </a:endParaRPr>
          </a:p>
          <a:p>
            <a:pPr algn="ctr" fontAlgn="auto">
              <a:spcBef>
                <a:spcPts val="0"/>
              </a:spcBef>
              <a:spcAft>
                <a:spcPts val="0"/>
              </a:spcAft>
              <a:defRPr/>
            </a:pPr>
            <a:r>
              <a:rPr lang="en-US" b="1" dirty="0">
                <a:solidFill>
                  <a:srgbClr val="FF0000"/>
                </a:solidFill>
              </a:rPr>
              <a:t>Always use get and set functions for your properties. Changes to business logic and data validation requirements in the future will be much easier to implement.</a:t>
            </a:r>
            <a:endParaRPr lang="en-US" b="1" dirty="0">
              <a:solidFill>
                <a:srgbClr val="FF0000"/>
              </a:solidFill>
            </a:endParaRPr>
          </a:p>
          <a:p>
            <a:pPr algn="ctr" fontAlgn="auto">
              <a:spcBef>
                <a:spcPts val="0"/>
              </a:spcBef>
              <a:spcAft>
                <a:spcPts val="0"/>
              </a:spcAft>
              <a:defRPr/>
            </a:pPr>
            <a:endParaRPr lang="id-ID" b="1" dirty="0">
              <a:solidFill>
                <a:srgbClr val="FF0000"/>
              </a:solidFill>
            </a:endParaRPr>
          </a:p>
        </p:txBody>
      </p:sp>
      <p:sp>
        <p:nvSpPr>
          <p:cNvPr id="7" name="Slide Number Placeholder 6"/>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Inheritance</a:t>
            </a:r>
            <a:endParaRPr lang="id-ID" dirty="0">
              <a:solidFill>
                <a:schemeClr val="accent1">
                  <a:satMod val="150000"/>
                </a:schemeClr>
              </a:solidFill>
            </a:endParaRPr>
          </a:p>
        </p:txBody>
      </p:sp>
      <p:sp>
        <p:nvSpPr>
          <p:cNvPr id="21507" name="Content Placeholder 2"/>
          <p:cNvSpPr>
            <a:spLocks noGrp="1"/>
          </p:cNvSpPr>
          <p:nvPr>
            <p:ph idx="1"/>
          </p:nvPr>
        </p:nvSpPr>
        <p:spPr>
          <a:xfrm>
            <a:off x="457200" y="914400"/>
            <a:ext cx="8229600" cy="4525963"/>
          </a:xfrm>
        </p:spPr>
        <p:txBody>
          <a:bodyPr>
            <a:normAutofit lnSpcReduction="20000"/>
          </a:bodyPr>
          <a:lstStyle/>
          <a:p>
            <a:r>
              <a:rPr lang="en-US" altLang="en-US" sz="2000" smtClean="0"/>
              <a:t>Inheritance in OOP = When a class derives from another class.</a:t>
            </a:r>
            <a:endParaRPr lang="en-US" altLang="en-US" sz="2000" smtClean="0"/>
          </a:p>
          <a:p>
            <a:r>
              <a:rPr lang="en-US" altLang="en-US" sz="2000" smtClean="0"/>
              <a:t>The child class will inherit all the public and protected properties and methods from the parent class. In addition, it can have its own properties and methods.</a:t>
            </a:r>
            <a:endParaRPr lang="en-US" altLang="en-US" sz="2000" smtClean="0"/>
          </a:p>
          <a:p>
            <a:r>
              <a:rPr lang="en-US" altLang="en-US" sz="2000" smtClean="0"/>
              <a:t>An inherited class is defined by using the extends keyword.</a:t>
            </a:r>
            <a:br>
              <a:rPr lang="en-US" altLang="en-US" sz="2400" smtClean="0"/>
            </a:br>
            <a:br>
              <a:rPr lang="en-US" altLang="en-US" sz="2400" smtClean="0"/>
            </a:br>
            <a:endParaRPr lang="en-US" altLang="en-US" sz="24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Text Box 2"/>
          <p:cNvSpPr txBox="1"/>
          <p:nvPr/>
        </p:nvSpPr>
        <p:spPr>
          <a:xfrm>
            <a:off x="152400" y="2611755"/>
            <a:ext cx="4816475" cy="4246245"/>
          </a:xfrm>
          <a:prstGeom prst="rect">
            <a:avLst/>
          </a:prstGeom>
          <a:noFill/>
        </p:spPr>
        <p:txBody>
          <a:bodyPr wrap="square" rtlCol="0" anchor="t">
            <a:spAutoFit/>
          </a:bodyPr>
          <a:p>
            <a:r>
              <a:rPr lang="en-US" altLang="en-US"/>
              <a:t>&lt;?php</a:t>
            </a:r>
            <a:endParaRPr lang="en-US" altLang="en-US"/>
          </a:p>
          <a:p>
            <a:r>
              <a:rPr lang="en-US" altLang="en-US"/>
              <a:t>class Fruit {</a:t>
            </a:r>
            <a:endParaRPr lang="en-US" altLang="en-US"/>
          </a:p>
          <a:p>
            <a:r>
              <a:rPr lang="en-US" altLang="en-US"/>
              <a:t>  public $name;</a:t>
            </a:r>
            <a:endParaRPr lang="en-US" altLang="en-US"/>
          </a:p>
          <a:p>
            <a:r>
              <a:rPr lang="en-US" altLang="en-US"/>
              <a:t>  public $color;</a:t>
            </a:r>
            <a:endParaRPr lang="en-US" altLang="en-US"/>
          </a:p>
          <a:p>
            <a:r>
              <a:rPr lang="en-US" altLang="en-US"/>
              <a:t>  public function __construct($name, $color) {</a:t>
            </a:r>
            <a:endParaRPr lang="en-US" altLang="en-US"/>
          </a:p>
          <a:p>
            <a:r>
              <a:rPr lang="en-US" altLang="en-US"/>
              <a:t>    $this-&gt;name = $name;</a:t>
            </a:r>
            <a:endParaRPr lang="en-US" altLang="en-US"/>
          </a:p>
          <a:p>
            <a:r>
              <a:rPr lang="en-US" altLang="en-US"/>
              <a:t>    $this-&gt;color = $color;</a:t>
            </a:r>
            <a:endParaRPr lang="en-US" altLang="en-US"/>
          </a:p>
          <a:p>
            <a:r>
              <a:rPr lang="en-US" altLang="en-US"/>
              <a:t>  }</a:t>
            </a:r>
            <a:endParaRPr lang="en-US" altLang="en-US"/>
          </a:p>
          <a:p>
            <a:r>
              <a:rPr lang="en-US" altLang="en-US"/>
              <a:t>  public function intro() {</a:t>
            </a:r>
            <a:endParaRPr lang="en-US" altLang="en-US"/>
          </a:p>
          <a:p>
            <a:r>
              <a:rPr lang="en-US" altLang="en-US"/>
              <a:t>    echo "The fruit is {$this-&gt;name} and the color is {$this-&gt;color}.";</a:t>
            </a:r>
            <a:endParaRPr lang="en-US" altLang="en-US"/>
          </a:p>
          <a:p>
            <a:r>
              <a:rPr lang="en-US" altLang="en-US"/>
              <a:t>  }</a:t>
            </a:r>
            <a:endParaRPr lang="en-US" altLang="en-US"/>
          </a:p>
          <a:p>
            <a:r>
              <a:rPr lang="en-US" altLang="en-US"/>
              <a:t>}</a:t>
            </a:r>
            <a:endParaRPr lang="en-US" altLang="en-US"/>
          </a:p>
          <a:p>
            <a:endParaRPr lang="en-US" altLang="en-US"/>
          </a:p>
        </p:txBody>
      </p:sp>
      <p:sp>
        <p:nvSpPr>
          <p:cNvPr id="4" name="Text Box 3"/>
          <p:cNvSpPr txBox="1"/>
          <p:nvPr/>
        </p:nvSpPr>
        <p:spPr>
          <a:xfrm>
            <a:off x="4876800" y="2667000"/>
            <a:ext cx="4816475" cy="3138170"/>
          </a:xfrm>
          <a:prstGeom prst="rect">
            <a:avLst/>
          </a:prstGeom>
          <a:noFill/>
        </p:spPr>
        <p:txBody>
          <a:bodyPr wrap="square" rtlCol="0" anchor="t">
            <a:spAutoFit/>
          </a:bodyPr>
          <a:p>
            <a:r>
              <a:rPr lang="en-US" altLang="en-US"/>
              <a:t>// Strawberry is inherited from Fruit</a:t>
            </a:r>
            <a:endParaRPr lang="en-US" altLang="en-US"/>
          </a:p>
          <a:p>
            <a:r>
              <a:rPr lang="en-US" altLang="en-US"/>
              <a:t>class Strawberry extends Fruit {</a:t>
            </a:r>
            <a:endParaRPr lang="en-US" altLang="en-US"/>
          </a:p>
          <a:p>
            <a:r>
              <a:rPr lang="en-US" altLang="en-US"/>
              <a:t>  public function message() {</a:t>
            </a:r>
            <a:endParaRPr lang="en-US" altLang="en-US"/>
          </a:p>
          <a:p>
            <a:r>
              <a:rPr lang="en-US" altLang="en-US"/>
              <a:t>    echo "Am I a fruit or a berry? ";</a:t>
            </a:r>
            <a:endParaRPr lang="en-US" altLang="en-US"/>
          </a:p>
          <a:p>
            <a:r>
              <a:rPr lang="en-US" altLang="en-US"/>
              <a:t>  }</a:t>
            </a:r>
            <a:endParaRPr lang="en-US" altLang="en-US"/>
          </a:p>
          <a:p>
            <a:r>
              <a:rPr lang="en-US" altLang="en-US"/>
              <a:t>}</a:t>
            </a:r>
            <a:endParaRPr lang="en-US" altLang="en-US"/>
          </a:p>
          <a:p>
            <a:r>
              <a:rPr lang="en-US" altLang="en-US"/>
              <a:t>$strawberry = new Strawberry("Strawberry", "red");</a:t>
            </a:r>
            <a:endParaRPr lang="en-US" altLang="en-US"/>
          </a:p>
          <a:p>
            <a:r>
              <a:rPr lang="en-US" altLang="en-US"/>
              <a:t>$strawberry-&gt;message();</a:t>
            </a:r>
            <a:endParaRPr lang="en-US" altLang="en-US"/>
          </a:p>
          <a:p>
            <a:r>
              <a:rPr lang="en-US" altLang="en-US"/>
              <a:t>$strawberry-&gt;intro();</a:t>
            </a:r>
            <a:endParaRPr lang="en-US" altLang="en-US"/>
          </a:p>
          <a:p>
            <a:r>
              <a:rPr lang="en-US" altLang="en-US"/>
              <a:t>?&gt;</a:t>
            </a:r>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Overriding </a:t>
            </a:r>
            <a:endParaRPr lang="id-ID" dirty="0">
              <a:solidFill>
                <a:schemeClr val="accent1">
                  <a:satMod val="150000"/>
                </a:schemeClr>
              </a:solidFill>
            </a:endParaRPr>
          </a:p>
        </p:txBody>
      </p:sp>
      <p:sp>
        <p:nvSpPr>
          <p:cNvPr id="21507" name="Content Placeholder 2"/>
          <p:cNvSpPr>
            <a:spLocks noGrp="1"/>
          </p:cNvSpPr>
          <p:nvPr>
            <p:ph idx="1"/>
          </p:nvPr>
        </p:nvSpPr>
        <p:spPr>
          <a:xfrm>
            <a:off x="457200" y="838200"/>
            <a:ext cx="8520430" cy="5494020"/>
          </a:xfrm>
        </p:spPr>
        <p:txBody>
          <a:bodyPr>
            <a:noAutofit/>
          </a:bodyPr>
          <a:lstStyle/>
          <a:p>
            <a:pPr>
              <a:lnSpc>
                <a:spcPct val="150000"/>
              </a:lnSpc>
            </a:pPr>
            <a:r>
              <a:rPr lang="en-US" altLang="en-US" sz="2200" smtClean="0"/>
              <a:t>Method overriding in PHP occurs when a child class provides a specific implementation of a method that is already defined in its parent class. This allows the child class to modify or extend the behavior of the inherited method.</a:t>
            </a:r>
            <a:endParaRPr lang="en-US" altLang="en-US" sz="2200" smtClean="0"/>
          </a:p>
          <a:p>
            <a:pPr>
              <a:lnSpc>
                <a:spcPct val="150000"/>
              </a:lnSpc>
            </a:pPr>
            <a:r>
              <a:rPr lang="en-US" altLang="en-US" sz="2200" smtClean="0"/>
              <a:t>To change the default behavior of a method inherited from the parent class.</a:t>
            </a:r>
            <a:endParaRPr lang="en-US" altLang="en-US" sz="2200" smtClean="0"/>
          </a:p>
          <a:p>
            <a:pPr>
              <a:lnSpc>
                <a:spcPct val="150000"/>
              </a:lnSpc>
            </a:pPr>
            <a:r>
              <a:rPr lang="en-US" altLang="en-US" sz="2200" smtClean="0"/>
              <a:t>To implement polymorphism, where a method behaves differently in different classes.</a:t>
            </a:r>
            <a:endParaRPr lang="en-US" altLang="en-US" sz="2200" smtClean="0"/>
          </a:p>
          <a:p>
            <a:pPr>
              <a:lnSpc>
                <a:spcPct val="150000"/>
              </a:lnSpc>
            </a:pPr>
            <a:r>
              <a:rPr lang="en-US" altLang="en-US" sz="2200" smtClean="0"/>
              <a:t>To customize functionality in subclasses while keeping the same method name.</a:t>
            </a:r>
            <a:endParaRPr lang="en-US" altLang="en-US" sz="22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Overriding...</a:t>
            </a:r>
            <a:endParaRPr lang="id-ID" dirty="0">
              <a:solidFill>
                <a:schemeClr val="accent1">
                  <a:satMod val="150000"/>
                </a:schemeClr>
              </a:solidFill>
            </a:endParaRPr>
          </a:p>
        </p:txBody>
      </p:sp>
      <p:sp>
        <p:nvSpPr>
          <p:cNvPr id="21507" name="Content Placeholder 2"/>
          <p:cNvSpPr>
            <a:spLocks noGrp="1"/>
          </p:cNvSpPr>
          <p:nvPr>
            <p:ph idx="1"/>
          </p:nvPr>
        </p:nvSpPr>
        <p:spPr>
          <a:xfrm>
            <a:off x="457200" y="838200"/>
            <a:ext cx="4488180" cy="5494020"/>
          </a:xfrm>
        </p:spPr>
        <p:txBody>
          <a:bodyPr>
            <a:noAutofit/>
          </a:bodyPr>
          <a:lstStyle/>
          <a:p>
            <a:pPr marL="0" indent="0">
              <a:lnSpc>
                <a:spcPct val="150000"/>
              </a:lnSpc>
              <a:buNone/>
            </a:pPr>
            <a:r>
              <a:rPr lang="en-US" altLang="en-US" sz="1800" smtClean="0"/>
              <a:t>&lt;?php</a:t>
            </a:r>
            <a:endParaRPr lang="en-US" altLang="en-US" sz="1800" smtClean="0"/>
          </a:p>
          <a:p>
            <a:pPr marL="0" indent="0">
              <a:lnSpc>
                <a:spcPct val="150000"/>
              </a:lnSpc>
              <a:buNone/>
            </a:pPr>
            <a:r>
              <a:rPr lang="en-US" altLang="en-US" sz="1800" smtClean="0"/>
              <a:t>class ParentClass {</a:t>
            </a:r>
            <a:endParaRPr lang="en-US" altLang="en-US" sz="1800" smtClean="0"/>
          </a:p>
          <a:p>
            <a:pPr marL="0" indent="0">
              <a:lnSpc>
                <a:spcPct val="150000"/>
              </a:lnSpc>
              <a:buNone/>
            </a:pPr>
            <a:r>
              <a:rPr lang="en-US" altLang="en-US" sz="1800" smtClean="0"/>
              <a:t>    public function showMessage() {</a:t>
            </a:r>
            <a:endParaRPr lang="en-US" altLang="en-US" sz="1800" smtClean="0"/>
          </a:p>
          <a:p>
            <a:pPr marL="0" indent="0">
              <a:lnSpc>
                <a:spcPct val="150000"/>
              </a:lnSpc>
              <a:buNone/>
            </a:pPr>
            <a:r>
              <a:rPr lang="en-US" altLang="en-US" sz="1800" smtClean="0"/>
              <a:t>        echo "This is the parent class method.&lt;br&gt;";</a:t>
            </a:r>
            <a:endParaRPr lang="en-US" altLang="en-US" sz="1800" smtClean="0"/>
          </a:p>
          <a:p>
            <a:pPr marL="0" indent="0">
              <a:lnSpc>
                <a:spcPct val="150000"/>
              </a:lnSpc>
              <a:buNone/>
            </a:pPr>
            <a:r>
              <a:rPr lang="en-US" altLang="en-US" sz="1800" smtClean="0"/>
              <a:t>    }</a:t>
            </a:r>
            <a:endParaRPr lang="en-US" altLang="en-US" sz="1800" smtClean="0"/>
          </a:p>
          <a:p>
            <a:pPr marL="0" indent="0">
              <a:lnSpc>
                <a:spcPct val="150000"/>
              </a:lnSpc>
              <a:buNone/>
            </a:pPr>
            <a:r>
              <a:rPr lang="en-US" altLang="en-US" sz="1800" smtClean="0"/>
              <a:t>}</a:t>
            </a:r>
            <a:endParaRPr lang="en-US" altLang="en-US" sz="1800" smtClean="0"/>
          </a:p>
          <a:p>
            <a:pPr marL="0" indent="0">
              <a:lnSpc>
                <a:spcPct val="150000"/>
              </a:lnSpc>
              <a:buNone/>
            </a:pPr>
            <a:r>
              <a:rPr lang="en-US" altLang="en-US" sz="1800" smtClean="0"/>
              <a:t>class ChildClass extends ParentClass {</a:t>
            </a:r>
            <a:endParaRPr lang="en-US" altLang="en-US" sz="1800" smtClean="0"/>
          </a:p>
          <a:p>
            <a:pPr marL="0" indent="0">
              <a:lnSpc>
                <a:spcPct val="150000"/>
              </a:lnSpc>
              <a:buNone/>
            </a:pPr>
            <a:r>
              <a:rPr lang="en-US" altLang="en-US" sz="1800" smtClean="0"/>
              <a:t>    public function showMessage() {</a:t>
            </a:r>
            <a:endParaRPr lang="en-US" altLang="en-US" sz="1800" smtClean="0"/>
          </a:p>
          <a:p>
            <a:pPr marL="0" indent="0">
              <a:lnSpc>
                <a:spcPct val="150000"/>
              </a:lnSpc>
              <a:buNone/>
            </a:pPr>
            <a:r>
              <a:rPr lang="en-US" altLang="en-US" sz="1800" smtClean="0"/>
              <a:t>        echo "This is the overridden method in the child class.&lt;br&gt;";</a:t>
            </a:r>
            <a:endParaRPr lang="en-US" altLang="en-US" sz="1800" smtClean="0"/>
          </a:p>
          <a:p>
            <a:pPr marL="0" indent="0">
              <a:lnSpc>
                <a:spcPct val="150000"/>
              </a:lnSpc>
              <a:buNone/>
            </a:pPr>
            <a:r>
              <a:rPr lang="en-US" altLang="en-US" sz="1800" smtClean="0"/>
              <a:t>    }</a:t>
            </a:r>
            <a:endParaRPr lang="en-US" altLang="en-US" sz="1800" smtClean="0"/>
          </a:p>
          <a:p>
            <a:pPr marL="0" indent="0">
              <a:lnSpc>
                <a:spcPct val="150000"/>
              </a:lnSpc>
              <a:buNone/>
            </a:pPr>
            <a:r>
              <a:rPr lang="en-US" altLang="en-US" sz="1800" smtClean="0"/>
              <a:t>}</a:t>
            </a:r>
            <a:endParaRPr lang="en-US" altLang="en-US" sz="1800" smtClean="0"/>
          </a:p>
          <a:p>
            <a:pPr marL="0" indent="0">
              <a:lnSpc>
                <a:spcPct val="150000"/>
              </a:lnSpc>
              <a:buNone/>
            </a:pPr>
            <a:endParaRPr lang="en-US" altLang="en-US" sz="1800" smtClean="0"/>
          </a:p>
          <a:p>
            <a:pPr marL="0" indent="0">
              <a:lnSpc>
                <a:spcPct val="150000"/>
              </a:lnSpc>
              <a:buNone/>
            </a:pPr>
            <a:endParaRPr lang="en-US" altLang="en-US" sz="18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Content Placeholder 2"/>
          <p:cNvSpPr>
            <a:spLocks noGrp="1"/>
          </p:cNvSpPr>
          <p:nvPr/>
        </p:nvSpPr>
        <p:spPr>
          <a:xfrm>
            <a:off x="4876800" y="1219200"/>
            <a:ext cx="8520430" cy="54940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50000"/>
              </a:lnSpc>
              <a:buNone/>
            </a:pPr>
            <a:r>
              <a:rPr lang="en-US" altLang="en-US" sz="1800" smtClean="0"/>
              <a:t>$parent = new ParentClass();</a:t>
            </a:r>
            <a:endParaRPr lang="en-US" altLang="en-US" sz="1800" smtClean="0"/>
          </a:p>
          <a:p>
            <a:pPr marL="0" indent="0">
              <a:lnSpc>
                <a:spcPct val="150000"/>
              </a:lnSpc>
              <a:buNone/>
            </a:pPr>
            <a:r>
              <a:rPr lang="en-US" altLang="en-US" sz="1800" smtClean="0"/>
              <a:t>$child = new ChildClass();</a:t>
            </a:r>
            <a:endParaRPr lang="en-US" altLang="en-US" sz="1800" smtClean="0"/>
          </a:p>
          <a:p>
            <a:pPr marL="0" indent="0">
              <a:lnSpc>
                <a:spcPct val="150000"/>
              </a:lnSpc>
              <a:buNone/>
            </a:pPr>
            <a:endParaRPr lang="en-US" altLang="en-US" sz="1800" smtClean="0"/>
          </a:p>
          <a:p>
            <a:pPr marL="0" indent="0">
              <a:lnSpc>
                <a:spcPct val="150000"/>
              </a:lnSpc>
              <a:buNone/>
            </a:pPr>
            <a:r>
              <a:rPr lang="en-US" altLang="en-US" sz="1800" smtClean="0"/>
              <a:t>// Calling methods</a:t>
            </a:r>
            <a:endParaRPr lang="en-US" altLang="en-US" sz="1800" smtClean="0"/>
          </a:p>
          <a:p>
            <a:pPr marL="0" indent="0">
              <a:lnSpc>
                <a:spcPct val="150000"/>
              </a:lnSpc>
              <a:buNone/>
            </a:pPr>
            <a:r>
              <a:rPr lang="en-US" altLang="en-US" sz="1800" smtClean="0"/>
              <a:t>$parent-&gt;showMessage(); // Output: This is the parent class method.</a:t>
            </a:r>
            <a:endParaRPr lang="en-US" altLang="en-US" sz="1800" smtClean="0"/>
          </a:p>
          <a:p>
            <a:pPr marL="0" indent="0">
              <a:lnSpc>
                <a:spcPct val="150000"/>
              </a:lnSpc>
              <a:buNone/>
            </a:pPr>
            <a:r>
              <a:rPr lang="en-US" altLang="en-US" sz="1800" smtClean="0"/>
              <a:t>$child-&gt;showMessage();  // Output: This is the overridden method in the child class.</a:t>
            </a:r>
            <a:endParaRPr lang="en-US" altLang="en-US" sz="1800" smtClean="0"/>
          </a:p>
          <a:p>
            <a:pPr marL="0" indent="0">
              <a:lnSpc>
                <a:spcPct val="150000"/>
              </a:lnSpc>
              <a:buNone/>
            </a:pPr>
            <a:r>
              <a:rPr lang="en-US" altLang="en-US" sz="1800" smtClean="0"/>
              <a:t>?&gt;</a:t>
            </a:r>
            <a:endParaRPr lang="en-US" altLang="en-US" sz="1800" smtClean="0"/>
          </a:p>
          <a:p>
            <a:pPr marL="0" indent="0">
              <a:lnSpc>
                <a:spcPct val="150000"/>
              </a:lnSpc>
              <a:buNone/>
            </a:pPr>
            <a:endParaRPr lang="en-US" altLang="en-US" sz="18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Overriding...</a:t>
            </a:r>
            <a:endParaRPr lang="id-ID" dirty="0">
              <a:solidFill>
                <a:schemeClr val="accent1">
                  <a:satMod val="150000"/>
                </a:schemeClr>
              </a:solidFill>
            </a:endParaRPr>
          </a:p>
        </p:txBody>
      </p:sp>
      <p:sp>
        <p:nvSpPr>
          <p:cNvPr id="21507" name="Content Placeholder 2"/>
          <p:cNvSpPr>
            <a:spLocks noGrp="1"/>
          </p:cNvSpPr>
          <p:nvPr>
            <p:ph idx="1"/>
          </p:nvPr>
        </p:nvSpPr>
        <p:spPr>
          <a:xfrm>
            <a:off x="228600" y="1752600"/>
            <a:ext cx="4488180" cy="5494020"/>
          </a:xfrm>
        </p:spPr>
        <p:txBody>
          <a:bodyPr>
            <a:noAutofit/>
          </a:bodyPr>
          <a:lstStyle/>
          <a:p>
            <a:pPr marL="0" indent="0">
              <a:lnSpc>
                <a:spcPct val="150000"/>
              </a:lnSpc>
              <a:buNone/>
            </a:pPr>
            <a:r>
              <a:rPr lang="en-US" altLang="en-US" sz="1600" smtClean="0"/>
              <a:t>&lt;?php</a:t>
            </a:r>
            <a:endParaRPr lang="en-US" altLang="en-US" sz="1600" smtClean="0"/>
          </a:p>
          <a:p>
            <a:pPr marL="0" indent="0">
              <a:lnSpc>
                <a:spcPct val="150000"/>
              </a:lnSpc>
              <a:buNone/>
            </a:pPr>
            <a:r>
              <a:rPr lang="en-US" altLang="en-US" sz="1600" smtClean="0"/>
              <a:t>class ParentClass {</a:t>
            </a:r>
            <a:endParaRPr lang="en-US" altLang="en-US" sz="1600" smtClean="0"/>
          </a:p>
          <a:p>
            <a:pPr marL="0" indent="0">
              <a:lnSpc>
                <a:spcPct val="150000"/>
              </a:lnSpc>
              <a:buNone/>
            </a:pPr>
            <a:r>
              <a:rPr lang="en-US" altLang="en-US" sz="1600" smtClean="0"/>
              <a:t>    public function showMessage() {</a:t>
            </a:r>
            <a:endParaRPr lang="en-US" altLang="en-US" sz="1600" smtClean="0"/>
          </a:p>
          <a:p>
            <a:pPr marL="0" indent="0">
              <a:lnSpc>
                <a:spcPct val="150000"/>
              </a:lnSpc>
              <a:buNone/>
            </a:pPr>
            <a:r>
              <a:rPr lang="en-US" altLang="en-US" sz="1600" smtClean="0"/>
              <a:t>        echo "This is the parent class method.&lt;br&gt;";</a:t>
            </a:r>
            <a:endParaRPr lang="en-US" altLang="en-US" sz="1600" smtClean="0"/>
          </a:p>
          <a:p>
            <a:pPr marL="0" indent="0">
              <a:lnSpc>
                <a:spcPct val="150000"/>
              </a:lnSpc>
              <a:buNone/>
            </a:pPr>
            <a:r>
              <a:rPr lang="en-US" altLang="en-US" sz="1600" smtClean="0"/>
              <a:t>    }}</a:t>
            </a:r>
            <a:endParaRPr lang="en-US" altLang="en-US" sz="1600" smtClean="0"/>
          </a:p>
          <a:p>
            <a:pPr marL="0" indent="0">
              <a:lnSpc>
                <a:spcPct val="150000"/>
              </a:lnSpc>
              <a:buNone/>
            </a:pPr>
            <a:r>
              <a:rPr lang="en-US" altLang="en-US" sz="1600" smtClean="0"/>
              <a:t>class ChildClass extends ParentClass {</a:t>
            </a:r>
            <a:endParaRPr lang="en-US" altLang="en-US" sz="1600" smtClean="0"/>
          </a:p>
          <a:p>
            <a:pPr marL="0" indent="0">
              <a:lnSpc>
                <a:spcPct val="150000"/>
              </a:lnSpc>
              <a:buNone/>
            </a:pPr>
            <a:r>
              <a:rPr lang="en-US" altLang="en-US" sz="1600" smtClean="0"/>
              <a:t>    public function showMessage() {</a:t>
            </a:r>
            <a:endParaRPr lang="en-US" altLang="en-US" sz="1600" smtClean="0"/>
          </a:p>
          <a:p>
            <a:pPr marL="0" indent="0">
              <a:lnSpc>
                <a:spcPct val="150000"/>
              </a:lnSpc>
              <a:buNone/>
            </a:pPr>
            <a:r>
              <a:rPr lang="en-US" altLang="en-US" sz="1600" smtClean="0"/>
              <a:t>        parent::showMessage(); // Call the parent method</a:t>
            </a:r>
            <a:endParaRPr lang="en-US" altLang="en-US" sz="1600" smtClean="0"/>
          </a:p>
          <a:p>
            <a:pPr marL="0" indent="0">
              <a:lnSpc>
                <a:spcPct val="150000"/>
              </a:lnSpc>
              <a:buNone/>
            </a:pPr>
            <a:r>
              <a:rPr lang="en-US" altLang="en-US" sz="1600" smtClean="0"/>
              <a:t>        echo "This is the overridden method in the child class.&lt;br&gt;";</a:t>
            </a:r>
            <a:endParaRPr lang="en-US" altLang="en-US" sz="1600" smtClean="0"/>
          </a:p>
          <a:p>
            <a:pPr marL="0" indent="0">
              <a:lnSpc>
                <a:spcPct val="150000"/>
              </a:lnSpc>
              <a:buNone/>
            </a:pPr>
            <a:r>
              <a:rPr lang="en-US" altLang="en-US" sz="1600" smtClean="0"/>
              <a:t>    }}</a:t>
            </a:r>
            <a:endParaRPr lang="en-US" altLang="en-US" sz="1600" smtClean="0"/>
          </a:p>
          <a:p>
            <a:pPr marL="0" indent="0">
              <a:lnSpc>
                <a:spcPct val="150000"/>
              </a:lnSpc>
              <a:buNone/>
            </a:pPr>
            <a:endParaRPr lang="en-US" altLang="en-US" sz="16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Content Placeholder 2"/>
          <p:cNvSpPr>
            <a:spLocks noGrp="1"/>
          </p:cNvSpPr>
          <p:nvPr/>
        </p:nvSpPr>
        <p:spPr>
          <a:xfrm>
            <a:off x="4724400" y="2362200"/>
            <a:ext cx="8520430" cy="54940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50000"/>
              </a:lnSpc>
              <a:buNone/>
            </a:pPr>
            <a:r>
              <a:rPr lang="en-US" altLang="en-US" sz="1800" smtClean="0">
                <a:sym typeface="+mn-ea"/>
              </a:rPr>
              <a:t>// Creating an object of the child class</a:t>
            </a:r>
            <a:endParaRPr lang="en-US" altLang="en-US" sz="1800" smtClean="0"/>
          </a:p>
          <a:p>
            <a:pPr marL="0" indent="0">
              <a:lnSpc>
                <a:spcPct val="150000"/>
              </a:lnSpc>
              <a:buNone/>
            </a:pPr>
            <a:r>
              <a:rPr lang="en-US" altLang="en-US" sz="1800" smtClean="0">
                <a:sym typeface="+mn-ea"/>
              </a:rPr>
              <a:t>$child = new ChildClass();</a:t>
            </a:r>
            <a:endParaRPr lang="en-US" altLang="en-US" sz="1800" smtClean="0"/>
          </a:p>
          <a:p>
            <a:pPr marL="0" indent="0">
              <a:lnSpc>
                <a:spcPct val="150000"/>
              </a:lnSpc>
              <a:buNone/>
            </a:pPr>
            <a:r>
              <a:rPr lang="en-US" altLang="en-US" sz="1800" smtClean="0">
                <a:sym typeface="+mn-ea"/>
              </a:rPr>
              <a:t>$child-&gt;showMessage();</a:t>
            </a:r>
            <a:endParaRPr lang="en-US" altLang="en-US" sz="1800" smtClean="0"/>
          </a:p>
          <a:p>
            <a:pPr marL="0" indent="0">
              <a:lnSpc>
                <a:spcPct val="150000"/>
              </a:lnSpc>
              <a:buNone/>
            </a:pPr>
            <a:endParaRPr lang="en-US" altLang="en-US" sz="1800" smtClean="0"/>
          </a:p>
          <a:p>
            <a:pPr marL="0" indent="0">
              <a:lnSpc>
                <a:spcPct val="150000"/>
              </a:lnSpc>
              <a:buNone/>
            </a:pPr>
            <a:r>
              <a:rPr lang="en-US" altLang="en-US" sz="1800" smtClean="0">
                <a:sym typeface="+mn-ea"/>
              </a:rPr>
              <a:t>/* Output:</a:t>
            </a:r>
            <a:endParaRPr lang="en-US" altLang="en-US" sz="1800" smtClean="0"/>
          </a:p>
          <a:p>
            <a:pPr marL="0" indent="0">
              <a:lnSpc>
                <a:spcPct val="150000"/>
              </a:lnSpc>
              <a:buNone/>
            </a:pPr>
            <a:r>
              <a:rPr lang="en-US" altLang="en-US" sz="1800" smtClean="0">
                <a:sym typeface="+mn-ea"/>
              </a:rPr>
              <a:t>This is the parent class method.</a:t>
            </a:r>
            <a:endParaRPr lang="en-US" altLang="en-US" sz="1800" smtClean="0"/>
          </a:p>
          <a:p>
            <a:pPr marL="0" indent="0">
              <a:lnSpc>
                <a:spcPct val="150000"/>
              </a:lnSpc>
              <a:buNone/>
            </a:pPr>
            <a:r>
              <a:rPr lang="en-US" altLang="en-US" sz="1800" smtClean="0">
                <a:sym typeface="+mn-ea"/>
              </a:rPr>
              <a:t>This is the overridden method in the child class.</a:t>
            </a:r>
            <a:endParaRPr lang="en-US" altLang="en-US" sz="1800" smtClean="0"/>
          </a:p>
          <a:p>
            <a:pPr marL="0" indent="0">
              <a:lnSpc>
                <a:spcPct val="150000"/>
              </a:lnSpc>
              <a:buNone/>
            </a:pPr>
            <a:r>
              <a:rPr lang="en-US" altLang="en-US" sz="1800" smtClean="0">
                <a:sym typeface="+mn-ea"/>
              </a:rPr>
              <a:t>*/</a:t>
            </a:r>
            <a:endParaRPr lang="en-US" altLang="en-US" sz="1800" smtClean="0"/>
          </a:p>
          <a:p>
            <a:pPr marL="0" indent="0">
              <a:lnSpc>
                <a:spcPct val="150000"/>
              </a:lnSpc>
              <a:buNone/>
            </a:pPr>
            <a:r>
              <a:rPr lang="en-US" altLang="en-US" sz="1800" smtClean="0">
                <a:sym typeface="+mn-ea"/>
              </a:rPr>
              <a:t>?&gt;</a:t>
            </a:r>
            <a:endParaRPr lang="en-US" altLang="en-US" sz="1800" smtClean="0"/>
          </a:p>
          <a:p>
            <a:pPr marL="0" indent="0">
              <a:lnSpc>
                <a:spcPct val="150000"/>
              </a:lnSpc>
              <a:buNone/>
            </a:pPr>
            <a:endParaRPr lang="en-US" altLang="en-US" sz="1800" smtClean="0"/>
          </a:p>
        </p:txBody>
      </p:sp>
      <p:sp>
        <p:nvSpPr>
          <p:cNvPr id="4" name="Text Box 3"/>
          <p:cNvSpPr txBox="1"/>
          <p:nvPr/>
        </p:nvSpPr>
        <p:spPr>
          <a:xfrm>
            <a:off x="247650" y="838200"/>
            <a:ext cx="8785225" cy="1087120"/>
          </a:xfrm>
          <a:prstGeom prst="rect">
            <a:avLst/>
          </a:prstGeom>
        </p:spPr>
        <p:txBody>
          <a:bodyPr wrap="square">
            <a:spAutoFit/>
          </a:bodyPr>
          <a:p>
            <a:pPr>
              <a:spcAft>
                <a:spcPct val="60000"/>
              </a:spcAft>
            </a:pPr>
            <a:r>
              <a:rPr sz="2000" b="1"/>
              <a:t>Using parent:: to Call the Overridden Method</a:t>
            </a:r>
            <a:endParaRPr sz="2000" b="1"/>
          </a:p>
          <a:p>
            <a:r>
              <a:rPr sz="1400"/>
              <a:t>If you want to call the parent's method inside the overridden method, use</a:t>
            </a:r>
            <a:r>
              <a:rPr lang="en-US" sz="1400"/>
              <a:t> </a:t>
            </a:r>
            <a:r>
              <a:rPr sz="1400"/>
              <a:t>parent::methodName().</a:t>
            </a:r>
            <a:endParaRPr sz="1400"/>
          </a:p>
          <a:p>
            <a:endParaRPr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370" y="914400"/>
            <a:ext cx="8665210" cy="4526280"/>
          </a:xfrm>
        </p:spPr>
        <p:txBody>
          <a:bodyPr rtlCol="0">
            <a:noAutofit/>
          </a:bodyPr>
          <a:lstStyle/>
          <a:p>
            <a:pPr marL="438785" indent="-320040" fontAlgn="auto">
              <a:spcBef>
                <a:spcPts val="0"/>
              </a:spcBef>
              <a:spcAft>
                <a:spcPts val="0"/>
              </a:spcAft>
              <a:buFont typeface="Wingdings 2" panose="05020102010507070707"/>
              <a:buChar char=""/>
              <a:defRPr/>
            </a:pPr>
            <a:r>
              <a:rPr lang="en-US" altLang="en-US" sz="2400" dirty="0"/>
              <a:t>The "Don't Repeat Yourself" (DRY) principle is about reducing the repetition of code. </a:t>
            </a:r>
            <a:endParaRPr lang="en-US" altLang="en-US" sz="2400" dirty="0"/>
          </a:p>
          <a:p>
            <a:pPr marL="438785" indent="-320040" fontAlgn="auto">
              <a:spcBef>
                <a:spcPts val="0"/>
              </a:spcBef>
              <a:spcAft>
                <a:spcPts val="0"/>
              </a:spcAft>
              <a:buFont typeface="Wingdings 2" panose="05020102010507070707"/>
              <a:buChar char=""/>
              <a:defRPr/>
            </a:pPr>
            <a:r>
              <a:rPr lang="en-US" altLang="en-US" sz="2400" dirty="0"/>
              <a:t>You should extract out the codes that are common for the application, and place them at a single place and reuse them instead of repeating it.</a:t>
            </a:r>
            <a:endParaRPr lang="en-US" altLang="en-US" sz="2400" dirty="0"/>
          </a:p>
        </p:txBody>
      </p:sp>
      <p:sp>
        <p:nvSpPr>
          <p:cNvPr id="2" name="Title 1"/>
          <p:cNvSpPr>
            <a:spLocks noGrp="1"/>
          </p:cNvSpPr>
          <p:nvPr>
            <p:ph type="title"/>
          </p:nvPr>
        </p:nvSpPr>
        <p:spPr>
          <a:xfrm>
            <a:off x="457200" y="-106362"/>
            <a:ext cx="8229600" cy="1143000"/>
          </a:xfrm>
        </p:spPr>
        <p:txBody>
          <a:bodyPr/>
          <a:lstStyle/>
          <a:p>
            <a:pPr fontAlgn="auto">
              <a:spcAft>
                <a:spcPts val="0"/>
              </a:spcAft>
              <a:defRPr/>
            </a:pPr>
            <a:r>
              <a:rPr lang="id-ID" dirty="0" smtClean="0">
                <a:solidFill>
                  <a:schemeClr val="accent1">
                    <a:satMod val="150000"/>
                  </a:schemeClr>
                </a:solidFill>
              </a:rPr>
              <a:t>Obje</a:t>
            </a:r>
            <a:r>
              <a:rPr lang="en-US" altLang="id-ID" dirty="0" smtClean="0">
                <a:solidFill>
                  <a:schemeClr val="accent1">
                    <a:satMod val="150000"/>
                  </a:schemeClr>
                </a:solidFill>
              </a:rPr>
              <a:t>...(</a:t>
            </a:r>
            <a:r>
              <a:rPr lang="en-US" altLang="en-US" dirty="0">
                <a:sym typeface="+mn-ea"/>
              </a:rPr>
              <a:t>Don't Repeat Yourself</a:t>
            </a:r>
            <a:r>
              <a:rPr lang="en-US" altLang="id-ID" dirty="0" smtClean="0">
                <a:solidFill>
                  <a:schemeClr val="accent1">
                    <a:satMod val="150000"/>
                  </a:schemeClr>
                </a:solidFill>
              </a:rPr>
              <a:t>)</a:t>
            </a:r>
            <a:endParaRPr lang="en-US" altLang="id-ID" dirty="0" smtClean="0">
              <a:solidFill>
                <a:schemeClr val="accent1">
                  <a:satMod val="150000"/>
                </a:schemeClr>
              </a:solidFill>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Rules of Overriding in PHP</a:t>
            </a:r>
            <a:endParaRPr lang="id-ID" dirty="0">
              <a:solidFill>
                <a:schemeClr val="accent1">
                  <a:satMod val="150000"/>
                </a:schemeClr>
              </a:solidFill>
            </a:endParaRPr>
          </a:p>
        </p:txBody>
      </p:sp>
      <p:sp>
        <p:nvSpPr>
          <p:cNvPr id="21507" name="Content Placeholder 2"/>
          <p:cNvSpPr>
            <a:spLocks noGrp="1"/>
          </p:cNvSpPr>
          <p:nvPr>
            <p:ph idx="1"/>
          </p:nvPr>
        </p:nvSpPr>
        <p:spPr>
          <a:xfrm>
            <a:off x="457200" y="914400"/>
            <a:ext cx="8442325" cy="4526280"/>
          </a:xfrm>
        </p:spPr>
        <p:txBody>
          <a:bodyPr>
            <a:noAutofit/>
          </a:bodyPr>
          <a:lstStyle/>
          <a:p>
            <a:pPr>
              <a:lnSpc>
                <a:spcPct val="150000"/>
              </a:lnSpc>
            </a:pPr>
            <a:r>
              <a:rPr lang="en-US" altLang="en-US" sz="2200" smtClean="0"/>
              <a:t>The method in the child class must have the same name as in the parent class.</a:t>
            </a:r>
            <a:endParaRPr lang="en-US" altLang="en-US" sz="2200" smtClean="0"/>
          </a:p>
          <a:p>
            <a:pPr>
              <a:lnSpc>
                <a:spcPct val="150000"/>
              </a:lnSpc>
            </a:pPr>
            <a:r>
              <a:rPr lang="en-US" altLang="en-US" sz="2200" smtClean="0"/>
              <a:t>The method must have the same number of parameters as the parent class method.</a:t>
            </a:r>
            <a:endParaRPr lang="en-US" altLang="en-US" sz="2200" smtClean="0"/>
          </a:p>
          <a:p>
            <a:pPr>
              <a:lnSpc>
                <a:spcPct val="150000"/>
              </a:lnSpc>
            </a:pPr>
            <a:r>
              <a:rPr lang="en-US" altLang="en-US" sz="2200" smtClean="0"/>
              <a:t>The access modifier of the overridden method in the child class cannot be more restrictive than the parent class.</a:t>
            </a:r>
            <a:endParaRPr lang="en-US" altLang="en-US" sz="2200" smtClean="0"/>
          </a:p>
          <a:p>
            <a:pPr>
              <a:lnSpc>
                <a:spcPct val="150000"/>
              </a:lnSpc>
            </a:pPr>
            <a:r>
              <a:rPr lang="en-US" altLang="en-US" sz="2200" smtClean="0"/>
              <a:t>✅ public → public</a:t>
            </a:r>
            <a:endParaRPr lang="en-US" altLang="en-US" sz="2200" smtClean="0"/>
          </a:p>
          <a:p>
            <a:pPr>
              <a:lnSpc>
                <a:spcPct val="150000"/>
              </a:lnSpc>
            </a:pPr>
            <a:r>
              <a:rPr lang="en-US" altLang="en-US" sz="2200" smtClean="0"/>
              <a:t>✅ protected → protected or public</a:t>
            </a:r>
            <a:endParaRPr lang="en-US" altLang="en-US" sz="2200" smtClean="0"/>
          </a:p>
          <a:p>
            <a:pPr>
              <a:lnSpc>
                <a:spcPct val="150000"/>
              </a:lnSpc>
            </a:pPr>
            <a:r>
              <a:rPr lang="en-US" altLang="en-US" sz="2200" smtClean="0"/>
              <a:t>❌ public → protected (Not allowed)</a:t>
            </a:r>
            <a:endParaRPr lang="en-US" altLang="en-US" sz="2200" smtClean="0"/>
          </a:p>
          <a:p>
            <a:pPr>
              <a:lnSpc>
                <a:spcPct val="150000"/>
              </a:lnSpc>
            </a:pPr>
            <a:r>
              <a:rPr lang="en-US" altLang="en-US" sz="2200" smtClean="0"/>
              <a:t>❌ public → private (Not allowed)</a:t>
            </a:r>
            <a:endParaRPr lang="en-US" altLang="en-US" sz="22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Class Constants</a:t>
            </a:r>
            <a:endParaRPr lang="id-ID" dirty="0">
              <a:solidFill>
                <a:schemeClr val="accent1">
                  <a:satMod val="150000"/>
                </a:schemeClr>
              </a:solidFill>
            </a:endParaRPr>
          </a:p>
        </p:txBody>
      </p:sp>
      <p:sp>
        <p:nvSpPr>
          <p:cNvPr id="21507" name="Content Placeholder 2"/>
          <p:cNvSpPr>
            <a:spLocks noGrp="1"/>
          </p:cNvSpPr>
          <p:nvPr>
            <p:ph idx="1"/>
          </p:nvPr>
        </p:nvSpPr>
        <p:spPr>
          <a:xfrm>
            <a:off x="152400" y="914400"/>
            <a:ext cx="8991600" cy="5205730"/>
          </a:xfrm>
        </p:spPr>
        <p:txBody>
          <a:bodyPr>
            <a:noAutofit/>
          </a:bodyPr>
          <a:lstStyle/>
          <a:p>
            <a:pPr>
              <a:lnSpc>
                <a:spcPct val="150000"/>
              </a:lnSpc>
            </a:pPr>
            <a:r>
              <a:rPr lang="en-US" altLang="en-US" sz="2000" smtClean="0"/>
              <a:t>Class constants can be useful if you need to define some constant data within a class.</a:t>
            </a:r>
            <a:endParaRPr lang="en-US" altLang="en-US" sz="2000" smtClean="0"/>
          </a:p>
          <a:p>
            <a:pPr>
              <a:lnSpc>
                <a:spcPct val="150000"/>
              </a:lnSpc>
            </a:pPr>
            <a:r>
              <a:rPr lang="en-US" altLang="en-US" sz="2000" smtClean="0"/>
              <a:t>A class constant is declared inside a class with the const keyword.</a:t>
            </a:r>
            <a:endParaRPr lang="en-US" altLang="en-US" sz="2000" smtClean="0"/>
          </a:p>
          <a:p>
            <a:pPr>
              <a:lnSpc>
                <a:spcPct val="150000"/>
              </a:lnSpc>
            </a:pPr>
            <a:r>
              <a:rPr lang="en-US" altLang="en-US" sz="2000" smtClean="0"/>
              <a:t>A constant cannot be changed once it is declared.</a:t>
            </a:r>
            <a:endParaRPr lang="en-US" altLang="en-US" sz="2000" smtClean="0"/>
          </a:p>
          <a:p>
            <a:pPr>
              <a:lnSpc>
                <a:spcPct val="150000"/>
              </a:lnSpc>
            </a:pPr>
            <a:r>
              <a:rPr lang="en-US" altLang="en-US" sz="2000" smtClean="0"/>
              <a:t>Class constants are case-sensitive. However, it is recommended to name the constants in all uppercase letters.</a:t>
            </a:r>
            <a:endParaRPr lang="en-US" altLang="en-US" sz="2000" smtClean="0"/>
          </a:p>
          <a:p>
            <a:pPr>
              <a:lnSpc>
                <a:spcPct val="150000"/>
              </a:lnSpc>
            </a:pPr>
            <a:r>
              <a:rPr lang="en-US" altLang="en-US" sz="2000" smtClean="0"/>
              <a:t>We can access a constant from outside the class by using the class name followed by the scope resolution operator (::) followed by the constant name, like here:</a:t>
            </a:r>
            <a:endParaRPr lang="en-US" altLang="en-US" sz="2000" smtClean="0"/>
          </a:p>
          <a:p>
            <a:pPr marL="457200" lvl="1" indent="0">
              <a:lnSpc>
                <a:spcPct val="150000"/>
              </a:lnSpc>
              <a:buNone/>
            </a:pPr>
            <a:r>
              <a:rPr lang="en-US" altLang="en-US" sz="1750" smtClean="0"/>
              <a:t>class Goodbye {</a:t>
            </a:r>
            <a:endParaRPr lang="en-US" altLang="en-US" sz="1750" smtClean="0"/>
          </a:p>
          <a:p>
            <a:pPr marL="457200" lvl="1" indent="0">
              <a:lnSpc>
                <a:spcPct val="150000"/>
              </a:lnSpc>
              <a:buNone/>
            </a:pPr>
            <a:r>
              <a:rPr lang="en-US" altLang="en-US" sz="1750" smtClean="0"/>
              <a:t>  const LEAVING_MESSAGE = "Thank you for coming";</a:t>
            </a:r>
            <a:endParaRPr lang="en-US" altLang="en-US" sz="1750" smtClean="0"/>
          </a:p>
          <a:p>
            <a:pPr marL="457200" lvl="1" indent="0">
              <a:lnSpc>
                <a:spcPct val="150000"/>
              </a:lnSpc>
              <a:buNone/>
            </a:pPr>
            <a:r>
              <a:rPr lang="en-US" altLang="en-US" sz="1750" smtClean="0"/>
              <a:t>} echo Goodbye::LEAVING_MESSAGE;</a:t>
            </a:r>
            <a:endParaRPr lang="en-US" altLang="en-US" sz="1750" smtClean="0"/>
          </a:p>
          <a:p>
            <a:pPr marL="0" indent="0">
              <a:lnSpc>
                <a:spcPct val="150000"/>
              </a:lnSpc>
              <a:buNone/>
            </a:pPr>
            <a:endParaRPr lang="en-US" altLang="en-US" sz="20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Abstract Classes</a:t>
            </a:r>
            <a:endParaRPr lang="id-ID" dirty="0">
              <a:solidFill>
                <a:schemeClr val="accent1">
                  <a:satMod val="150000"/>
                </a:schemeClr>
              </a:solidFill>
            </a:endParaRPr>
          </a:p>
        </p:txBody>
      </p:sp>
      <p:sp>
        <p:nvSpPr>
          <p:cNvPr id="21507" name="Content Placeholder 2"/>
          <p:cNvSpPr>
            <a:spLocks noGrp="1"/>
          </p:cNvSpPr>
          <p:nvPr>
            <p:ph idx="1"/>
          </p:nvPr>
        </p:nvSpPr>
        <p:spPr>
          <a:xfrm>
            <a:off x="152400" y="914400"/>
            <a:ext cx="8991600" cy="2498090"/>
          </a:xfrm>
        </p:spPr>
        <p:txBody>
          <a:bodyPr>
            <a:noAutofit/>
          </a:bodyPr>
          <a:lstStyle/>
          <a:p>
            <a:pPr>
              <a:lnSpc>
                <a:spcPct val="150000"/>
              </a:lnSpc>
            </a:pPr>
            <a:r>
              <a:rPr lang="en-US" altLang="en-US" sz="2000" smtClean="0"/>
              <a:t>Abstract classes and methods are when the parent class has a named method, but need its child class(es) to fill out the tasks.</a:t>
            </a:r>
            <a:endParaRPr lang="en-US" altLang="en-US" sz="2000" smtClean="0"/>
          </a:p>
          <a:p>
            <a:pPr>
              <a:lnSpc>
                <a:spcPct val="150000"/>
              </a:lnSpc>
            </a:pPr>
            <a:r>
              <a:rPr lang="en-US" altLang="en-US" sz="2000" smtClean="0"/>
              <a:t>An abstract class is a class that contains at least one abstract method. An abstract method is a method that is declared, but not implemented in the code.</a:t>
            </a:r>
            <a:endParaRPr lang="en-US" altLang="en-US" sz="2000" smtClean="0"/>
          </a:p>
          <a:p>
            <a:pPr>
              <a:lnSpc>
                <a:spcPct val="150000"/>
              </a:lnSpc>
            </a:pPr>
            <a:r>
              <a:rPr lang="en-US" altLang="en-US" sz="2000" smtClean="0"/>
              <a:t>An abstract class or method is defined with the abstract keyword:</a:t>
            </a:r>
            <a:endParaRPr lang="en-US" altLang="en-US" sz="2400" smtClean="0"/>
          </a:p>
          <a:p>
            <a:pPr marL="457200" lvl="1" indent="0">
              <a:lnSpc>
                <a:spcPct val="150000"/>
              </a:lnSpc>
              <a:buNone/>
            </a:pPr>
            <a:r>
              <a:rPr lang="en-US" altLang="en-US" sz="2200" smtClean="0"/>
              <a:t>abstract class ParentClass {</a:t>
            </a:r>
            <a:endParaRPr lang="en-US" altLang="en-US" sz="2200" smtClean="0"/>
          </a:p>
          <a:p>
            <a:pPr marL="457200" lvl="1" indent="0">
              <a:lnSpc>
                <a:spcPct val="150000"/>
              </a:lnSpc>
              <a:buNone/>
            </a:pPr>
            <a:r>
              <a:rPr lang="en-US" altLang="en-US" sz="2200" smtClean="0"/>
              <a:t>  abstract public function someMethod1();</a:t>
            </a:r>
            <a:endParaRPr lang="en-US" altLang="en-US" sz="2200" smtClean="0"/>
          </a:p>
          <a:p>
            <a:pPr marL="457200" lvl="1" indent="0">
              <a:lnSpc>
                <a:spcPct val="150000"/>
              </a:lnSpc>
              <a:buNone/>
            </a:pPr>
            <a:r>
              <a:rPr lang="en-US" altLang="en-US" sz="2200" smtClean="0"/>
              <a:t>  abstract public function someMethod2($name, $color);</a:t>
            </a:r>
            <a:endParaRPr lang="en-US" altLang="en-US" sz="2200" smtClean="0"/>
          </a:p>
          <a:p>
            <a:pPr marL="457200" lvl="1" indent="0">
              <a:lnSpc>
                <a:spcPct val="150000"/>
              </a:lnSpc>
              <a:buNone/>
            </a:pPr>
            <a:r>
              <a:rPr lang="en-US" altLang="en-US" sz="2200" smtClean="0"/>
              <a:t>  abstract public function someMethod3() : string;</a:t>
            </a:r>
            <a:endParaRPr lang="en-US" altLang="en-US" sz="2200" smtClean="0"/>
          </a:p>
          <a:p>
            <a:pPr marL="457200" lvl="1" indent="0">
              <a:lnSpc>
                <a:spcPct val="150000"/>
              </a:lnSpc>
              <a:buNone/>
            </a:pPr>
            <a:r>
              <a:rPr lang="en-US" altLang="en-US" sz="2200" smtClean="0"/>
              <a:t>}</a:t>
            </a:r>
            <a:endParaRPr lang="en-US" altLang="en-US" sz="22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Abstract Classes</a:t>
            </a:r>
            <a:endParaRPr lang="id-ID" dirty="0">
              <a:solidFill>
                <a:schemeClr val="accent1">
                  <a:satMod val="150000"/>
                </a:schemeClr>
              </a:solidFill>
            </a:endParaRPr>
          </a:p>
        </p:txBody>
      </p:sp>
      <p:sp>
        <p:nvSpPr>
          <p:cNvPr id="21507" name="Content Placeholder 2"/>
          <p:cNvSpPr>
            <a:spLocks noGrp="1"/>
          </p:cNvSpPr>
          <p:nvPr>
            <p:ph idx="1"/>
          </p:nvPr>
        </p:nvSpPr>
        <p:spPr>
          <a:xfrm>
            <a:off x="152400" y="914400"/>
            <a:ext cx="8991600" cy="2498090"/>
          </a:xfrm>
        </p:spPr>
        <p:txBody>
          <a:bodyPr>
            <a:noAutofit/>
          </a:bodyPr>
          <a:lstStyle/>
          <a:p>
            <a:pPr>
              <a:lnSpc>
                <a:spcPct val="150000"/>
              </a:lnSpc>
            </a:pPr>
            <a:r>
              <a:rPr lang="en-US" altLang="en-US" sz="2400" smtClean="0"/>
              <a:t>When inheriting from an abstract class, the child class method must be defined with the same name, and the same or a less restricted access modifier. </a:t>
            </a:r>
            <a:endParaRPr lang="en-US" altLang="en-US" sz="2400" smtClean="0"/>
          </a:p>
          <a:p>
            <a:pPr>
              <a:lnSpc>
                <a:spcPct val="150000"/>
              </a:lnSpc>
            </a:pPr>
            <a:r>
              <a:rPr lang="en-US" altLang="en-US" sz="2400" smtClean="0"/>
              <a:t>So, if the abstract method is defined as protected, the child class method must be defined as either protected or public, but not private. </a:t>
            </a:r>
            <a:endParaRPr lang="en-US" altLang="en-US" sz="2400" smtClean="0"/>
          </a:p>
          <a:p>
            <a:pPr>
              <a:lnSpc>
                <a:spcPct val="150000"/>
              </a:lnSpc>
            </a:pPr>
            <a:r>
              <a:rPr lang="en-US" altLang="en-US" sz="2400" smtClean="0"/>
              <a:t>Also, the type and number of required arguments must be the same. However, the child classes may have optional arguments in addition.</a:t>
            </a:r>
            <a:endParaRPr lang="en-US" altLang="en-US" sz="2400" smtClean="0"/>
          </a:p>
          <a:p>
            <a:pPr marL="0" indent="0">
              <a:lnSpc>
                <a:spcPct val="150000"/>
              </a:lnSpc>
              <a:buNone/>
            </a:pPr>
            <a:endParaRPr lang="en-US" altLang="en-US" sz="24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Abstract Classes</a:t>
            </a:r>
            <a:endParaRPr lang="id-ID" dirty="0">
              <a:solidFill>
                <a:schemeClr val="accent1">
                  <a:satMod val="150000"/>
                </a:schemeClr>
              </a:solidFill>
            </a:endParaRPr>
          </a:p>
        </p:txBody>
      </p:sp>
      <p:sp>
        <p:nvSpPr>
          <p:cNvPr id="21507" name="Content Placeholder 2"/>
          <p:cNvSpPr>
            <a:spLocks noGrp="1"/>
          </p:cNvSpPr>
          <p:nvPr>
            <p:ph idx="1"/>
          </p:nvPr>
        </p:nvSpPr>
        <p:spPr>
          <a:xfrm>
            <a:off x="152400" y="914400"/>
            <a:ext cx="8991600" cy="2498090"/>
          </a:xfrm>
        </p:spPr>
        <p:txBody>
          <a:bodyPr>
            <a:noAutofit/>
          </a:bodyPr>
          <a:lstStyle/>
          <a:p>
            <a:pPr marL="0" indent="0">
              <a:lnSpc>
                <a:spcPct val="150000"/>
              </a:lnSpc>
              <a:buNone/>
            </a:pPr>
            <a:r>
              <a:rPr lang="en-US" altLang="en-US" sz="2400" smtClean="0"/>
              <a:t>When a child class is inherited from an abstract class, we have the following rules:</a:t>
            </a:r>
            <a:endParaRPr lang="en-US" altLang="en-US" sz="2400" smtClean="0"/>
          </a:p>
          <a:p>
            <a:pPr>
              <a:lnSpc>
                <a:spcPct val="150000"/>
              </a:lnSpc>
            </a:pPr>
            <a:r>
              <a:rPr lang="en-US" altLang="en-US" sz="2400" smtClean="0"/>
              <a:t>The child class method must be defined with the same name and it redeclares the parent abstract method</a:t>
            </a:r>
            <a:endParaRPr lang="en-US" altLang="en-US" sz="2400" smtClean="0"/>
          </a:p>
          <a:p>
            <a:pPr>
              <a:lnSpc>
                <a:spcPct val="150000"/>
              </a:lnSpc>
            </a:pPr>
            <a:r>
              <a:rPr lang="en-US" altLang="en-US" sz="2400" smtClean="0"/>
              <a:t>The child class method must be defined with the same or a less restricted access modifier</a:t>
            </a:r>
            <a:endParaRPr lang="en-US" altLang="en-US" sz="2400" smtClean="0"/>
          </a:p>
          <a:p>
            <a:pPr>
              <a:lnSpc>
                <a:spcPct val="150000"/>
              </a:lnSpc>
            </a:pPr>
            <a:r>
              <a:rPr lang="en-US" altLang="en-US" sz="2400" smtClean="0"/>
              <a:t>The number of required arguments must be the same. However, the child class may have optional arguments in addition</a:t>
            </a:r>
            <a:endParaRPr lang="en-US" altLang="en-US" sz="2400" smtClean="0"/>
          </a:p>
          <a:p>
            <a:pPr>
              <a:lnSpc>
                <a:spcPct val="150000"/>
              </a:lnSpc>
            </a:pPr>
            <a:endParaRPr lang="en-US" altLang="en-US" sz="24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The final Keyword</a:t>
            </a:r>
            <a:endParaRPr lang="id-ID" dirty="0">
              <a:solidFill>
                <a:schemeClr val="accent1">
                  <a:satMod val="150000"/>
                </a:schemeClr>
              </a:solidFill>
            </a:endParaRPr>
          </a:p>
        </p:txBody>
      </p:sp>
      <p:sp>
        <p:nvSpPr>
          <p:cNvPr id="21507" name="Content Placeholder 2"/>
          <p:cNvSpPr>
            <a:spLocks noGrp="1"/>
          </p:cNvSpPr>
          <p:nvPr>
            <p:ph idx="1"/>
          </p:nvPr>
        </p:nvSpPr>
        <p:spPr>
          <a:xfrm>
            <a:off x="152400" y="914400"/>
            <a:ext cx="8991600" cy="2498090"/>
          </a:xfrm>
        </p:spPr>
        <p:txBody>
          <a:bodyPr/>
          <a:lstStyle/>
          <a:p>
            <a:pPr>
              <a:lnSpc>
                <a:spcPct val="150000"/>
              </a:lnSpc>
            </a:pPr>
            <a:r>
              <a:rPr lang="en-US" altLang="en-US" sz="2400" smtClean="0"/>
              <a:t>The final keyword can be used to prevent class inheritance or to prevent method overriding.</a:t>
            </a:r>
            <a:endParaRPr lang="en-US" altLang="en-US" sz="2400" smtClean="0"/>
          </a:p>
          <a:p>
            <a:pPr>
              <a:lnSpc>
                <a:spcPct val="150000"/>
              </a:lnSpc>
            </a:pPr>
            <a:r>
              <a:rPr lang="en-US" altLang="en-US" sz="2400" smtClean="0"/>
              <a:t>The following example shows how to prevent class inheritance:</a:t>
            </a:r>
            <a:endParaRPr lang="en-US" altLang="en-US" sz="24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Text Box 2"/>
          <p:cNvSpPr txBox="1"/>
          <p:nvPr/>
        </p:nvSpPr>
        <p:spPr>
          <a:xfrm>
            <a:off x="2590800" y="2971800"/>
            <a:ext cx="4777105" cy="3692525"/>
          </a:xfrm>
          <a:prstGeom prst="rect">
            <a:avLst/>
          </a:prstGeom>
          <a:noFill/>
        </p:spPr>
        <p:txBody>
          <a:bodyPr wrap="square" rtlCol="0" anchor="t">
            <a:spAutoFit/>
          </a:bodyPr>
          <a:p>
            <a:r>
              <a:rPr lang="en-US" altLang="en-US"/>
              <a:t>&lt;?php</a:t>
            </a:r>
            <a:endParaRPr lang="en-US" altLang="en-US"/>
          </a:p>
          <a:p>
            <a:r>
              <a:rPr lang="en-US" altLang="en-US"/>
              <a:t>class Fruit {</a:t>
            </a:r>
            <a:endParaRPr lang="en-US" altLang="en-US"/>
          </a:p>
          <a:p>
            <a:r>
              <a:rPr lang="en-US" altLang="en-US"/>
              <a:t>  final public function intro() {</a:t>
            </a:r>
            <a:endParaRPr lang="en-US" altLang="en-US"/>
          </a:p>
          <a:p>
            <a:r>
              <a:rPr lang="en-US" altLang="en-US"/>
              <a:t>    // some code</a:t>
            </a:r>
            <a:endParaRPr lang="en-US" altLang="en-US"/>
          </a:p>
          <a:p>
            <a:r>
              <a:rPr lang="en-US" altLang="en-US"/>
              <a:t>  }</a:t>
            </a:r>
            <a:endParaRPr lang="en-US" altLang="en-US"/>
          </a:p>
          <a:p>
            <a:r>
              <a:rPr lang="en-US" altLang="en-US"/>
              <a:t>}</a:t>
            </a:r>
            <a:endParaRPr lang="en-US" altLang="en-US"/>
          </a:p>
          <a:p>
            <a:r>
              <a:rPr lang="en-US" altLang="en-US"/>
              <a:t>class Strawberry extends Fruit {</a:t>
            </a:r>
            <a:endParaRPr lang="en-US" altLang="en-US"/>
          </a:p>
          <a:p>
            <a:r>
              <a:rPr lang="en-US" altLang="en-US"/>
              <a:t>  // will result in error</a:t>
            </a:r>
            <a:endParaRPr lang="en-US" altLang="en-US"/>
          </a:p>
          <a:p>
            <a:r>
              <a:rPr lang="en-US" altLang="en-US"/>
              <a:t>  public function intro() {</a:t>
            </a:r>
            <a:endParaRPr lang="en-US" altLang="en-US"/>
          </a:p>
          <a:p>
            <a:r>
              <a:rPr lang="en-US" altLang="en-US"/>
              <a:t>    // some code</a:t>
            </a:r>
            <a:endParaRPr lang="en-US" altLang="en-US"/>
          </a:p>
          <a:p>
            <a:r>
              <a:rPr lang="en-US" altLang="en-US"/>
              <a:t>  }</a:t>
            </a:r>
            <a:endParaRPr lang="en-US" altLang="en-US"/>
          </a:p>
          <a:p>
            <a:r>
              <a:rPr lang="en-US" altLang="en-US"/>
              <a:t>}</a:t>
            </a:r>
            <a:endParaRPr lang="en-US" altLang="en-US"/>
          </a:p>
          <a:p>
            <a:r>
              <a:rPr lang="en-US" altLang="en-US"/>
              <a:t>?&gt;</a:t>
            </a:r>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The final Keyword</a:t>
            </a:r>
            <a:endParaRPr lang="id-ID" dirty="0">
              <a:solidFill>
                <a:schemeClr val="accent1">
                  <a:satMod val="150000"/>
                </a:schemeClr>
              </a:solidFill>
            </a:endParaRPr>
          </a:p>
        </p:txBody>
      </p:sp>
      <p:sp>
        <p:nvSpPr>
          <p:cNvPr id="21507" name="Content Placeholder 2"/>
          <p:cNvSpPr>
            <a:spLocks noGrp="1"/>
          </p:cNvSpPr>
          <p:nvPr>
            <p:ph idx="1"/>
          </p:nvPr>
        </p:nvSpPr>
        <p:spPr>
          <a:xfrm>
            <a:off x="152400" y="914400"/>
            <a:ext cx="8991600" cy="2498090"/>
          </a:xfrm>
        </p:spPr>
        <p:txBody>
          <a:bodyPr/>
          <a:lstStyle/>
          <a:p>
            <a:pPr>
              <a:lnSpc>
                <a:spcPct val="150000"/>
              </a:lnSpc>
            </a:pPr>
            <a:r>
              <a:rPr lang="en-US" altLang="en-US" sz="2400" smtClean="0"/>
              <a:t>The final keyword can be used to prevent class inheritance or to prevent method overriding.</a:t>
            </a:r>
            <a:endParaRPr lang="en-US" altLang="en-US" sz="2400" smtClean="0"/>
          </a:p>
          <a:p>
            <a:pPr>
              <a:lnSpc>
                <a:spcPct val="150000"/>
              </a:lnSpc>
            </a:pPr>
            <a:r>
              <a:rPr lang="en-US" altLang="en-US" sz="2400" smtClean="0"/>
              <a:t>The following example shows how to prevent class inheritance:</a:t>
            </a:r>
            <a:endParaRPr lang="en-US" altLang="en-US" sz="24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Text Box 2"/>
          <p:cNvSpPr txBox="1"/>
          <p:nvPr/>
        </p:nvSpPr>
        <p:spPr>
          <a:xfrm>
            <a:off x="2590800" y="2971800"/>
            <a:ext cx="4777105" cy="3692525"/>
          </a:xfrm>
          <a:prstGeom prst="rect">
            <a:avLst/>
          </a:prstGeom>
          <a:noFill/>
        </p:spPr>
        <p:txBody>
          <a:bodyPr wrap="square" rtlCol="0" anchor="t">
            <a:spAutoFit/>
          </a:bodyPr>
          <a:p>
            <a:r>
              <a:rPr lang="en-US" altLang="en-US"/>
              <a:t>&lt;?php</a:t>
            </a:r>
            <a:endParaRPr lang="en-US" altLang="en-US"/>
          </a:p>
          <a:p>
            <a:r>
              <a:rPr lang="en-US" altLang="en-US"/>
              <a:t>class Fruit {</a:t>
            </a:r>
            <a:endParaRPr lang="en-US" altLang="en-US"/>
          </a:p>
          <a:p>
            <a:r>
              <a:rPr lang="en-US" altLang="en-US"/>
              <a:t>  final public function intro() {</a:t>
            </a:r>
            <a:endParaRPr lang="en-US" altLang="en-US"/>
          </a:p>
          <a:p>
            <a:r>
              <a:rPr lang="en-US" altLang="en-US"/>
              <a:t>    // some code</a:t>
            </a:r>
            <a:endParaRPr lang="en-US" altLang="en-US"/>
          </a:p>
          <a:p>
            <a:r>
              <a:rPr lang="en-US" altLang="en-US"/>
              <a:t>  }</a:t>
            </a:r>
            <a:endParaRPr lang="en-US" altLang="en-US"/>
          </a:p>
          <a:p>
            <a:r>
              <a:rPr lang="en-US" altLang="en-US"/>
              <a:t>}</a:t>
            </a:r>
            <a:endParaRPr lang="en-US" altLang="en-US"/>
          </a:p>
          <a:p>
            <a:r>
              <a:rPr lang="en-US" altLang="en-US"/>
              <a:t>class Strawberry extends Fruit {</a:t>
            </a:r>
            <a:endParaRPr lang="en-US" altLang="en-US"/>
          </a:p>
          <a:p>
            <a:r>
              <a:rPr lang="en-US" altLang="en-US"/>
              <a:t>  // will result in error</a:t>
            </a:r>
            <a:endParaRPr lang="en-US" altLang="en-US"/>
          </a:p>
          <a:p>
            <a:r>
              <a:rPr lang="en-US" altLang="en-US"/>
              <a:t>  public function intro() {</a:t>
            </a:r>
            <a:endParaRPr lang="en-US" altLang="en-US"/>
          </a:p>
          <a:p>
            <a:r>
              <a:rPr lang="en-US" altLang="en-US"/>
              <a:t>    // some code</a:t>
            </a:r>
            <a:endParaRPr lang="en-US" altLang="en-US"/>
          </a:p>
          <a:p>
            <a:r>
              <a:rPr lang="en-US" altLang="en-US"/>
              <a:t>  }</a:t>
            </a:r>
            <a:endParaRPr lang="en-US" altLang="en-US"/>
          </a:p>
          <a:p>
            <a:r>
              <a:rPr lang="en-US" altLang="en-US"/>
              <a:t>}</a:t>
            </a:r>
            <a:endParaRPr lang="en-US" altLang="en-US"/>
          </a:p>
          <a:p>
            <a:r>
              <a:rPr lang="en-US" altLang="en-US"/>
              <a:t>?&gt;</a:t>
            </a:r>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The final Keyword</a:t>
            </a:r>
            <a:endParaRPr lang="id-ID" dirty="0">
              <a:solidFill>
                <a:schemeClr val="accent1">
                  <a:satMod val="150000"/>
                </a:schemeClr>
              </a:solidFill>
            </a:endParaRPr>
          </a:p>
        </p:txBody>
      </p:sp>
      <p:sp>
        <p:nvSpPr>
          <p:cNvPr id="21507" name="Content Placeholder 2"/>
          <p:cNvSpPr>
            <a:spLocks noGrp="1"/>
          </p:cNvSpPr>
          <p:nvPr>
            <p:ph idx="1"/>
          </p:nvPr>
        </p:nvSpPr>
        <p:spPr>
          <a:xfrm>
            <a:off x="152400" y="914400"/>
            <a:ext cx="8991600" cy="2498090"/>
          </a:xfrm>
        </p:spPr>
        <p:txBody>
          <a:bodyPr/>
          <a:lstStyle/>
          <a:p>
            <a:pPr>
              <a:lnSpc>
                <a:spcPct val="150000"/>
              </a:lnSpc>
            </a:pPr>
            <a:r>
              <a:rPr lang="en-US" altLang="en-US" sz="2400" smtClean="0"/>
              <a:t>The final keyword can be used to prevent class inheritance or to prevent method overriding.</a:t>
            </a:r>
            <a:endParaRPr lang="en-US" altLang="en-US" sz="2400" smtClean="0"/>
          </a:p>
          <a:p>
            <a:pPr>
              <a:lnSpc>
                <a:spcPct val="150000"/>
              </a:lnSpc>
            </a:pPr>
            <a:r>
              <a:rPr lang="en-US" altLang="en-US" sz="2400" smtClean="0"/>
              <a:t>The following example shows how to prevent class inheritance:</a:t>
            </a:r>
            <a:endParaRPr lang="en-US" altLang="en-US" sz="24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Text Box 2"/>
          <p:cNvSpPr txBox="1"/>
          <p:nvPr/>
        </p:nvSpPr>
        <p:spPr>
          <a:xfrm>
            <a:off x="2590800" y="2971800"/>
            <a:ext cx="4777105" cy="3692525"/>
          </a:xfrm>
          <a:prstGeom prst="rect">
            <a:avLst/>
          </a:prstGeom>
          <a:noFill/>
        </p:spPr>
        <p:txBody>
          <a:bodyPr wrap="square" rtlCol="0" anchor="t">
            <a:spAutoFit/>
          </a:bodyPr>
          <a:p>
            <a:r>
              <a:rPr lang="en-US" altLang="en-US"/>
              <a:t>&lt;?php</a:t>
            </a:r>
            <a:endParaRPr lang="en-US" altLang="en-US"/>
          </a:p>
          <a:p>
            <a:r>
              <a:rPr lang="en-US" altLang="en-US"/>
              <a:t>class Fruit {</a:t>
            </a:r>
            <a:endParaRPr lang="en-US" altLang="en-US"/>
          </a:p>
          <a:p>
            <a:r>
              <a:rPr lang="en-US" altLang="en-US"/>
              <a:t>  final public function intro() {</a:t>
            </a:r>
            <a:endParaRPr lang="en-US" altLang="en-US"/>
          </a:p>
          <a:p>
            <a:r>
              <a:rPr lang="en-US" altLang="en-US"/>
              <a:t>    // some code</a:t>
            </a:r>
            <a:endParaRPr lang="en-US" altLang="en-US"/>
          </a:p>
          <a:p>
            <a:r>
              <a:rPr lang="en-US" altLang="en-US"/>
              <a:t>  }</a:t>
            </a:r>
            <a:endParaRPr lang="en-US" altLang="en-US"/>
          </a:p>
          <a:p>
            <a:r>
              <a:rPr lang="en-US" altLang="en-US"/>
              <a:t>}</a:t>
            </a:r>
            <a:endParaRPr lang="en-US" altLang="en-US"/>
          </a:p>
          <a:p>
            <a:r>
              <a:rPr lang="en-US" altLang="en-US"/>
              <a:t>class Strawberry extends Fruit {</a:t>
            </a:r>
            <a:endParaRPr lang="en-US" altLang="en-US"/>
          </a:p>
          <a:p>
            <a:r>
              <a:rPr lang="en-US" altLang="en-US"/>
              <a:t>  // will result in error</a:t>
            </a:r>
            <a:endParaRPr lang="en-US" altLang="en-US"/>
          </a:p>
          <a:p>
            <a:r>
              <a:rPr lang="en-US" altLang="en-US"/>
              <a:t>  public function intro() {</a:t>
            </a:r>
            <a:endParaRPr lang="en-US" altLang="en-US"/>
          </a:p>
          <a:p>
            <a:r>
              <a:rPr lang="en-US" altLang="en-US"/>
              <a:t>    // some code</a:t>
            </a:r>
            <a:endParaRPr lang="en-US" altLang="en-US"/>
          </a:p>
          <a:p>
            <a:r>
              <a:rPr lang="en-US" altLang="en-US"/>
              <a:t>  }</a:t>
            </a:r>
            <a:endParaRPr lang="en-US" altLang="en-US"/>
          </a:p>
          <a:p>
            <a:r>
              <a:rPr lang="en-US" altLang="en-US"/>
              <a:t>}</a:t>
            </a:r>
            <a:endParaRPr lang="en-US" altLang="en-US"/>
          </a:p>
          <a:p>
            <a:r>
              <a:rPr lang="en-US" altLang="en-US"/>
              <a:t>?&gt;</a:t>
            </a:r>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The final Keyword</a:t>
            </a:r>
            <a:endParaRPr lang="id-ID" dirty="0">
              <a:solidFill>
                <a:schemeClr val="accent1">
                  <a:satMod val="150000"/>
                </a:schemeClr>
              </a:solidFill>
            </a:endParaRPr>
          </a:p>
        </p:txBody>
      </p:sp>
      <p:sp>
        <p:nvSpPr>
          <p:cNvPr id="21507" name="Content Placeholder 2"/>
          <p:cNvSpPr>
            <a:spLocks noGrp="1"/>
          </p:cNvSpPr>
          <p:nvPr>
            <p:ph idx="1"/>
          </p:nvPr>
        </p:nvSpPr>
        <p:spPr>
          <a:xfrm>
            <a:off x="152400" y="914400"/>
            <a:ext cx="8991600" cy="2498090"/>
          </a:xfrm>
        </p:spPr>
        <p:txBody>
          <a:bodyPr/>
          <a:lstStyle/>
          <a:p>
            <a:pPr>
              <a:lnSpc>
                <a:spcPct val="150000"/>
              </a:lnSpc>
            </a:pPr>
            <a:r>
              <a:rPr lang="en-US" altLang="en-US" sz="2400" smtClean="0"/>
              <a:t>The final keyword can be used to prevent class inheritance or to prevent method overriding.</a:t>
            </a:r>
            <a:endParaRPr lang="en-US" altLang="en-US" sz="2400" smtClean="0"/>
          </a:p>
          <a:p>
            <a:pPr>
              <a:lnSpc>
                <a:spcPct val="150000"/>
              </a:lnSpc>
            </a:pPr>
            <a:r>
              <a:rPr lang="en-US" altLang="en-US" sz="2400" smtClean="0"/>
              <a:t>The following example shows how to prevent class inheritance:</a:t>
            </a:r>
            <a:endParaRPr lang="en-US" altLang="en-US" sz="24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Text Box 2"/>
          <p:cNvSpPr txBox="1"/>
          <p:nvPr/>
        </p:nvSpPr>
        <p:spPr>
          <a:xfrm>
            <a:off x="2590800" y="2971800"/>
            <a:ext cx="4777105" cy="3692525"/>
          </a:xfrm>
          <a:prstGeom prst="rect">
            <a:avLst/>
          </a:prstGeom>
          <a:noFill/>
        </p:spPr>
        <p:txBody>
          <a:bodyPr wrap="square" rtlCol="0" anchor="t">
            <a:spAutoFit/>
          </a:bodyPr>
          <a:p>
            <a:r>
              <a:rPr lang="en-US" altLang="en-US"/>
              <a:t>&lt;?php</a:t>
            </a:r>
            <a:endParaRPr lang="en-US" altLang="en-US"/>
          </a:p>
          <a:p>
            <a:r>
              <a:rPr lang="en-US" altLang="en-US"/>
              <a:t>class Fruit {</a:t>
            </a:r>
            <a:endParaRPr lang="en-US" altLang="en-US"/>
          </a:p>
          <a:p>
            <a:r>
              <a:rPr lang="en-US" altLang="en-US"/>
              <a:t>  final public function intro() {</a:t>
            </a:r>
            <a:endParaRPr lang="en-US" altLang="en-US"/>
          </a:p>
          <a:p>
            <a:r>
              <a:rPr lang="en-US" altLang="en-US"/>
              <a:t>    // some code</a:t>
            </a:r>
            <a:endParaRPr lang="en-US" altLang="en-US"/>
          </a:p>
          <a:p>
            <a:r>
              <a:rPr lang="en-US" altLang="en-US"/>
              <a:t>  }</a:t>
            </a:r>
            <a:endParaRPr lang="en-US" altLang="en-US"/>
          </a:p>
          <a:p>
            <a:r>
              <a:rPr lang="en-US" altLang="en-US"/>
              <a:t>}</a:t>
            </a:r>
            <a:endParaRPr lang="en-US" altLang="en-US"/>
          </a:p>
          <a:p>
            <a:r>
              <a:rPr lang="en-US" altLang="en-US"/>
              <a:t>class Strawberry extends Fruit {</a:t>
            </a:r>
            <a:endParaRPr lang="en-US" altLang="en-US"/>
          </a:p>
          <a:p>
            <a:r>
              <a:rPr lang="en-US" altLang="en-US"/>
              <a:t>  // will result in error</a:t>
            </a:r>
            <a:endParaRPr lang="en-US" altLang="en-US"/>
          </a:p>
          <a:p>
            <a:r>
              <a:rPr lang="en-US" altLang="en-US"/>
              <a:t>  public function intro() {</a:t>
            </a:r>
            <a:endParaRPr lang="en-US" altLang="en-US"/>
          </a:p>
          <a:p>
            <a:r>
              <a:rPr lang="en-US" altLang="en-US"/>
              <a:t>    // some code</a:t>
            </a:r>
            <a:endParaRPr lang="en-US" altLang="en-US"/>
          </a:p>
          <a:p>
            <a:r>
              <a:rPr lang="en-US" altLang="en-US"/>
              <a:t>  }</a:t>
            </a:r>
            <a:endParaRPr lang="en-US" altLang="en-US"/>
          </a:p>
          <a:p>
            <a:r>
              <a:rPr lang="en-US" altLang="en-US"/>
              <a:t>}</a:t>
            </a:r>
            <a:endParaRPr lang="en-US" altLang="en-US"/>
          </a:p>
          <a:p>
            <a:r>
              <a:rPr lang="en-US" altLang="en-US"/>
              <a:t>?&gt;</a:t>
            </a:r>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pPr algn="l" fontAlgn="auto">
              <a:spcAft>
                <a:spcPts val="0"/>
              </a:spcAft>
              <a:defRPr/>
            </a:pPr>
            <a:r>
              <a:rPr lang="en-US" altLang="en-US" smtClean="0">
                <a:sym typeface="+mn-ea"/>
              </a:rPr>
              <a:t>The final Keyword</a:t>
            </a:r>
            <a:endParaRPr lang="id-ID" dirty="0">
              <a:solidFill>
                <a:schemeClr val="accent1">
                  <a:satMod val="150000"/>
                </a:schemeClr>
              </a:solidFill>
            </a:endParaRPr>
          </a:p>
        </p:txBody>
      </p:sp>
      <p:sp>
        <p:nvSpPr>
          <p:cNvPr id="21507" name="Content Placeholder 2"/>
          <p:cNvSpPr>
            <a:spLocks noGrp="1"/>
          </p:cNvSpPr>
          <p:nvPr>
            <p:ph idx="1"/>
          </p:nvPr>
        </p:nvSpPr>
        <p:spPr>
          <a:xfrm>
            <a:off x="152400" y="914400"/>
            <a:ext cx="8991600" cy="2498090"/>
          </a:xfrm>
        </p:spPr>
        <p:txBody>
          <a:bodyPr/>
          <a:lstStyle/>
          <a:p>
            <a:pPr>
              <a:lnSpc>
                <a:spcPct val="150000"/>
              </a:lnSpc>
            </a:pPr>
            <a:r>
              <a:rPr lang="en-US" altLang="en-US" sz="2400" smtClean="0"/>
              <a:t>The final keyword can be used to prevent class inheritance or to prevent method overriding.</a:t>
            </a:r>
            <a:endParaRPr lang="en-US" altLang="en-US" sz="2400" smtClean="0"/>
          </a:p>
          <a:p>
            <a:pPr>
              <a:lnSpc>
                <a:spcPct val="150000"/>
              </a:lnSpc>
            </a:pPr>
            <a:r>
              <a:rPr lang="en-US" altLang="en-US" sz="2400" smtClean="0"/>
              <a:t>The following example shows how to prevent class inheritance:</a:t>
            </a:r>
            <a:endParaRPr lang="en-US" altLang="en-US" sz="240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
        <p:nvSpPr>
          <p:cNvPr id="3" name="Text Box 2"/>
          <p:cNvSpPr txBox="1"/>
          <p:nvPr/>
        </p:nvSpPr>
        <p:spPr>
          <a:xfrm>
            <a:off x="2590800" y="2971800"/>
            <a:ext cx="4777105" cy="3692525"/>
          </a:xfrm>
          <a:prstGeom prst="rect">
            <a:avLst/>
          </a:prstGeom>
          <a:noFill/>
        </p:spPr>
        <p:txBody>
          <a:bodyPr wrap="square" rtlCol="0" anchor="t">
            <a:spAutoFit/>
          </a:bodyPr>
          <a:p>
            <a:r>
              <a:rPr lang="en-US" altLang="en-US"/>
              <a:t>&lt;?php</a:t>
            </a:r>
            <a:endParaRPr lang="en-US" altLang="en-US"/>
          </a:p>
          <a:p>
            <a:r>
              <a:rPr lang="en-US" altLang="en-US"/>
              <a:t>class Fruit {</a:t>
            </a:r>
            <a:endParaRPr lang="en-US" altLang="en-US"/>
          </a:p>
          <a:p>
            <a:r>
              <a:rPr lang="en-US" altLang="en-US"/>
              <a:t>  final public function intro() {</a:t>
            </a:r>
            <a:endParaRPr lang="en-US" altLang="en-US"/>
          </a:p>
          <a:p>
            <a:r>
              <a:rPr lang="en-US" altLang="en-US"/>
              <a:t>    // some code</a:t>
            </a:r>
            <a:endParaRPr lang="en-US" altLang="en-US"/>
          </a:p>
          <a:p>
            <a:r>
              <a:rPr lang="en-US" altLang="en-US"/>
              <a:t>  }</a:t>
            </a:r>
            <a:endParaRPr lang="en-US" altLang="en-US"/>
          </a:p>
          <a:p>
            <a:r>
              <a:rPr lang="en-US" altLang="en-US"/>
              <a:t>}</a:t>
            </a:r>
            <a:endParaRPr lang="en-US" altLang="en-US"/>
          </a:p>
          <a:p>
            <a:r>
              <a:rPr lang="en-US" altLang="en-US"/>
              <a:t>class Strawberry extends Fruit {</a:t>
            </a:r>
            <a:endParaRPr lang="en-US" altLang="en-US"/>
          </a:p>
          <a:p>
            <a:r>
              <a:rPr lang="en-US" altLang="en-US"/>
              <a:t>  // will result in error</a:t>
            </a:r>
            <a:endParaRPr lang="en-US" altLang="en-US"/>
          </a:p>
          <a:p>
            <a:r>
              <a:rPr lang="en-US" altLang="en-US"/>
              <a:t>  public function intro() {</a:t>
            </a:r>
            <a:endParaRPr lang="en-US" altLang="en-US"/>
          </a:p>
          <a:p>
            <a:r>
              <a:rPr lang="en-US" altLang="en-US"/>
              <a:t>    // some code</a:t>
            </a:r>
            <a:endParaRPr lang="en-US" altLang="en-US"/>
          </a:p>
          <a:p>
            <a:r>
              <a:rPr lang="en-US" altLang="en-US"/>
              <a:t>  }</a:t>
            </a:r>
            <a:endParaRPr lang="en-US" altLang="en-US"/>
          </a:p>
          <a:p>
            <a:r>
              <a:rPr lang="en-US" altLang="en-US"/>
              <a:t>}</a:t>
            </a:r>
            <a:endParaRPr lang="en-US" altLang="en-US"/>
          </a:p>
          <a:p>
            <a:r>
              <a:rPr lang="en-US" altLang="en-US"/>
              <a:t>?&gt;</a:t>
            </a: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370" y="914400"/>
            <a:ext cx="8665210" cy="4526280"/>
          </a:xfrm>
        </p:spPr>
        <p:txBody>
          <a:bodyPr rtlCol="0">
            <a:noAutofit/>
          </a:bodyPr>
          <a:lstStyle/>
          <a:p>
            <a:pPr marL="118745" indent="0" fontAlgn="auto">
              <a:spcBef>
                <a:spcPts val="0"/>
              </a:spcBef>
              <a:spcAft>
                <a:spcPts val="0"/>
              </a:spcAft>
              <a:buFont typeface="Wingdings 2" panose="05020102010507070707"/>
              <a:buNone/>
              <a:defRPr/>
            </a:pPr>
            <a:r>
              <a:rPr lang="en-US" altLang="en-US" sz="2400" dirty="0"/>
              <a:t>What are Classes and Objects?</a:t>
            </a:r>
            <a:endParaRPr lang="en-US" altLang="en-US" sz="2400" dirty="0"/>
          </a:p>
          <a:p>
            <a:pPr marL="438785" indent="-320040" fontAlgn="auto">
              <a:spcBef>
                <a:spcPts val="0"/>
              </a:spcBef>
              <a:spcAft>
                <a:spcPts val="0"/>
              </a:spcAft>
              <a:buFont typeface="Wingdings 2" panose="05020102010507070707"/>
              <a:buChar char=""/>
              <a:defRPr/>
            </a:pPr>
            <a:r>
              <a:rPr lang="en-US" altLang="en-US" sz="2400" dirty="0"/>
              <a:t>Classes and objects are the two main aspects of object-oriented programming.</a:t>
            </a:r>
            <a:endParaRPr lang="en-US" altLang="en-US" sz="2400" dirty="0"/>
          </a:p>
          <a:p>
            <a:pPr marL="438785" indent="-320040" fontAlgn="auto">
              <a:spcBef>
                <a:spcPts val="0"/>
              </a:spcBef>
              <a:spcAft>
                <a:spcPts val="0"/>
              </a:spcAft>
              <a:buFont typeface="Wingdings 2" panose="05020102010507070707"/>
              <a:buChar char=""/>
              <a:defRPr/>
            </a:pPr>
            <a:endParaRPr lang="en-US" altLang="en-US" sz="2400" dirty="0"/>
          </a:p>
          <a:p>
            <a:pPr marL="438785" indent="-320040" fontAlgn="auto">
              <a:spcBef>
                <a:spcPts val="0"/>
              </a:spcBef>
              <a:spcAft>
                <a:spcPts val="0"/>
              </a:spcAft>
              <a:buFont typeface="Wingdings 2" panose="05020102010507070707"/>
              <a:buChar char=""/>
              <a:defRPr/>
            </a:pPr>
            <a:endParaRPr lang="en-US" altLang="en-US" sz="2400" dirty="0"/>
          </a:p>
          <a:p>
            <a:pPr marL="118745" indent="0" fontAlgn="auto">
              <a:spcBef>
                <a:spcPts val="0"/>
              </a:spcBef>
              <a:spcAft>
                <a:spcPts val="0"/>
              </a:spcAft>
              <a:buFont typeface="Wingdings 2" panose="05020102010507070707"/>
              <a:buNone/>
              <a:defRPr/>
            </a:pPr>
            <a:endParaRPr lang="en-US" altLang="en-US" sz="2400" dirty="0"/>
          </a:p>
          <a:p>
            <a:pPr marL="118745" indent="0" fontAlgn="auto">
              <a:spcBef>
                <a:spcPts val="0"/>
              </a:spcBef>
              <a:spcAft>
                <a:spcPts val="0"/>
              </a:spcAft>
              <a:buFont typeface="Wingdings 2" panose="05020102010507070707"/>
              <a:buNone/>
              <a:defRPr/>
            </a:pPr>
            <a:endParaRPr lang="en-US" altLang="en-US" sz="2400" dirty="0"/>
          </a:p>
          <a:p>
            <a:pPr marL="118745" indent="0" fontAlgn="auto">
              <a:spcBef>
                <a:spcPts val="0"/>
              </a:spcBef>
              <a:spcAft>
                <a:spcPts val="0"/>
              </a:spcAft>
              <a:buFont typeface="Wingdings 2" panose="05020102010507070707"/>
              <a:buNone/>
              <a:defRPr/>
            </a:pPr>
            <a:endParaRPr lang="en-US" altLang="en-US" sz="2400" dirty="0"/>
          </a:p>
          <a:p>
            <a:pPr marL="438785" indent="-320040" fontAlgn="auto">
              <a:spcBef>
                <a:spcPts val="0"/>
              </a:spcBef>
              <a:spcAft>
                <a:spcPts val="0"/>
              </a:spcAft>
              <a:buFont typeface="Wingdings 2" panose="05020102010507070707"/>
              <a:buChar char=""/>
              <a:defRPr/>
            </a:pPr>
            <a:endParaRPr lang="en-US" altLang="en-US" sz="2400" dirty="0"/>
          </a:p>
          <a:p>
            <a:pPr marL="438785" indent="-320040" fontAlgn="auto">
              <a:spcBef>
                <a:spcPts val="0"/>
              </a:spcBef>
              <a:spcAft>
                <a:spcPts val="0"/>
              </a:spcAft>
              <a:buFont typeface="Wingdings 2" panose="05020102010507070707"/>
              <a:buChar char=""/>
              <a:defRPr/>
            </a:pPr>
            <a:r>
              <a:rPr lang="en-US" altLang="en-US" sz="2400" dirty="0"/>
              <a:t>So, a class is a template for objects, and an object is an instance of a class.</a:t>
            </a:r>
            <a:endParaRPr lang="en-US" altLang="en-US" sz="2400" dirty="0"/>
          </a:p>
          <a:p>
            <a:pPr marL="438785" indent="-320040" fontAlgn="auto">
              <a:spcBef>
                <a:spcPts val="0"/>
              </a:spcBef>
              <a:spcAft>
                <a:spcPts val="0"/>
              </a:spcAft>
              <a:buFont typeface="Wingdings 2" panose="05020102010507070707"/>
              <a:buChar char=""/>
              <a:defRPr/>
            </a:pPr>
            <a:r>
              <a:rPr lang="en-US" altLang="en-US" sz="2400" dirty="0"/>
              <a:t>When the individual objects are created, they inherit all the properties and behaviors from the class, but each object will have different values for the properties.</a:t>
            </a:r>
            <a:endParaRPr lang="en-US" altLang="en-US" sz="2400" dirty="0"/>
          </a:p>
        </p:txBody>
      </p:sp>
      <p:sp>
        <p:nvSpPr>
          <p:cNvPr id="2" name="Title 1"/>
          <p:cNvSpPr>
            <a:spLocks noGrp="1"/>
          </p:cNvSpPr>
          <p:nvPr>
            <p:ph type="title"/>
          </p:nvPr>
        </p:nvSpPr>
        <p:spPr>
          <a:xfrm>
            <a:off x="457200" y="-106362"/>
            <a:ext cx="8229600" cy="1143000"/>
          </a:xfrm>
          <a:solidFill>
            <a:schemeClr val="bg1"/>
          </a:solidFill>
        </p:spPr>
        <p:txBody>
          <a:bodyPr/>
          <a:lstStyle/>
          <a:p>
            <a:pPr fontAlgn="auto">
              <a:spcAft>
                <a:spcPts val="0"/>
              </a:spcAft>
              <a:defRPr/>
            </a:pPr>
            <a:r>
              <a:rPr lang="id-ID" dirty="0" smtClean="0">
                <a:solidFill>
                  <a:schemeClr val="accent1">
                    <a:satMod val="150000"/>
                  </a:schemeClr>
                </a:solidFill>
              </a:rPr>
              <a:t>Object Oriented Concept</a:t>
            </a:r>
            <a:endParaRPr lang="id-ID" dirty="0">
              <a:solidFill>
                <a:schemeClr val="accent1">
                  <a:satMod val="150000"/>
                </a:schemeClr>
              </a:solidFill>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pic>
        <p:nvPicPr>
          <p:cNvPr id="4" name="Picture 3"/>
          <p:cNvPicPr/>
          <p:nvPr/>
        </p:nvPicPr>
        <p:blipFill>
          <a:blip r:embed="rId1"/>
          <a:srcRect/>
          <a:stretch>
            <a:fillRect/>
          </a:stretch>
        </p:blipFill>
        <p:spPr>
          <a:xfrm>
            <a:off x="609600" y="2054860"/>
            <a:ext cx="4232275" cy="2245360"/>
          </a:xfrm>
          <a:prstGeom prst="rect">
            <a:avLst/>
          </a:prstGeom>
        </p:spPr>
      </p:pic>
      <p:pic>
        <p:nvPicPr>
          <p:cNvPr id="6" name="Picture 5"/>
          <p:cNvPicPr/>
          <p:nvPr/>
        </p:nvPicPr>
        <p:blipFill>
          <a:blip r:embed="rId2"/>
          <a:stretch>
            <a:fillRect/>
          </a:stretch>
        </p:blipFill>
        <p:spPr>
          <a:xfrm>
            <a:off x="5257800" y="1828800"/>
            <a:ext cx="3886200" cy="2152015"/>
          </a:xfrm>
          <a:prstGeom prst="rect">
            <a:avLst/>
          </a:prstGeom>
        </p:spPr>
      </p:pic>
      <p:sp>
        <p:nvSpPr>
          <p:cNvPr id="7" name="Rectangles 6"/>
          <p:cNvSpPr/>
          <p:nvPr/>
        </p:nvSpPr>
        <p:spPr>
          <a:xfrm>
            <a:off x="457200" y="2057400"/>
            <a:ext cx="1066800" cy="30480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id-ID" dirty="0" smtClean="0">
                <a:solidFill>
                  <a:schemeClr val="accent1">
                    <a:satMod val="150000"/>
                  </a:schemeClr>
                </a:solidFill>
              </a:rPr>
              <a:t>Static Keyword</a:t>
            </a:r>
            <a:endParaRPr lang="id-ID" dirty="0">
              <a:solidFill>
                <a:schemeClr val="accent1">
                  <a:satMod val="150000"/>
                </a:schemeClr>
              </a:solidFill>
            </a:endParaRPr>
          </a:p>
        </p:txBody>
      </p:sp>
      <p:sp>
        <p:nvSpPr>
          <p:cNvPr id="18435" name="Content Placeholder 2"/>
          <p:cNvSpPr>
            <a:spLocks noGrp="1"/>
          </p:cNvSpPr>
          <p:nvPr>
            <p:ph idx="1"/>
          </p:nvPr>
        </p:nvSpPr>
        <p:spPr/>
        <p:txBody>
          <a:bodyPr/>
          <a:lstStyle/>
          <a:p>
            <a:r>
              <a:rPr lang="en-US" altLang="en-US" dirty="0" smtClean="0"/>
              <a:t>Declaring class properties or methods as static makes them </a:t>
            </a:r>
            <a:r>
              <a:rPr lang="en-US" altLang="en-US" dirty="0" smtClean="0">
                <a:solidFill>
                  <a:srgbClr val="FF0000"/>
                </a:solidFill>
              </a:rPr>
              <a:t>accessible without needing an instantiation of the class</a:t>
            </a:r>
            <a:r>
              <a:rPr lang="en-US" altLang="en-US" dirty="0" smtClean="0"/>
              <a:t>. </a:t>
            </a:r>
            <a:endParaRPr lang="id-ID" altLang="en-US" dirty="0" smtClean="0"/>
          </a:p>
          <a:p>
            <a:r>
              <a:rPr lang="en-US" altLang="en-US" dirty="0" smtClean="0"/>
              <a:t>A property declared as static can not be accessed with an instantiated class object</a:t>
            </a:r>
            <a:br>
              <a:rPr lang="en-US" altLang="en-US" dirty="0" smtClean="0"/>
            </a:br>
            <a:endParaRPr lang="id-ID" altLang="en-US" dirty="0" smtClean="0"/>
          </a:p>
        </p:txBody>
      </p:sp>
      <p:sp>
        <p:nvSpPr>
          <p:cNvPr id="4" name="Slide Number Placeholder 3"/>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5425"/>
            <a:ext cx="8229600" cy="1252538"/>
          </a:xfrm>
        </p:spPr>
        <p:txBody>
          <a:bodyPr/>
          <a:lstStyle/>
          <a:p>
            <a:pPr fontAlgn="auto">
              <a:spcAft>
                <a:spcPts val="0"/>
              </a:spcAft>
              <a:defRPr/>
            </a:pPr>
            <a:r>
              <a:rPr lang="en-US" dirty="0" err="1" smtClean="0">
                <a:solidFill>
                  <a:schemeClr val="accent1">
                    <a:satMod val="150000"/>
                  </a:schemeClr>
                </a:solidFill>
              </a:rPr>
              <a:t>Cont</a:t>
            </a:r>
            <a:r>
              <a:rPr lang="en-US" dirty="0" smtClean="0">
                <a:solidFill>
                  <a:schemeClr val="accent1">
                    <a:satMod val="150000"/>
                  </a:schemeClr>
                </a:solidFill>
              </a:rPr>
              <a:t>…</a:t>
            </a:r>
            <a:endParaRPr lang="id-ID" dirty="0">
              <a:solidFill>
                <a:schemeClr val="accent1">
                  <a:satMod val="150000"/>
                </a:schemeClr>
              </a:solidFill>
            </a:endParaRPr>
          </a:p>
        </p:txBody>
      </p:sp>
      <p:sp>
        <p:nvSpPr>
          <p:cNvPr id="3" name="Content Placeholder 2"/>
          <p:cNvSpPr>
            <a:spLocks noGrp="1"/>
          </p:cNvSpPr>
          <p:nvPr>
            <p:ph idx="1"/>
          </p:nvPr>
        </p:nvSpPr>
        <p:spPr>
          <a:xfrm>
            <a:off x="381000" y="762000"/>
            <a:ext cx="8229600" cy="6161405"/>
          </a:xfrm>
        </p:spPr>
        <p:style>
          <a:lnRef idx="0">
            <a:schemeClr val="accent1"/>
          </a:lnRef>
          <a:fillRef idx="3">
            <a:schemeClr val="accent1"/>
          </a:fillRef>
          <a:effectRef idx="3">
            <a:schemeClr val="accent1"/>
          </a:effectRef>
          <a:fontRef idx="minor">
            <a:schemeClr val="lt1"/>
          </a:fontRef>
        </p:style>
        <p:txBody>
          <a:bodyPr numCol="2" rtlCol="0">
            <a:noAutofit/>
          </a:bodyPr>
          <a:lstStyle/>
          <a:p>
            <a:pPr marL="118745" indent="0" fontAlgn="auto">
              <a:spcBef>
                <a:spcPts val="0"/>
              </a:spcBef>
              <a:spcAft>
                <a:spcPts val="0"/>
              </a:spcAft>
              <a:buFont typeface="Wingdings 2" panose="05020102010507070707"/>
              <a:buNone/>
              <a:defRPr/>
            </a:pPr>
            <a:r>
              <a:rPr lang="en-US" sz="1600" dirty="0">
                <a:solidFill>
                  <a:schemeClr val="bg1"/>
                </a:solidFill>
              </a:rPr>
              <a:t>&lt;?</a:t>
            </a:r>
            <a:r>
              <a:rPr lang="en-US" sz="1600" dirty="0" err="1">
                <a:solidFill>
                  <a:schemeClr val="bg1"/>
                </a:solidFill>
              </a:rPr>
              <a:t>php</a:t>
            </a:r>
            <a:br>
              <a:rPr lang="en-US" sz="1600" dirty="0">
                <a:solidFill>
                  <a:schemeClr val="bg1"/>
                </a:solidFill>
              </a:rPr>
            </a:br>
            <a:r>
              <a:rPr lang="en-US" sz="1600" dirty="0">
                <a:solidFill>
                  <a:schemeClr val="bg1"/>
                </a:solidFill>
              </a:rPr>
              <a:t>class Foo</a:t>
            </a:r>
            <a:br>
              <a:rPr lang="en-US" sz="1600" dirty="0">
                <a:solidFill>
                  <a:schemeClr val="bg1"/>
                </a:solidFill>
              </a:rPr>
            </a:br>
            <a:r>
              <a:rPr lang="en-US" sz="1600" dirty="0">
                <a:solidFill>
                  <a:schemeClr val="bg1"/>
                </a:solidFill>
              </a:rPr>
              <a:t>{</a:t>
            </a:r>
            <a:br>
              <a:rPr lang="en-US" sz="1600" dirty="0">
                <a:solidFill>
                  <a:schemeClr val="bg1"/>
                </a:solidFill>
              </a:rPr>
            </a:br>
            <a:r>
              <a:rPr lang="en-US" sz="1600" dirty="0">
                <a:solidFill>
                  <a:schemeClr val="bg1"/>
                </a:solidFill>
              </a:rPr>
              <a:t>    public static $</a:t>
            </a:r>
            <a:r>
              <a:rPr lang="en-US" sz="1600" dirty="0" err="1">
                <a:solidFill>
                  <a:schemeClr val="bg1"/>
                </a:solidFill>
              </a:rPr>
              <a:t>my_static</a:t>
            </a:r>
            <a:r>
              <a:rPr lang="en-US" sz="1600" dirty="0">
                <a:solidFill>
                  <a:schemeClr val="bg1"/>
                </a:solidFill>
              </a:rPr>
              <a:t> = 'foo';</a:t>
            </a:r>
            <a:br>
              <a:rPr lang="en-US" sz="1600" dirty="0">
                <a:solidFill>
                  <a:schemeClr val="bg1"/>
                </a:solidFill>
              </a:rPr>
            </a:br>
            <a:r>
              <a:rPr lang="en-US" sz="1600" dirty="0">
                <a:solidFill>
                  <a:schemeClr val="bg1"/>
                </a:solidFill>
              </a:rPr>
              <a:t>    public function </a:t>
            </a:r>
            <a:r>
              <a:rPr lang="en-US" sz="1600" dirty="0" err="1">
                <a:solidFill>
                  <a:schemeClr val="bg1"/>
                </a:solidFill>
              </a:rPr>
              <a:t>staticValue</a:t>
            </a:r>
            <a:r>
              <a:rPr lang="en-US" sz="1600" dirty="0">
                <a:solidFill>
                  <a:schemeClr val="bg1"/>
                </a:solidFill>
              </a:rPr>
              <a:t>() {</a:t>
            </a:r>
            <a:br>
              <a:rPr lang="en-US" sz="1600" dirty="0">
                <a:solidFill>
                  <a:schemeClr val="bg1"/>
                </a:solidFill>
              </a:rPr>
            </a:br>
            <a:r>
              <a:rPr lang="en-US" sz="1600" dirty="0">
                <a:solidFill>
                  <a:schemeClr val="bg1"/>
                </a:solidFill>
              </a:rPr>
              <a:t>        return self::$</a:t>
            </a:r>
            <a:r>
              <a:rPr lang="en-US" sz="1600" dirty="0" err="1">
                <a:solidFill>
                  <a:schemeClr val="bg1"/>
                </a:solidFill>
              </a:rPr>
              <a:t>my_static</a:t>
            </a:r>
            <a:r>
              <a:rPr lang="en-US" sz="1600" dirty="0">
                <a:solidFill>
                  <a:schemeClr val="bg1"/>
                </a:solidFill>
              </a:rPr>
              <a:t>;</a:t>
            </a:r>
            <a:br>
              <a:rPr lang="en-US" sz="1600" dirty="0">
                <a:solidFill>
                  <a:schemeClr val="bg1"/>
                </a:solidFill>
              </a:rPr>
            </a:br>
            <a:r>
              <a:rPr lang="en-US" sz="1600" dirty="0">
                <a:solidFill>
                  <a:schemeClr val="bg1"/>
                </a:solidFill>
              </a:rPr>
              <a:t>    }</a:t>
            </a:r>
            <a:br>
              <a:rPr lang="en-US" sz="1600" dirty="0">
                <a:solidFill>
                  <a:schemeClr val="bg1"/>
                </a:solidFill>
              </a:rPr>
            </a:br>
            <a:r>
              <a:rPr lang="en-US" sz="1600" dirty="0">
                <a:solidFill>
                  <a:schemeClr val="bg1"/>
                </a:solidFill>
              </a:rPr>
              <a:t>}</a:t>
            </a:r>
            <a:br>
              <a:rPr lang="en-US" sz="1600" dirty="0">
                <a:solidFill>
                  <a:schemeClr val="bg1"/>
                </a:solidFill>
              </a:rPr>
            </a:br>
            <a:r>
              <a:rPr lang="en-US" sz="1600" dirty="0">
                <a:solidFill>
                  <a:schemeClr val="bg1"/>
                </a:solidFill>
              </a:rPr>
              <a:t>class Bar extends Foo</a:t>
            </a:r>
            <a:br>
              <a:rPr lang="en-US" sz="1600" dirty="0">
                <a:solidFill>
                  <a:schemeClr val="bg1"/>
                </a:solidFill>
              </a:rPr>
            </a:br>
            <a:r>
              <a:rPr lang="en-US" sz="1600" dirty="0">
                <a:solidFill>
                  <a:schemeClr val="bg1"/>
                </a:solidFill>
              </a:rPr>
              <a:t>{</a:t>
            </a:r>
            <a:br>
              <a:rPr lang="en-US" sz="1600" dirty="0">
                <a:solidFill>
                  <a:schemeClr val="bg1"/>
                </a:solidFill>
              </a:rPr>
            </a:br>
            <a:r>
              <a:rPr lang="en-US" sz="1600" dirty="0">
                <a:solidFill>
                  <a:schemeClr val="bg1"/>
                </a:solidFill>
              </a:rPr>
              <a:t>    public function </a:t>
            </a:r>
            <a:r>
              <a:rPr lang="en-US" sz="1600" dirty="0" err="1">
                <a:solidFill>
                  <a:schemeClr val="bg1"/>
                </a:solidFill>
              </a:rPr>
              <a:t>fooStatic</a:t>
            </a:r>
            <a:r>
              <a:rPr lang="en-US" sz="1600" dirty="0">
                <a:solidFill>
                  <a:schemeClr val="bg1"/>
                </a:solidFill>
              </a:rPr>
              <a:t>() {</a:t>
            </a:r>
            <a:br>
              <a:rPr lang="en-US" sz="1600" dirty="0">
                <a:solidFill>
                  <a:schemeClr val="bg1"/>
                </a:solidFill>
              </a:rPr>
            </a:br>
            <a:r>
              <a:rPr lang="en-US" sz="1600" dirty="0">
                <a:solidFill>
                  <a:schemeClr val="bg1"/>
                </a:solidFill>
              </a:rPr>
              <a:t>        return parent::$</a:t>
            </a:r>
            <a:r>
              <a:rPr lang="en-US" sz="1600" dirty="0" err="1">
                <a:solidFill>
                  <a:schemeClr val="bg1"/>
                </a:solidFill>
              </a:rPr>
              <a:t>my_static</a:t>
            </a:r>
            <a:r>
              <a:rPr lang="en-US" sz="1600" dirty="0">
                <a:solidFill>
                  <a:schemeClr val="bg1"/>
                </a:solidFill>
              </a:rPr>
              <a:t>;</a:t>
            </a:r>
            <a:br>
              <a:rPr lang="en-US" sz="1600" dirty="0">
                <a:solidFill>
                  <a:schemeClr val="bg1"/>
                </a:solidFill>
              </a:rPr>
            </a:br>
            <a:r>
              <a:rPr lang="en-US" sz="1600" dirty="0">
                <a:solidFill>
                  <a:schemeClr val="bg1"/>
                </a:solidFill>
              </a:rPr>
              <a:t>    }</a:t>
            </a:r>
            <a:br>
              <a:rPr lang="en-US" sz="1600" dirty="0">
                <a:solidFill>
                  <a:schemeClr val="bg1"/>
                </a:solidFill>
              </a:rPr>
            </a:br>
            <a:r>
              <a:rPr lang="en-US" sz="1600" dirty="0">
                <a:solidFill>
                  <a:schemeClr val="bg1"/>
                </a:solidFill>
              </a:rPr>
              <a:t>}</a:t>
            </a:r>
            <a:br>
              <a:rPr lang="en-US" sz="1600" dirty="0">
                <a:solidFill>
                  <a:schemeClr val="bg1"/>
                </a:solidFill>
              </a:rPr>
            </a:br>
            <a:r>
              <a:rPr lang="en-US" sz="1600" dirty="0">
                <a:solidFill>
                  <a:schemeClr val="bg1"/>
                </a:solidFill>
              </a:rPr>
              <a:t>print Foo::$</a:t>
            </a:r>
            <a:r>
              <a:rPr lang="en-US" sz="1600" dirty="0" err="1">
                <a:solidFill>
                  <a:schemeClr val="bg1"/>
                </a:solidFill>
              </a:rPr>
              <a:t>my_static</a:t>
            </a:r>
            <a:r>
              <a:rPr lang="en-US" sz="1600" dirty="0">
                <a:solidFill>
                  <a:schemeClr val="bg1"/>
                </a:solidFill>
              </a:rPr>
              <a:t> . "\n";</a:t>
            </a:r>
            <a:br>
              <a:rPr lang="en-US" sz="1600" dirty="0">
                <a:solidFill>
                  <a:schemeClr val="bg1"/>
                </a:solidFill>
              </a:rPr>
            </a:br>
            <a:r>
              <a:rPr lang="en-US" sz="1600" dirty="0">
                <a:solidFill>
                  <a:schemeClr val="bg1"/>
                </a:solidFill>
              </a:rPr>
              <a:t>$foo = new Foo();</a:t>
            </a:r>
            <a:br>
              <a:rPr lang="en-US" sz="1600" dirty="0">
                <a:solidFill>
                  <a:schemeClr val="bg1"/>
                </a:solidFill>
              </a:rPr>
            </a:br>
            <a:r>
              <a:rPr lang="en-US" sz="1600" dirty="0">
                <a:solidFill>
                  <a:schemeClr val="bg1"/>
                </a:solidFill>
              </a:rPr>
              <a:t>print $foo-&gt;</a:t>
            </a:r>
            <a:r>
              <a:rPr lang="en-US" sz="1600" dirty="0" err="1">
                <a:solidFill>
                  <a:schemeClr val="bg1"/>
                </a:solidFill>
              </a:rPr>
              <a:t>staticValue</a:t>
            </a:r>
            <a:r>
              <a:rPr lang="en-US" sz="1600" dirty="0">
                <a:solidFill>
                  <a:schemeClr val="bg1"/>
                </a:solidFill>
              </a:rPr>
              <a:t>() . "\n";</a:t>
            </a:r>
            <a:br>
              <a:rPr lang="en-US" sz="1600" dirty="0">
                <a:solidFill>
                  <a:schemeClr val="bg1"/>
                </a:solidFill>
              </a:rPr>
            </a:br>
            <a:r>
              <a:rPr lang="en-US" sz="1600" dirty="0">
                <a:solidFill>
                  <a:schemeClr val="bg1"/>
                </a:solidFill>
              </a:rPr>
              <a:t>print $foo-&gt;</a:t>
            </a:r>
            <a:r>
              <a:rPr lang="en-US" sz="1600" dirty="0" err="1">
                <a:solidFill>
                  <a:schemeClr val="bg1"/>
                </a:solidFill>
              </a:rPr>
              <a:t>my_static</a:t>
            </a:r>
            <a:r>
              <a:rPr lang="en-US" sz="1600" dirty="0">
                <a:solidFill>
                  <a:schemeClr val="bg1"/>
                </a:solidFill>
              </a:rPr>
              <a:t> . "\n";      // Undefined "Property" </a:t>
            </a:r>
            <a:r>
              <a:rPr lang="en-US" sz="1600" dirty="0" err="1">
                <a:solidFill>
                  <a:schemeClr val="bg1"/>
                </a:solidFill>
              </a:rPr>
              <a:t>my_static</a:t>
            </a:r>
            <a:br>
              <a:rPr lang="en-US" sz="1600" dirty="0">
                <a:solidFill>
                  <a:schemeClr val="bg1"/>
                </a:solidFill>
              </a:rPr>
            </a:br>
            <a:r>
              <a:rPr lang="en-US" sz="1600" dirty="0">
                <a:solidFill>
                  <a:schemeClr val="bg1"/>
                </a:solidFill>
              </a:rPr>
              <a:t>print $foo::$</a:t>
            </a:r>
            <a:r>
              <a:rPr lang="en-US" sz="1600" dirty="0" err="1">
                <a:solidFill>
                  <a:schemeClr val="bg1"/>
                </a:solidFill>
              </a:rPr>
              <a:t>my_static</a:t>
            </a:r>
            <a:r>
              <a:rPr lang="en-US" sz="1600" dirty="0">
                <a:solidFill>
                  <a:schemeClr val="bg1"/>
                </a:solidFill>
              </a:rPr>
              <a:t> . "\n";</a:t>
            </a:r>
            <a:br>
              <a:rPr lang="en-US" sz="1600" dirty="0">
                <a:solidFill>
                  <a:schemeClr val="bg1"/>
                </a:solidFill>
              </a:rPr>
            </a:br>
            <a:r>
              <a:rPr lang="en-US" sz="1600" dirty="0">
                <a:solidFill>
                  <a:schemeClr val="bg1"/>
                </a:solidFill>
              </a:rPr>
              <a:t>$</a:t>
            </a:r>
            <a:r>
              <a:rPr lang="en-US" sz="1600" dirty="0" err="1">
                <a:solidFill>
                  <a:schemeClr val="bg1"/>
                </a:solidFill>
              </a:rPr>
              <a:t>classname</a:t>
            </a:r>
            <a:r>
              <a:rPr lang="en-US" sz="1600" dirty="0">
                <a:solidFill>
                  <a:schemeClr val="bg1"/>
                </a:solidFill>
              </a:rPr>
              <a:t> = 'Foo';</a:t>
            </a:r>
            <a:br>
              <a:rPr lang="en-US" sz="1600" dirty="0">
                <a:solidFill>
                  <a:schemeClr val="bg1"/>
                </a:solidFill>
              </a:rPr>
            </a:br>
            <a:r>
              <a:rPr lang="en-US" sz="1600" dirty="0">
                <a:solidFill>
                  <a:schemeClr val="bg1"/>
                </a:solidFill>
              </a:rPr>
              <a:t>print $</a:t>
            </a:r>
            <a:r>
              <a:rPr lang="en-US" sz="1600" dirty="0" err="1">
                <a:solidFill>
                  <a:schemeClr val="bg1"/>
                </a:solidFill>
              </a:rPr>
              <a:t>classname</a:t>
            </a:r>
            <a:r>
              <a:rPr lang="en-US" sz="1600" dirty="0">
                <a:solidFill>
                  <a:schemeClr val="bg1"/>
                </a:solidFill>
              </a:rPr>
              <a:t>::$</a:t>
            </a:r>
            <a:r>
              <a:rPr lang="en-US" sz="1600" dirty="0" err="1">
                <a:solidFill>
                  <a:schemeClr val="bg1"/>
                </a:solidFill>
              </a:rPr>
              <a:t>my_static</a:t>
            </a:r>
            <a:r>
              <a:rPr lang="en-US" sz="1600" dirty="0">
                <a:solidFill>
                  <a:schemeClr val="bg1"/>
                </a:solidFill>
              </a:rPr>
              <a:t> . "\n"; // As of PHP 5.3.0</a:t>
            </a:r>
            <a:br>
              <a:rPr lang="en-US" sz="1600" dirty="0">
                <a:solidFill>
                  <a:schemeClr val="bg1"/>
                </a:solidFill>
              </a:rPr>
            </a:br>
            <a:r>
              <a:rPr lang="en-US" sz="1600" dirty="0">
                <a:solidFill>
                  <a:schemeClr val="bg1"/>
                </a:solidFill>
              </a:rPr>
              <a:t>print Bar::$</a:t>
            </a:r>
            <a:r>
              <a:rPr lang="en-US" sz="1600" dirty="0" err="1">
                <a:solidFill>
                  <a:schemeClr val="bg1"/>
                </a:solidFill>
              </a:rPr>
              <a:t>my_static</a:t>
            </a:r>
            <a:r>
              <a:rPr lang="en-US" sz="1600" dirty="0">
                <a:solidFill>
                  <a:schemeClr val="bg1"/>
                </a:solidFill>
              </a:rPr>
              <a:t> . "\n";</a:t>
            </a:r>
            <a:br>
              <a:rPr lang="en-US" sz="1600" dirty="0">
                <a:solidFill>
                  <a:schemeClr val="bg1"/>
                </a:solidFill>
              </a:rPr>
            </a:br>
            <a:r>
              <a:rPr lang="en-US" sz="1600" dirty="0">
                <a:solidFill>
                  <a:schemeClr val="bg1"/>
                </a:solidFill>
              </a:rPr>
              <a:t>$bar = new Bar();</a:t>
            </a:r>
            <a:br>
              <a:rPr lang="en-US" sz="1600" dirty="0">
                <a:solidFill>
                  <a:schemeClr val="bg1"/>
                </a:solidFill>
              </a:rPr>
            </a:br>
            <a:r>
              <a:rPr lang="en-US" sz="1600" dirty="0">
                <a:solidFill>
                  <a:schemeClr val="bg1"/>
                </a:solidFill>
              </a:rPr>
              <a:t>print $bar-&gt;</a:t>
            </a:r>
            <a:r>
              <a:rPr lang="en-US" sz="1600" dirty="0" err="1">
                <a:solidFill>
                  <a:schemeClr val="bg1"/>
                </a:solidFill>
              </a:rPr>
              <a:t>fooStatic</a:t>
            </a:r>
            <a:r>
              <a:rPr lang="en-US" sz="1600" dirty="0">
                <a:solidFill>
                  <a:schemeClr val="bg1"/>
                </a:solidFill>
              </a:rPr>
              <a:t>() . "\n";</a:t>
            </a:r>
            <a:br>
              <a:rPr lang="en-US" sz="1600" dirty="0">
                <a:solidFill>
                  <a:schemeClr val="bg1"/>
                </a:solidFill>
              </a:rPr>
            </a:br>
            <a:r>
              <a:rPr lang="en-US" sz="1600" dirty="0">
                <a:solidFill>
                  <a:schemeClr val="bg1"/>
                </a:solidFill>
              </a:rPr>
              <a:t>?&gt; </a:t>
            </a:r>
            <a:endParaRPr lang="en-US" sz="1600" dirty="0">
              <a:solidFill>
                <a:schemeClr val="bg1"/>
              </a:solidFill>
            </a:endParaRPr>
          </a:p>
          <a:p>
            <a:pPr marL="118745" indent="0" fontAlgn="auto">
              <a:spcBef>
                <a:spcPts val="0"/>
              </a:spcBef>
              <a:spcAft>
                <a:spcPts val="0"/>
              </a:spcAft>
              <a:buFont typeface="Wingdings 2" panose="05020102010507070707"/>
              <a:buNone/>
              <a:defRPr/>
            </a:pPr>
            <a:endParaRPr lang="en-US" sz="1600" dirty="0">
              <a:solidFill>
                <a:schemeClr val="bg1"/>
              </a:solidFill>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id-ID" dirty="0" smtClean="0">
                <a:solidFill>
                  <a:schemeClr val="accent1">
                    <a:satMod val="150000"/>
                  </a:schemeClr>
                </a:solidFill>
              </a:rPr>
              <a:t>Inheritance</a:t>
            </a:r>
            <a:endParaRPr lang="id-ID" dirty="0">
              <a:solidFill>
                <a:schemeClr val="accent1">
                  <a:satMod val="150000"/>
                </a:schemeClr>
              </a:solidFill>
            </a:endParaRPr>
          </a:p>
        </p:txBody>
      </p:sp>
      <p:sp>
        <p:nvSpPr>
          <p:cNvPr id="22531" name="Content Placeholder 2"/>
          <p:cNvSpPr>
            <a:spLocks noGrp="1"/>
          </p:cNvSpPr>
          <p:nvPr>
            <p:ph idx="1"/>
          </p:nvPr>
        </p:nvSpPr>
        <p:spPr/>
        <p:txBody>
          <a:bodyPr/>
          <a:lstStyle/>
          <a:p>
            <a:r>
              <a:rPr lang="en-US" altLang="en-US" sz="2300" smtClean="0"/>
              <a:t>There are many benefits of inheritance with PHP, the most common is simplifying and reducing instances of redundant code.</a:t>
            </a:r>
            <a:endParaRPr lang="id-ID" altLang="en-US" sz="2300" smtClean="0"/>
          </a:p>
        </p:txBody>
      </p:sp>
      <p:pic>
        <p:nvPicPr>
          <p:cNvPr id="2253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2895600"/>
            <a:ext cx="4267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id-ID" dirty="0" smtClean="0">
                <a:solidFill>
                  <a:schemeClr val="accent1">
                    <a:satMod val="150000"/>
                  </a:schemeClr>
                </a:solidFill>
              </a:rPr>
              <a:t>Inheritance (2)</a:t>
            </a:r>
            <a:endParaRPr lang="id-ID" sz="2800" dirty="0">
              <a:solidFill>
                <a:schemeClr val="accent1">
                  <a:satMod val="150000"/>
                </a:schemeClr>
              </a:solidFill>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rtlCol="0">
            <a:normAutofit fontScale="55000" lnSpcReduction="20000"/>
          </a:bodyPr>
          <a:lstStyle/>
          <a:p>
            <a:pPr marL="438785" indent="-320040" fontAlgn="auto">
              <a:spcBef>
                <a:spcPts val="0"/>
              </a:spcBef>
              <a:spcAft>
                <a:spcPts val="0"/>
              </a:spcAft>
              <a:buFont typeface="Wingdings 2" panose="05020102010507070707"/>
              <a:buNone/>
              <a:defRPr/>
            </a:pPr>
            <a:r>
              <a:rPr lang="id-ID" b="1" dirty="0" smtClean="0"/>
              <a:t>class hewan</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smtClean="0"/>
          </a:p>
          <a:p>
            <a:pPr marL="438785" indent="-320040" fontAlgn="auto">
              <a:spcBef>
                <a:spcPts val="0"/>
              </a:spcBef>
              <a:spcAft>
                <a:spcPts val="0"/>
              </a:spcAft>
              <a:buFont typeface="Wingdings 2" panose="05020102010507070707"/>
              <a:buNone/>
              <a:defRPr/>
            </a:pPr>
            <a:r>
              <a:rPr lang="id-ID" b="1" dirty="0" smtClean="0"/>
              <a:t>		protected $jml_kaki;</a:t>
            </a:r>
            <a:endParaRPr lang="id-ID" b="1" dirty="0" smtClean="0"/>
          </a:p>
          <a:p>
            <a:pPr marL="438785" indent="-320040" fontAlgn="auto">
              <a:spcBef>
                <a:spcPts val="0"/>
              </a:spcBef>
              <a:spcAft>
                <a:spcPts val="0"/>
              </a:spcAft>
              <a:buFont typeface="Wingdings 2" panose="05020102010507070707"/>
              <a:buNone/>
              <a:defRPr/>
            </a:pPr>
            <a:r>
              <a:rPr lang="id-ID" b="1" dirty="0" smtClean="0"/>
              <a:t>		protected $warna_kulit;</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smtClean="0"/>
          </a:p>
          <a:p>
            <a:pPr marL="438785" indent="-320040" fontAlgn="auto">
              <a:spcBef>
                <a:spcPts val="0"/>
              </a:spcBef>
              <a:spcAft>
                <a:spcPts val="0"/>
              </a:spcAft>
              <a:buFont typeface="Wingdings 2" panose="05020102010507070707"/>
              <a:buNone/>
              <a:defRPr/>
            </a:pPr>
            <a:r>
              <a:rPr lang="id-ID" b="1" dirty="0" smtClean="0"/>
              <a:t>		function __construct()</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smtClean="0"/>
          </a:p>
          <a:p>
            <a:pPr marL="438785" indent="-320040" fontAlgn="auto">
              <a:spcBef>
                <a:spcPts val="0"/>
              </a:spcBef>
              <a:spcAft>
                <a:spcPts val="0"/>
              </a:spcAft>
              <a:buFont typeface="Wingdings 2" panose="05020102010507070707"/>
              <a:buNone/>
              <a:defRPr/>
            </a:pPr>
            <a:r>
              <a:rPr lang="id-ID" b="1" dirty="0" smtClean="0"/>
              <a:t>		function berpindah()</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smtClean="0"/>
          </a:p>
          <a:p>
            <a:pPr marL="438785" indent="-320040" fontAlgn="auto">
              <a:spcBef>
                <a:spcPts val="0"/>
              </a:spcBef>
              <a:spcAft>
                <a:spcPts val="0"/>
              </a:spcAft>
              <a:buFont typeface="Wingdings 2" panose="05020102010507070707"/>
              <a:buNone/>
              <a:defRPr/>
            </a:pPr>
            <a:r>
              <a:rPr lang="id-ID" b="1" dirty="0" smtClean="0"/>
              <a:t>			echo "Saya berpindah";</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smtClean="0"/>
          </a:p>
          <a:p>
            <a:pPr marL="438785" indent="-320040" fontAlgn="auto">
              <a:spcBef>
                <a:spcPts val="0"/>
              </a:spcBef>
              <a:spcAft>
                <a:spcPts val="0"/>
              </a:spcAft>
              <a:buFont typeface="Wingdings 2" panose="05020102010507070707"/>
              <a:buNone/>
              <a:defRPr/>
            </a:pPr>
            <a:r>
              <a:rPr lang="id-ID" b="1" dirty="0" smtClean="0"/>
              <a:t>		function makan()</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smtClean="0"/>
          </a:p>
          <a:p>
            <a:pPr marL="438785" indent="-320040" fontAlgn="auto">
              <a:spcBef>
                <a:spcPts val="0"/>
              </a:spcBef>
              <a:spcAft>
                <a:spcPts val="0"/>
              </a:spcAft>
              <a:buFont typeface="Wingdings 2" panose="05020102010507070707"/>
              <a:buNone/>
              <a:defRPr/>
            </a:pPr>
            <a:r>
              <a:rPr lang="id-ID" b="1" dirty="0" smtClean="0"/>
              <a:t>			echo "Saya makan";</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smtClean="0"/>
          </a:p>
          <a:p>
            <a:pPr marL="438785" indent="-320040" fontAlgn="auto">
              <a:spcBef>
                <a:spcPts val="0"/>
              </a:spcBef>
              <a:spcAft>
                <a:spcPts val="0"/>
              </a:spcAft>
              <a:buFont typeface="Wingdings 2" panose="05020102010507070707"/>
              <a:buNone/>
              <a:defRPr/>
            </a:pPr>
            <a:r>
              <a:rPr lang="id-ID" b="1" dirty="0" smtClean="0"/>
              <a:t>	}</a:t>
            </a:r>
            <a:endParaRPr lang="id-ID" b="1" dirty="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245"/>
            <a:ext cx="8229600" cy="772795"/>
          </a:xfrm>
        </p:spPr>
        <p:txBody>
          <a:bodyPr/>
          <a:lstStyle/>
          <a:p>
            <a:pPr fontAlgn="auto">
              <a:spcAft>
                <a:spcPts val="0"/>
              </a:spcAft>
              <a:defRPr/>
            </a:pPr>
            <a:r>
              <a:rPr lang="id-ID" sz="3600" dirty="0" smtClean="0">
                <a:solidFill>
                  <a:schemeClr val="accent1">
                    <a:satMod val="150000"/>
                  </a:schemeClr>
                </a:solidFill>
              </a:rPr>
              <a:t>Inherintace (3)</a:t>
            </a:r>
            <a:endParaRPr lang="id-ID" sz="3600" dirty="0" smtClean="0">
              <a:solidFill>
                <a:schemeClr val="accent1">
                  <a:satMod val="150000"/>
                </a:schemeClr>
              </a:solidFill>
            </a:endParaRPr>
          </a:p>
        </p:txBody>
      </p:sp>
      <p:sp>
        <p:nvSpPr>
          <p:cNvPr id="3" name="Content Placeholder 2"/>
          <p:cNvSpPr>
            <a:spLocks noGrp="1"/>
          </p:cNvSpPr>
          <p:nvPr>
            <p:ph idx="1"/>
          </p:nvPr>
        </p:nvSpPr>
        <p:spPr>
          <a:xfrm>
            <a:off x="381000" y="438150"/>
            <a:ext cx="8229600" cy="6294755"/>
          </a:xfrm>
        </p:spPr>
        <p:style>
          <a:lnRef idx="1">
            <a:schemeClr val="accent1"/>
          </a:lnRef>
          <a:fillRef idx="2">
            <a:schemeClr val="accent1"/>
          </a:fillRef>
          <a:effectRef idx="1">
            <a:schemeClr val="accent1"/>
          </a:effectRef>
          <a:fontRef idx="minor">
            <a:schemeClr val="dk1"/>
          </a:fontRef>
        </p:style>
        <p:txBody>
          <a:bodyPr numCol="2" rtlCol="0">
            <a:normAutofit lnSpcReduction="20000"/>
          </a:bodyPr>
          <a:lstStyle/>
          <a:p>
            <a:pPr marL="438785" indent="-320040" fontAlgn="auto">
              <a:spcBef>
                <a:spcPts val="0"/>
              </a:spcBef>
              <a:spcAft>
                <a:spcPts val="0"/>
              </a:spcAft>
              <a:buFont typeface="Wingdings 2" panose="05020102010507070707"/>
              <a:buNone/>
              <a:defRPr/>
            </a:pPr>
            <a:r>
              <a:rPr lang="id-ID" sz="1800" b="1" dirty="0" smtClean="0"/>
              <a:t>class kucing extends hewan</a:t>
            </a:r>
            <a:endParaRPr lang="id-ID" sz="1800" b="1" dirty="0" smtClean="0"/>
          </a:p>
          <a:p>
            <a:pPr marL="438785" indent="-320040" fontAlgn="auto">
              <a:spcBef>
                <a:spcPts val="0"/>
              </a:spcBef>
              <a:spcAft>
                <a:spcPts val="0"/>
              </a:spcAft>
              <a:buFont typeface="Wingdings 2" panose="05020102010507070707"/>
              <a:buNone/>
              <a:defRPr/>
            </a:pPr>
            <a:r>
              <a:rPr lang="id-ID" sz="1800" dirty="0" smtClean="0"/>
              <a:t>{</a:t>
            </a:r>
            <a:endParaRPr lang="id-ID" sz="1800" dirty="0" smtClean="0"/>
          </a:p>
          <a:p>
            <a:pPr marL="438785" indent="-320040" fontAlgn="auto">
              <a:spcBef>
                <a:spcPts val="0"/>
              </a:spcBef>
              <a:spcAft>
                <a:spcPts val="0"/>
              </a:spcAft>
              <a:buFont typeface="Wingdings 2" panose="05020102010507070707"/>
              <a:buNone/>
              <a:defRPr/>
            </a:pPr>
            <a:r>
              <a:rPr lang="id-ID" sz="1800" dirty="0" smtClean="0"/>
              <a:t>		function berpindah()</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en-US" sz="1800" dirty="0" smtClean="0"/>
          </a:p>
          <a:p>
            <a:pPr marL="895985" lvl="1" indent="457200" fontAlgn="auto">
              <a:spcBef>
                <a:spcPts val="0"/>
              </a:spcBef>
              <a:spcAft>
                <a:spcPts val="0"/>
              </a:spcAft>
              <a:buFont typeface="Wingdings 2" panose="05020102010507070707"/>
              <a:buNone/>
              <a:defRPr/>
            </a:pPr>
            <a:r>
              <a:rPr lang="id-ID" sz="1800" dirty="0" smtClean="0"/>
              <a:t>echo "Saya merangkak dengan 4 kaki";</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id-ID" sz="1800" dirty="0" smtClean="0"/>
          </a:p>
          <a:p>
            <a:pPr marL="438785" indent="-320040" fontAlgn="auto">
              <a:spcBef>
                <a:spcPts val="0"/>
              </a:spcBef>
              <a:spcAft>
                <a:spcPts val="0"/>
              </a:spcAft>
              <a:buFont typeface="Wingdings 2" panose="05020102010507070707"/>
              <a:buNone/>
              <a:defRPr/>
            </a:pPr>
            <a:r>
              <a:rPr lang="id-ID" sz="1800" dirty="0" smtClean="0"/>
              <a:t>}</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id-ID" sz="1800" dirty="0" smtClean="0"/>
          </a:p>
          <a:p>
            <a:pPr marL="438785" indent="-320040" fontAlgn="auto">
              <a:spcBef>
                <a:spcPts val="0"/>
              </a:spcBef>
              <a:spcAft>
                <a:spcPts val="0"/>
              </a:spcAft>
              <a:buFont typeface="Wingdings 2" panose="05020102010507070707"/>
              <a:buNone/>
              <a:defRPr/>
            </a:pPr>
            <a:r>
              <a:rPr lang="id-ID" sz="1800" b="1" dirty="0" smtClean="0"/>
              <a:t>class burung extends hewan</a:t>
            </a:r>
            <a:endParaRPr lang="id-ID" sz="1800" b="1" dirty="0" smtClean="0"/>
          </a:p>
          <a:p>
            <a:pPr marL="438785" indent="-320040" fontAlgn="auto">
              <a:spcBef>
                <a:spcPts val="0"/>
              </a:spcBef>
              <a:spcAft>
                <a:spcPts val="0"/>
              </a:spcAft>
              <a:buFont typeface="Wingdings 2" panose="05020102010507070707"/>
              <a:buNone/>
              <a:defRPr/>
            </a:pPr>
            <a:r>
              <a:rPr lang="id-ID" sz="1800" dirty="0" smtClean="0"/>
              <a:t>{</a:t>
            </a:r>
            <a:endParaRPr lang="id-ID" sz="1800" dirty="0" smtClean="0"/>
          </a:p>
          <a:p>
            <a:pPr marL="438785" indent="-320040" fontAlgn="auto">
              <a:spcBef>
                <a:spcPts val="0"/>
              </a:spcBef>
              <a:spcAft>
                <a:spcPts val="0"/>
              </a:spcAft>
              <a:buFont typeface="Wingdings 2" panose="05020102010507070707"/>
              <a:buNone/>
              <a:defRPr/>
            </a:pPr>
            <a:r>
              <a:rPr lang="id-ID" sz="1800" dirty="0" smtClean="0"/>
              <a:t>		protected $sayap;</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id-ID" sz="1800" dirty="0" smtClean="0"/>
          </a:p>
          <a:p>
            <a:pPr marL="438785" indent="-320040" fontAlgn="auto">
              <a:spcBef>
                <a:spcPts val="0"/>
              </a:spcBef>
              <a:spcAft>
                <a:spcPts val="0"/>
              </a:spcAft>
              <a:buFont typeface="Wingdings 2" panose="05020102010507070707"/>
              <a:buNone/>
              <a:defRPr/>
            </a:pPr>
            <a:r>
              <a:rPr lang="id-ID" sz="1800" dirty="0" smtClean="0"/>
              <a:t>		function berpindah()</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id-ID" sz="1800" dirty="0" smtClean="0"/>
          </a:p>
          <a:p>
            <a:pPr marL="438785" indent="-320040" fontAlgn="auto">
              <a:spcBef>
                <a:spcPts val="0"/>
              </a:spcBef>
              <a:spcAft>
                <a:spcPts val="0"/>
              </a:spcAft>
              <a:buFont typeface="Wingdings 2" panose="05020102010507070707"/>
              <a:buNone/>
              <a:defRPr/>
            </a:pPr>
            <a:r>
              <a:rPr lang="id-ID" sz="1800" dirty="0" smtClean="0"/>
              <a:t>			echo "Saya terbang";</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id-ID" sz="1800" dirty="0" smtClean="0"/>
          </a:p>
          <a:p>
            <a:pPr marL="438785" indent="-320040" fontAlgn="auto">
              <a:spcBef>
                <a:spcPts val="0"/>
              </a:spcBef>
              <a:spcAft>
                <a:spcPts val="0"/>
              </a:spcAft>
              <a:buFont typeface="Wingdings 2" panose="05020102010507070707"/>
              <a:buNone/>
              <a:defRPr/>
            </a:pPr>
            <a:r>
              <a:rPr lang="id-ID" sz="1800" dirty="0" smtClean="0"/>
              <a:t>		function makan()</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id-ID" sz="1800" dirty="0" smtClean="0"/>
          </a:p>
          <a:p>
            <a:pPr marL="438785" indent="-320040" fontAlgn="auto">
              <a:spcBef>
                <a:spcPts val="0"/>
              </a:spcBef>
              <a:spcAft>
                <a:spcPts val="0"/>
              </a:spcAft>
              <a:buFont typeface="Wingdings 2" panose="05020102010507070707"/>
              <a:buNone/>
              <a:defRPr/>
            </a:pPr>
            <a:r>
              <a:rPr lang="id-ID" sz="1800" dirty="0" smtClean="0"/>
              <a:t>			echo "Saya makan dengan mematuk";</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id-ID" sz="1800" dirty="0" smtClean="0"/>
          </a:p>
          <a:p>
            <a:pPr marL="438785" indent="-320040" fontAlgn="auto">
              <a:spcBef>
                <a:spcPts val="0"/>
              </a:spcBef>
              <a:spcAft>
                <a:spcPts val="0"/>
              </a:spcAft>
              <a:buFont typeface="Wingdings 2" panose="05020102010507070707"/>
              <a:buNone/>
              <a:defRPr/>
            </a:pPr>
            <a:r>
              <a:rPr lang="id-ID" sz="1800" dirty="0" smtClean="0"/>
              <a:t>}</a:t>
            </a:r>
            <a:endParaRPr lang="id-ID" sz="1800" dirty="0" smtClean="0"/>
          </a:p>
          <a:p>
            <a:pPr marL="438785" indent="-320040" fontAlgn="auto">
              <a:spcBef>
                <a:spcPts val="0"/>
              </a:spcBef>
              <a:spcAft>
                <a:spcPts val="0"/>
              </a:spcAft>
              <a:buFont typeface="Wingdings 2" panose="05020102010507070707"/>
              <a:buNone/>
              <a:defRPr/>
            </a:pPr>
            <a:endParaRPr lang="id-ID" sz="1800" dirty="0" smtClean="0"/>
          </a:p>
          <a:p>
            <a:pPr marL="438785" indent="-320040" fontAlgn="auto">
              <a:spcBef>
                <a:spcPts val="0"/>
              </a:spcBef>
              <a:spcAft>
                <a:spcPts val="0"/>
              </a:spcAft>
              <a:buFont typeface="Wingdings 2" panose="05020102010507070707"/>
              <a:buNone/>
              <a:defRPr/>
            </a:pPr>
            <a:r>
              <a:rPr lang="id-ID" sz="1800" b="1" dirty="0" smtClean="0"/>
              <a:t>class monyet extends hewan</a:t>
            </a:r>
            <a:endParaRPr lang="id-ID" sz="1800" b="1" dirty="0" smtClean="0"/>
          </a:p>
          <a:p>
            <a:pPr marL="438785" indent="-320040" fontAlgn="auto">
              <a:spcBef>
                <a:spcPts val="0"/>
              </a:spcBef>
              <a:spcAft>
                <a:spcPts val="0"/>
              </a:spcAft>
              <a:buFont typeface="Wingdings 2" panose="05020102010507070707"/>
              <a:buNone/>
              <a:defRPr/>
            </a:pPr>
            <a:r>
              <a:rPr lang="id-ID" sz="1800" dirty="0" smtClean="0"/>
              <a:t>{</a:t>
            </a:r>
            <a:endParaRPr lang="id-ID" sz="1800" dirty="0" smtClean="0"/>
          </a:p>
          <a:p>
            <a:pPr marL="438785" indent="-320040" fontAlgn="auto">
              <a:spcBef>
                <a:spcPts val="0"/>
              </a:spcBef>
              <a:spcAft>
                <a:spcPts val="0"/>
              </a:spcAft>
              <a:buFont typeface="Wingdings 2" panose="05020102010507070707"/>
              <a:buNone/>
              <a:defRPr/>
            </a:pPr>
            <a:r>
              <a:rPr lang="id-ID" sz="1800" dirty="0" smtClean="0"/>
              <a:t>		</a:t>
            </a:r>
            <a:endParaRPr lang="id-ID" sz="1800" dirty="0" smtClean="0"/>
          </a:p>
          <a:p>
            <a:pPr marL="438785" indent="-320040" fontAlgn="auto">
              <a:spcBef>
                <a:spcPts val="0"/>
              </a:spcBef>
              <a:spcAft>
                <a:spcPts val="0"/>
              </a:spcAft>
              <a:buFont typeface="Wingdings 2" panose="05020102010507070707"/>
              <a:buNone/>
              <a:defRPr/>
            </a:pPr>
            <a:r>
              <a:rPr lang="id-ID" sz="1800" dirty="0" smtClean="0"/>
              <a:t>}</a:t>
            </a:r>
            <a:endParaRPr lang="id-ID" sz="1800" dirty="0" smtClean="0"/>
          </a:p>
          <a:p>
            <a:pPr marL="438785" indent="-320040" fontAlgn="auto">
              <a:spcBef>
                <a:spcPts val="0"/>
              </a:spcBef>
              <a:spcAft>
                <a:spcPts val="0"/>
              </a:spcAft>
              <a:buFont typeface="Wingdings 2" panose="05020102010507070707"/>
              <a:buNone/>
              <a:defRPr/>
            </a:pPr>
            <a:endParaRPr lang="id-ID" sz="1800" dirty="0" smtClean="0"/>
          </a:p>
        </p:txBody>
      </p:sp>
      <p:cxnSp>
        <p:nvCxnSpPr>
          <p:cNvPr id="5" name="Straight Connector 4"/>
          <p:cNvCxnSpPr>
            <a:stCxn id="3" idx="0"/>
            <a:endCxn id="3" idx="2"/>
          </p:cNvCxnSpPr>
          <p:nvPr/>
        </p:nvCxnSpPr>
        <p:spPr>
          <a:xfrm>
            <a:off x="4495483" y="437833"/>
            <a:ext cx="0" cy="6294755"/>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a:t>
            </a:r>
            <a:endParaRPr lang="en-US" dirty="0"/>
          </a:p>
        </p:txBody>
      </p:sp>
      <p:sp>
        <p:nvSpPr>
          <p:cNvPr id="3" name="Content Placeholder 2"/>
          <p:cNvSpPr>
            <a:spLocks noGrp="1"/>
          </p:cNvSpPr>
          <p:nvPr>
            <p:ph idx="1"/>
          </p:nvPr>
        </p:nvSpPr>
        <p:spPr/>
        <p:txBody>
          <a:bodyPr>
            <a:normAutofit fontScale="92500" lnSpcReduction="20000"/>
          </a:bodyPr>
          <a:lstStyle/>
          <a:p>
            <a:r>
              <a:rPr lang="en-US" dirty="0"/>
              <a:t>Good programmers write </a:t>
            </a:r>
            <a:r>
              <a:rPr lang="en-US" dirty="0">
                <a:solidFill>
                  <a:srgbClr val="FF0000"/>
                </a:solidFill>
              </a:rPr>
              <a:t>solid code</a:t>
            </a:r>
            <a:r>
              <a:rPr lang="en-US" dirty="0"/>
              <a:t>, while great programmers reuse the </a:t>
            </a:r>
            <a:r>
              <a:rPr lang="en-US" dirty="0">
                <a:solidFill>
                  <a:srgbClr val="FF0000"/>
                </a:solidFill>
              </a:rPr>
              <a:t>code of </a:t>
            </a:r>
            <a:r>
              <a:rPr lang="en-US" dirty="0" smtClean="0">
                <a:solidFill>
                  <a:srgbClr val="FF0000"/>
                </a:solidFill>
              </a:rPr>
              <a:t>good programmers</a:t>
            </a:r>
            <a:r>
              <a:rPr lang="en-US" dirty="0"/>
              <a:t>. </a:t>
            </a:r>
            <a:endParaRPr lang="en-US" dirty="0" smtClean="0"/>
          </a:p>
          <a:p>
            <a:r>
              <a:rPr lang="en-US" dirty="0" smtClean="0"/>
              <a:t>For </a:t>
            </a:r>
            <a:r>
              <a:rPr lang="en-US" dirty="0"/>
              <a:t>PHP programmers, PEAR (http://pear.php.net), </a:t>
            </a:r>
            <a:r>
              <a:rPr lang="en-US" dirty="0" smtClean="0"/>
              <a:t>is </a:t>
            </a:r>
            <a:r>
              <a:rPr lang="en-US" dirty="0"/>
              <a:t>short for </a:t>
            </a:r>
            <a:r>
              <a:rPr lang="en-US" b="1" dirty="0"/>
              <a:t>P</a:t>
            </a:r>
            <a:r>
              <a:rPr lang="en-US" dirty="0"/>
              <a:t>HP </a:t>
            </a:r>
            <a:r>
              <a:rPr lang="en-US" b="1" dirty="0"/>
              <a:t>E</a:t>
            </a:r>
            <a:r>
              <a:rPr lang="en-US" dirty="0"/>
              <a:t>xtension and </a:t>
            </a:r>
            <a:r>
              <a:rPr lang="en-US" b="1" dirty="0"/>
              <a:t>A</a:t>
            </a:r>
            <a:r>
              <a:rPr lang="en-US" dirty="0"/>
              <a:t>pplication </a:t>
            </a:r>
            <a:r>
              <a:rPr lang="en-US" b="1" dirty="0"/>
              <a:t>R</a:t>
            </a:r>
            <a:r>
              <a:rPr lang="en-US" dirty="0"/>
              <a:t>epository, and was founded in 1999 by </a:t>
            </a:r>
            <a:r>
              <a:rPr lang="en-US" dirty="0" err="1"/>
              <a:t>Stig</a:t>
            </a:r>
            <a:r>
              <a:rPr lang="en-US" dirty="0"/>
              <a:t> S. Bakken.</a:t>
            </a:r>
            <a:endParaRPr lang="en-US" dirty="0"/>
          </a:p>
          <a:p>
            <a:r>
              <a:rPr lang="en-US" dirty="0" smtClean="0"/>
              <a:t>is </a:t>
            </a:r>
            <a:r>
              <a:rPr lang="en-US" dirty="0"/>
              <a:t>one of the most effective means for finding and reusing </a:t>
            </a:r>
            <a:r>
              <a:rPr lang="en-US" dirty="0" smtClean="0"/>
              <a:t>good PHP </a:t>
            </a:r>
            <a:r>
              <a:rPr lang="en-US" dirty="0"/>
              <a:t>code</a:t>
            </a:r>
            <a:r>
              <a:rPr lang="en-US" dirty="0" smtClean="0"/>
              <a:t>.</a:t>
            </a:r>
            <a:endParaRPr lang="en-US" dirty="0" smtClean="0"/>
          </a:p>
          <a:p>
            <a:r>
              <a:rPr lang="en-US" dirty="0"/>
              <a:t> will save you countless hours of programming time.</a:t>
            </a:r>
            <a:endParaRPr lang="en-US" dirty="0"/>
          </a:p>
          <a:p>
            <a:endParaRPr lang="en-US" dirty="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PEAR Packages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Archive_Tar</a:t>
            </a:r>
            <a:r>
              <a:rPr lang="en-US" dirty="0"/>
              <a:t>: </a:t>
            </a:r>
            <a:endParaRPr lang="en-US" dirty="0" smtClean="0"/>
          </a:p>
          <a:p>
            <a:pPr lvl="1"/>
            <a:r>
              <a:rPr lang="en-US" dirty="0" smtClean="0"/>
              <a:t>The </a:t>
            </a:r>
            <a:r>
              <a:rPr lang="en-US" dirty="0" err="1"/>
              <a:t>Archive_Tar</a:t>
            </a:r>
            <a:r>
              <a:rPr lang="en-US" dirty="0"/>
              <a:t> package facilitates the management of tar files, </a:t>
            </a:r>
            <a:r>
              <a:rPr lang="en-US" dirty="0" smtClean="0"/>
              <a:t>providing methods </a:t>
            </a:r>
            <a:r>
              <a:rPr lang="en-US" dirty="0"/>
              <a:t>for creating, listing, extracting, and adding to tar files. </a:t>
            </a:r>
            <a:endParaRPr lang="en-US" dirty="0" smtClean="0"/>
          </a:p>
          <a:p>
            <a:pPr lvl="1"/>
            <a:r>
              <a:rPr lang="en-US" dirty="0" smtClean="0"/>
              <a:t>Additionally</a:t>
            </a:r>
            <a:r>
              <a:rPr lang="en-US" dirty="0"/>
              <a:t>, it </a:t>
            </a:r>
            <a:r>
              <a:rPr lang="en-US" dirty="0" smtClean="0"/>
              <a:t>supports the </a:t>
            </a:r>
            <a:r>
              <a:rPr lang="en-US" dirty="0" err="1">
                <a:solidFill>
                  <a:srgbClr val="FF0000"/>
                </a:solidFill>
              </a:rPr>
              <a:t>Gzip</a:t>
            </a:r>
            <a:r>
              <a:rPr lang="en-US" dirty="0">
                <a:solidFill>
                  <a:srgbClr val="FF0000"/>
                </a:solidFill>
              </a:rPr>
              <a:t> and Bzip2 compression algorithms</a:t>
            </a:r>
            <a:r>
              <a:rPr lang="en-US" dirty="0"/>
              <a:t>, provided the respective PHP extensions </a:t>
            </a:r>
            <a:r>
              <a:rPr lang="en-US" dirty="0" smtClean="0"/>
              <a:t>are installed.</a:t>
            </a:r>
            <a:endParaRPr lang="en-US" dirty="0" smtClean="0"/>
          </a:p>
          <a:p>
            <a:r>
              <a:rPr lang="en-US" dirty="0" err="1" smtClean="0"/>
              <a:t>Console_Getopt</a:t>
            </a:r>
            <a:r>
              <a:rPr lang="en-US" dirty="0"/>
              <a:t>: </a:t>
            </a:r>
            <a:endParaRPr lang="en-US" dirty="0" smtClean="0"/>
          </a:p>
          <a:p>
            <a:pPr lvl="1"/>
            <a:r>
              <a:rPr lang="en-US" dirty="0" smtClean="0"/>
              <a:t>It’s </a:t>
            </a:r>
            <a:r>
              <a:rPr lang="en-US" dirty="0"/>
              <a:t>often useful to modify the </a:t>
            </a:r>
            <a:r>
              <a:rPr lang="en-US" dirty="0">
                <a:solidFill>
                  <a:srgbClr val="FF0000"/>
                </a:solidFill>
              </a:rPr>
              <a:t>behavior of scripts executed via </a:t>
            </a:r>
            <a:r>
              <a:rPr lang="en-US" dirty="0" smtClean="0">
                <a:solidFill>
                  <a:srgbClr val="FF0000"/>
                </a:solidFill>
              </a:rPr>
              <a:t>the command</a:t>
            </a:r>
            <a:r>
              <a:rPr lang="en-US" dirty="0" smtClean="0"/>
              <a:t> </a:t>
            </a:r>
            <a:r>
              <a:rPr lang="en-US" dirty="0"/>
              <a:t>line by supplying options at execution time. </a:t>
            </a:r>
            <a:endParaRPr lang="en-US" dirty="0" smtClean="0"/>
          </a:p>
          <a:p>
            <a:pPr lvl="2"/>
            <a:r>
              <a:rPr lang="en-US" dirty="0" smtClean="0"/>
              <a:t>For </a:t>
            </a:r>
            <a:r>
              <a:rPr lang="en-US" dirty="0"/>
              <a:t>example, you can verify </a:t>
            </a:r>
            <a:r>
              <a:rPr lang="en-US" dirty="0" smtClean="0"/>
              <a:t>the installed </a:t>
            </a:r>
            <a:r>
              <a:rPr lang="en-US" dirty="0"/>
              <a:t>PEAR version by passing -V to the pear command:</a:t>
            </a:r>
            <a:endParaRPr lang="en-US" dirty="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1066800"/>
            <a:ext cx="8229600" cy="5029200"/>
          </a:xfrm>
        </p:spPr>
        <p:txBody>
          <a:bodyPr>
            <a:noAutofit/>
          </a:bodyPr>
          <a:lstStyle/>
          <a:p>
            <a:r>
              <a:rPr lang="en-US" sz="2000" dirty="0"/>
              <a:t>DB: </a:t>
            </a:r>
            <a:endParaRPr lang="en-US" sz="2000" dirty="0" smtClean="0"/>
          </a:p>
          <a:p>
            <a:pPr lvl="1"/>
            <a:r>
              <a:rPr lang="en-US" sz="1600" dirty="0" smtClean="0"/>
              <a:t>The </a:t>
            </a:r>
            <a:r>
              <a:rPr lang="en-US" sz="1600" dirty="0"/>
              <a:t>DB package provides an object-oriented query </a:t>
            </a:r>
            <a:r>
              <a:rPr lang="en-US" sz="1600" dirty="0" smtClean="0"/>
              <a:t>API(Application Program Interface) </a:t>
            </a:r>
            <a:r>
              <a:rPr lang="en-US" sz="1600" dirty="0"/>
              <a:t>for abstracting </a:t>
            </a:r>
            <a:r>
              <a:rPr lang="en-US" sz="1600" dirty="0" smtClean="0"/>
              <a:t>communication with </a:t>
            </a:r>
            <a:r>
              <a:rPr lang="en-US" sz="1600" dirty="0"/>
              <a:t>the database </a:t>
            </a:r>
            <a:r>
              <a:rPr lang="en-US" sz="1600" dirty="0" smtClean="0"/>
              <a:t>layer.</a:t>
            </a:r>
            <a:endParaRPr lang="en-US" sz="1600" dirty="0" smtClean="0"/>
          </a:p>
          <a:p>
            <a:pPr lvl="1"/>
            <a:r>
              <a:rPr lang="en-US" sz="1600" dirty="0" smtClean="0"/>
              <a:t>This </a:t>
            </a:r>
            <a:r>
              <a:rPr lang="en-US" sz="1600" dirty="0"/>
              <a:t>affords you the convenience of transparently </a:t>
            </a:r>
            <a:r>
              <a:rPr lang="en-US" sz="1600" dirty="0" smtClean="0"/>
              <a:t>migrating applications </a:t>
            </a:r>
            <a:r>
              <a:rPr lang="en-US" sz="1600" dirty="0"/>
              <a:t>from one database to another potentially as easily as modifying a single </a:t>
            </a:r>
            <a:r>
              <a:rPr lang="en-US" sz="1600" dirty="0" smtClean="0"/>
              <a:t>line of </a:t>
            </a:r>
            <a:r>
              <a:rPr lang="en-US" sz="1600" dirty="0"/>
              <a:t>code. </a:t>
            </a:r>
            <a:endParaRPr lang="en-US" sz="1600" dirty="0" smtClean="0"/>
          </a:p>
          <a:p>
            <a:pPr lvl="1"/>
            <a:r>
              <a:rPr lang="en-US" sz="1600" dirty="0" smtClean="0"/>
              <a:t>At </a:t>
            </a:r>
            <a:r>
              <a:rPr lang="en-US" sz="1600" dirty="0"/>
              <a:t>present there are 12 supported databases, including: dBase, </a:t>
            </a:r>
            <a:r>
              <a:rPr lang="en-US" sz="1600" dirty="0" err="1"/>
              <a:t>FrontBase</a:t>
            </a:r>
            <a:r>
              <a:rPr lang="en-US" sz="1600" dirty="0"/>
              <a:t>, </a:t>
            </a:r>
            <a:r>
              <a:rPr lang="en-US" sz="1600" dirty="0" err="1" smtClean="0"/>
              <a:t>Informix,InterBase</a:t>
            </a:r>
            <a:r>
              <a:rPr lang="en-US" sz="1600" dirty="0"/>
              <a:t>, Mini SQL, Microsoft SQL Server, MySQL, Oracle, ODBC, PostgreSQL, SQLite, </a:t>
            </a:r>
            <a:r>
              <a:rPr lang="en-US" sz="1600" dirty="0" smtClean="0"/>
              <a:t>and Sybase.</a:t>
            </a:r>
            <a:endParaRPr lang="en-US" sz="1600" dirty="0" smtClean="0"/>
          </a:p>
          <a:p>
            <a:r>
              <a:rPr lang="en-US" sz="2000" dirty="0"/>
              <a:t>Mail: </a:t>
            </a:r>
            <a:endParaRPr lang="en-US" sz="2000" dirty="0" smtClean="0"/>
          </a:p>
          <a:p>
            <a:pPr lvl="1"/>
            <a:r>
              <a:rPr lang="en-US" sz="1600" dirty="0" smtClean="0"/>
              <a:t>Writing </a:t>
            </a:r>
            <a:r>
              <a:rPr lang="en-US" sz="1600" dirty="0"/>
              <a:t>a portable PHP application that is capable of sending e-mail may be </a:t>
            </a:r>
            <a:r>
              <a:rPr lang="en-US" sz="1600" dirty="0" smtClean="0"/>
              <a:t>trickier than </a:t>
            </a:r>
            <a:r>
              <a:rPr lang="en-US" sz="1600" dirty="0"/>
              <a:t>you think, </a:t>
            </a:r>
            <a:r>
              <a:rPr lang="en-US" sz="1600" dirty="0">
                <a:solidFill>
                  <a:srgbClr val="FF0000"/>
                </a:solidFill>
              </a:rPr>
              <a:t>because not all operating systems offer the same </a:t>
            </a:r>
            <a:r>
              <a:rPr lang="en-US" sz="1600" dirty="0"/>
              <a:t>facilities for </a:t>
            </a:r>
            <a:r>
              <a:rPr lang="en-US" sz="1600" dirty="0" smtClean="0"/>
              <a:t>supporting this </a:t>
            </a:r>
            <a:r>
              <a:rPr lang="en-US" sz="1600" dirty="0"/>
              <a:t>feature. </a:t>
            </a:r>
            <a:endParaRPr lang="en-US" sz="1600" dirty="0" smtClean="0"/>
          </a:p>
          <a:p>
            <a:pPr lvl="1"/>
            <a:r>
              <a:rPr lang="en-US" sz="1600" dirty="0"/>
              <a:t>The Mail package resolves this dilemma by offering </a:t>
            </a:r>
            <a:r>
              <a:rPr lang="en-US" sz="1600" dirty="0" smtClean="0"/>
              <a:t>a unified </a:t>
            </a:r>
            <a:r>
              <a:rPr lang="en-US" sz="1600" dirty="0"/>
              <a:t>interface for sending mail that doesn’t involve </a:t>
            </a:r>
            <a:r>
              <a:rPr lang="en-US" sz="1600" dirty="0">
                <a:solidFill>
                  <a:srgbClr val="FF0000"/>
                </a:solidFill>
              </a:rPr>
              <a:t>modifying PHP’s configuration</a:t>
            </a:r>
            <a:r>
              <a:rPr lang="en-US" sz="1600" dirty="0"/>
              <a:t>. </a:t>
            </a:r>
            <a:endParaRPr lang="en-US" sz="1600" dirty="0" smtClean="0"/>
          </a:p>
          <a:p>
            <a:pPr lvl="1"/>
            <a:r>
              <a:rPr lang="en-US" sz="1600" dirty="0" smtClean="0"/>
              <a:t>It supports </a:t>
            </a:r>
            <a:r>
              <a:rPr lang="en-US" sz="1600" dirty="0"/>
              <a:t>three different back ends for sending e-mail from a PHP application (</a:t>
            </a:r>
            <a:r>
              <a:rPr lang="en-US" sz="1600" dirty="0" smtClean="0">
                <a:solidFill>
                  <a:srgbClr val="FF0000"/>
                </a:solidFill>
              </a:rPr>
              <a:t>PHP’s mail</a:t>
            </a:r>
            <a:r>
              <a:rPr lang="en-US" sz="1600" dirty="0">
                <a:solidFill>
                  <a:srgbClr val="FF0000"/>
                </a:solidFill>
              </a:rPr>
              <a:t>() function</a:t>
            </a:r>
            <a:r>
              <a:rPr lang="en-US" sz="1600" dirty="0"/>
              <a:t>, </a:t>
            </a:r>
            <a:r>
              <a:rPr lang="en-US" sz="1600" dirty="0" err="1">
                <a:solidFill>
                  <a:srgbClr val="FF0000"/>
                </a:solidFill>
              </a:rPr>
              <a:t>sendmail</a:t>
            </a:r>
            <a:r>
              <a:rPr lang="en-US" sz="1600" dirty="0"/>
              <a:t>, and an </a:t>
            </a:r>
            <a:r>
              <a:rPr lang="en-US" sz="1600" dirty="0">
                <a:solidFill>
                  <a:srgbClr val="FF0000"/>
                </a:solidFill>
              </a:rPr>
              <a:t>SMTP</a:t>
            </a:r>
            <a:r>
              <a:rPr lang="en-US" sz="1600" dirty="0"/>
              <a:t> server) and includes a method for </a:t>
            </a:r>
            <a:r>
              <a:rPr lang="en-US" sz="1600" dirty="0" smtClean="0"/>
              <a:t>validating e-mail address </a:t>
            </a:r>
            <a:r>
              <a:rPr lang="en-US" sz="1600" dirty="0"/>
              <a:t>syntax</a:t>
            </a:r>
            <a:r>
              <a:rPr lang="en-US" sz="1600" dirty="0" smtClean="0"/>
              <a:t>.</a:t>
            </a:r>
            <a:endParaRPr lang="en-US" sz="1600" dirty="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Net_Socket</a:t>
            </a:r>
            <a:r>
              <a:rPr lang="en-US" dirty="0"/>
              <a:t>: </a:t>
            </a:r>
            <a:endParaRPr lang="en-US" dirty="0"/>
          </a:p>
          <a:p>
            <a:pPr lvl="1"/>
            <a:r>
              <a:rPr lang="en-US" dirty="0"/>
              <a:t>The </a:t>
            </a:r>
            <a:r>
              <a:rPr lang="en-US" dirty="0" err="1"/>
              <a:t>Net_Socket</a:t>
            </a:r>
            <a:r>
              <a:rPr lang="en-US" dirty="0"/>
              <a:t> package is used to simplify the management of TCP sockets by offering a generic API for carrying out connections, and reading and writing information between these sockets.</a:t>
            </a:r>
            <a:endParaRPr lang="en-US" dirty="0"/>
          </a:p>
          <a:p>
            <a:r>
              <a:rPr lang="en-US" dirty="0" err="1"/>
              <a:t>Net_SMTP</a:t>
            </a:r>
            <a:r>
              <a:rPr lang="en-US" dirty="0"/>
              <a:t>: </a:t>
            </a:r>
            <a:endParaRPr lang="en-US" dirty="0" smtClean="0"/>
          </a:p>
          <a:p>
            <a:pPr lvl="1"/>
            <a:r>
              <a:rPr lang="en-US" dirty="0" smtClean="0"/>
              <a:t>The </a:t>
            </a:r>
            <a:r>
              <a:rPr lang="en-US" dirty="0" err="1"/>
              <a:t>Net_SMTP</a:t>
            </a:r>
            <a:r>
              <a:rPr lang="en-US" dirty="0"/>
              <a:t> package offers an implementation of the SMTP protocol, </a:t>
            </a:r>
            <a:r>
              <a:rPr lang="en-US" dirty="0" smtClean="0"/>
              <a:t>making it </a:t>
            </a:r>
            <a:r>
              <a:rPr lang="en-US" dirty="0"/>
              <a:t>easy for you to carry out tasks such as connecting to and disconnecting from </a:t>
            </a:r>
            <a:r>
              <a:rPr lang="en-US" dirty="0" smtClean="0"/>
              <a:t>SMTP servers</a:t>
            </a:r>
            <a:r>
              <a:rPr lang="en-US" dirty="0"/>
              <a:t>, performing SMTP authentication, identifying senders, and sending mail.</a:t>
            </a:r>
            <a:endParaRPr lang="en-US" dirty="0"/>
          </a:p>
          <a:p>
            <a:r>
              <a:rPr lang="en-US" dirty="0" smtClean="0"/>
              <a:t>PEAR</a:t>
            </a:r>
            <a:endParaRPr lang="en-US" dirty="0" smtClean="0"/>
          </a:p>
          <a:p>
            <a:pPr lvl="1"/>
            <a:r>
              <a:rPr lang="en-US" dirty="0" smtClean="0"/>
              <a:t>This </a:t>
            </a:r>
            <a:r>
              <a:rPr lang="en-US" dirty="0"/>
              <a:t>package is required for PEAR to run properly.</a:t>
            </a:r>
            <a:endParaRPr lang="en-US" dirty="0"/>
          </a:p>
          <a:p>
            <a:endParaRPr lang="en-US" dirty="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PHPUnit</a:t>
            </a:r>
            <a:r>
              <a:rPr lang="en-US" dirty="0"/>
              <a:t>: </a:t>
            </a:r>
            <a:endParaRPr lang="en-US" dirty="0" smtClean="0"/>
          </a:p>
          <a:p>
            <a:pPr lvl="1"/>
            <a:r>
              <a:rPr lang="en-US" dirty="0" smtClean="0"/>
              <a:t>A </a:t>
            </a:r>
            <a:r>
              <a:rPr lang="en-US" dirty="0"/>
              <a:t>unit test is a particular testing methodology for ensuring the proper operation </a:t>
            </a:r>
            <a:r>
              <a:rPr lang="en-US" dirty="0" smtClean="0"/>
              <a:t>of </a:t>
            </a:r>
            <a:r>
              <a:rPr lang="en-US" dirty="0"/>
              <a:t>a block (or unit) of code, typically classes or function libraries. </a:t>
            </a:r>
            <a:endParaRPr lang="en-US" dirty="0" smtClean="0"/>
          </a:p>
          <a:p>
            <a:pPr lvl="1"/>
            <a:r>
              <a:rPr lang="en-US" dirty="0" smtClean="0"/>
              <a:t>The </a:t>
            </a:r>
            <a:r>
              <a:rPr lang="en-US" dirty="0" err="1"/>
              <a:t>PHPUnit</a:t>
            </a:r>
            <a:r>
              <a:rPr lang="en-US" dirty="0"/>
              <a:t> </a:t>
            </a:r>
            <a:r>
              <a:rPr lang="en-US" dirty="0" err="1" smtClean="0"/>
              <a:t>packagefacilitates</a:t>
            </a:r>
            <a:r>
              <a:rPr lang="en-US" dirty="0" smtClean="0"/>
              <a:t> </a:t>
            </a:r>
            <a:r>
              <a:rPr lang="en-US" dirty="0"/>
              <a:t>the creation, maintenance, and execution of unit tests by specifying a </a:t>
            </a:r>
            <a:r>
              <a:rPr lang="en-US" dirty="0" smtClean="0"/>
              <a:t>general set </a:t>
            </a:r>
            <a:r>
              <a:rPr lang="en-US" dirty="0"/>
              <a:t>of structural guidelines and a means for automating testing</a:t>
            </a:r>
            <a:r>
              <a:rPr lang="en-US" dirty="0" smtClean="0"/>
              <a:t>.</a:t>
            </a:r>
            <a:endParaRPr lang="en-US" dirty="0" smtClean="0"/>
          </a:p>
          <a:p>
            <a:r>
              <a:rPr lang="en-US" dirty="0" err="1"/>
              <a:t>XML_Parser</a:t>
            </a:r>
            <a:r>
              <a:rPr lang="en-US" dirty="0"/>
              <a:t>: </a:t>
            </a:r>
            <a:endParaRPr lang="en-US" dirty="0" smtClean="0"/>
          </a:p>
          <a:p>
            <a:pPr lvl="1"/>
            <a:r>
              <a:rPr lang="en-US" dirty="0" smtClean="0"/>
              <a:t>The </a:t>
            </a:r>
            <a:r>
              <a:rPr lang="en-US" dirty="0" err="1"/>
              <a:t>XML_Parser</a:t>
            </a:r>
            <a:r>
              <a:rPr lang="en-US" dirty="0"/>
              <a:t> package offers an easy, object-oriented solution for </a:t>
            </a:r>
            <a:r>
              <a:rPr lang="en-US" dirty="0" smtClean="0"/>
              <a:t>parsing XML </a:t>
            </a:r>
            <a:r>
              <a:rPr lang="en-US" dirty="0"/>
              <a:t>files</a:t>
            </a:r>
            <a:r>
              <a:rPr lang="en-US" dirty="0" smtClean="0"/>
              <a:t>.</a:t>
            </a:r>
            <a:endParaRPr lang="en-US" dirty="0" smtClean="0"/>
          </a:p>
          <a:p>
            <a:r>
              <a:rPr lang="en-US" dirty="0"/>
              <a:t>XML_RPC: </a:t>
            </a:r>
            <a:endParaRPr lang="en-US" dirty="0" smtClean="0"/>
          </a:p>
          <a:p>
            <a:pPr lvl="1"/>
            <a:r>
              <a:rPr lang="en-US" dirty="0" smtClean="0"/>
              <a:t>The </a:t>
            </a:r>
            <a:r>
              <a:rPr lang="en-US" dirty="0"/>
              <a:t>XML_RPC package is a PHP-based implementation of the XML-RPC </a:t>
            </a:r>
            <a:r>
              <a:rPr lang="en-US" dirty="0" smtClean="0"/>
              <a:t>protocol (http</a:t>
            </a:r>
            <a:r>
              <a:rPr lang="en-US" dirty="0"/>
              <a:t>://www.xmlrpc.com/), a means for remotely calling procedures over the </a:t>
            </a:r>
            <a:r>
              <a:rPr lang="en-US" dirty="0" smtClean="0"/>
              <a:t>Internet. Using </a:t>
            </a:r>
            <a:r>
              <a:rPr lang="en-US" dirty="0"/>
              <a:t>this package, you can create XML-RPC-based clients and servers. </a:t>
            </a:r>
            <a:endParaRPr lang="en-US" dirty="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85000" lnSpcReduction="20000"/>
          </a:bodyPr>
          <a:lstStyle/>
          <a:p>
            <a:pPr marL="438785" indent="-320040" fontAlgn="auto">
              <a:spcBef>
                <a:spcPts val="0"/>
              </a:spcBef>
              <a:spcAft>
                <a:spcPts val="0"/>
              </a:spcAft>
              <a:buFont typeface="Wingdings 2" panose="05020102010507070707"/>
              <a:buChar char=""/>
              <a:defRPr/>
            </a:pPr>
            <a:r>
              <a:rPr lang="en-US" b="1" dirty="0" smtClean="0">
                <a:solidFill>
                  <a:srgbClr val="FFC000"/>
                </a:solidFill>
              </a:rPr>
              <a:t>Classes</a:t>
            </a:r>
            <a:r>
              <a:rPr lang="en-US" dirty="0" smtClean="0"/>
              <a:t>, which are the "blueprints" for an object and are the actual code that defines the </a:t>
            </a:r>
            <a:r>
              <a:rPr lang="en-US" dirty="0" smtClean="0">
                <a:solidFill>
                  <a:srgbClr val="FF0000"/>
                </a:solidFill>
              </a:rPr>
              <a:t>properties</a:t>
            </a:r>
            <a:r>
              <a:rPr lang="en-US" dirty="0" smtClean="0"/>
              <a:t> and </a:t>
            </a:r>
            <a:r>
              <a:rPr lang="en-US" dirty="0" smtClean="0">
                <a:solidFill>
                  <a:srgbClr val="FF0000"/>
                </a:solidFill>
              </a:rPr>
              <a:t>methods</a:t>
            </a:r>
            <a:r>
              <a:rPr lang="en-US" dirty="0" smtClean="0"/>
              <a:t>.</a:t>
            </a:r>
            <a:endParaRPr lang="en-US" dirty="0" smtClean="0"/>
          </a:p>
          <a:p>
            <a:pPr marL="438785" indent="-320040" fontAlgn="auto">
              <a:spcBef>
                <a:spcPts val="0"/>
              </a:spcBef>
              <a:spcAft>
                <a:spcPts val="0"/>
              </a:spcAft>
              <a:buFont typeface="Wingdings 2" panose="05020102010507070707"/>
              <a:buChar char=""/>
              <a:defRPr/>
            </a:pPr>
            <a:r>
              <a:rPr lang="en-US" b="1" dirty="0" smtClean="0">
                <a:solidFill>
                  <a:srgbClr val="FFC000"/>
                </a:solidFill>
              </a:rPr>
              <a:t>Objects</a:t>
            </a:r>
            <a:r>
              <a:rPr lang="en-US" dirty="0" smtClean="0"/>
              <a:t>, which are running instances of a class and contain all the internal data and state information needed for your application to function.</a:t>
            </a:r>
            <a:endParaRPr lang="en-US" dirty="0" smtClean="0"/>
          </a:p>
          <a:p>
            <a:pPr marL="438785" indent="-320040" fontAlgn="auto">
              <a:spcBef>
                <a:spcPts val="0"/>
              </a:spcBef>
              <a:spcAft>
                <a:spcPts val="0"/>
              </a:spcAft>
              <a:buFont typeface="Wingdings 2" panose="05020102010507070707"/>
              <a:buChar char=""/>
              <a:defRPr/>
            </a:pPr>
            <a:r>
              <a:rPr lang="en-US" b="1" dirty="0">
                <a:solidFill>
                  <a:srgbClr val="FFC000"/>
                </a:solidFill>
              </a:rPr>
              <a:t>Encapsulation</a:t>
            </a:r>
            <a:r>
              <a:rPr lang="en-US" dirty="0"/>
              <a:t>, which is the capability of an object to protect access to its internal </a:t>
            </a:r>
            <a:r>
              <a:rPr lang="en-US" dirty="0" smtClean="0"/>
              <a:t>data</a:t>
            </a:r>
            <a:endParaRPr lang="id-ID" b="1" dirty="0" smtClean="0">
              <a:solidFill>
                <a:srgbClr val="FFC000"/>
              </a:solidFill>
            </a:endParaRPr>
          </a:p>
          <a:p>
            <a:pPr marL="438785" indent="-320040" fontAlgn="auto">
              <a:spcBef>
                <a:spcPts val="0"/>
              </a:spcBef>
              <a:spcAft>
                <a:spcPts val="0"/>
              </a:spcAft>
              <a:buFont typeface="Wingdings 2" panose="05020102010507070707"/>
              <a:buChar char=""/>
              <a:defRPr/>
            </a:pPr>
            <a:r>
              <a:rPr lang="en-US" b="1" dirty="0" smtClean="0">
                <a:solidFill>
                  <a:srgbClr val="FFC000"/>
                </a:solidFill>
              </a:rPr>
              <a:t>Inheritance</a:t>
            </a:r>
            <a:r>
              <a:rPr lang="en-US" dirty="0" smtClean="0"/>
              <a:t>, which is the ability to define a class of one kind as being a sub-type of a different kind of class (much the same way a square is a kind of rectangle).</a:t>
            </a:r>
            <a:endParaRPr lang="en-US" dirty="0" smtClean="0"/>
          </a:p>
          <a:p>
            <a:pPr marL="438785" indent="-320040" fontAlgn="auto">
              <a:spcBef>
                <a:spcPts val="0"/>
              </a:spcBef>
              <a:spcAft>
                <a:spcPts val="0"/>
              </a:spcAft>
              <a:buFont typeface="Wingdings 2" panose="05020102010507070707"/>
              <a:buChar char=""/>
              <a:defRPr/>
            </a:pPr>
            <a:endParaRPr lang="id-ID" dirty="0"/>
          </a:p>
        </p:txBody>
      </p:sp>
      <p:sp>
        <p:nvSpPr>
          <p:cNvPr id="2" name="Title 1"/>
          <p:cNvSpPr>
            <a:spLocks noGrp="1"/>
          </p:cNvSpPr>
          <p:nvPr>
            <p:ph type="title"/>
          </p:nvPr>
        </p:nvSpPr>
        <p:spPr/>
        <p:txBody>
          <a:bodyPr/>
          <a:lstStyle/>
          <a:p>
            <a:pPr fontAlgn="auto">
              <a:spcAft>
                <a:spcPts val="0"/>
              </a:spcAft>
              <a:defRPr/>
            </a:pPr>
            <a:r>
              <a:rPr lang="id-ID" dirty="0" smtClean="0">
                <a:solidFill>
                  <a:schemeClr val="accent1">
                    <a:satMod val="150000"/>
                  </a:schemeClr>
                </a:solidFill>
              </a:rPr>
              <a:t>Object Oriented Concept</a:t>
            </a:r>
            <a:endParaRPr lang="id-ID" dirty="0">
              <a:solidFill>
                <a:schemeClr val="accent1">
                  <a:satMod val="150000"/>
                </a:schemeClr>
              </a:solidFill>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Install Pear</a:t>
            </a:r>
            <a:endParaRPr lang="en-US" dirty="0"/>
          </a:p>
        </p:txBody>
      </p:sp>
      <p:sp>
        <p:nvSpPr>
          <p:cNvPr id="3" name="Content Placeholder 2"/>
          <p:cNvSpPr>
            <a:spLocks noGrp="1"/>
          </p:cNvSpPr>
          <p:nvPr>
            <p:ph idx="1"/>
          </p:nvPr>
        </p:nvSpPr>
        <p:spPr>
          <a:xfrm>
            <a:off x="457200" y="914400"/>
            <a:ext cx="8229600" cy="5334000"/>
          </a:xfrm>
        </p:spPr>
        <p:txBody>
          <a:bodyPr>
            <a:noAutofit/>
          </a:bodyPr>
          <a:lstStyle/>
          <a:p>
            <a:r>
              <a:rPr lang="en-US" sz="2000" dirty="0" smtClean="0"/>
              <a:t>Download pear from </a:t>
            </a:r>
            <a:r>
              <a:rPr lang="en-US" sz="2000" dirty="0" smtClean="0">
                <a:hlinkClick r:id="rId1"/>
              </a:rPr>
              <a:t>http://pear.php.net/go-pear.phar</a:t>
            </a:r>
            <a:r>
              <a:rPr lang="en-US" sz="2000" dirty="0" smtClean="0"/>
              <a:t> </a:t>
            </a:r>
            <a:endParaRPr lang="en-US" sz="2000" dirty="0" smtClean="0"/>
          </a:p>
          <a:p>
            <a:r>
              <a:rPr lang="en-US" sz="2000" dirty="0" smtClean="0"/>
              <a:t>Copy it to c:/wamp/bin/php 5.5.12 </a:t>
            </a:r>
            <a:endParaRPr lang="en-US" sz="2000" dirty="0" smtClean="0"/>
          </a:p>
          <a:p>
            <a:r>
              <a:rPr lang="en-US" sz="2000" dirty="0" smtClean="0"/>
              <a:t>Open </a:t>
            </a:r>
            <a:r>
              <a:rPr lang="en-US" sz="2000" dirty="0" err="1" smtClean="0"/>
              <a:t>cmd</a:t>
            </a:r>
            <a:r>
              <a:rPr lang="en-US" sz="2000" dirty="0" smtClean="0"/>
              <a:t> using administrative mode</a:t>
            </a:r>
            <a:endParaRPr lang="en-US" sz="2000" dirty="0" smtClean="0"/>
          </a:p>
          <a:p>
            <a:pPr lvl="1"/>
            <a:r>
              <a:rPr lang="en-US" sz="1600" dirty="0" smtClean="0"/>
              <a:t>CD C:\wamp\bin\php 5.5.12</a:t>
            </a:r>
            <a:endParaRPr lang="en-US" sz="1600" dirty="0" smtClean="0"/>
          </a:p>
          <a:p>
            <a:pPr lvl="1"/>
            <a:r>
              <a:rPr lang="en-US" sz="1600" dirty="0" err="1"/>
              <a:t>p</a:t>
            </a:r>
            <a:r>
              <a:rPr lang="en-US" sz="1600" dirty="0" err="1" smtClean="0"/>
              <a:t>hp</a:t>
            </a:r>
            <a:r>
              <a:rPr lang="en-US" sz="1600" dirty="0" smtClean="0"/>
              <a:t> –q go-</a:t>
            </a:r>
            <a:r>
              <a:rPr lang="en-US" sz="1600" dirty="0" err="1" smtClean="0"/>
              <a:t>pear.phar</a:t>
            </a:r>
            <a:endParaRPr lang="en-US" sz="1600" dirty="0" smtClean="0"/>
          </a:p>
          <a:p>
            <a:r>
              <a:rPr lang="en-US" sz="2000" b="1" dirty="0"/>
              <a:t>Viewing Installed </a:t>
            </a:r>
            <a:r>
              <a:rPr lang="en-US" sz="2000" b="1" dirty="0" smtClean="0"/>
              <a:t>Packages</a:t>
            </a:r>
            <a:endParaRPr lang="en-US" sz="2000" b="1" dirty="0" smtClean="0"/>
          </a:p>
          <a:p>
            <a:pPr lvl="1"/>
            <a:r>
              <a:rPr lang="en-US" sz="1600" dirty="0" smtClean="0"/>
              <a:t>Viewing </a:t>
            </a:r>
            <a:r>
              <a:rPr lang="en-US" sz="1600" dirty="0"/>
              <a:t>the packages installed on your machine is simple; just execute the following</a:t>
            </a:r>
            <a:r>
              <a:rPr lang="en-US" sz="1600" dirty="0" smtClean="0"/>
              <a:t>:</a:t>
            </a:r>
            <a:endParaRPr lang="en-US" sz="1600" dirty="0" smtClean="0"/>
          </a:p>
          <a:p>
            <a:pPr lvl="2"/>
            <a:r>
              <a:rPr lang="en-US" sz="1400" dirty="0" smtClean="0"/>
              <a:t>%&gt;</a:t>
            </a:r>
            <a:r>
              <a:rPr lang="en-US" sz="1400" dirty="0">
                <a:solidFill>
                  <a:srgbClr val="FF0000"/>
                </a:solidFill>
              </a:rPr>
              <a:t>pear </a:t>
            </a:r>
            <a:r>
              <a:rPr lang="en-US" sz="1400" dirty="0" smtClean="0">
                <a:solidFill>
                  <a:srgbClr val="FF0000"/>
                </a:solidFill>
              </a:rPr>
              <a:t>list</a:t>
            </a:r>
            <a:endParaRPr lang="en-US" sz="1400" dirty="0" smtClean="0">
              <a:solidFill>
                <a:srgbClr val="FF0000"/>
              </a:solidFill>
            </a:endParaRPr>
          </a:p>
          <a:p>
            <a:r>
              <a:rPr lang="en-US" sz="2000" b="1" dirty="0"/>
              <a:t>Installing a Package</a:t>
            </a:r>
            <a:endParaRPr lang="en-US" sz="2000" b="1" dirty="0"/>
          </a:p>
          <a:p>
            <a:pPr lvl="1"/>
            <a:r>
              <a:rPr lang="en-US" sz="1600" dirty="0"/>
              <a:t>Installing a PEAR package is a surprisingly automated process, accomplished simply by </a:t>
            </a:r>
            <a:r>
              <a:rPr lang="en-US" sz="1600" dirty="0" smtClean="0"/>
              <a:t>executing the </a:t>
            </a:r>
            <a:r>
              <a:rPr lang="en-US" sz="1600" dirty="0"/>
              <a:t>install command. The general syntax follows:</a:t>
            </a:r>
            <a:endParaRPr lang="en-US" sz="1600" dirty="0"/>
          </a:p>
          <a:p>
            <a:pPr lvl="2"/>
            <a:r>
              <a:rPr lang="en-US" sz="1400" dirty="0"/>
              <a:t>%&gt;</a:t>
            </a:r>
            <a:r>
              <a:rPr lang="en-US" sz="1400" dirty="0">
                <a:solidFill>
                  <a:srgbClr val="FF0000"/>
                </a:solidFill>
              </a:rPr>
              <a:t>pear install [options] package</a:t>
            </a:r>
            <a:endParaRPr lang="en-US" sz="1400" dirty="0">
              <a:solidFill>
                <a:srgbClr val="FF0000"/>
              </a:solidFill>
            </a:endParaRPr>
          </a:p>
          <a:p>
            <a:pPr lvl="1"/>
            <a:r>
              <a:rPr lang="en-US" sz="1600" dirty="0"/>
              <a:t>Suppose for example that you want to install the </a:t>
            </a:r>
            <a:r>
              <a:rPr lang="en-US" sz="1600" dirty="0" err="1"/>
              <a:t>Auth</a:t>
            </a:r>
            <a:r>
              <a:rPr lang="en-US" sz="1600" dirty="0"/>
              <a:t> package, first introduced earlier in </a:t>
            </a:r>
            <a:r>
              <a:rPr lang="en-US" sz="1600" dirty="0" smtClean="0"/>
              <a:t> this </a:t>
            </a:r>
            <a:r>
              <a:rPr lang="en-US" sz="1600" dirty="0"/>
              <a:t>chapter. The command and corresponding output follows:</a:t>
            </a:r>
            <a:endParaRPr lang="en-US" sz="1600" dirty="0"/>
          </a:p>
          <a:p>
            <a:pPr lvl="2"/>
            <a:r>
              <a:rPr lang="en-US" sz="1400" dirty="0"/>
              <a:t>%&gt;</a:t>
            </a:r>
            <a:r>
              <a:rPr lang="en-US" sz="1400" dirty="0">
                <a:solidFill>
                  <a:srgbClr val="FF0000"/>
                </a:solidFill>
              </a:rPr>
              <a:t>pear install </a:t>
            </a:r>
            <a:r>
              <a:rPr lang="en-US" sz="1400" dirty="0" err="1">
                <a:solidFill>
                  <a:srgbClr val="FF0000"/>
                </a:solidFill>
              </a:rPr>
              <a:t>Auth</a:t>
            </a:r>
            <a:endParaRPr lang="en-US" sz="1400" dirty="0" smtClean="0">
              <a:solidFill>
                <a:srgbClr val="FF0000"/>
              </a:solidFill>
            </a:endParaRPr>
          </a:p>
          <a:p>
            <a:pPr marL="457200" lvl="1" indent="0">
              <a:buNone/>
            </a:pPr>
            <a:endParaRPr lang="en-US" sz="1600" dirty="0" smtClean="0"/>
          </a:p>
          <a:p>
            <a:endParaRPr lang="en-US" sz="2000" dirty="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smtClean="0"/>
              <a:t>Cont. …</a:t>
            </a:r>
            <a:endParaRPr lang="en-US" sz="3600" dirty="0"/>
          </a:p>
        </p:txBody>
      </p:sp>
      <p:sp>
        <p:nvSpPr>
          <p:cNvPr id="3" name="Content Placeholder 2"/>
          <p:cNvSpPr>
            <a:spLocks noGrp="1"/>
          </p:cNvSpPr>
          <p:nvPr>
            <p:ph idx="1"/>
          </p:nvPr>
        </p:nvSpPr>
        <p:spPr>
          <a:xfrm>
            <a:off x="609600" y="990600"/>
            <a:ext cx="8229600" cy="5486400"/>
          </a:xfrm>
        </p:spPr>
        <p:txBody>
          <a:bodyPr>
            <a:noAutofit/>
          </a:bodyPr>
          <a:lstStyle/>
          <a:p>
            <a:r>
              <a:rPr lang="en-US" sz="1800" b="1" dirty="0"/>
              <a:t>Upgrading All Packages</a:t>
            </a:r>
            <a:endParaRPr lang="en-US" sz="1800" b="1" dirty="0"/>
          </a:p>
          <a:p>
            <a:pPr lvl="1"/>
            <a:r>
              <a:rPr lang="en-US" sz="1600" dirty="0"/>
              <a:t>It stands to reason that you’ll want to upgrade all packages residing on your server, so why </a:t>
            </a:r>
            <a:r>
              <a:rPr lang="en-US" sz="1600" dirty="0" smtClean="0"/>
              <a:t>not perform </a:t>
            </a:r>
            <a:r>
              <a:rPr lang="en-US" sz="1600" dirty="0"/>
              <a:t>this task in a single step? This is easily accomplished with the upgrade-all </a:t>
            </a:r>
            <a:r>
              <a:rPr lang="en-US" sz="1600" dirty="0" smtClean="0"/>
              <a:t>command, executed </a:t>
            </a:r>
            <a:r>
              <a:rPr lang="en-US" sz="1600" dirty="0"/>
              <a:t>like this:</a:t>
            </a:r>
            <a:endParaRPr lang="en-US" sz="1600" dirty="0"/>
          </a:p>
          <a:p>
            <a:pPr marL="914400" lvl="2" indent="0">
              <a:buNone/>
            </a:pPr>
            <a:r>
              <a:rPr lang="en-US" sz="1400" dirty="0" smtClean="0">
                <a:solidFill>
                  <a:srgbClr val="FF0000"/>
                </a:solidFill>
              </a:rPr>
              <a:t>%&gt;</a:t>
            </a:r>
            <a:r>
              <a:rPr lang="en-US" sz="1400" dirty="0">
                <a:solidFill>
                  <a:srgbClr val="FF0000"/>
                </a:solidFill>
              </a:rPr>
              <a:t>pear upgrade-all</a:t>
            </a:r>
            <a:endParaRPr lang="en-US" sz="1400" dirty="0">
              <a:solidFill>
                <a:srgbClr val="FF0000"/>
              </a:solidFill>
            </a:endParaRPr>
          </a:p>
          <a:p>
            <a:r>
              <a:rPr lang="en-US" sz="1800" b="1" dirty="0" smtClean="0"/>
              <a:t>Uninstalling </a:t>
            </a:r>
            <a:r>
              <a:rPr lang="en-US" sz="1800" b="1" dirty="0"/>
              <a:t>a Package</a:t>
            </a:r>
            <a:endParaRPr lang="en-US" sz="1800" b="1" dirty="0"/>
          </a:p>
          <a:p>
            <a:pPr marL="914400" lvl="2" indent="0">
              <a:buNone/>
            </a:pPr>
            <a:r>
              <a:rPr lang="en-US" sz="1400" dirty="0" smtClean="0">
                <a:solidFill>
                  <a:srgbClr val="FF0000"/>
                </a:solidFill>
              </a:rPr>
              <a:t>%&gt;</a:t>
            </a:r>
            <a:r>
              <a:rPr lang="en-US" sz="1400" dirty="0">
                <a:solidFill>
                  <a:srgbClr val="FF0000"/>
                </a:solidFill>
              </a:rPr>
              <a:t>pear uninstall [options] package name</a:t>
            </a:r>
            <a:endParaRPr lang="en-US" sz="1400" dirty="0">
              <a:solidFill>
                <a:srgbClr val="FF0000"/>
              </a:solidFill>
            </a:endParaRPr>
          </a:p>
          <a:p>
            <a:pPr lvl="1"/>
            <a:r>
              <a:rPr lang="en-US" sz="1600" dirty="0"/>
              <a:t>For example, to uninstall the </a:t>
            </a:r>
            <a:r>
              <a:rPr lang="en-US" sz="1600" dirty="0" err="1"/>
              <a:t>Numbers_Roman</a:t>
            </a:r>
            <a:r>
              <a:rPr lang="en-US" sz="1600" dirty="0"/>
              <a:t> package, execute the following command:</a:t>
            </a:r>
            <a:endParaRPr lang="en-US" sz="1600" dirty="0"/>
          </a:p>
          <a:p>
            <a:pPr marL="0" indent="0">
              <a:buNone/>
            </a:pPr>
            <a:r>
              <a:rPr lang="en-US" sz="1800" dirty="0" smtClean="0"/>
              <a:t>	</a:t>
            </a:r>
            <a:r>
              <a:rPr lang="en-US" sz="1800" dirty="0" smtClean="0">
                <a:solidFill>
                  <a:srgbClr val="FF0000"/>
                </a:solidFill>
              </a:rPr>
              <a:t>%&gt;</a:t>
            </a:r>
            <a:r>
              <a:rPr lang="en-US" sz="1800" dirty="0">
                <a:solidFill>
                  <a:srgbClr val="FF0000"/>
                </a:solidFill>
              </a:rPr>
              <a:t>pear uninstall </a:t>
            </a:r>
            <a:r>
              <a:rPr lang="en-US" sz="1800" dirty="0" err="1">
                <a:solidFill>
                  <a:srgbClr val="FF0000"/>
                </a:solidFill>
              </a:rPr>
              <a:t>Numbers_Roman</a:t>
            </a:r>
            <a:endParaRPr lang="en-US" sz="1800" dirty="0">
              <a:solidFill>
                <a:srgbClr val="FF0000"/>
              </a:solidFill>
            </a:endParaRPr>
          </a:p>
          <a:p>
            <a:pPr lvl="1"/>
            <a:r>
              <a:rPr lang="en-US" sz="1600" dirty="0"/>
              <a:t>Because the options are fairly rarely used, you can perform additional investigation on </a:t>
            </a:r>
            <a:r>
              <a:rPr lang="en-US" sz="1600" dirty="0" smtClean="0"/>
              <a:t>your </a:t>
            </a:r>
            <a:r>
              <a:rPr lang="en-US" sz="1600" dirty="0"/>
              <a:t>own, by executing:</a:t>
            </a:r>
            <a:endParaRPr lang="en-US" sz="1600" dirty="0"/>
          </a:p>
          <a:p>
            <a:pPr marL="0" indent="0">
              <a:buNone/>
            </a:pPr>
            <a:r>
              <a:rPr lang="en-US" sz="1800" dirty="0" smtClean="0"/>
              <a:t>	</a:t>
            </a:r>
            <a:r>
              <a:rPr lang="en-US" sz="1800" dirty="0" smtClean="0">
                <a:solidFill>
                  <a:srgbClr val="FF0000"/>
                </a:solidFill>
              </a:rPr>
              <a:t>%&gt;</a:t>
            </a:r>
            <a:r>
              <a:rPr lang="en-US" sz="1800" dirty="0">
                <a:solidFill>
                  <a:srgbClr val="FF0000"/>
                </a:solidFill>
              </a:rPr>
              <a:t>pear help </a:t>
            </a:r>
            <a:r>
              <a:rPr lang="en-US" sz="1800" dirty="0" smtClean="0">
                <a:solidFill>
                  <a:srgbClr val="FF0000"/>
                </a:solidFill>
              </a:rPr>
              <a:t>uninstall</a:t>
            </a:r>
            <a:endParaRPr lang="en-US" sz="1800" dirty="0" smtClean="0">
              <a:solidFill>
                <a:srgbClr val="FF0000"/>
              </a:solidFill>
            </a:endParaRPr>
          </a:p>
          <a:p>
            <a:r>
              <a:rPr lang="en-US" sz="1800" b="1" dirty="0"/>
              <a:t>Downgrading a </a:t>
            </a:r>
            <a:r>
              <a:rPr lang="en-US" sz="1800" b="1" dirty="0" smtClean="0"/>
              <a:t>Package</a:t>
            </a:r>
            <a:endParaRPr lang="en-US" sz="1800" b="1" dirty="0" smtClean="0"/>
          </a:p>
          <a:p>
            <a:pPr lvl="1" algn="just"/>
            <a:r>
              <a:rPr lang="en-US" sz="1600" dirty="0"/>
              <a:t>There </a:t>
            </a:r>
            <a:r>
              <a:rPr lang="en-US" sz="1600" dirty="0"/>
              <a:t>is no readily available means for downgrading a package via the Package Manager. </a:t>
            </a:r>
            <a:r>
              <a:rPr lang="en-US" sz="1600" dirty="0" smtClean="0"/>
              <a:t>To </a:t>
            </a:r>
            <a:r>
              <a:rPr lang="en-US" sz="1600" dirty="0"/>
              <a:t>do so</a:t>
            </a:r>
            <a:r>
              <a:rPr lang="en-US" sz="1600" dirty="0"/>
              <a:t>, download the desired version via the PEAR Web site (http://pear.php.net), which will </a:t>
            </a:r>
            <a:r>
              <a:rPr lang="en-US" sz="1600" dirty="0"/>
              <a:t>be encapsulated </a:t>
            </a:r>
            <a:r>
              <a:rPr lang="en-US" sz="1600" dirty="0"/>
              <a:t>in TGZ format, uninstall the presently installed package, and then install </a:t>
            </a:r>
            <a:r>
              <a:rPr lang="en-US" sz="1600" dirty="0"/>
              <a:t>the downloaded </a:t>
            </a:r>
            <a:r>
              <a:rPr lang="en-US" sz="1600" dirty="0"/>
              <a:t>package using the instructions provided in the earlier section, “Installing a Package.”</a:t>
            </a:r>
            <a:endParaRPr lang="en-US" sz="1600" dirty="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 </a:t>
            </a:r>
            <a:r>
              <a:rPr lang="en-US" dirty="0" smtClean="0"/>
              <a:t>Package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Using </a:t>
            </a:r>
            <a:r>
              <a:rPr lang="en-US" dirty="0"/>
              <a:t>an installed PEAR package is simple. </a:t>
            </a:r>
            <a:endParaRPr lang="en-US" dirty="0" smtClean="0"/>
          </a:p>
          <a:p>
            <a:r>
              <a:rPr lang="en-US" dirty="0" smtClean="0"/>
              <a:t>All </a:t>
            </a:r>
            <a:r>
              <a:rPr lang="en-US" dirty="0"/>
              <a:t>you need to do is make the package </a:t>
            </a:r>
            <a:r>
              <a:rPr lang="en-US" dirty="0" smtClean="0"/>
              <a:t>contents available </a:t>
            </a:r>
            <a:r>
              <a:rPr lang="en-US" dirty="0"/>
              <a:t>to your script with include or preferably require. </a:t>
            </a:r>
            <a:endParaRPr lang="en-US" dirty="0"/>
          </a:p>
          <a:p>
            <a:r>
              <a:rPr lang="en-US" dirty="0" smtClean="0"/>
              <a:t>Examine </a:t>
            </a:r>
            <a:r>
              <a:rPr lang="en-US" dirty="0"/>
              <a:t>the following </a:t>
            </a:r>
            <a:r>
              <a:rPr lang="en-US" dirty="0" smtClean="0"/>
              <a:t>example, where </a:t>
            </a:r>
            <a:r>
              <a:rPr lang="en-US" dirty="0"/>
              <a:t>PEAR DB package is included and used:</a:t>
            </a:r>
            <a:endParaRPr lang="en-US" dirty="0"/>
          </a:p>
          <a:p>
            <a:pPr marL="0" indent="0">
              <a:buNone/>
            </a:pPr>
            <a:r>
              <a:rPr lang="en-US" dirty="0"/>
              <a:t>&lt;?</a:t>
            </a:r>
            <a:r>
              <a:rPr lang="en-US" dirty="0" err="1"/>
              <a:t>php</a:t>
            </a:r>
            <a:endParaRPr lang="en-US" dirty="0"/>
          </a:p>
          <a:p>
            <a:pPr marL="0" indent="0">
              <a:buNone/>
            </a:pPr>
            <a:r>
              <a:rPr lang="en-US" dirty="0"/>
              <a:t>   // Make the PEAR DB package available to the script</a:t>
            </a:r>
            <a:endParaRPr lang="en-US" dirty="0"/>
          </a:p>
          <a:p>
            <a:pPr marL="0" indent="0">
              <a:buNone/>
            </a:pPr>
            <a:r>
              <a:rPr lang="en-US" dirty="0"/>
              <a:t>   </a:t>
            </a:r>
            <a:r>
              <a:rPr lang="en-US" dirty="0" err="1"/>
              <a:t>require_once</a:t>
            </a:r>
            <a:r>
              <a:rPr lang="en-US" dirty="0"/>
              <a:t>("</a:t>
            </a:r>
            <a:r>
              <a:rPr lang="en-US" dirty="0" err="1"/>
              <a:t>DB.php</a:t>
            </a:r>
            <a:r>
              <a:rPr lang="en-US" dirty="0"/>
              <a:t>");</a:t>
            </a:r>
            <a:endParaRPr lang="en-US" dirty="0"/>
          </a:p>
          <a:p>
            <a:pPr marL="0" indent="0">
              <a:buNone/>
            </a:pPr>
            <a:r>
              <a:rPr lang="en-US" dirty="0"/>
              <a:t>   // Connect to the database</a:t>
            </a:r>
            <a:endParaRPr lang="en-US" dirty="0"/>
          </a:p>
          <a:p>
            <a:pPr marL="0" indent="0">
              <a:buNone/>
            </a:pPr>
            <a:r>
              <a:rPr lang="en-US" dirty="0"/>
              <a:t>   $</a:t>
            </a:r>
            <a:r>
              <a:rPr lang="en-US" dirty="0" err="1"/>
              <a:t>db</a:t>
            </a:r>
            <a:r>
              <a:rPr lang="en-US" dirty="0"/>
              <a:t> = DB::connect("</a:t>
            </a:r>
            <a:r>
              <a:rPr lang="en-US" dirty="0" err="1"/>
              <a:t>mysql</a:t>
            </a:r>
            <a:r>
              <a:rPr lang="en-US" dirty="0"/>
              <a:t>://</a:t>
            </a:r>
            <a:r>
              <a:rPr lang="en-US" dirty="0" err="1"/>
              <a:t>jason:secret@localhost</a:t>
            </a:r>
            <a:r>
              <a:rPr lang="en-US" dirty="0"/>
              <a:t>/book");</a:t>
            </a:r>
            <a:endParaRPr lang="en-US" dirty="0"/>
          </a:p>
          <a:p>
            <a:pPr marL="0" indent="0">
              <a:buNone/>
            </a:pPr>
            <a:r>
              <a:rPr lang="en-US" dirty="0"/>
              <a:t>   ...</a:t>
            </a:r>
            <a:endParaRPr lang="en-US" dirty="0"/>
          </a:p>
          <a:p>
            <a:pPr marL="0" indent="0">
              <a:buNone/>
            </a:pPr>
            <a:r>
              <a:rPr lang="en-US" dirty="0"/>
              <a:t>?&gt;</a:t>
            </a:r>
            <a:endParaRPr lang="en-US" dirty="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0" y="2895600"/>
            <a:ext cx="2825750" cy="762000"/>
          </a:xfrm>
        </p:spPr>
        <p:txBody>
          <a:bodyPr>
            <a:normAutofit fontScale="90000"/>
          </a:bodyPr>
          <a:lstStyle/>
          <a:p>
            <a:pPr marL="0" indent="0">
              <a:buNone/>
            </a:pPr>
            <a:r>
              <a:rPr lang="en-US" sz="4400" dirty="0" smtClean="0"/>
              <a:t>Question?</a:t>
            </a:r>
            <a:endParaRPr lang="en-US" sz="4400" dirty="0" smtClean="0"/>
          </a:p>
          <a:p>
            <a:pPr marL="0" indent="0">
              <a:buNone/>
            </a:pPr>
            <a:endParaRPr lang="en-US" sz="4400" dirty="0" smtClean="0"/>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id-ID" dirty="0" smtClean="0">
                <a:solidFill>
                  <a:schemeClr val="accent1">
                    <a:satMod val="150000"/>
                  </a:schemeClr>
                </a:solidFill>
              </a:rPr>
              <a:t>Creating Class</a:t>
            </a:r>
            <a:endParaRPr lang="id-ID" dirty="0">
              <a:solidFill>
                <a:schemeClr val="accent1">
                  <a:satMod val="150000"/>
                </a:schemeClr>
              </a:solidFill>
            </a:endParaRPr>
          </a:p>
        </p:txBody>
      </p:sp>
      <p:sp>
        <p:nvSpPr>
          <p:cNvPr id="10243" name="Content Placeholder 2"/>
          <p:cNvSpPr>
            <a:spLocks noGrp="1"/>
          </p:cNvSpPr>
          <p:nvPr>
            <p:ph idx="1"/>
          </p:nvPr>
        </p:nvSpPr>
        <p:spPr>
          <a:xfrm>
            <a:off x="457200" y="1371600"/>
            <a:ext cx="8229600" cy="4525963"/>
          </a:xfrm>
        </p:spPr>
        <p:txBody>
          <a:bodyPr/>
          <a:lstStyle/>
          <a:p>
            <a:r>
              <a:rPr lang="en-US" altLang="en-US" sz="2800" dirty="0" smtClean="0"/>
              <a:t>A class is defined by using the class keyword, followed by the name of the class and a pair of curly braces ({}). All its properties and methods go inside the braces:</a:t>
            </a:r>
            <a:endParaRPr lang="en-US" altLang="en-US" sz="2800" dirty="0" smtClean="0"/>
          </a:p>
          <a:p>
            <a:r>
              <a:rPr lang="en-US" altLang="en-US" sz="2800" dirty="0" smtClean="0">
                <a:sym typeface="+mn-ea"/>
              </a:rPr>
              <a:t>Let's start with a simple example. Save the following in a file called </a:t>
            </a:r>
            <a:r>
              <a:rPr lang="en-US" altLang="en-US" sz="2800" dirty="0" smtClean="0">
                <a:solidFill>
                  <a:srgbClr val="FFC000"/>
                </a:solidFill>
                <a:sym typeface="+mn-ea"/>
              </a:rPr>
              <a:t>example1.php</a:t>
            </a:r>
            <a:r>
              <a:rPr lang="en-US" altLang="en-US" sz="2800" dirty="0" smtClean="0">
                <a:sym typeface="+mn-ea"/>
              </a:rPr>
              <a:t>:</a:t>
            </a:r>
            <a:endParaRPr lang="en-US" altLang="en-US" sz="2800" dirty="0" smtClean="0">
              <a:sym typeface="+mn-ea"/>
            </a:endParaRPr>
          </a:p>
        </p:txBody>
      </p:sp>
      <p:sp>
        <p:nvSpPr>
          <p:cNvPr id="5" name="Rounded Rectangle 4"/>
          <p:cNvSpPr/>
          <p:nvPr/>
        </p:nvSpPr>
        <p:spPr>
          <a:xfrm>
            <a:off x="2440305" y="4329430"/>
            <a:ext cx="3503295" cy="2263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id-ID" sz="2800" b="1" dirty="0">
                <a:solidFill>
                  <a:schemeClr val="bg1"/>
                </a:solidFill>
                <a:latin typeface="Courier New" panose="02070409020205090404" pitchFamily="49" charset="0"/>
                <a:cs typeface="Courier New" panose="02070409020205090404" pitchFamily="49" charset="0"/>
              </a:rPr>
              <a:t>&lt;?php </a:t>
            </a:r>
            <a:endParaRPr lang="id-ID" sz="28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2800" b="1" dirty="0">
                <a:solidFill>
                  <a:schemeClr val="bg1"/>
                </a:solidFill>
                <a:latin typeface="Courier New" panose="02070409020205090404" pitchFamily="49" charset="0"/>
                <a:cs typeface="Courier New" panose="02070409020205090404" pitchFamily="49" charset="0"/>
              </a:rPr>
              <a:t>	class Demo </a:t>
            </a:r>
            <a:endParaRPr lang="id-ID" sz="28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2800" b="1" dirty="0">
                <a:solidFill>
                  <a:schemeClr val="bg1"/>
                </a:solidFill>
                <a:latin typeface="Courier New" panose="02070409020205090404" pitchFamily="49" charset="0"/>
                <a:cs typeface="Courier New" panose="02070409020205090404" pitchFamily="49" charset="0"/>
              </a:rPr>
              <a:t>	{</a:t>
            </a:r>
            <a:endParaRPr lang="id-ID" sz="28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2800" b="1" dirty="0">
                <a:solidFill>
                  <a:schemeClr val="bg1"/>
                </a:solidFill>
                <a:latin typeface="Courier New" panose="02070409020205090404" pitchFamily="49" charset="0"/>
                <a:cs typeface="Courier New" panose="02070409020205090404" pitchFamily="49" charset="0"/>
              </a:rPr>
              <a:t> 	}	 </a:t>
            </a:r>
            <a:endParaRPr lang="id-ID" sz="2800" b="1" dirty="0">
              <a:solidFill>
                <a:schemeClr val="bg1"/>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2800" b="1" dirty="0">
                <a:solidFill>
                  <a:schemeClr val="bg1"/>
                </a:solidFill>
                <a:latin typeface="Courier New" panose="02070409020205090404" pitchFamily="49" charset="0"/>
                <a:cs typeface="Courier New" panose="02070409020205090404" pitchFamily="49" charset="0"/>
              </a:rPr>
              <a:t>?&gt; </a:t>
            </a:r>
            <a:r>
              <a:rPr lang="en-US" sz="2800" b="1" dirty="0">
                <a:solidFill>
                  <a:schemeClr val="bg1"/>
                </a:solidFill>
                <a:latin typeface="Courier New" panose="02070409020205090404" pitchFamily="49" charset="0"/>
                <a:cs typeface="Courier New" panose="02070409020205090404" pitchFamily="49" charset="0"/>
              </a:rPr>
              <a:t> </a:t>
            </a:r>
            <a:endParaRPr lang="en-US" sz="2800" b="1" dirty="0">
              <a:solidFill>
                <a:schemeClr val="bg1"/>
              </a:solidFill>
              <a:latin typeface="Courier New" panose="02070409020205090404" pitchFamily="49" charset="0"/>
              <a:cs typeface="Courier New" panose="02070409020205090404" pitchFamily="49" charset="0"/>
            </a:endParaRPr>
          </a:p>
        </p:txBody>
      </p:sp>
      <p:sp>
        <p:nvSpPr>
          <p:cNvPr id="4" name="Slide Number Placeholder 3"/>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id-ID" dirty="0" smtClean="0">
                <a:solidFill>
                  <a:schemeClr val="accent1">
                    <a:satMod val="150000"/>
                  </a:schemeClr>
                </a:solidFill>
              </a:rPr>
              <a:t>Adding Method</a:t>
            </a:r>
            <a:endParaRPr lang="id-ID" dirty="0">
              <a:solidFill>
                <a:schemeClr val="accent1">
                  <a:satMod val="150000"/>
                </a:schemeClr>
              </a:solidFill>
            </a:endParaRPr>
          </a:p>
        </p:txBody>
      </p:sp>
      <p:sp>
        <p:nvSpPr>
          <p:cNvPr id="11267" name="Content Placeholder 2"/>
          <p:cNvSpPr>
            <a:spLocks noGrp="1"/>
          </p:cNvSpPr>
          <p:nvPr>
            <p:ph idx="1"/>
          </p:nvPr>
        </p:nvSpPr>
        <p:spPr>
          <a:xfrm>
            <a:off x="457200" y="1371600"/>
            <a:ext cx="8229600" cy="4525963"/>
          </a:xfrm>
        </p:spPr>
        <p:txBody>
          <a:bodyPr/>
          <a:lstStyle/>
          <a:p>
            <a:r>
              <a:rPr lang="en-US" altLang="en-US" dirty="0" smtClean="0"/>
              <a:t>The Demo class isn't particularly useful if it isn't able to do anything, so let's look at how you can create a </a:t>
            </a:r>
            <a:r>
              <a:rPr lang="en-US" altLang="en-US" dirty="0" smtClean="0">
                <a:solidFill>
                  <a:srgbClr val="FFC000"/>
                </a:solidFill>
              </a:rPr>
              <a:t>method</a:t>
            </a:r>
            <a:r>
              <a:rPr lang="id-ID" altLang="en-US" dirty="0" smtClean="0"/>
              <a:t>.</a:t>
            </a:r>
            <a:endParaRPr lang="id-ID" altLang="en-US" dirty="0" smtClean="0"/>
          </a:p>
        </p:txBody>
      </p:sp>
      <p:sp>
        <p:nvSpPr>
          <p:cNvPr id="6" name="Rounded Rectangle 5"/>
          <p:cNvSpPr/>
          <p:nvPr/>
        </p:nvSpPr>
        <p:spPr>
          <a:xfrm>
            <a:off x="1524000" y="3048000"/>
            <a:ext cx="6096000"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id-ID" b="1" dirty="0">
                <a:solidFill>
                  <a:schemeClr val="tx2">
                    <a:lumMod val="10000"/>
                  </a:schemeClr>
                </a:solidFill>
                <a:latin typeface="Courier New" panose="02070409020205090404" pitchFamily="49" charset="0"/>
                <a:cs typeface="Courier New" panose="02070409020205090404" pitchFamily="49" charset="0"/>
              </a:rPr>
              <a:t>&lt;?php </a:t>
            </a:r>
            <a:endParaRPr lang="id-ID"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b="1" dirty="0">
                <a:solidFill>
                  <a:schemeClr val="tx2">
                    <a:lumMod val="10000"/>
                  </a:schemeClr>
                </a:solidFill>
                <a:latin typeface="Courier New" panose="02070409020205090404" pitchFamily="49" charset="0"/>
                <a:cs typeface="Courier New" panose="02070409020205090404" pitchFamily="49" charset="0"/>
              </a:rPr>
              <a:t>	class Demo </a:t>
            </a:r>
            <a:endParaRPr lang="id-ID"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b="1" dirty="0">
                <a:solidFill>
                  <a:schemeClr val="tx2">
                    <a:lumMod val="10000"/>
                  </a:schemeClr>
                </a:solidFill>
                <a:latin typeface="Courier New" panose="02070409020205090404" pitchFamily="49" charset="0"/>
                <a:cs typeface="Courier New" panose="02070409020205090404" pitchFamily="49" charset="0"/>
              </a:rPr>
              <a:t>	{</a:t>
            </a:r>
            <a:endParaRPr lang="id-ID"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b="1" dirty="0">
                <a:solidFill>
                  <a:schemeClr val="tx2">
                    <a:lumMod val="10000"/>
                  </a:schemeClr>
                </a:solidFill>
                <a:latin typeface="Courier New" panose="02070409020205090404" pitchFamily="49" charset="0"/>
                <a:cs typeface="Courier New" panose="02070409020205090404" pitchFamily="49" charset="0"/>
              </a:rPr>
              <a:t>		function  SayHello($name)</a:t>
            </a:r>
            <a:endParaRPr lang="id-ID"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b="1" dirty="0">
                <a:solidFill>
                  <a:schemeClr val="tx2">
                    <a:lumMod val="10000"/>
                  </a:schemeClr>
                </a:solidFill>
                <a:latin typeface="Courier New" panose="02070409020205090404" pitchFamily="49" charset="0"/>
                <a:cs typeface="Courier New" panose="02070409020205090404" pitchFamily="49" charset="0"/>
              </a:rPr>
              <a:t>		{</a:t>
            </a:r>
            <a:endParaRPr lang="id-ID"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b="1" dirty="0">
                <a:solidFill>
                  <a:schemeClr val="tx2">
                    <a:lumMod val="10000"/>
                  </a:schemeClr>
                </a:solidFill>
                <a:latin typeface="Courier New" panose="02070409020205090404" pitchFamily="49" charset="0"/>
                <a:cs typeface="Courier New" panose="02070409020205090404" pitchFamily="49" charset="0"/>
              </a:rPr>
              <a:t>		    echo “Hello $name !”;</a:t>
            </a:r>
            <a:endParaRPr lang="id-ID"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b="1" dirty="0">
                <a:solidFill>
                  <a:schemeClr val="tx2">
                    <a:lumMod val="10000"/>
                  </a:schemeClr>
                </a:solidFill>
                <a:latin typeface="Courier New" panose="02070409020205090404" pitchFamily="49" charset="0"/>
                <a:cs typeface="Courier New" panose="02070409020205090404" pitchFamily="49" charset="0"/>
              </a:rPr>
              <a:t>		}</a:t>
            </a:r>
            <a:endParaRPr lang="id-ID"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b="1" dirty="0">
                <a:solidFill>
                  <a:schemeClr val="tx2">
                    <a:lumMod val="10000"/>
                  </a:schemeClr>
                </a:solidFill>
                <a:latin typeface="Courier New" panose="02070409020205090404" pitchFamily="49" charset="0"/>
                <a:cs typeface="Courier New" panose="02070409020205090404" pitchFamily="49" charset="0"/>
              </a:rPr>
              <a:t> 	}	 </a:t>
            </a:r>
            <a:endParaRPr lang="id-ID"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b="1" dirty="0">
                <a:solidFill>
                  <a:schemeClr val="tx2">
                    <a:lumMod val="10000"/>
                  </a:schemeClr>
                </a:solidFill>
                <a:latin typeface="Courier New" panose="02070409020205090404" pitchFamily="49" charset="0"/>
                <a:cs typeface="Courier New" panose="02070409020205090404" pitchFamily="49" charset="0"/>
              </a:rPr>
              <a:t>?&gt;</a:t>
            </a:r>
            <a:endParaRPr lang="id-ID" dirty="0">
              <a:solidFill>
                <a:schemeClr val="tx2">
                  <a:lumMod val="10000"/>
                </a:schemeClr>
              </a:solidFill>
              <a:latin typeface="Courier New" panose="02070409020205090404" pitchFamily="49" charset="0"/>
              <a:cs typeface="Courier New" panose="02070409020205090404" pitchFamily="49" charset="0"/>
            </a:endParaRPr>
          </a:p>
        </p:txBody>
      </p:sp>
      <p:sp>
        <p:nvSpPr>
          <p:cNvPr id="4" name="Slide Number Placeholder 3"/>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id-ID" dirty="0" smtClean="0">
                <a:solidFill>
                  <a:schemeClr val="accent1">
                    <a:satMod val="150000"/>
                  </a:schemeClr>
                </a:solidFill>
              </a:rPr>
              <a:t>Adding Properties</a:t>
            </a:r>
            <a:endParaRPr lang="id-ID" dirty="0">
              <a:solidFill>
                <a:schemeClr val="accent1">
                  <a:satMod val="150000"/>
                </a:schemeClr>
              </a:solidFill>
            </a:endParaRPr>
          </a:p>
        </p:txBody>
      </p:sp>
      <p:sp>
        <p:nvSpPr>
          <p:cNvPr id="12291" name="Content Placeholder 2"/>
          <p:cNvSpPr>
            <a:spLocks noGrp="1"/>
          </p:cNvSpPr>
          <p:nvPr>
            <p:ph idx="1"/>
          </p:nvPr>
        </p:nvSpPr>
        <p:spPr/>
        <p:txBody>
          <a:bodyPr/>
          <a:lstStyle/>
          <a:p>
            <a:r>
              <a:rPr lang="en-US" altLang="en-US" dirty="0" smtClean="0"/>
              <a:t>Adding a </a:t>
            </a:r>
            <a:r>
              <a:rPr lang="en-US" altLang="en-US" dirty="0" smtClean="0">
                <a:solidFill>
                  <a:srgbClr val="FFC000"/>
                </a:solidFill>
              </a:rPr>
              <a:t>property</a:t>
            </a:r>
            <a:r>
              <a:rPr lang="en-US" altLang="en-US" dirty="0" smtClean="0"/>
              <a:t> to your class is as easy as adding a method</a:t>
            </a:r>
            <a:r>
              <a:rPr lang="id-ID" altLang="en-US" dirty="0" smtClean="0"/>
              <a:t>.</a:t>
            </a:r>
            <a:endParaRPr lang="id-ID" altLang="en-US" dirty="0" smtClean="0"/>
          </a:p>
        </p:txBody>
      </p:sp>
      <p:sp>
        <p:nvSpPr>
          <p:cNvPr id="4" name="Rounded Rectangle 3"/>
          <p:cNvSpPr/>
          <p:nvPr/>
        </p:nvSpPr>
        <p:spPr>
          <a:xfrm>
            <a:off x="1066800" y="2819400"/>
            <a:ext cx="6934200"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id-ID" sz="1600" b="1" dirty="0">
                <a:solidFill>
                  <a:schemeClr val="tx2">
                    <a:lumMod val="10000"/>
                  </a:schemeClr>
                </a:solidFill>
                <a:latin typeface="Courier New" panose="02070409020205090404" pitchFamily="49" charset="0"/>
                <a:cs typeface="Courier New" panose="02070409020205090404" pitchFamily="49" charset="0"/>
              </a:rPr>
              <a:t>&lt;?php </a:t>
            </a: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1600" b="1" dirty="0">
                <a:solidFill>
                  <a:schemeClr val="tx2">
                    <a:lumMod val="10000"/>
                  </a:schemeClr>
                </a:solidFill>
                <a:latin typeface="Courier New" panose="02070409020205090404" pitchFamily="49" charset="0"/>
                <a:cs typeface="Courier New" panose="02070409020205090404" pitchFamily="49" charset="0"/>
              </a:rPr>
              <a:t>	class Demo </a:t>
            </a: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1600" b="1" dirty="0">
                <a:solidFill>
                  <a:schemeClr val="tx2">
                    <a:lumMod val="10000"/>
                  </a:schemeClr>
                </a:solidFill>
                <a:latin typeface="Courier New" panose="02070409020205090404" pitchFamily="49" charset="0"/>
                <a:cs typeface="Courier New" panose="02070409020205090404" pitchFamily="49" charset="0"/>
              </a:rPr>
              <a:t>	{</a:t>
            </a: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1600" b="1" dirty="0">
                <a:solidFill>
                  <a:schemeClr val="tx2">
                    <a:lumMod val="10000"/>
                  </a:schemeClr>
                </a:solidFill>
                <a:latin typeface="Courier New" panose="02070409020205090404" pitchFamily="49" charset="0"/>
                <a:cs typeface="Courier New" panose="02070409020205090404" pitchFamily="49" charset="0"/>
              </a:rPr>
              <a:t>		public $name;</a:t>
            </a: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1600" b="1" dirty="0">
                <a:solidFill>
                  <a:schemeClr val="tx2">
                    <a:lumMod val="10000"/>
                  </a:schemeClr>
                </a:solidFill>
                <a:latin typeface="Courier New" panose="02070409020205090404" pitchFamily="49" charset="0"/>
                <a:cs typeface="Courier New" panose="02070409020205090404" pitchFamily="49" charset="0"/>
              </a:rPr>
              <a:t>		function SayHello()</a:t>
            </a: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1600" b="1" dirty="0">
                <a:solidFill>
                  <a:schemeClr val="tx2">
                    <a:lumMod val="10000"/>
                  </a:schemeClr>
                </a:solidFill>
                <a:latin typeface="Courier New" panose="02070409020205090404" pitchFamily="49" charset="0"/>
                <a:cs typeface="Courier New" panose="02070409020205090404" pitchFamily="49" charset="0"/>
              </a:rPr>
              <a:t>		{</a:t>
            </a: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1600" b="1" dirty="0">
                <a:solidFill>
                  <a:schemeClr val="tx2">
                    <a:lumMod val="10000"/>
                  </a:schemeClr>
                </a:solidFill>
                <a:latin typeface="Courier New" panose="02070409020205090404" pitchFamily="49" charset="0"/>
                <a:cs typeface="Courier New" panose="02070409020205090404" pitchFamily="49" charset="0"/>
              </a:rPr>
              <a:t>			echo “Hello $this-&gt;$name !”;</a:t>
            </a: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1600" b="1" dirty="0">
                <a:solidFill>
                  <a:schemeClr val="tx2">
                    <a:lumMod val="10000"/>
                  </a:schemeClr>
                </a:solidFill>
                <a:latin typeface="Courier New" panose="02070409020205090404" pitchFamily="49" charset="0"/>
                <a:cs typeface="Courier New" panose="02070409020205090404" pitchFamily="49" charset="0"/>
              </a:rPr>
              <a:t>		}</a:t>
            </a: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1600" b="1" dirty="0">
                <a:solidFill>
                  <a:schemeClr val="tx2">
                    <a:lumMod val="10000"/>
                  </a:schemeClr>
                </a:solidFill>
                <a:latin typeface="Courier New" panose="02070409020205090404" pitchFamily="49" charset="0"/>
                <a:cs typeface="Courier New" panose="02070409020205090404" pitchFamily="49" charset="0"/>
              </a:rPr>
              <a:t> 	}	 </a:t>
            </a:r>
            <a:endParaRPr lang="id-ID" sz="1600" b="1" dirty="0">
              <a:solidFill>
                <a:schemeClr val="tx2">
                  <a:lumMod val="10000"/>
                </a:schemeClr>
              </a:solidFill>
              <a:latin typeface="Courier New" panose="02070409020205090404" pitchFamily="49" charset="0"/>
              <a:cs typeface="Courier New" panose="02070409020205090404" pitchFamily="49" charset="0"/>
            </a:endParaRPr>
          </a:p>
          <a:p>
            <a:pPr fontAlgn="auto">
              <a:spcBef>
                <a:spcPts val="0"/>
              </a:spcBef>
              <a:spcAft>
                <a:spcPts val="0"/>
              </a:spcAft>
              <a:defRPr/>
            </a:pPr>
            <a:r>
              <a:rPr lang="id-ID" sz="1600" b="1" dirty="0">
                <a:solidFill>
                  <a:schemeClr val="tx2">
                    <a:lumMod val="10000"/>
                  </a:schemeClr>
                </a:solidFill>
                <a:latin typeface="Courier New" panose="02070409020205090404" pitchFamily="49" charset="0"/>
                <a:cs typeface="Courier New" panose="02070409020205090404" pitchFamily="49" charset="0"/>
              </a:rPr>
              <a:t>?&gt;</a:t>
            </a:r>
            <a:endParaRPr lang="id-ID" sz="1600" b="1" dirty="0">
              <a:solidFill>
                <a:schemeClr val="tx2">
                  <a:lumMod val="10000"/>
                </a:schemeClr>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362"/>
            <a:ext cx="8229600" cy="1143000"/>
          </a:xfrm>
        </p:spPr>
        <p:txBody>
          <a:bodyPr/>
          <a:lstStyle/>
          <a:p>
            <a:pPr fontAlgn="auto">
              <a:spcAft>
                <a:spcPts val="0"/>
              </a:spcAft>
              <a:defRPr/>
            </a:pPr>
            <a:r>
              <a:rPr lang="en-US" altLang="id-ID" dirty="0" smtClean="0">
                <a:solidFill>
                  <a:schemeClr val="accent1">
                    <a:satMod val="150000"/>
                  </a:schemeClr>
                </a:solidFill>
              </a:rPr>
              <a:t>Example</a:t>
            </a:r>
            <a:endParaRPr lang="en-US" altLang="id-ID" dirty="0" smtClean="0">
              <a:solidFill>
                <a:schemeClr val="accent1">
                  <a:satMod val="150000"/>
                </a:schemeClr>
              </a:solidFill>
            </a:endParaRPr>
          </a:p>
        </p:txBody>
      </p:sp>
      <p:sp>
        <p:nvSpPr>
          <p:cNvPr id="4" name="Rounded Rectangle 3"/>
          <p:cNvSpPr/>
          <p:nvPr/>
        </p:nvSpPr>
        <p:spPr>
          <a:xfrm>
            <a:off x="914400" y="1066800"/>
            <a:ext cx="6750685" cy="535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&lt;?php</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class Fruit {</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 Properties</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public $name;</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public $color;</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 Methods</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function set_name($name) {</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$this-&gt;name = $name;</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function get_name() {</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return $this-&gt;name;</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  }</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a:t>
            </a:r>
            <a:endParaRPr lang="en-US" altLang="en-US" sz="1400" b="1" dirty="0">
              <a:solidFill>
                <a:schemeClr val="bg1"/>
              </a:solidFill>
              <a:latin typeface="Courier New" panose="02070409020205090404" pitchFamily="49" charset="0"/>
              <a:cs typeface="Courier New" panose="02070409020205090404" pitchFamily="49" charset="0"/>
            </a:endParaRPr>
          </a:p>
          <a:p>
            <a:pPr fontAlgn="auto">
              <a:lnSpc>
                <a:spcPct val="150000"/>
              </a:lnSpc>
              <a:spcBef>
                <a:spcPts val="0"/>
              </a:spcBef>
              <a:spcAft>
                <a:spcPts val="0"/>
              </a:spcAft>
              <a:defRPr/>
            </a:pPr>
            <a:r>
              <a:rPr lang="en-US" altLang="en-US" sz="1400" b="1" dirty="0">
                <a:solidFill>
                  <a:schemeClr val="bg1"/>
                </a:solidFill>
                <a:latin typeface="Courier New" panose="02070409020205090404" pitchFamily="49" charset="0"/>
                <a:cs typeface="Courier New" panose="02070409020205090404" pitchFamily="49" charset="0"/>
              </a:rPr>
              <a:t>?&gt;</a:t>
            </a:r>
            <a:endParaRPr lang="en-US" altLang="en-US" sz="1400" b="1" dirty="0">
              <a:solidFill>
                <a:schemeClr val="bg1"/>
              </a:solidFill>
              <a:latin typeface="Courier New" panose="02070409020205090404" pitchFamily="49" charset="0"/>
              <a:cs typeface="Courier New" panose="02070409020205090404" pitchFamily="49" charset="0"/>
            </a:endParaRPr>
          </a:p>
        </p:txBody>
      </p:sp>
      <p:sp>
        <p:nvSpPr>
          <p:cNvPr id="5" name="Slide Number Placeholder 4"/>
          <p:cNvSpPr>
            <a:spLocks noGrp="1"/>
          </p:cNvSpPr>
          <p:nvPr>
            <p:ph type="sldNum" sz="quarter" idx="12"/>
          </p:nvPr>
        </p:nvSpPr>
        <p:spPr/>
        <p:txBody>
          <a:bodyPr/>
          <a:lstStyle/>
          <a:p>
            <a:fld id="{0973FE98-7F68-40B2-9658-451EB049D25B}"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22848</Words>
  <Application>WPS Writer</Application>
  <PresentationFormat>On-screen Show (4:3)</PresentationFormat>
  <Paragraphs>890</Paragraphs>
  <Slides>53</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53</vt:i4>
      </vt:variant>
    </vt:vector>
  </HeadingPairs>
  <TitlesOfParts>
    <vt:vector size="71" baseType="lpstr">
      <vt:lpstr>Arial</vt:lpstr>
      <vt:lpstr>SimSun</vt:lpstr>
      <vt:lpstr>Wingdings</vt:lpstr>
      <vt:lpstr>Comic Sans MS</vt:lpstr>
      <vt:lpstr>Calibri</vt:lpstr>
      <vt:lpstr>Helvetica Neue</vt:lpstr>
      <vt:lpstr>Wingdings 2</vt:lpstr>
      <vt:lpstr>Courier New</vt:lpstr>
      <vt:lpstr>Wingdings</vt:lpstr>
      <vt:lpstr>Arial</vt:lpstr>
      <vt:lpstr>Microsoft YaHei</vt:lpstr>
      <vt:lpstr>汉仪旗黑</vt:lpstr>
      <vt:lpstr>Arial Unicode MS</vt:lpstr>
      <vt:lpstr>汉仪书宋二KW</vt:lpstr>
      <vt:lpstr>Consolas</vt:lpstr>
      <vt:lpstr>Thonburi</vt:lpstr>
      <vt:lpstr>Apple Color Emoji</vt:lpstr>
      <vt:lpstr>Office Theme</vt:lpstr>
      <vt:lpstr>Web Programming</vt:lpstr>
      <vt:lpstr>Object Oriented Concept</vt:lpstr>
      <vt:lpstr>Object Oriented Concept</vt:lpstr>
      <vt:lpstr>Object Oriented Concept</vt:lpstr>
      <vt:lpstr>Object Oriented Concept</vt:lpstr>
      <vt:lpstr>Creating Class</vt:lpstr>
      <vt:lpstr>Adding Method</vt:lpstr>
      <vt:lpstr>Adding Properties</vt:lpstr>
      <vt:lpstr>Object Instantiation</vt:lpstr>
      <vt:lpstr>Creating Class</vt:lpstr>
      <vt:lpstr>Object Instantiation</vt:lpstr>
      <vt:lpstr>Example</vt:lpstr>
      <vt:lpstr>Object Instantiation...</vt:lpstr>
      <vt:lpstr>instanceof</vt:lpstr>
      <vt:lpstr>Contructor </vt:lpstr>
      <vt:lpstr>Contructor </vt:lpstr>
      <vt:lpstr>Contsructor...</vt:lpstr>
      <vt:lpstr>Contructor...</vt:lpstr>
      <vt:lpstr>Contructor...</vt:lpstr>
      <vt:lpstr>Contructor...</vt:lpstr>
      <vt:lpstr>Contructor...</vt:lpstr>
      <vt:lpstr>Destructor</vt:lpstr>
      <vt:lpstr>Destructor</vt:lpstr>
      <vt:lpstr>Protecting Access to Member Variables (1)</vt:lpstr>
      <vt:lpstr>Protecting Access to Member Variables (2)</vt:lpstr>
      <vt:lpstr>Destructor</vt:lpstr>
      <vt:lpstr>Destructor</vt:lpstr>
      <vt:lpstr>Overriding </vt:lpstr>
      <vt:lpstr>Overriding...</vt:lpstr>
      <vt:lpstr>Destructor</vt:lpstr>
      <vt:lpstr>Destructor</vt:lpstr>
      <vt:lpstr>The final Keyword</vt:lpstr>
      <vt:lpstr>The final Keyword</vt:lpstr>
      <vt:lpstr>Abstract Classes</vt:lpstr>
      <vt:lpstr>The final Keyword</vt:lpstr>
      <vt:lpstr>The final Keyword</vt:lpstr>
      <vt:lpstr>The final Keyword</vt:lpstr>
      <vt:lpstr>The final Keyword</vt:lpstr>
      <vt:lpstr>The final Keyword</vt:lpstr>
      <vt:lpstr>Static Keyword</vt:lpstr>
      <vt:lpstr>Cont…</vt:lpstr>
      <vt:lpstr>Inheritance</vt:lpstr>
      <vt:lpstr>Inheritance (2)</vt:lpstr>
      <vt:lpstr>Inherintace (3)</vt:lpstr>
      <vt:lpstr>PEAR</vt:lpstr>
      <vt:lpstr>Popular PEAR Packages</vt:lpstr>
      <vt:lpstr>Cont.…</vt:lpstr>
      <vt:lpstr>Cont….</vt:lpstr>
      <vt:lpstr>Cont. …</vt:lpstr>
      <vt:lpstr>Install Pear</vt:lpstr>
      <vt:lpstr>Cont. …</vt:lpstr>
      <vt:lpstr>Using a Package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yesuf mohamed</cp:lastModifiedBy>
  <cp:revision>41</cp:revision>
  <dcterms:created xsi:type="dcterms:W3CDTF">2025-04-03T19:00:05Z</dcterms:created>
  <dcterms:modified xsi:type="dcterms:W3CDTF">2025-04-03T19:00:05Z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8B8B0D84FBA0EB8C665BED677B8C0455_42</vt:lpwstr>
  </property>
  <property fmtid="{D5CDD505-2E9C-101B-9397-08002B2CF9AE}" pid="3" name="KSOProductBuildVer">
    <vt:lpwstr>1033-6.11.0.8615</vt:lpwstr>
  </property>
</Properties>
</file>