
<file path=[Content_Types].xml><?xml version="1.0" encoding="utf-8"?>
<Types xmlns="http://schemas.openxmlformats.org/package/2006/content-types">
  <Default Extension="jpeg" ContentType="image/jpeg"/>
  <Default Extension="JPG" ContentType="image/.jpg"/>
  <Default Extension="wav" ContentType="audio/x-wav"/>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sldIdLst>
    <p:sldId id="281" r:id="rId4"/>
    <p:sldId id="282" r:id="rId6"/>
    <p:sldId id="257" r:id="rId7"/>
    <p:sldId id="258" r:id="rId8"/>
    <p:sldId id="259" r:id="rId9"/>
    <p:sldId id="289" r:id="rId10"/>
    <p:sldId id="290" r:id="rId11"/>
    <p:sldId id="283" r:id="rId12"/>
    <p:sldId id="284" r:id="rId13"/>
    <p:sldId id="285" r:id="rId14"/>
    <p:sldId id="286" r:id="rId15"/>
    <p:sldId id="287" r:id="rId16"/>
    <p:sldId id="288" r:id="rId17"/>
    <p:sldId id="295" r:id="rId18"/>
    <p:sldId id="296" r:id="rId19"/>
    <p:sldId id="299" r:id="rId20"/>
    <p:sldId id="301" r:id="rId21"/>
    <p:sldId id="260" r:id="rId22"/>
    <p:sldId id="261" r:id="rId23"/>
    <p:sldId id="262" r:id="rId24"/>
    <p:sldId id="263" r:id="rId25"/>
    <p:sldId id="264" r:id="rId26"/>
    <p:sldId id="265" r:id="rId27"/>
    <p:sldId id="266" r:id="rId28"/>
    <p:sldId id="267" r:id="rId29"/>
    <p:sldId id="268" r:id="rId30"/>
    <p:sldId id="269" r:id="rId31"/>
    <p:sldId id="270" r:id="rId32"/>
    <p:sldId id="271" r:id="rId33"/>
    <p:sldId id="272" r:id="rId34"/>
    <p:sldId id="273" r:id="rId35"/>
    <p:sldId id="274" r:id="rId36"/>
    <p:sldId id="275" r:id="rId37"/>
    <p:sldId id="276" r:id="rId38"/>
    <p:sldId id="277" r:id="rId39"/>
    <p:sldId id="278" r:id="rId40"/>
    <p:sldId id="279" r:id="rId41"/>
    <p:sldId id="280" r:id="rId42"/>
    <p:sldId id="291" r:id="rId43"/>
    <p:sldId id="292" r:id="rId44"/>
    <p:sldId id="293" r:id="rId45"/>
    <p:sldId id="29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69" d="100"/>
          <a:sy n="69" d="100"/>
        </p:scale>
        <p:origin x="-14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FA4E215-A816-4BB3-AFA5-E20A4B715CC5}"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28952FE-5294-409B-90C5-AF7960E9E74C}"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013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altLang="en-US" smtClean="0"/>
          </a:p>
        </p:txBody>
      </p:sp>
      <p:sp>
        <p:nvSpPr>
          <p:cNvPr id="1013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defTabSz="914400" eaLnBrk="0" hangingPunct="0">
              <a:spcBef>
                <a:spcPct val="30000"/>
              </a:spcBef>
              <a:defRPr sz="1100">
                <a:solidFill>
                  <a:schemeClr val="tx1"/>
                </a:solidFill>
                <a:latin typeface="Calibri" pitchFamily="34" charset="0"/>
              </a:defRPr>
            </a:lvl1pPr>
            <a:lvl2pPr marL="702945" indent="-270510" defTabSz="914400" eaLnBrk="0" hangingPunct="0">
              <a:spcBef>
                <a:spcPct val="30000"/>
              </a:spcBef>
              <a:defRPr sz="1100">
                <a:solidFill>
                  <a:schemeClr val="tx1"/>
                </a:solidFill>
                <a:latin typeface="Calibri" pitchFamily="34" charset="0"/>
              </a:defRPr>
            </a:lvl2pPr>
            <a:lvl3pPr marL="1081405" indent="-216535" defTabSz="914400" eaLnBrk="0" hangingPunct="0">
              <a:spcBef>
                <a:spcPct val="30000"/>
              </a:spcBef>
              <a:defRPr sz="1100">
                <a:solidFill>
                  <a:schemeClr val="tx1"/>
                </a:solidFill>
                <a:latin typeface="Calibri" pitchFamily="34" charset="0"/>
              </a:defRPr>
            </a:lvl3pPr>
            <a:lvl4pPr marL="1513840" indent="-216535" defTabSz="914400" eaLnBrk="0" hangingPunct="0">
              <a:spcBef>
                <a:spcPct val="30000"/>
              </a:spcBef>
              <a:defRPr sz="1100">
                <a:solidFill>
                  <a:schemeClr val="tx1"/>
                </a:solidFill>
                <a:latin typeface="Calibri" pitchFamily="34" charset="0"/>
              </a:defRPr>
            </a:lvl4pPr>
            <a:lvl5pPr marL="1946275" indent="-216535" defTabSz="914400" eaLnBrk="0" hangingPunct="0">
              <a:spcBef>
                <a:spcPct val="30000"/>
              </a:spcBef>
              <a:defRPr sz="1100">
                <a:solidFill>
                  <a:schemeClr val="tx1"/>
                </a:solidFill>
                <a:latin typeface="Calibri" pitchFamily="34" charset="0"/>
              </a:defRPr>
            </a:lvl5pPr>
            <a:lvl6pPr marL="2378710" indent="-216535" defTabSz="914400" eaLnBrk="0" fontAlgn="base" hangingPunct="0">
              <a:spcBef>
                <a:spcPct val="30000"/>
              </a:spcBef>
              <a:spcAft>
                <a:spcPct val="0"/>
              </a:spcAft>
              <a:defRPr sz="1100">
                <a:solidFill>
                  <a:schemeClr val="tx1"/>
                </a:solidFill>
                <a:latin typeface="Calibri" pitchFamily="34" charset="0"/>
              </a:defRPr>
            </a:lvl6pPr>
            <a:lvl7pPr marL="2811145" indent="-216535" defTabSz="914400" eaLnBrk="0" fontAlgn="base" hangingPunct="0">
              <a:spcBef>
                <a:spcPct val="30000"/>
              </a:spcBef>
              <a:spcAft>
                <a:spcPct val="0"/>
              </a:spcAft>
              <a:defRPr sz="1100">
                <a:solidFill>
                  <a:schemeClr val="tx1"/>
                </a:solidFill>
                <a:latin typeface="Calibri" pitchFamily="34" charset="0"/>
              </a:defRPr>
            </a:lvl7pPr>
            <a:lvl8pPr marL="3243580" indent="-216535" defTabSz="914400" eaLnBrk="0" fontAlgn="base" hangingPunct="0">
              <a:spcBef>
                <a:spcPct val="30000"/>
              </a:spcBef>
              <a:spcAft>
                <a:spcPct val="0"/>
              </a:spcAft>
              <a:defRPr sz="1100">
                <a:solidFill>
                  <a:schemeClr val="tx1"/>
                </a:solidFill>
                <a:latin typeface="Calibri" pitchFamily="34" charset="0"/>
              </a:defRPr>
            </a:lvl8pPr>
            <a:lvl9pPr marL="3676015" indent="-216535" defTabSz="914400" eaLnBrk="0" fontAlgn="base" hangingPunct="0">
              <a:spcBef>
                <a:spcPct val="30000"/>
              </a:spcBef>
              <a:spcAft>
                <a:spcPct val="0"/>
              </a:spcAft>
              <a:defRPr sz="1100">
                <a:solidFill>
                  <a:schemeClr val="tx1"/>
                </a:solidFill>
                <a:latin typeface="Calibri" pitchFamily="34" charset="0"/>
              </a:defRPr>
            </a:lvl9pPr>
          </a:lstStyle>
          <a:p>
            <a:pPr eaLnBrk="1" hangingPunct="1">
              <a:spcBef>
                <a:spcPct val="0"/>
              </a:spcBef>
            </a:pPr>
            <a:fld id="{C1411E51-C159-4B34-AB2C-F2D824BF03E2}" type="slidenum">
              <a:rPr lang="en-US" altLang="en-US" sz="1200">
                <a:solidFill>
                  <a:srgbClr val="000000"/>
                </a:solidFill>
                <a:latin typeface="Arial" panose="020B0604020202090204" pitchFamily="34" charset="0"/>
              </a:rPr>
            </a:fld>
            <a:endParaRPr lang="en-US" altLang="en-US" sz="1200">
              <a:solidFill>
                <a:srgbClr val="000000"/>
              </a:solidFill>
              <a:latin typeface="Arial" panose="020B060402020209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12/30/2014</a:t>
            </a:r>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12/30/2014</a:t>
            </a:r>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12/30/2014</a:t>
            </a:r>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12/30/2014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12/30/2014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r>
              <a:rPr lang="en-US" smtClean="0">
                <a:solidFill>
                  <a:prstClr val="black">
                    <a:tint val="75000"/>
                  </a:prstClr>
                </a:solidFill>
              </a:rPr>
              <a:t>12/30/2014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solidFill>
                  <a:prstClr val="black">
                    <a:tint val="75000"/>
                  </a:prstClr>
                </a:solidFill>
              </a:rPr>
              <a:t>12/30/2014</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solidFill>
                  <a:prstClr val="black">
                    <a:tint val="75000"/>
                  </a:prstClr>
                </a:solidFill>
              </a:rPr>
              <a:t>12/30/2014</a:t>
            </a:r>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solidFill>
                  <a:prstClr val="black">
                    <a:tint val="75000"/>
                  </a:prstClr>
                </a:solidFill>
              </a:rPr>
              <a:t>12/30/2014</a:t>
            </a:r>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solidFill>
                  <a:prstClr val="black">
                    <a:tint val="75000"/>
                  </a:prstClr>
                </a:solidFill>
              </a:rPr>
              <a:t>12/30/2014</a:t>
            </a:r>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12/30/2014</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12/30/2014</a:t>
            </a:r>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r>
              <a:rPr lang="en-US" smtClean="0">
                <a:solidFill>
                  <a:prstClr val="black">
                    <a:tint val="75000"/>
                  </a:prstClr>
                </a:solidFill>
              </a:rPr>
              <a:t>12/30/2014</a:t>
            </a:r>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12/30/2014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solidFill>
                  <a:prstClr val="black">
                    <a:tint val="75000"/>
                  </a:prstClr>
                </a:solidFill>
              </a:rPr>
              <a:t>12/30/2014</a:t>
            </a:r>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r>
              <a:rPr lang="en-US" smtClean="0"/>
              <a:t>12/30/2014</a:t>
            </a:r>
            <a:endParaRPr lang="en-US"/>
          </a:p>
        </p:txBody>
      </p:sp>
      <p:sp>
        <p:nvSpPr>
          <p:cNvPr id="5" name="Footer Placeholder 4"/>
          <p:cNvSpPr>
            <a:spLocks noGrp="1"/>
          </p:cNvSpPr>
          <p:nvPr>
            <p:ph type="ftr" sz="quarter" idx="11"/>
          </p:nvPr>
        </p:nvSpPr>
        <p:spPr/>
        <p:txBody>
          <a:bodyPr/>
          <a:lstStyle/>
          <a:p>
            <a:r>
              <a:rPr lang="en-US" smtClean="0"/>
              <a:t>By: Fiseha B.(Msc), Dec 2014,Dilla University</a:t>
            </a:r>
            <a:endParaRPr lang="en-US"/>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12/30/2014</a:t>
            </a:r>
            <a:endParaRPr lang="en-US"/>
          </a:p>
        </p:txBody>
      </p:sp>
      <p:sp>
        <p:nvSpPr>
          <p:cNvPr id="6" name="Footer Placeholder 5"/>
          <p:cNvSpPr>
            <a:spLocks noGrp="1"/>
          </p:cNvSpPr>
          <p:nvPr>
            <p:ph type="ftr" sz="quarter" idx="11"/>
          </p:nvPr>
        </p:nvSpPr>
        <p:spPr/>
        <p:txBody>
          <a:bodyPr/>
          <a:lstStyle/>
          <a:p>
            <a:r>
              <a:rPr lang="en-US" smtClean="0"/>
              <a:t>By: Fiseha B.(Msc), Dec 2014,Dilla University</a:t>
            </a:r>
            <a:endParaRPr lang="en-US"/>
          </a:p>
        </p:txBody>
      </p:sp>
      <p:sp>
        <p:nvSpPr>
          <p:cNvPr id="7" name="Slide Number Placeholder 6"/>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12/30/2014</a:t>
            </a:r>
            <a:endParaRPr lang="en-US"/>
          </a:p>
        </p:txBody>
      </p:sp>
      <p:sp>
        <p:nvSpPr>
          <p:cNvPr id="8" name="Footer Placeholder 7"/>
          <p:cNvSpPr>
            <a:spLocks noGrp="1"/>
          </p:cNvSpPr>
          <p:nvPr>
            <p:ph type="ftr" sz="quarter" idx="11"/>
          </p:nvPr>
        </p:nvSpPr>
        <p:spPr/>
        <p:txBody>
          <a:bodyPr/>
          <a:lstStyle/>
          <a:p>
            <a:r>
              <a:rPr lang="en-US" smtClean="0"/>
              <a:t>By: Fiseha B.(Msc), Dec 2014,Dilla University</a:t>
            </a:r>
            <a:endParaRPr lang="en-US"/>
          </a:p>
        </p:txBody>
      </p:sp>
      <p:sp>
        <p:nvSpPr>
          <p:cNvPr id="9" name="Slide Number Placeholder 8"/>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12/30/2014</a:t>
            </a:r>
            <a:endParaRPr lang="en-US"/>
          </a:p>
        </p:txBody>
      </p:sp>
      <p:sp>
        <p:nvSpPr>
          <p:cNvPr id="4" name="Footer Placeholder 3"/>
          <p:cNvSpPr>
            <a:spLocks noGrp="1"/>
          </p:cNvSpPr>
          <p:nvPr>
            <p:ph type="ftr" sz="quarter" idx="11"/>
          </p:nvPr>
        </p:nvSpPr>
        <p:spPr/>
        <p:txBody>
          <a:bodyPr/>
          <a:lstStyle/>
          <a:p>
            <a:r>
              <a:rPr lang="en-US" smtClean="0"/>
              <a:t>By: Fiseha B.(Msc), Dec 2014,Dilla University</a:t>
            </a:r>
            <a:endParaRPr lang="en-US"/>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12/30/2014</a:t>
            </a:r>
            <a:endParaRPr lang="en-US"/>
          </a:p>
        </p:txBody>
      </p:sp>
      <p:sp>
        <p:nvSpPr>
          <p:cNvPr id="3" name="Footer Placeholder 2"/>
          <p:cNvSpPr>
            <a:spLocks noGrp="1"/>
          </p:cNvSpPr>
          <p:nvPr>
            <p:ph type="ftr" sz="quarter" idx="11"/>
          </p:nvPr>
        </p:nvSpPr>
        <p:spPr/>
        <p:txBody>
          <a:bodyPr/>
          <a:lstStyle/>
          <a:p>
            <a:r>
              <a:rPr lang="en-US" smtClean="0"/>
              <a:t>By: Fiseha B.(Msc), Dec 2014,Dilla University</a:t>
            </a:r>
            <a:endParaRPr lang="en-US"/>
          </a:p>
        </p:txBody>
      </p:sp>
      <p:sp>
        <p:nvSpPr>
          <p:cNvPr id="4" name="Slide Number Placeholder 3"/>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r>
              <a:rPr lang="en-US" smtClean="0"/>
              <a:t>12/30/2014</a:t>
            </a:r>
            <a:endParaRPr lang="en-US"/>
          </a:p>
        </p:txBody>
      </p:sp>
      <p:sp>
        <p:nvSpPr>
          <p:cNvPr id="6" name="Footer Placeholder 5"/>
          <p:cNvSpPr>
            <a:spLocks noGrp="1"/>
          </p:cNvSpPr>
          <p:nvPr>
            <p:ph type="ftr" sz="quarter" idx="11"/>
          </p:nvPr>
        </p:nvSpPr>
        <p:spPr/>
        <p:txBody>
          <a:bodyPr/>
          <a:lstStyle/>
          <a:p>
            <a:r>
              <a:rPr lang="en-US" smtClean="0"/>
              <a:t>By: Fiseha B.(Msc), Dec 2014,Dilla University</a:t>
            </a:r>
            <a:endParaRPr lang="en-US"/>
          </a:p>
        </p:txBody>
      </p:sp>
      <p:sp>
        <p:nvSpPr>
          <p:cNvPr id="7" name="Slide Number Placeholder 6"/>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r>
              <a:rPr lang="en-US" smtClean="0"/>
              <a:t>12/30/2014</a:t>
            </a:r>
            <a:endParaRPr lang="en-US"/>
          </a:p>
        </p:txBody>
      </p:sp>
      <p:sp>
        <p:nvSpPr>
          <p:cNvPr id="6" name="Footer Placeholder 5"/>
          <p:cNvSpPr>
            <a:spLocks noGrp="1"/>
          </p:cNvSpPr>
          <p:nvPr>
            <p:ph type="ftr" sz="quarter" idx="11"/>
          </p:nvPr>
        </p:nvSpPr>
        <p:spPr/>
        <p:txBody>
          <a:bodyPr/>
          <a:lstStyle/>
          <a:p>
            <a:r>
              <a:rPr lang="en-US" smtClean="0"/>
              <a:t>By: Fiseha B.(Msc), Dec 2014,Dilla University</a:t>
            </a:r>
            <a:endParaRPr lang="en-US"/>
          </a:p>
        </p:txBody>
      </p:sp>
      <p:sp>
        <p:nvSpPr>
          <p:cNvPr id="7" name="Slide Number Placeholder 6"/>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12/30/2014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By: Fiseha B.(Msc), Dec 2014,Dilla University</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AF5DA6-5F89-438B-A2EB-F95E5AFEBA8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solidFill>
                  <a:prstClr val="black">
                    <a:tint val="75000"/>
                  </a:prstClr>
                </a:solidFill>
              </a:rPr>
              <a:t>12/30/2014</a:t>
            </a:r>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solidFill>
                  <a:prstClr val="black">
                    <a:tint val="75000"/>
                  </a:prstClr>
                </a:solidFill>
              </a:rPr>
              <a:t>By: Fiseha B.(Msc), Dec 2014,Dilla University</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9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hyperlink" Target="http://www.mysql.com/customers/"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audio" Target="../media/audio1.wav"/></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ctrTitle"/>
          </p:nvPr>
        </p:nvSpPr>
        <p:spPr>
          <a:xfrm>
            <a:off x="228600" y="1447800"/>
            <a:ext cx="8686800" cy="1353820"/>
          </a:xfrm>
        </p:spPr>
        <p:txBody>
          <a:bodyPr>
            <a:normAutofit/>
          </a:bodyPr>
          <a:lstStyle/>
          <a:p>
            <a:pPr eaLnBrk="1" hangingPunct="1"/>
            <a:r>
              <a:rPr lang="en-US" altLang="en-US" sz="4400" b="1" dirty="0" smtClean="0"/>
              <a:t>Web </a:t>
            </a:r>
            <a:r>
              <a:rPr lang="en-US" altLang="en-US" sz="4400" b="1" dirty="0" smtClean="0"/>
              <a:t>Programming</a:t>
            </a:r>
            <a:endParaRPr lang="en-US" altLang="en-US" sz="4400" b="1" dirty="0" smtClean="0"/>
          </a:p>
        </p:txBody>
      </p:sp>
      <p:sp>
        <p:nvSpPr>
          <p:cNvPr id="2" name="Slide Number Placeholder 1"/>
          <p:cNvSpPr>
            <a:spLocks noGrp="1"/>
          </p:cNvSpPr>
          <p:nvPr>
            <p:ph type="sldNum" sz="quarter" idx="12"/>
          </p:nvPr>
        </p:nvSpPr>
        <p:spPr/>
        <p:txBody>
          <a:bodyPr/>
          <a:lstStyle/>
          <a:p>
            <a:fld id="{932184AA-8F08-43BB-9ABD-E09BE07AEE6A}" type="slidenum">
              <a:rPr lang="en-US" smtClean="0">
                <a:solidFill>
                  <a:prstClr val="black">
                    <a:tint val="75000"/>
                  </a:prstClr>
                </a:solidFill>
              </a:rPr>
            </a:fld>
            <a:endParaRPr lang="en-US">
              <a:solidFill>
                <a:prstClr val="black">
                  <a:tint val="75000"/>
                </a:prstClr>
              </a:solidFill>
            </a:endParaRPr>
          </a:p>
        </p:txBody>
      </p:sp>
      <p:sp>
        <p:nvSpPr>
          <p:cNvPr id="8" name="TextBox 1"/>
          <p:cNvSpPr txBox="1">
            <a:spLocks noChangeArrowheads="1"/>
          </p:cNvSpPr>
          <p:nvPr/>
        </p:nvSpPr>
        <p:spPr bwMode="auto">
          <a:xfrm>
            <a:off x="765969" y="3733799"/>
            <a:ext cx="762000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90204" pitchFamily="34" charset="0"/>
              </a:defRPr>
            </a:lvl1pPr>
            <a:lvl2pPr marL="742950" indent="-285750" eaLnBrk="0" hangingPunct="0">
              <a:defRPr>
                <a:solidFill>
                  <a:schemeClr val="tx1"/>
                </a:solidFill>
                <a:latin typeface="Arial" panose="020B0604020202090204" pitchFamily="34" charset="0"/>
              </a:defRPr>
            </a:lvl2pPr>
            <a:lvl3pPr marL="1143000" indent="-228600" eaLnBrk="0" hangingPunct="0">
              <a:defRPr>
                <a:solidFill>
                  <a:schemeClr val="tx1"/>
                </a:solidFill>
                <a:latin typeface="Arial" panose="020B0604020202090204" pitchFamily="34" charset="0"/>
              </a:defRPr>
            </a:lvl3pPr>
            <a:lvl4pPr marL="1600200" indent="-228600" eaLnBrk="0" hangingPunct="0">
              <a:defRPr>
                <a:solidFill>
                  <a:schemeClr val="tx1"/>
                </a:solidFill>
                <a:latin typeface="Arial" panose="020B0604020202090204" pitchFamily="34" charset="0"/>
              </a:defRPr>
            </a:lvl4pPr>
            <a:lvl5pPr marL="2057400" indent="-228600" eaLnBrk="0" hangingPunct="0">
              <a:defRPr>
                <a:solidFill>
                  <a:schemeClr val="tx1"/>
                </a:solidFill>
                <a:latin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defRPr>
            </a:lvl9pPr>
          </a:lstStyle>
          <a:p>
            <a:pPr algn="ctr" eaLnBrk="1" fontAlgn="base" hangingPunct="1">
              <a:spcBef>
                <a:spcPct val="0"/>
              </a:spcBef>
              <a:spcAft>
                <a:spcPct val="0"/>
              </a:spcAft>
            </a:pPr>
            <a:r>
              <a:rPr lang="en-US" altLang="en-US" sz="3600" dirty="0">
                <a:solidFill>
                  <a:srgbClr val="000000"/>
                </a:solidFill>
                <a:latin typeface="Comic Sans MS" panose="030F0902030302020204" pitchFamily="66" charset="0"/>
              </a:rPr>
              <a:t>Chapter 5</a:t>
            </a:r>
            <a:endParaRPr lang="en-US" altLang="en-US" sz="3600" dirty="0" smtClean="0">
              <a:solidFill>
                <a:srgbClr val="000000"/>
              </a:solidFill>
              <a:latin typeface="Comic Sans MS" panose="030F0902030302020204" pitchFamily="66" charset="0"/>
            </a:endParaRPr>
          </a:p>
          <a:p>
            <a:pPr algn="ctr" eaLnBrk="1" fontAlgn="base" hangingPunct="1">
              <a:spcBef>
                <a:spcPct val="0"/>
              </a:spcBef>
              <a:spcAft>
                <a:spcPct val="0"/>
              </a:spcAft>
            </a:pPr>
            <a:r>
              <a:rPr lang="en-US" altLang="en-US" sz="3600" dirty="0" smtClean="0">
                <a:solidFill>
                  <a:srgbClr val="000000"/>
                </a:solidFill>
                <a:latin typeface="Comic Sans MS" panose="030F0902030302020204" pitchFamily="66" charset="0"/>
              </a:rPr>
              <a:t>Data </a:t>
            </a:r>
            <a:r>
              <a:rPr lang="en-US" altLang="en-US" sz="3600" dirty="0">
                <a:solidFill>
                  <a:srgbClr val="000000"/>
                </a:solidFill>
                <a:latin typeface="Comic Sans MS" panose="030F0902030302020204" pitchFamily="66" charset="0"/>
              </a:rPr>
              <a:t>Base manipulation using </a:t>
            </a:r>
            <a:r>
              <a:rPr lang="en-US" altLang="en-US" sz="3600" dirty="0" err="1">
                <a:solidFill>
                  <a:srgbClr val="000000"/>
                </a:solidFill>
                <a:latin typeface="Comic Sans MS" panose="030F0902030302020204" pitchFamily="66" charset="0"/>
              </a:rPr>
              <a:t>php</a:t>
            </a:r>
            <a:endParaRPr lang="en-US" altLang="en-US" sz="3600" dirty="0" smtClean="0">
              <a:solidFill>
                <a:srgbClr val="000000"/>
              </a:solidFill>
              <a:latin typeface="Comic Sans MS" panose="030F0902030302020204"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InnoDB</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The </a:t>
            </a:r>
            <a:r>
              <a:rPr lang="en-US" dirty="0" err="1"/>
              <a:t>InnoDB</a:t>
            </a:r>
            <a:r>
              <a:rPr lang="en-US" dirty="0"/>
              <a:t> tables fully support </a:t>
            </a:r>
            <a:r>
              <a:rPr lang="en-US" dirty="0" smtClean="0"/>
              <a:t>ACID(Atomicity</a:t>
            </a:r>
            <a:r>
              <a:rPr lang="en-US" dirty="0"/>
              <a:t>, Consistency, Isolation, </a:t>
            </a:r>
            <a:r>
              <a:rPr lang="en-US" dirty="0" smtClean="0"/>
              <a:t>Durability) -</a:t>
            </a:r>
            <a:r>
              <a:rPr lang="en-US" dirty="0"/>
              <a:t>compliant and transactions. </a:t>
            </a:r>
            <a:endParaRPr lang="en-US" dirty="0" smtClean="0"/>
          </a:p>
          <a:p>
            <a:r>
              <a:rPr lang="en-US" dirty="0" smtClean="0"/>
              <a:t>They </a:t>
            </a:r>
            <a:r>
              <a:rPr lang="en-US" dirty="0"/>
              <a:t>are also very optimal for </a:t>
            </a:r>
            <a:r>
              <a:rPr lang="en-US" dirty="0" smtClean="0"/>
              <a:t>performance.</a:t>
            </a:r>
            <a:endParaRPr lang="en-US" dirty="0" smtClean="0"/>
          </a:p>
          <a:p>
            <a:r>
              <a:rPr lang="en-US" dirty="0" err="1" smtClean="0"/>
              <a:t>InnoDB</a:t>
            </a:r>
            <a:r>
              <a:rPr lang="en-US" dirty="0" smtClean="0"/>
              <a:t> </a:t>
            </a:r>
            <a:r>
              <a:rPr lang="en-US" dirty="0"/>
              <a:t>table supports foreign keys, commit, rollback, roll-and forward operations. </a:t>
            </a:r>
            <a:endParaRPr lang="en-US" dirty="0" smtClean="0"/>
          </a:p>
          <a:p>
            <a:r>
              <a:rPr lang="en-US" dirty="0" smtClean="0"/>
              <a:t>The </a:t>
            </a:r>
            <a:r>
              <a:rPr lang="en-US" dirty="0"/>
              <a:t>size of the </a:t>
            </a:r>
            <a:r>
              <a:rPr lang="en-US" dirty="0" err="1"/>
              <a:t>InnoDB</a:t>
            </a:r>
            <a:r>
              <a:rPr lang="en-US" dirty="0"/>
              <a:t> table can be up to 64TB.</a:t>
            </a:r>
            <a:endParaRPr lang="en-US" dirty="0"/>
          </a:p>
          <a:p>
            <a:r>
              <a:rPr lang="en-US" dirty="0" smtClean="0"/>
              <a:t>Like </a:t>
            </a:r>
            <a:r>
              <a:rPr lang="en-US" dirty="0" err="1"/>
              <a:t>MyISAM</a:t>
            </a:r>
            <a:r>
              <a:rPr lang="en-US" dirty="0"/>
              <a:t>, the </a:t>
            </a:r>
            <a:r>
              <a:rPr lang="en-US" dirty="0" err="1"/>
              <a:t>InnoDB</a:t>
            </a:r>
            <a:r>
              <a:rPr lang="en-US" dirty="0"/>
              <a:t> tables are portable between different platforms and OSes. </a:t>
            </a:r>
            <a:endParaRPr lang="en-US" dirty="0" smtClean="0"/>
          </a:p>
          <a:p>
            <a:r>
              <a:rPr lang="en-US" dirty="0" smtClean="0"/>
              <a:t>MySQL </a:t>
            </a:r>
            <a:r>
              <a:rPr lang="en-US" dirty="0"/>
              <a:t>also checks and repair </a:t>
            </a:r>
            <a:r>
              <a:rPr lang="en-US" dirty="0" err="1"/>
              <a:t>InnoDB</a:t>
            </a:r>
            <a:r>
              <a:rPr lang="en-US" dirty="0"/>
              <a:t> tables, if necessary, at startup.</a:t>
            </a:r>
            <a:endParaRPr lang="en-US" dirty="0"/>
          </a:p>
        </p:txBody>
      </p:sp>
      <p:sp>
        <p:nvSpPr>
          <p:cNvPr id="5" name="Slide Number Placeholder 4"/>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MERGE</a:t>
            </a:r>
            <a:endParaRPr lang="en-US" dirty="0"/>
          </a:p>
        </p:txBody>
      </p:sp>
      <p:sp>
        <p:nvSpPr>
          <p:cNvPr id="3" name="Content Placeholder 2"/>
          <p:cNvSpPr>
            <a:spLocks noGrp="1"/>
          </p:cNvSpPr>
          <p:nvPr>
            <p:ph idx="1"/>
          </p:nvPr>
        </p:nvSpPr>
        <p:spPr/>
        <p:txBody>
          <a:bodyPr>
            <a:normAutofit fontScale="70000" lnSpcReduction="20000"/>
          </a:bodyPr>
          <a:lstStyle/>
          <a:p>
            <a:endParaRPr lang="en-US" dirty="0"/>
          </a:p>
          <a:p>
            <a:r>
              <a:rPr lang="en-US" dirty="0"/>
              <a:t>A MERGE table is a virtual table that combines multiple </a:t>
            </a:r>
            <a:r>
              <a:rPr lang="en-US" dirty="0" err="1"/>
              <a:t>MyISAM</a:t>
            </a:r>
            <a:r>
              <a:rPr lang="en-US" dirty="0"/>
              <a:t> tables, which has similar structure, into one table. </a:t>
            </a:r>
            <a:endParaRPr lang="en-US" dirty="0" smtClean="0"/>
          </a:p>
          <a:p>
            <a:r>
              <a:rPr lang="en-US" dirty="0" smtClean="0"/>
              <a:t>The </a:t>
            </a:r>
            <a:r>
              <a:rPr lang="en-US" dirty="0"/>
              <a:t>MERGE storage engine is also known as the </a:t>
            </a:r>
            <a:r>
              <a:rPr lang="en-US" dirty="0" err="1">
                <a:solidFill>
                  <a:srgbClr val="FF0000"/>
                </a:solidFill>
              </a:rPr>
              <a:t>MRG_MyISAM</a:t>
            </a:r>
            <a:r>
              <a:rPr lang="en-US" dirty="0"/>
              <a:t> engine. </a:t>
            </a:r>
            <a:endParaRPr lang="en-US" dirty="0" smtClean="0"/>
          </a:p>
          <a:p>
            <a:r>
              <a:rPr lang="en-US" dirty="0" smtClean="0"/>
              <a:t>The </a:t>
            </a:r>
            <a:r>
              <a:rPr lang="en-US" dirty="0"/>
              <a:t>MERGE table does not have its own indexes; it uses indexes of the component tables instead.</a:t>
            </a:r>
            <a:endParaRPr lang="en-US" dirty="0"/>
          </a:p>
          <a:p>
            <a:r>
              <a:rPr lang="en-US" dirty="0" smtClean="0"/>
              <a:t>Using </a:t>
            </a:r>
            <a:r>
              <a:rPr lang="en-US" dirty="0"/>
              <a:t>MERGE table, you can speed up performance in joining multiple tables. </a:t>
            </a:r>
            <a:endParaRPr lang="en-US" dirty="0" smtClean="0"/>
          </a:p>
          <a:p>
            <a:r>
              <a:rPr lang="en-US" dirty="0" smtClean="0"/>
              <a:t>MySQL </a:t>
            </a:r>
            <a:r>
              <a:rPr lang="en-US" dirty="0"/>
              <a:t>only allows you to perform SELECT, DELETE, UPDATE and INSERT operations on the MERGE tables. </a:t>
            </a:r>
            <a:endParaRPr lang="en-US" dirty="0" smtClean="0"/>
          </a:p>
          <a:p>
            <a:r>
              <a:rPr lang="en-US" dirty="0" smtClean="0"/>
              <a:t>If </a:t>
            </a:r>
            <a:r>
              <a:rPr lang="en-US" dirty="0"/>
              <a:t>you use </a:t>
            </a:r>
            <a:r>
              <a:rPr lang="en-US" dirty="0">
                <a:solidFill>
                  <a:srgbClr val="FF0000"/>
                </a:solidFill>
              </a:rPr>
              <a:t>DROP TABLE </a:t>
            </a:r>
            <a:r>
              <a:rPr lang="en-US" dirty="0"/>
              <a:t>statement on a MERGE table, only MERGE specification is removed. The underlying tables will not be affected.</a:t>
            </a:r>
            <a:endParaRPr lang="en-US" dirty="0"/>
          </a:p>
        </p:txBody>
      </p:sp>
      <p:sp>
        <p:nvSpPr>
          <p:cNvPr id="5" name="Slide Number Placeholder 4"/>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5300" y="152400"/>
            <a:ext cx="8229600" cy="639762"/>
          </a:xfrm>
        </p:spPr>
        <p:txBody>
          <a:bodyPr>
            <a:noAutofit/>
          </a:bodyPr>
          <a:lstStyle/>
          <a:p>
            <a:r>
              <a:rPr lang="en-US" sz="3200" dirty="0"/>
              <a:t>Memory</a:t>
            </a:r>
            <a:br>
              <a:rPr lang="en-US" sz="3200" dirty="0"/>
            </a:br>
            <a:endParaRPr lang="en-US" sz="3200" dirty="0"/>
          </a:p>
        </p:txBody>
      </p:sp>
      <p:sp>
        <p:nvSpPr>
          <p:cNvPr id="3" name="Content Placeholder 2"/>
          <p:cNvSpPr>
            <a:spLocks noGrp="1"/>
          </p:cNvSpPr>
          <p:nvPr>
            <p:ph idx="1"/>
          </p:nvPr>
        </p:nvSpPr>
        <p:spPr>
          <a:xfrm>
            <a:off x="457200" y="762001"/>
            <a:ext cx="7620000" cy="2312266"/>
          </a:xfrm>
        </p:spPr>
        <p:txBody>
          <a:bodyPr>
            <a:normAutofit fontScale="70000" lnSpcReduction="20000"/>
          </a:bodyPr>
          <a:lstStyle/>
          <a:p>
            <a:pPr fontAlgn="base"/>
            <a:r>
              <a:rPr lang="en-US" dirty="0" smtClean="0"/>
              <a:t>The </a:t>
            </a:r>
            <a:r>
              <a:rPr lang="en-US" dirty="0"/>
              <a:t>memory tables are stored in memory and used hash indexes so that they are faster than </a:t>
            </a:r>
            <a:r>
              <a:rPr lang="en-US" dirty="0" err="1"/>
              <a:t>MyISAM</a:t>
            </a:r>
            <a:r>
              <a:rPr lang="en-US" dirty="0"/>
              <a:t> tables. </a:t>
            </a:r>
            <a:endParaRPr lang="en-US" dirty="0" smtClean="0"/>
          </a:p>
          <a:p>
            <a:pPr fontAlgn="base"/>
            <a:r>
              <a:rPr lang="en-US" dirty="0" smtClean="0"/>
              <a:t>The </a:t>
            </a:r>
            <a:r>
              <a:rPr lang="en-US" dirty="0"/>
              <a:t>lifetime of the data of the memory tables depends on the up time of the database </a:t>
            </a:r>
            <a:r>
              <a:rPr lang="en-US" dirty="0" smtClean="0"/>
              <a:t>server.</a:t>
            </a:r>
            <a:endParaRPr lang="en-US" dirty="0" smtClean="0"/>
          </a:p>
          <a:p>
            <a:pPr fontAlgn="base"/>
            <a:r>
              <a:rPr lang="en-US" dirty="0" smtClean="0"/>
              <a:t>The </a:t>
            </a:r>
            <a:r>
              <a:rPr lang="en-US" dirty="0"/>
              <a:t>memory storage engine is formerly known as </a:t>
            </a:r>
            <a:r>
              <a:rPr lang="en-US" dirty="0">
                <a:solidFill>
                  <a:srgbClr val="FF0000"/>
                </a:solidFill>
              </a:rPr>
              <a:t>HEAP</a:t>
            </a:r>
            <a:r>
              <a:rPr lang="en-US" dirty="0"/>
              <a:t>.</a:t>
            </a:r>
            <a:endParaRPr lang="en-US" dirty="0"/>
          </a:p>
          <a:p>
            <a:endParaRPr lang="en-US" dirty="0"/>
          </a:p>
        </p:txBody>
      </p:sp>
      <p:sp>
        <p:nvSpPr>
          <p:cNvPr id="5" name="Slide Number Placeholder 4"/>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
        <p:nvSpPr>
          <p:cNvPr id="6" name="TextBox 5"/>
          <p:cNvSpPr txBox="1"/>
          <p:nvPr/>
        </p:nvSpPr>
        <p:spPr>
          <a:xfrm>
            <a:off x="685800" y="3714460"/>
            <a:ext cx="7467600" cy="2308324"/>
          </a:xfrm>
          <a:prstGeom prst="rect">
            <a:avLst/>
          </a:prstGeom>
          <a:noFill/>
        </p:spPr>
        <p:txBody>
          <a:bodyPr wrap="square" rtlCol="0">
            <a:spAutoFit/>
          </a:bodyPr>
          <a:lstStyle/>
          <a:p>
            <a:pPr marL="285750" indent="-285750">
              <a:buFont typeface="Arial" panose="020B0604020202090204" pitchFamily="34" charset="0"/>
              <a:buChar char="•"/>
            </a:pPr>
            <a:r>
              <a:rPr lang="en-US" dirty="0" smtClean="0"/>
              <a:t>The archive storage engine allows you to store a large number of records, which for archiving purpose, into a compressed format to save disk space. </a:t>
            </a:r>
            <a:endParaRPr lang="en-US" dirty="0" smtClean="0"/>
          </a:p>
          <a:p>
            <a:pPr marL="285750" indent="-285750">
              <a:buFont typeface="Arial" panose="020B0604020202090204" pitchFamily="34" charset="0"/>
              <a:buChar char="•"/>
            </a:pPr>
            <a:r>
              <a:rPr lang="en-US" dirty="0" smtClean="0"/>
              <a:t>The archive storage engine compresses a record when it is inserted and decompress it using </a:t>
            </a:r>
            <a:r>
              <a:rPr lang="en-US" dirty="0" err="1" smtClean="0"/>
              <a:t>zlib</a:t>
            </a:r>
            <a:r>
              <a:rPr lang="en-US" dirty="0" smtClean="0"/>
              <a:t> library as it is read.</a:t>
            </a:r>
            <a:endParaRPr lang="en-US" dirty="0" smtClean="0"/>
          </a:p>
          <a:p>
            <a:pPr marL="285750" indent="-285750">
              <a:buFont typeface="Arial" panose="020B0604020202090204" pitchFamily="34" charset="0"/>
              <a:buChar char="•"/>
            </a:pPr>
            <a:r>
              <a:rPr lang="en-US" dirty="0" smtClean="0"/>
              <a:t>The archive tables only allow INSERT and SELECT commands.</a:t>
            </a:r>
            <a:endParaRPr lang="en-US" dirty="0" smtClean="0"/>
          </a:p>
          <a:p>
            <a:pPr marL="285750" indent="-285750">
              <a:buFont typeface="Arial" panose="020B0604020202090204" pitchFamily="34" charset="0"/>
              <a:buChar char="•"/>
            </a:pPr>
            <a:r>
              <a:rPr lang="en-US" dirty="0" smtClean="0"/>
              <a:t>The archive tables do not support indexes, so reading records requires a full table scanning.</a:t>
            </a:r>
            <a:endParaRPr lang="en-US" dirty="0"/>
          </a:p>
        </p:txBody>
      </p:sp>
      <p:sp>
        <p:nvSpPr>
          <p:cNvPr id="7" name="TextBox 6"/>
          <p:cNvSpPr txBox="1"/>
          <p:nvPr/>
        </p:nvSpPr>
        <p:spPr>
          <a:xfrm>
            <a:off x="876300" y="3072825"/>
            <a:ext cx="7086600" cy="584775"/>
          </a:xfrm>
          <a:prstGeom prst="rect">
            <a:avLst/>
          </a:prstGeom>
        </p:spPr>
        <p:txBody>
          <a:bodyPr vert="horz" lIns="91440" tIns="45720" rIns="91440" bIns="45720" rtlCol="0" anchor="ctr">
            <a:noAutofit/>
          </a:bodyPr>
          <a:lstStyle>
            <a:lvl1pPr algn="ctr">
              <a:spcBef>
                <a:spcPct val="0"/>
              </a:spcBef>
              <a:buNone/>
              <a:defRPr sz="3200">
                <a:latin typeface="+mj-lt"/>
                <a:ea typeface="+mj-ea"/>
                <a:cs typeface="+mj-cs"/>
              </a:defRPr>
            </a:lvl1pPr>
          </a:lstStyle>
          <a:p>
            <a:r>
              <a:rPr lang="en-US" dirty="0"/>
              <a:t>Archive</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609600"/>
          </a:xfrm>
        </p:spPr>
        <p:txBody>
          <a:bodyPr>
            <a:noAutofit/>
          </a:bodyPr>
          <a:lstStyle/>
          <a:p>
            <a:r>
              <a:rPr lang="en-US" sz="3200" dirty="0" smtClean="0"/>
              <a:t>CSV</a:t>
            </a:r>
            <a:endParaRPr lang="en-US" sz="3200" dirty="0"/>
          </a:p>
        </p:txBody>
      </p:sp>
      <p:sp>
        <p:nvSpPr>
          <p:cNvPr id="3" name="Content Placeholder 2"/>
          <p:cNvSpPr>
            <a:spLocks noGrp="1"/>
          </p:cNvSpPr>
          <p:nvPr>
            <p:ph idx="1"/>
          </p:nvPr>
        </p:nvSpPr>
        <p:spPr>
          <a:xfrm>
            <a:off x="381000" y="914400"/>
            <a:ext cx="8229600" cy="4525963"/>
          </a:xfrm>
        </p:spPr>
        <p:txBody>
          <a:bodyPr>
            <a:normAutofit fontScale="70000" lnSpcReduction="20000"/>
          </a:bodyPr>
          <a:lstStyle/>
          <a:p>
            <a:r>
              <a:rPr lang="en-US" dirty="0" smtClean="0"/>
              <a:t>The </a:t>
            </a:r>
            <a:r>
              <a:rPr lang="en-US" dirty="0"/>
              <a:t>CSV storage engine stores data in comma-separated values file format. </a:t>
            </a:r>
            <a:endParaRPr lang="en-US" dirty="0" smtClean="0"/>
          </a:p>
          <a:p>
            <a:r>
              <a:rPr lang="en-US" dirty="0" smtClean="0"/>
              <a:t>A </a:t>
            </a:r>
            <a:r>
              <a:rPr lang="en-US" dirty="0"/>
              <a:t>CSV table brings a convenient way to migrate data into non-SQL applications such as spreadsheet software.</a:t>
            </a:r>
            <a:endParaRPr lang="en-US" dirty="0"/>
          </a:p>
          <a:p>
            <a:r>
              <a:rPr lang="en-US" dirty="0" smtClean="0"/>
              <a:t>CSV </a:t>
            </a:r>
            <a:r>
              <a:rPr lang="en-US" dirty="0"/>
              <a:t>table does not support NULL data type and read operation requires a full table scan</a:t>
            </a:r>
            <a:r>
              <a:rPr lang="en-US" dirty="0" smtClean="0"/>
              <a:t>.</a:t>
            </a:r>
            <a:endParaRPr lang="en-US" dirty="0" smtClean="0"/>
          </a:p>
          <a:p>
            <a:endParaRPr lang="en-US" dirty="0"/>
          </a:p>
          <a:p>
            <a:pPr marL="0" indent="0">
              <a:buNone/>
            </a:pPr>
            <a:r>
              <a:rPr lang="en-US" dirty="0" smtClean="0"/>
              <a:t>			</a:t>
            </a:r>
            <a:r>
              <a:rPr lang="en-US" sz="4600" dirty="0">
                <a:latin typeface="+mj-lt"/>
                <a:ea typeface="+mj-ea"/>
                <a:cs typeface="+mj-cs"/>
              </a:rPr>
              <a:t>FEDERATED</a:t>
            </a:r>
            <a:endParaRPr lang="en-US" sz="4600" dirty="0">
              <a:latin typeface="+mj-lt"/>
              <a:ea typeface="+mj-ea"/>
              <a:cs typeface="+mj-cs"/>
            </a:endParaRPr>
          </a:p>
          <a:p>
            <a:r>
              <a:rPr lang="en-US" dirty="0" smtClean="0"/>
              <a:t>The </a:t>
            </a:r>
            <a:r>
              <a:rPr lang="en-US" dirty="0"/>
              <a:t>FEDERATED storage engine allows you to manage data from a </a:t>
            </a:r>
            <a:r>
              <a:rPr lang="en-US" dirty="0">
                <a:solidFill>
                  <a:srgbClr val="FF0000"/>
                </a:solidFill>
              </a:rPr>
              <a:t>remote MySQL </a:t>
            </a:r>
            <a:r>
              <a:rPr lang="en-US" dirty="0"/>
              <a:t>server without using cluster or replication technology. </a:t>
            </a:r>
            <a:endParaRPr lang="en-US" dirty="0" smtClean="0"/>
          </a:p>
          <a:p>
            <a:r>
              <a:rPr lang="en-US" dirty="0" smtClean="0"/>
              <a:t>The </a:t>
            </a:r>
            <a:r>
              <a:rPr lang="en-US" dirty="0"/>
              <a:t>local federated table stores no data. When you query data from a local federated table, the data is pull automatically from the remote federated tables.</a:t>
            </a:r>
            <a:endParaRPr lang="en-US" dirty="0"/>
          </a:p>
        </p:txBody>
      </p:sp>
      <p:sp>
        <p:nvSpPr>
          <p:cNvPr id="5" name="Slide Number Placeholder 4"/>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normAutofit fontScale="90000"/>
          </a:bodyPr>
          <a:lstStyle/>
          <a:p>
            <a:pPr algn="l" eaLnBrk="1" hangingPunct="1"/>
            <a:r>
              <a:rPr lang="en-US" altLang="en-US" dirty="0" smtClean="0"/>
              <a:t>Web Security: </a:t>
            </a:r>
            <a:br>
              <a:rPr lang="en-US" altLang="en-US" dirty="0" smtClean="0"/>
            </a:br>
            <a:r>
              <a:rPr lang="en-US" altLang="en-US" dirty="0" smtClean="0"/>
              <a:t>	HTTP </a:t>
            </a:r>
            <a:r>
              <a:rPr lang="en-US" altLang="en-US" dirty="0" smtClean="0"/>
              <a:t>Authentication</a:t>
            </a:r>
            <a:endParaRPr lang="en-US" altLang="en-US" dirty="0" smtClean="0"/>
          </a:p>
        </p:txBody>
      </p:sp>
      <p:sp>
        <p:nvSpPr>
          <p:cNvPr id="3075" name="Rectangle 3"/>
          <p:cNvSpPr>
            <a:spLocks noGrp="1" noChangeArrowheads="1"/>
          </p:cNvSpPr>
          <p:nvPr>
            <p:ph idx="1"/>
          </p:nvPr>
        </p:nvSpPr>
        <p:spPr>
          <a:xfrm>
            <a:off x="685800" y="2057400"/>
            <a:ext cx="7772400" cy="2819400"/>
          </a:xfrm>
        </p:spPr>
        <p:txBody>
          <a:bodyPr>
            <a:normAutofit fontScale="92500" lnSpcReduction="10000"/>
          </a:bodyPr>
          <a:lstStyle/>
          <a:p>
            <a:pPr eaLnBrk="1" hangingPunct="1"/>
            <a:r>
              <a:rPr lang="en-US" altLang="en-US" sz="2000" smtClean="0"/>
              <a:t>Protect web content from those who don’t have a “need to know”</a:t>
            </a:r>
            <a:endParaRPr lang="en-US" altLang="en-US" sz="2000" smtClean="0"/>
          </a:p>
          <a:p>
            <a:pPr eaLnBrk="1" hangingPunct="1"/>
            <a:r>
              <a:rPr lang="en-US" altLang="en-US" sz="2000" smtClean="0"/>
              <a:t>Require users to authenticate using a userid/password before they are allowed access to certain URLs</a:t>
            </a:r>
            <a:endParaRPr lang="en-US" altLang="en-US" sz="2000" smtClean="0"/>
          </a:p>
          <a:p>
            <a:pPr eaLnBrk="1" hangingPunct="1"/>
            <a:r>
              <a:rPr lang="en-US" altLang="en-US" sz="2000" smtClean="0"/>
              <a:t>HTTP/1.1 requires that when a user makes a request for a protected resource the server responds with a authentication request header</a:t>
            </a:r>
            <a:endParaRPr lang="en-US" altLang="en-US" sz="2000" smtClean="0"/>
          </a:p>
          <a:p>
            <a:pPr lvl="1" eaLnBrk="1" hangingPunct="1"/>
            <a:r>
              <a:rPr lang="en-US" altLang="en-US" sz="1800" smtClean="0"/>
              <a:t>WWW-Authenticate</a:t>
            </a:r>
            <a:endParaRPr lang="en-US" altLang="en-US" sz="1800" smtClean="0"/>
          </a:p>
          <a:p>
            <a:pPr lvl="2" eaLnBrk="1" hangingPunct="1"/>
            <a:r>
              <a:rPr lang="en-US" altLang="en-US" sz="1600" smtClean="0"/>
              <a:t>contains enough pertinent information to carry out a “challenge-response” session  between the user and the server</a:t>
            </a:r>
            <a:endParaRPr lang="en-US" altLang="en-US" sz="1600" smtClean="0"/>
          </a:p>
        </p:txBody>
      </p:sp>
      <p:sp>
        <p:nvSpPr>
          <p:cNvPr id="3076" name="AutoShape 4"/>
          <p:cNvSpPr>
            <a:spLocks noChangeArrowheads="1"/>
          </p:cNvSpPr>
          <p:nvPr/>
        </p:nvSpPr>
        <p:spPr bwMode="auto">
          <a:xfrm>
            <a:off x="5867400" y="4800600"/>
            <a:ext cx="1905000" cy="1371600"/>
          </a:xfrm>
          <a:prstGeom prst="flowChartMagneticDisk">
            <a:avLst/>
          </a:prstGeom>
          <a:solidFill>
            <a:schemeClr val="accent1"/>
          </a:solidFill>
          <a:ln w="12700">
            <a:solidFill>
              <a:schemeClr val="tx1"/>
            </a:solidFill>
            <a:round/>
            <a:headEnd type="none" w="sm" len="sm"/>
            <a:tailEnd type="none" w="sm" len="sm"/>
          </a:ln>
        </p:spPr>
        <p:txBody>
          <a:bodyPr wrap="none" anchor="ctr"/>
          <a:lstStyle>
            <a:lvl1pPr>
              <a:defRPr sz="2400">
                <a:solidFill>
                  <a:schemeClr val="tx1"/>
                </a:solidFill>
                <a:latin typeface="Times New Roman" panose="02020503050405090304" pitchFamily="18" charset="0"/>
              </a:defRPr>
            </a:lvl1pPr>
            <a:lvl2pPr marL="742950" indent="-285750">
              <a:defRPr sz="2400">
                <a:solidFill>
                  <a:schemeClr val="tx1"/>
                </a:solidFill>
                <a:latin typeface="Times New Roman" panose="02020503050405090304" pitchFamily="18" charset="0"/>
              </a:defRPr>
            </a:lvl2pPr>
            <a:lvl3pPr marL="1143000" indent="-228600">
              <a:defRPr sz="2400">
                <a:solidFill>
                  <a:schemeClr val="tx1"/>
                </a:solidFill>
                <a:latin typeface="Times New Roman" panose="02020503050405090304" pitchFamily="18" charset="0"/>
              </a:defRPr>
            </a:lvl3pPr>
            <a:lvl4pPr marL="1600200" indent="-228600">
              <a:defRPr sz="2400">
                <a:solidFill>
                  <a:schemeClr val="tx1"/>
                </a:solidFill>
                <a:latin typeface="Times New Roman" panose="02020503050405090304" pitchFamily="18" charset="0"/>
              </a:defRPr>
            </a:lvl4pPr>
            <a:lvl5pPr marL="2057400" indent="-22860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endParaRPr lang="en-US" altLang="en-US"/>
          </a:p>
        </p:txBody>
      </p:sp>
      <p:sp>
        <p:nvSpPr>
          <p:cNvPr id="3077" name="Text Box 5"/>
          <p:cNvSpPr txBox="1">
            <a:spLocks noChangeArrowheads="1"/>
          </p:cNvSpPr>
          <p:nvPr/>
        </p:nvSpPr>
        <p:spPr bwMode="auto">
          <a:xfrm>
            <a:off x="6096000" y="5486400"/>
            <a:ext cx="1447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503050405090304" pitchFamily="18" charset="0"/>
              </a:defRPr>
            </a:lvl1pPr>
            <a:lvl2pPr marL="742950" indent="-285750">
              <a:defRPr sz="2400">
                <a:solidFill>
                  <a:schemeClr val="tx1"/>
                </a:solidFill>
                <a:latin typeface="Times New Roman" panose="02020503050405090304" pitchFamily="18" charset="0"/>
              </a:defRPr>
            </a:lvl2pPr>
            <a:lvl3pPr marL="1143000" indent="-228600">
              <a:defRPr sz="2400">
                <a:solidFill>
                  <a:schemeClr val="tx1"/>
                </a:solidFill>
                <a:latin typeface="Times New Roman" panose="02020503050405090304" pitchFamily="18" charset="0"/>
              </a:defRPr>
            </a:lvl3pPr>
            <a:lvl4pPr marL="1600200" indent="-228600">
              <a:defRPr sz="2400">
                <a:solidFill>
                  <a:schemeClr val="tx1"/>
                </a:solidFill>
                <a:latin typeface="Times New Roman" panose="02020503050405090304" pitchFamily="18" charset="0"/>
              </a:defRPr>
            </a:lvl4pPr>
            <a:lvl5pPr marL="2057400" indent="-22860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pPr>
              <a:spcBef>
                <a:spcPct val="50000"/>
              </a:spcBef>
            </a:pPr>
            <a:r>
              <a:rPr lang="en-US" altLang="en-US" sz="2000"/>
              <a:t>Web Server</a:t>
            </a:r>
            <a:endParaRPr lang="en-US" altLang="en-US" sz="2000"/>
          </a:p>
        </p:txBody>
      </p:sp>
      <p:sp>
        <p:nvSpPr>
          <p:cNvPr id="3078" name="Text Box 7"/>
          <p:cNvSpPr txBox="1">
            <a:spLocks noChangeArrowheads="1"/>
          </p:cNvSpPr>
          <p:nvPr/>
        </p:nvSpPr>
        <p:spPr bwMode="auto">
          <a:xfrm>
            <a:off x="1066800" y="4876800"/>
            <a:ext cx="1752600" cy="1204913"/>
          </a:xfrm>
          <a:prstGeom prst="rect">
            <a:avLst/>
          </a:prstGeom>
          <a:solidFill>
            <a:srgbClr val="FF9900"/>
          </a:solidFill>
          <a:ln w="12700">
            <a:solidFill>
              <a:srgbClr val="FFFF99"/>
            </a:solidFill>
            <a:miter lim="800000"/>
            <a:headEnd type="none" w="sm" len="sm"/>
            <a:tailEnd type="none" w="sm" len="sm"/>
          </a:ln>
        </p:spPr>
        <p:txBody>
          <a:bodyPr>
            <a:spAutoFit/>
          </a:bodyPr>
          <a:lstStyle>
            <a:lvl1pPr>
              <a:defRPr sz="2400">
                <a:solidFill>
                  <a:schemeClr val="tx1"/>
                </a:solidFill>
                <a:latin typeface="Times New Roman" panose="02020503050405090304" pitchFamily="18" charset="0"/>
              </a:defRPr>
            </a:lvl1pPr>
            <a:lvl2pPr marL="742950" indent="-285750">
              <a:defRPr sz="2400">
                <a:solidFill>
                  <a:schemeClr val="tx1"/>
                </a:solidFill>
                <a:latin typeface="Times New Roman" panose="02020503050405090304" pitchFamily="18" charset="0"/>
              </a:defRPr>
            </a:lvl2pPr>
            <a:lvl3pPr marL="1143000" indent="-228600">
              <a:defRPr sz="2400">
                <a:solidFill>
                  <a:schemeClr val="tx1"/>
                </a:solidFill>
                <a:latin typeface="Times New Roman" panose="02020503050405090304" pitchFamily="18" charset="0"/>
              </a:defRPr>
            </a:lvl3pPr>
            <a:lvl4pPr marL="1600200" indent="-228600">
              <a:defRPr sz="2400">
                <a:solidFill>
                  <a:schemeClr val="tx1"/>
                </a:solidFill>
                <a:latin typeface="Times New Roman" panose="02020503050405090304" pitchFamily="18" charset="0"/>
              </a:defRPr>
            </a:lvl4pPr>
            <a:lvl5pPr marL="2057400" indent="-22860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pPr algn="ctr">
              <a:spcBef>
                <a:spcPct val="50000"/>
              </a:spcBef>
            </a:pPr>
            <a:endParaRPr lang="en-US" altLang="en-US" sz="1800"/>
          </a:p>
          <a:p>
            <a:pPr algn="ctr">
              <a:spcBef>
                <a:spcPct val="50000"/>
              </a:spcBef>
            </a:pPr>
            <a:r>
              <a:rPr lang="en-US" altLang="en-US" sz="1800"/>
              <a:t>Client</a:t>
            </a:r>
            <a:endParaRPr lang="en-US" altLang="en-US" sz="1800"/>
          </a:p>
          <a:p>
            <a:pPr algn="ctr">
              <a:spcBef>
                <a:spcPct val="50000"/>
              </a:spcBef>
            </a:pPr>
            <a:endParaRPr lang="en-US" altLang="en-US" sz="1800"/>
          </a:p>
        </p:txBody>
      </p:sp>
      <p:sp>
        <p:nvSpPr>
          <p:cNvPr id="3079" name="Line 8"/>
          <p:cNvSpPr>
            <a:spLocks noChangeShapeType="1"/>
          </p:cNvSpPr>
          <p:nvPr/>
        </p:nvSpPr>
        <p:spPr bwMode="auto">
          <a:xfrm>
            <a:off x="2819400" y="5181600"/>
            <a:ext cx="3048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0" name="Text Box 9"/>
          <p:cNvSpPr txBox="1">
            <a:spLocks noChangeArrowheads="1"/>
          </p:cNvSpPr>
          <p:nvPr/>
        </p:nvSpPr>
        <p:spPr bwMode="auto">
          <a:xfrm>
            <a:off x="2895600" y="4724400"/>
            <a:ext cx="2819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503050405090304" pitchFamily="18" charset="0"/>
              </a:defRPr>
            </a:lvl1pPr>
            <a:lvl2pPr marL="742950" indent="-285750">
              <a:defRPr sz="2400">
                <a:solidFill>
                  <a:schemeClr val="tx1"/>
                </a:solidFill>
                <a:latin typeface="Times New Roman" panose="02020503050405090304" pitchFamily="18" charset="0"/>
              </a:defRPr>
            </a:lvl2pPr>
            <a:lvl3pPr marL="1143000" indent="-228600">
              <a:defRPr sz="2400">
                <a:solidFill>
                  <a:schemeClr val="tx1"/>
                </a:solidFill>
                <a:latin typeface="Times New Roman" panose="02020503050405090304" pitchFamily="18" charset="0"/>
              </a:defRPr>
            </a:lvl3pPr>
            <a:lvl4pPr marL="1600200" indent="-228600">
              <a:defRPr sz="2400">
                <a:solidFill>
                  <a:schemeClr val="tx1"/>
                </a:solidFill>
                <a:latin typeface="Times New Roman" panose="02020503050405090304" pitchFamily="18" charset="0"/>
              </a:defRPr>
            </a:lvl4pPr>
            <a:lvl5pPr marL="2057400" indent="-22860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pPr>
              <a:spcBef>
                <a:spcPct val="50000"/>
              </a:spcBef>
            </a:pPr>
            <a:r>
              <a:rPr lang="en-US" altLang="en-US" sz="1400"/>
              <a:t>Client requests a protected resource</a:t>
            </a:r>
            <a:endParaRPr lang="en-US" altLang="en-US" sz="1400"/>
          </a:p>
        </p:txBody>
      </p:sp>
      <p:sp>
        <p:nvSpPr>
          <p:cNvPr id="3081" name="Line 10"/>
          <p:cNvSpPr>
            <a:spLocks noChangeShapeType="1"/>
          </p:cNvSpPr>
          <p:nvPr/>
        </p:nvSpPr>
        <p:spPr bwMode="auto">
          <a:xfrm flipH="1">
            <a:off x="2819400" y="5791200"/>
            <a:ext cx="3048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wrap="none" anchor="ctr"/>
          <a:lstStyle/>
          <a:p>
            <a:endParaRPr lang="en-US"/>
          </a:p>
        </p:txBody>
      </p:sp>
      <p:sp>
        <p:nvSpPr>
          <p:cNvPr id="3082" name="Rectangle 11"/>
          <p:cNvSpPr>
            <a:spLocks noChangeArrowheads="1"/>
          </p:cNvSpPr>
          <p:nvPr/>
        </p:nvSpPr>
        <p:spPr bwMode="auto">
          <a:xfrm>
            <a:off x="2982118" y="5539365"/>
            <a:ext cx="2646363"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panose="02020503050405090304" pitchFamily="18" charset="0"/>
              </a:defRPr>
            </a:lvl1pPr>
            <a:lvl2pPr marL="742950" indent="-285750">
              <a:defRPr sz="2400">
                <a:solidFill>
                  <a:schemeClr val="tx1"/>
                </a:solidFill>
                <a:latin typeface="Times New Roman" panose="02020503050405090304" pitchFamily="18" charset="0"/>
              </a:defRPr>
            </a:lvl2pPr>
            <a:lvl3pPr marL="1143000" indent="-228600">
              <a:defRPr sz="2400">
                <a:solidFill>
                  <a:schemeClr val="tx1"/>
                </a:solidFill>
                <a:latin typeface="Times New Roman" panose="02020503050405090304" pitchFamily="18" charset="0"/>
              </a:defRPr>
            </a:lvl3pPr>
            <a:lvl4pPr marL="1600200" indent="-228600">
              <a:defRPr sz="2400">
                <a:solidFill>
                  <a:schemeClr val="tx1"/>
                </a:solidFill>
                <a:latin typeface="Times New Roman" panose="02020503050405090304" pitchFamily="18" charset="0"/>
              </a:defRPr>
            </a:lvl4pPr>
            <a:lvl5pPr marL="2057400" indent="-22860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r>
              <a:rPr lang="en-US" altLang="en-US" sz="1400" dirty="0"/>
              <a:t>Server responds with a 401 (not </a:t>
            </a:r>
            <a:endParaRPr lang="en-US" altLang="en-US" sz="1400" dirty="0"/>
          </a:p>
          <a:p>
            <a:r>
              <a:rPr lang="en-US" altLang="en-US" sz="1400" dirty="0"/>
              <a:t>authorized and a challenge request</a:t>
            </a:r>
            <a:endParaRPr lang="en-US" altLang="en-US" sz="1400" dirty="0"/>
          </a:p>
          <a:p>
            <a:r>
              <a:rPr lang="en-US" altLang="en-US" sz="1400" dirty="0"/>
              <a:t>for the client to authenticate</a:t>
            </a:r>
            <a:endParaRPr lang="en-US" altLang="en-US" sz="1400" dirty="0"/>
          </a:p>
        </p:txBody>
      </p:sp>
      <p:sp>
        <p:nvSpPr>
          <p:cNvPr id="3" name="Slide Number Placeholder 2"/>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normAutofit fontScale="90000"/>
          </a:bodyPr>
          <a:lstStyle/>
          <a:p>
            <a:pPr algn="l" eaLnBrk="1" hangingPunct="1"/>
            <a:r>
              <a:rPr lang="en-US" altLang="en-US" dirty="0" smtClean="0"/>
              <a:t>Web security:</a:t>
            </a:r>
            <a:br>
              <a:rPr lang="en-US" altLang="en-US" dirty="0" smtClean="0"/>
            </a:br>
            <a:r>
              <a:rPr lang="en-US" altLang="en-US" dirty="0" smtClean="0"/>
              <a:t>Client </a:t>
            </a:r>
            <a:r>
              <a:rPr lang="en-US" altLang="en-US" dirty="0" smtClean="0"/>
              <a:t>Response</a:t>
            </a:r>
            <a:endParaRPr lang="en-US" altLang="en-US" dirty="0" smtClean="0"/>
          </a:p>
        </p:txBody>
      </p:sp>
      <p:sp>
        <p:nvSpPr>
          <p:cNvPr id="4099" name="Rectangle 3"/>
          <p:cNvSpPr>
            <a:spLocks noGrp="1" noChangeArrowheads="1"/>
          </p:cNvSpPr>
          <p:nvPr>
            <p:ph idx="1"/>
          </p:nvPr>
        </p:nvSpPr>
        <p:spPr/>
        <p:txBody>
          <a:bodyPr/>
          <a:lstStyle/>
          <a:p>
            <a:pPr eaLnBrk="1" hangingPunct="1"/>
            <a:r>
              <a:rPr lang="en-US" altLang="en-US" sz="2000" dirty="0" smtClean="0"/>
              <a:t>Well established clients like Firefox, Internet Explorer …. responds to the challenge request (WWW-Authenticate) by presenting the user with a small pop-up window with data entry fields for</a:t>
            </a:r>
            <a:endParaRPr lang="en-US" altLang="en-US" sz="2000" dirty="0" smtClean="0"/>
          </a:p>
          <a:p>
            <a:pPr lvl="1" eaLnBrk="1" hangingPunct="1"/>
            <a:r>
              <a:rPr lang="en-US" altLang="en-US" sz="1800" dirty="0" err="1" smtClean="0"/>
              <a:t>userid</a:t>
            </a:r>
            <a:endParaRPr lang="en-US" altLang="en-US" sz="1800" dirty="0" smtClean="0"/>
          </a:p>
          <a:p>
            <a:pPr lvl="1" eaLnBrk="1" hangingPunct="1"/>
            <a:r>
              <a:rPr lang="en-US" altLang="en-US" sz="1800" dirty="0" smtClean="0"/>
              <a:t>password </a:t>
            </a:r>
            <a:endParaRPr lang="en-US" altLang="en-US" sz="1800" dirty="0" smtClean="0"/>
          </a:p>
          <a:p>
            <a:pPr lvl="1" eaLnBrk="1" hangingPunct="1"/>
            <a:r>
              <a:rPr lang="en-US" altLang="en-US" sz="1800" dirty="0" smtClean="0"/>
              <a:t>a Submit button and a Cancel button</a:t>
            </a:r>
            <a:endParaRPr lang="en-US" altLang="en-US" sz="1800" dirty="0" smtClean="0"/>
          </a:p>
          <a:p>
            <a:pPr eaLnBrk="1" hangingPunct="1"/>
            <a:r>
              <a:rPr lang="en-US" altLang="en-US" sz="2000" dirty="0" smtClean="0"/>
              <a:t>entering a valid </a:t>
            </a:r>
            <a:r>
              <a:rPr lang="en-US" altLang="en-US" sz="2000" dirty="0" err="1" smtClean="0"/>
              <a:t>userid</a:t>
            </a:r>
            <a:r>
              <a:rPr lang="en-US" altLang="en-US" sz="2000" dirty="0" smtClean="0"/>
              <a:t> and password will post the data to the server, the server will attempt authentication and if authenticated will serve the originally requested resource.</a:t>
            </a:r>
            <a:endParaRPr lang="en-US" altLang="en-US" sz="2000" dirty="0" smtClean="0"/>
          </a:p>
        </p:txBody>
      </p:sp>
      <p:sp>
        <p:nvSpPr>
          <p:cNvPr id="3" name="Slide Number Placeholder 2"/>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609600" y="55418"/>
            <a:ext cx="7772400" cy="762000"/>
          </a:xfrm>
        </p:spPr>
        <p:txBody>
          <a:bodyPr>
            <a:noAutofit/>
          </a:bodyPr>
          <a:lstStyle/>
          <a:p>
            <a:pPr algn="l" eaLnBrk="1" hangingPunct="1"/>
            <a:r>
              <a:rPr lang="en-US" altLang="en-US" sz="3200" dirty="0" smtClean="0"/>
              <a:t>Web</a:t>
            </a:r>
            <a:r>
              <a:rPr lang="en-US" altLang="en-US" sz="3600" dirty="0" smtClean="0"/>
              <a:t> Security:</a:t>
            </a:r>
            <a:br>
              <a:rPr lang="en-US" altLang="en-US" sz="3600" dirty="0" smtClean="0"/>
            </a:br>
            <a:r>
              <a:rPr lang="en-US" altLang="en-US" sz="3600" dirty="0" smtClean="0"/>
              <a:t>WWW-Authenticate</a:t>
            </a:r>
            <a:endParaRPr lang="en-US" altLang="en-US" sz="3600" dirty="0" smtClean="0"/>
          </a:p>
        </p:txBody>
      </p:sp>
      <p:sp>
        <p:nvSpPr>
          <p:cNvPr id="7171" name="Rectangle 3"/>
          <p:cNvSpPr>
            <a:spLocks noGrp="1" noChangeArrowheads="1"/>
          </p:cNvSpPr>
          <p:nvPr>
            <p:ph idx="1"/>
          </p:nvPr>
        </p:nvSpPr>
        <p:spPr>
          <a:xfrm>
            <a:off x="609600" y="1143000"/>
            <a:ext cx="7772400" cy="5334000"/>
          </a:xfrm>
        </p:spPr>
        <p:txBody>
          <a:bodyPr>
            <a:normAutofit lnSpcReduction="10000"/>
          </a:bodyPr>
          <a:lstStyle/>
          <a:p>
            <a:pPr eaLnBrk="1" hangingPunct="1"/>
            <a:r>
              <a:rPr lang="en-US" altLang="en-US" sz="2000" dirty="0" smtClean="0"/>
              <a:t>Secure Sockets Layer (SSL)</a:t>
            </a:r>
            <a:endParaRPr lang="en-US" altLang="en-US" sz="2000" dirty="0" smtClean="0"/>
          </a:p>
          <a:p>
            <a:pPr lvl="1" eaLnBrk="1" hangingPunct="1"/>
            <a:r>
              <a:rPr lang="en-US" altLang="en-US" sz="1800" dirty="0" smtClean="0"/>
              <a:t>Invented by Netscape and made public domain for everyone’s use</a:t>
            </a:r>
            <a:endParaRPr lang="en-US" altLang="en-US" sz="1800" dirty="0" smtClean="0"/>
          </a:p>
          <a:p>
            <a:pPr lvl="1" eaLnBrk="1" hangingPunct="1"/>
            <a:r>
              <a:rPr lang="en-US" altLang="en-US" sz="1800" dirty="0" smtClean="0"/>
              <a:t>An additional layer to the TCP/IP stack that sits between the Application and Transport layers</a:t>
            </a:r>
            <a:endParaRPr lang="en-US" altLang="en-US" sz="1800" dirty="0" smtClean="0"/>
          </a:p>
          <a:p>
            <a:pPr lvl="2" eaLnBrk="1" hangingPunct="1"/>
            <a:r>
              <a:rPr lang="en-US" altLang="en-US" sz="1600" dirty="0" smtClean="0"/>
              <a:t>ensures that all application data is encrypted but TCP/IP headers are not</a:t>
            </a:r>
            <a:endParaRPr lang="en-US" altLang="en-US" sz="1600" dirty="0" smtClean="0"/>
          </a:p>
          <a:p>
            <a:pPr lvl="2" eaLnBrk="1" hangingPunct="1"/>
            <a:r>
              <a:rPr lang="en-US" altLang="en-US" sz="1600" dirty="0" smtClean="0"/>
              <a:t>usually run on port 443 (default HTTPS port)</a:t>
            </a:r>
            <a:endParaRPr lang="en-US" altLang="en-US" sz="1600" dirty="0" smtClean="0"/>
          </a:p>
          <a:p>
            <a:pPr eaLnBrk="1" hangingPunct="1"/>
            <a:r>
              <a:rPr lang="en-US" altLang="en-US" sz="2000" dirty="0" smtClean="0"/>
              <a:t>Public Key Cryptography</a:t>
            </a:r>
            <a:endParaRPr lang="en-US" altLang="en-US" sz="2000" dirty="0" smtClean="0"/>
          </a:p>
          <a:p>
            <a:pPr lvl="1" eaLnBrk="1" hangingPunct="1"/>
            <a:r>
              <a:rPr lang="en-US" altLang="en-US" sz="1800" dirty="0" smtClean="0"/>
              <a:t>owner of a private key sends a public key to all who want to communicate with him (keys are both prime factors of a large (1024 bit) number). Owner keeps the private key secret and uses it to decrypt information sent to him that has been encrypted with the public-key</a:t>
            </a:r>
            <a:endParaRPr lang="en-US" altLang="en-US" sz="1800" dirty="0" smtClean="0"/>
          </a:p>
          <a:p>
            <a:pPr lvl="1" eaLnBrk="1" hangingPunct="1"/>
            <a:r>
              <a:rPr lang="en-US" altLang="en-US" sz="1800" dirty="0" smtClean="0"/>
              <a:t>RSA algorithm is most notable public-key cipher algorithm</a:t>
            </a:r>
            <a:endParaRPr lang="en-US" altLang="en-US" sz="1800" dirty="0" smtClean="0"/>
          </a:p>
          <a:p>
            <a:pPr eaLnBrk="1" hangingPunct="1"/>
            <a:r>
              <a:rPr lang="en-US" altLang="en-US" sz="2000" dirty="0" smtClean="0"/>
              <a:t>Digital Certificates</a:t>
            </a:r>
            <a:endParaRPr lang="en-US" altLang="en-US" sz="2000" dirty="0" smtClean="0"/>
          </a:p>
          <a:p>
            <a:pPr lvl="1" eaLnBrk="1" hangingPunct="1"/>
            <a:r>
              <a:rPr lang="en-US" altLang="en-US" sz="1800" dirty="0" smtClean="0"/>
              <a:t>issued by a disinterested third party (ex. Verisign)</a:t>
            </a:r>
            <a:endParaRPr lang="en-US" altLang="en-US" sz="1800" dirty="0" smtClean="0"/>
          </a:p>
          <a:p>
            <a:pPr lvl="1" eaLnBrk="1" hangingPunct="1"/>
            <a:r>
              <a:rPr lang="en-US" altLang="en-US" sz="1800" dirty="0" smtClean="0"/>
              <a:t>the Certificate contains the public-key for the specific Web Server and a digital signature of the certifying authority</a:t>
            </a:r>
            <a:endParaRPr lang="en-US" altLang="en-US" sz="1800" dirty="0" smtClean="0"/>
          </a:p>
        </p:txBody>
      </p:sp>
      <p:sp>
        <p:nvSpPr>
          <p:cNvPr id="3" name="Slide Number Placeholder 2"/>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normAutofit fontScale="90000"/>
          </a:bodyPr>
          <a:lstStyle/>
          <a:p>
            <a:pPr algn="l" eaLnBrk="1" hangingPunct="1"/>
            <a:r>
              <a:rPr lang="en-US" altLang="en-US" dirty="0" smtClean="0"/>
              <a:t>Web security:</a:t>
            </a:r>
            <a:br>
              <a:rPr lang="en-US" altLang="en-US" dirty="0" smtClean="0"/>
            </a:br>
            <a:r>
              <a:rPr lang="en-US" altLang="en-US" dirty="0" smtClean="0"/>
              <a:t>Java </a:t>
            </a:r>
            <a:r>
              <a:rPr lang="en-US" altLang="en-US" dirty="0" smtClean="0"/>
              <a:t>Cryptographic Packages</a:t>
            </a:r>
            <a:endParaRPr lang="en-US" altLang="en-US" dirty="0" smtClean="0"/>
          </a:p>
        </p:txBody>
      </p:sp>
      <p:sp>
        <p:nvSpPr>
          <p:cNvPr id="12291" name="Rectangle 3"/>
          <p:cNvSpPr>
            <a:spLocks noGrp="1" noChangeArrowheads="1"/>
          </p:cNvSpPr>
          <p:nvPr>
            <p:ph idx="1"/>
          </p:nvPr>
        </p:nvSpPr>
        <p:spPr>
          <a:xfrm>
            <a:off x="685800" y="2209800"/>
            <a:ext cx="7772400" cy="2438400"/>
          </a:xfrm>
        </p:spPr>
        <p:txBody>
          <a:bodyPr rtlCol="0">
            <a:normAutofit lnSpcReduction="10000"/>
          </a:bodyPr>
          <a:lstStyle/>
          <a:p>
            <a:pPr eaLnBrk="1" fontAlgn="auto" hangingPunct="1">
              <a:spcAft>
                <a:spcPts val="0"/>
              </a:spcAft>
              <a:defRPr/>
            </a:pPr>
            <a:r>
              <a:rPr lang="en-US" sz="2000" dirty="0" smtClean="0"/>
              <a:t>Separate packages that are now included as part of JDK</a:t>
            </a:r>
            <a:endParaRPr lang="en-US" sz="2000" dirty="0" smtClean="0"/>
          </a:p>
          <a:p>
            <a:pPr eaLnBrk="1" fontAlgn="auto" hangingPunct="1">
              <a:spcAft>
                <a:spcPts val="0"/>
              </a:spcAft>
              <a:defRPr/>
            </a:pPr>
            <a:endParaRPr lang="en-US" sz="2000" dirty="0" smtClean="0"/>
          </a:p>
          <a:p>
            <a:pPr lvl="1" eaLnBrk="1" fontAlgn="auto" hangingPunct="1">
              <a:spcAft>
                <a:spcPts val="0"/>
              </a:spcAft>
              <a:defRPr/>
            </a:pPr>
            <a:r>
              <a:rPr lang="en-US" sz="1800" smtClean="0"/>
              <a:t>JCE - Java Cryptography classes</a:t>
            </a:r>
            <a:endParaRPr lang="en-US" sz="1800" smtClean="0"/>
          </a:p>
          <a:p>
            <a:pPr lvl="1" eaLnBrk="1" fontAlgn="auto" hangingPunct="1">
              <a:spcAft>
                <a:spcPts val="0"/>
              </a:spcAft>
              <a:defRPr/>
            </a:pPr>
            <a:r>
              <a:rPr lang="en-US" sz="1800" dirty="0" smtClean="0"/>
              <a:t>JSSE - Java Secure Sockets Extension</a:t>
            </a:r>
            <a:endParaRPr lang="en-US" sz="1800" dirty="0" smtClean="0"/>
          </a:p>
          <a:p>
            <a:pPr lvl="1" eaLnBrk="1" fontAlgn="auto" hangingPunct="1">
              <a:spcAft>
                <a:spcPts val="0"/>
              </a:spcAft>
              <a:defRPr/>
            </a:pPr>
            <a:r>
              <a:rPr lang="en-US" sz="1800" dirty="0" smtClean="0"/>
              <a:t>JAAS - Java Authentication and Authorization Services</a:t>
            </a:r>
            <a:endParaRPr lang="en-US" sz="1800" dirty="0" smtClean="0"/>
          </a:p>
          <a:p>
            <a:pPr lvl="1" eaLnBrk="1" fontAlgn="auto" hangingPunct="1">
              <a:spcAft>
                <a:spcPts val="0"/>
              </a:spcAft>
              <a:defRPr/>
            </a:pPr>
            <a:r>
              <a:rPr lang="en-US" sz="1800" dirty="0" smtClean="0"/>
              <a:t>Java GSS API - Java Generic Security Services API</a:t>
            </a:r>
            <a:endParaRPr lang="en-US" sz="1800" dirty="0" smtClean="0"/>
          </a:p>
          <a:p>
            <a:pPr lvl="1" eaLnBrk="1" fontAlgn="auto" hangingPunct="1">
              <a:spcAft>
                <a:spcPts val="0"/>
              </a:spcAft>
              <a:defRPr/>
            </a:pPr>
            <a:r>
              <a:rPr lang="en-US" sz="2000" dirty="0" smtClean="0"/>
              <a:t>Java Certification Path API</a:t>
            </a:r>
            <a:endParaRPr lang="en-US" dirty="0" smtClean="0"/>
          </a:p>
          <a:p>
            <a:pPr lvl="1" eaLnBrk="1" fontAlgn="auto" hangingPunct="1">
              <a:spcAft>
                <a:spcPts val="0"/>
              </a:spcAft>
              <a:defRPr/>
            </a:pPr>
            <a:endParaRPr lang="en-US" sz="1800" dirty="0" smtClean="0"/>
          </a:p>
        </p:txBody>
      </p:sp>
      <p:sp>
        <p:nvSpPr>
          <p:cNvPr id="3" name="Slide Number Placeholder 2"/>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Connect to MySQL</a:t>
            </a:r>
            <a:endParaRPr lang="en-US" dirty="0"/>
          </a:p>
        </p:txBody>
      </p:sp>
      <p:sp>
        <p:nvSpPr>
          <p:cNvPr id="3" name="Content Placeholder 2"/>
          <p:cNvSpPr>
            <a:spLocks noGrp="1"/>
          </p:cNvSpPr>
          <p:nvPr>
            <p:ph idx="1"/>
          </p:nvPr>
        </p:nvSpPr>
        <p:spPr/>
        <p:txBody>
          <a:bodyPr>
            <a:normAutofit/>
          </a:bodyPr>
          <a:lstStyle/>
          <a:p>
            <a:r>
              <a:rPr lang="en-US" dirty="0" smtClean="0"/>
              <a:t>PHP 5 and later can work with a MySQL database using:</a:t>
            </a:r>
            <a:endParaRPr lang="en-US" dirty="0" smtClean="0"/>
          </a:p>
          <a:p>
            <a:pPr lvl="1"/>
            <a:r>
              <a:rPr lang="en-US" dirty="0" err="1" smtClean="0"/>
              <a:t>MySQLi</a:t>
            </a:r>
            <a:r>
              <a:rPr lang="en-US" dirty="0" smtClean="0"/>
              <a:t> extension (the "</a:t>
            </a:r>
            <a:r>
              <a:rPr lang="en-US" dirty="0" err="1" smtClean="0"/>
              <a:t>i</a:t>
            </a:r>
            <a:r>
              <a:rPr lang="en-US" dirty="0" smtClean="0"/>
              <a:t>" stands for improved)</a:t>
            </a:r>
            <a:endParaRPr lang="en-US" dirty="0" smtClean="0"/>
          </a:p>
          <a:p>
            <a:pPr lvl="1"/>
            <a:r>
              <a:rPr lang="en-US" dirty="0" smtClean="0"/>
              <a:t>PDO (PHP Data Objects)</a:t>
            </a:r>
            <a:endParaRPr lang="en-US" dirty="0" smtClean="0"/>
          </a:p>
          <a:p>
            <a:r>
              <a:rPr lang="en-US" dirty="0" smtClean="0"/>
              <a:t>Earlier versions of PHP used the MySQL extension. However, this extension was deprecated in 2012.</a:t>
            </a:r>
            <a:endParaRPr lang="en-US" dirty="0" smtClean="0"/>
          </a:p>
          <a:p>
            <a:endParaRPr lang="en-US"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Should I Use </a:t>
            </a:r>
            <a:r>
              <a:rPr lang="en-US" dirty="0" err="1" smtClean="0"/>
              <a:t>MySQLi</a:t>
            </a:r>
            <a:r>
              <a:rPr lang="en-US" dirty="0" smtClean="0"/>
              <a:t> or PDO?</a:t>
            </a:r>
            <a:endParaRPr lang="en-US" dirty="0" smtClean="0"/>
          </a:p>
          <a:p>
            <a:pPr lvl="1"/>
            <a:r>
              <a:rPr lang="en-US" dirty="0" smtClean="0"/>
              <a:t>If you need a short answer, it would be "Whatever you like".</a:t>
            </a:r>
            <a:endParaRPr lang="en-US" dirty="0" smtClean="0"/>
          </a:p>
          <a:p>
            <a:pPr lvl="1"/>
            <a:r>
              <a:rPr lang="en-US" dirty="0" smtClean="0"/>
              <a:t>Both </a:t>
            </a:r>
            <a:r>
              <a:rPr lang="en-US" dirty="0" err="1" smtClean="0"/>
              <a:t>MySQLi</a:t>
            </a:r>
            <a:r>
              <a:rPr lang="en-US" dirty="0" smtClean="0"/>
              <a:t> and PDO have their advantages:</a:t>
            </a:r>
            <a:endParaRPr lang="en-US" dirty="0" smtClean="0"/>
          </a:p>
          <a:p>
            <a:pPr lvl="2"/>
            <a:r>
              <a:rPr lang="en-US" dirty="0" smtClean="0"/>
              <a:t>PDO works on 12 different database systems, where as </a:t>
            </a:r>
            <a:r>
              <a:rPr lang="en-US" dirty="0" err="1" smtClean="0"/>
              <a:t>MySQLi</a:t>
            </a:r>
            <a:r>
              <a:rPr lang="en-US" dirty="0" smtClean="0"/>
              <a:t> only works with MySQL databases.</a:t>
            </a:r>
            <a:endParaRPr lang="en-US" dirty="0" smtClean="0"/>
          </a:p>
          <a:p>
            <a:pPr lvl="2"/>
            <a:r>
              <a:rPr lang="en-US" dirty="0" smtClean="0"/>
              <a:t>So, if you have to switch your project to use another database, PDO makes the process easy. You only have to change the connection string and a few queries. </a:t>
            </a:r>
            <a:endParaRPr lang="en-US" dirty="0" smtClean="0"/>
          </a:p>
          <a:p>
            <a:pPr lvl="2"/>
            <a:r>
              <a:rPr lang="en-US" dirty="0" smtClean="0"/>
              <a:t>With </a:t>
            </a:r>
            <a:r>
              <a:rPr lang="en-US" dirty="0" err="1" smtClean="0"/>
              <a:t>MySQLi</a:t>
            </a:r>
            <a:r>
              <a:rPr lang="en-US" dirty="0" smtClean="0"/>
              <a:t>, you need to rewrite the entire code - queries included.</a:t>
            </a:r>
            <a:endParaRPr lang="en-US" dirty="0" smtClean="0"/>
          </a:p>
          <a:p>
            <a:r>
              <a:rPr lang="en-US" dirty="0" smtClean="0"/>
              <a:t>Both are object-oriented, but </a:t>
            </a:r>
            <a:r>
              <a:rPr lang="en-US" dirty="0" err="1" smtClean="0"/>
              <a:t>MySQLi</a:t>
            </a:r>
            <a:r>
              <a:rPr lang="en-US" dirty="0" smtClean="0"/>
              <a:t> also offers a procedural API (application programming interface).</a:t>
            </a:r>
            <a:endParaRPr lang="en-US" dirty="0" smtClean="0"/>
          </a:p>
          <a:p>
            <a:r>
              <a:rPr lang="en-US" dirty="0" smtClean="0"/>
              <a:t>Both support </a:t>
            </a:r>
            <a:r>
              <a:rPr lang="en-US" dirty="0" smtClean="0">
                <a:solidFill>
                  <a:srgbClr val="FF0000"/>
                </a:solidFill>
              </a:rPr>
              <a:t>Prepared Statements</a:t>
            </a:r>
            <a:r>
              <a:rPr lang="en-US" dirty="0" smtClean="0"/>
              <a:t>. Prepared Statements protect from </a:t>
            </a:r>
            <a:r>
              <a:rPr lang="en-US" dirty="0" smtClean="0">
                <a:solidFill>
                  <a:srgbClr val="FF0000"/>
                </a:solidFill>
              </a:rPr>
              <a:t>SQL injection</a:t>
            </a:r>
            <a:r>
              <a:rPr lang="en-US" dirty="0" smtClean="0"/>
              <a:t>, and are very important for web application security.</a:t>
            </a:r>
            <a:endParaRPr lang="en-US" dirty="0" smtClean="0"/>
          </a:p>
          <a:p>
            <a:r>
              <a:rPr lang="en-US" dirty="0" smtClean="0"/>
              <a:t>In this, and in the following chapters we demonstrate </a:t>
            </a:r>
            <a:r>
              <a:rPr lang="en-US" dirty="0" err="1" smtClean="0"/>
              <a:t>MySQLi</a:t>
            </a:r>
            <a:r>
              <a:rPr lang="en-US" dirty="0" smtClean="0"/>
              <a:t> (procedural) ways of working with PHP and MySQL:</a:t>
            </a:r>
            <a:endParaRPr lang="en-US" dirty="0" smtClean="0"/>
          </a:p>
          <a:p>
            <a:pPr marL="0" indent="0">
              <a:buNone/>
            </a:pPr>
            <a:endParaRPr lang="en-US" dirty="0" smtClean="0"/>
          </a:p>
          <a:p>
            <a:endParaRPr lang="en-US"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55000" lnSpcReduction="20000"/>
          </a:bodyPr>
          <a:lstStyle/>
          <a:p>
            <a:r>
              <a:rPr lang="en-US" dirty="0"/>
              <a:t>MySQL Database</a:t>
            </a:r>
            <a:endParaRPr lang="en-US" dirty="0"/>
          </a:p>
          <a:p>
            <a:r>
              <a:rPr lang="en-US" dirty="0" smtClean="0"/>
              <a:t>Understanding </a:t>
            </a:r>
            <a:r>
              <a:rPr lang="en-US" dirty="0"/>
              <a:t>the MySQL Privilege </a:t>
            </a:r>
            <a:r>
              <a:rPr lang="en-US" dirty="0" smtClean="0"/>
              <a:t>System</a:t>
            </a:r>
            <a:endParaRPr lang="en-US" dirty="0"/>
          </a:p>
          <a:p>
            <a:r>
              <a:rPr lang="en-US" dirty="0" smtClean="0"/>
              <a:t>Locking </a:t>
            </a:r>
            <a:r>
              <a:rPr lang="en-US" dirty="0"/>
              <a:t>and concurrency</a:t>
            </a:r>
            <a:endParaRPr lang="en-US" dirty="0"/>
          </a:p>
          <a:p>
            <a:r>
              <a:rPr lang="en-US" dirty="0" smtClean="0"/>
              <a:t>Different </a:t>
            </a:r>
            <a:r>
              <a:rPr lang="en-US" dirty="0"/>
              <a:t>table types</a:t>
            </a:r>
            <a:endParaRPr lang="en-US" dirty="0"/>
          </a:p>
          <a:p>
            <a:r>
              <a:rPr lang="en-US" dirty="0" smtClean="0"/>
              <a:t>Web </a:t>
            </a:r>
            <a:r>
              <a:rPr lang="en-US" dirty="0"/>
              <a:t>security and cryptography theory</a:t>
            </a:r>
            <a:endParaRPr lang="en-US" dirty="0"/>
          </a:p>
          <a:p>
            <a:pPr lvl="1"/>
            <a:r>
              <a:rPr lang="en-US" dirty="0" smtClean="0"/>
              <a:t>MySQL </a:t>
            </a:r>
            <a:r>
              <a:rPr lang="en-US" dirty="0"/>
              <a:t>Connect</a:t>
            </a:r>
            <a:endParaRPr lang="en-US" dirty="0"/>
          </a:p>
          <a:p>
            <a:pPr lvl="1"/>
            <a:r>
              <a:rPr lang="en-US" dirty="0" smtClean="0"/>
              <a:t>MySQL </a:t>
            </a:r>
            <a:r>
              <a:rPr lang="en-US" dirty="0"/>
              <a:t>Create DB</a:t>
            </a:r>
            <a:endParaRPr lang="en-US" dirty="0"/>
          </a:p>
          <a:p>
            <a:pPr lvl="1"/>
            <a:r>
              <a:rPr lang="en-US" dirty="0" smtClean="0"/>
              <a:t>MySQL </a:t>
            </a:r>
            <a:r>
              <a:rPr lang="en-US" dirty="0"/>
              <a:t>Create Table</a:t>
            </a:r>
            <a:endParaRPr lang="en-US" dirty="0"/>
          </a:p>
          <a:p>
            <a:pPr lvl="1"/>
            <a:r>
              <a:rPr lang="en-US" dirty="0" smtClean="0"/>
              <a:t>MySQL </a:t>
            </a:r>
            <a:r>
              <a:rPr lang="en-US" dirty="0"/>
              <a:t>Insert Data</a:t>
            </a:r>
            <a:endParaRPr lang="en-US" dirty="0"/>
          </a:p>
          <a:p>
            <a:pPr lvl="1"/>
            <a:r>
              <a:rPr lang="en-US" dirty="0" smtClean="0"/>
              <a:t>MySQL </a:t>
            </a:r>
            <a:r>
              <a:rPr lang="en-US" dirty="0"/>
              <a:t>Get Last </a:t>
            </a:r>
            <a:r>
              <a:rPr lang="en-US" dirty="0" smtClean="0"/>
              <a:t>ID</a:t>
            </a:r>
            <a:endParaRPr lang="en-US" dirty="0" smtClean="0"/>
          </a:p>
          <a:p>
            <a:pPr lvl="1"/>
            <a:r>
              <a:rPr lang="en-US" dirty="0" smtClean="0"/>
              <a:t>MySQL </a:t>
            </a:r>
            <a:r>
              <a:rPr lang="en-US" dirty="0"/>
              <a:t>Insert Multiple</a:t>
            </a:r>
            <a:endParaRPr lang="en-US" dirty="0"/>
          </a:p>
          <a:p>
            <a:pPr lvl="1"/>
            <a:r>
              <a:rPr lang="en-US" dirty="0" smtClean="0"/>
              <a:t>MySQL </a:t>
            </a:r>
            <a:r>
              <a:rPr lang="en-US" dirty="0"/>
              <a:t>Prepared</a:t>
            </a:r>
            <a:endParaRPr lang="en-US" dirty="0"/>
          </a:p>
          <a:p>
            <a:pPr lvl="1"/>
            <a:r>
              <a:rPr lang="en-US" dirty="0" smtClean="0"/>
              <a:t>MySQL </a:t>
            </a:r>
            <a:r>
              <a:rPr lang="en-US" dirty="0"/>
              <a:t>Select Data</a:t>
            </a:r>
            <a:endParaRPr lang="en-US" dirty="0"/>
          </a:p>
          <a:p>
            <a:pPr lvl="1"/>
            <a:r>
              <a:rPr lang="en-US" dirty="0" smtClean="0"/>
              <a:t>MySQL </a:t>
            </a:r>
            <a:r>
              <a:rPr lang="en-US" dirty="0"/>
              <a:t>Delete Data</a:t>
            </a:r>
            <a:endParaRPr lang="en-US" dirty="0"/>
          </a:p>
          <a:p>
            <a:pPr lvl="1"/>
            <a:r>
              <a:rPr lang="en-US" dirty="0" smtClean="0"/>
              <a:t>MySQL </a:t>
            </a:r>
            <a:r>
              <a:rPr lang="en-US" dirty="0"/>
              <a:t>Update Data</a:t>
            </a:r>
            <a:endParaRPr lang="en-US" dirty="0"/>
          </a:p>
          <a:p>
            <a:pPr lvl="1"/>
            <a:r>
              <a:rPr lang="en-US" dirty="0" smtClean="0"/>
              <a:t>MySQL </a:t>
            </a:r>
            <a:r>
              <a:rPr lang="en-US" dirty="0"/>
              <a:t>Limit Data</a:t>
            </a:r>
            <a:endParaRPr lang="en-US" dirty="0"/>
          </a:p>
          <a:p>
            <a:endParaRPr lang="en-US" dirty="0"/>
          </a:p>
        </p:txBody>
      </p:sp>
      <p:sp>
        <p:nvSpPr>
          <p:cNvPr id="5" name="Slide Number Placeholder 4"/>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533400" y="1600201"/>
            <a:ext cx="7848600" cy="4267200"/>
          </a:xfrm>
        </p:spPr>
        <p:txBody>
          <a:bodyPr>
            <a:normAutofit fontScale="62500" lnSpcReduction="20000"/>
          </a:bodyPr>
          <a:lstStyle/>
          <a:p>
            <a:r>
              <a:rPr lang="en-US" dirty="0" smtClean="0"/>
              <a:t>Before </a:t>
            </a:r>
            <a:r>
              <a:rPr lang="en-US" dirty="0"/>
              <a:t>we can access data in the MySQL database, we need to be able to connect to the server:</a:t>
            </a:r>
            <a:endParaRPr lang="en-US" dirty="0"/>
          </a:p>
          <a:p>
            <a:r>
              <a:rPr lang="en-US" dirty="0" smtClean="0"/>
              <a:t>Example 1.php </a:t>
            </a:r>
            <a:r>
              <a:rPr lang="en-US" dirty="0"/>
              <a:t>(</a:t>
            </a:r>
            <a:r>
              <a:rPr lang="en-US" dirty="0" err="1"/>
              <a:t>MySQLi</a:t>
            </a:r>
            <a:r>
              <a:rPr lang="en-US" dirty="0"/>
              <a:t> Object-Oriented</a:t>
            </a:r>
            <a:r>
              <a:rPr lang="en-US" dirty="0" smtClean="0"/>
              <a:t>)</a:t>
            </a:r>
            <a:endParaRPr lang="en-US" dirty="0"/>
          </a:p>
          <a:p>
            <a:r>
              <a:rPr lang="en-US" dirty="0"/>
              <a:t>&lt;?</a:t>
            </a:r>
            <a:r>
              <a:rPr lang="en-US" dirty="0" err="1"/>
              <a:t>php</a:t>
            </a:r>
            <a:br>
              <a:rPr lang="en-US" dirty="0"/>
            </a:br>
            <a:r>
              <a:rPr lang="en-US" dirty="0"/>
              <a:t>$</a:t>
            </a:r>
            <a:r>
              <a:rPr lang="en-US" dirty="0" err="1"/>
              <a:t>servername</a:t>
            </a:r>
            <a:r>
              <a:rPr lang="en-US" dirty="0"/>
              <a:t> = "localhost";</a:t>
            </a:r>
            <a:br>
              <a:rPr lang="en-US" dirty="0"/>
            </a:br>
            <a:r>
              <a:rPr lang="en-US" dirty="0"/>
              <a:t>$username = </a:t>
            </a:r>
            <a:r>
              <a:rPr lang="en-US" dirty="0" smtClean="0"/>
              <a:t>“root";</a:t>
            </a:r>
            <a:br>
              <a:rPr lang="en-US" dirty="0"/>
            </a:br>
            <a:r>
              <a:rPr lang="en-US" dirty="0"/>
              <a:t>$password = </a:t>
            </a:r>
            <a:r>
              <a:rPr lang="en-US" dirty="0" smtClean="0"/>
              <a:t>"";</a:t>
            </a:r>
            <a:br>
              <a:rPr lang="en-US" dirty="0"/>
            </a:br>
            <a:r>
              <a:rPr lang="en-US" dirty="0" smtClean="0"/>
              <a:t>// </a:t>
            </a:r>
            <a:r>
              <a:rPr lang="en-US" dirty="0"/>
              <a:t>Create connection</a:t>
            </a:r>
            <a:br>
              <a:rPr lang="en-US" dirty="0"/>
            </a:br>
            <a:r>
              <a:rPr lang="en-US" dirty="0"/>
              <a:t>$conn = new </a:t>
            </a:r>
            <a:r>
              <a:rPr lang="en-US" dirty="0" err="1"/>
              <a:t>mysqli</a:t>
            </a:r>
            <a:r>
              <a:rPr lang="en-US" dirty="0"/>
              <a:t>($</a:t>
            </a:r>
            <a:r>
              <a:rPr lang="en-US" dirty="0" err="1"/>
              <a:t>servername</a:t>
            </a:r>
            <a:r>
              <a:rPr lang="en-US" dirty="0"/>
              <a:t>, $username, $password);</a:t>
            </a:r>
            <a:br>
              <a:rPr lang="en-US" dirty="0"/>
            </a:br>
            <a:r>
              <a:rPr lang="en-US" dirty="0" smtClean="0"/>
              <a:t>// </a:t>
            </a:r>
            <a:r>
              <a:rPr lang="en-US" dirty="0"/>
              <a:t>Check connection</a:t>
            </a:r>
            <a:br>
              <a:rPr lang="en-US" dirty="0"/>
            </a:br>
            <a:r>
              <a:rPr lang="en-US" dirty="0"/>
              <a:t>if ($conn-&gt;</a:t>
            </a:r>
            <a:r>
              <a:rPr lang="en-US" dirty="0" err="1"/>
              <a:t>connect_error</a:t>
            </a:r>
            <a:r>
              <a:rPr lang="en-US" dirty="0"/>
              <a:t>) {</a:t>
            </a:r>
            <a:br>
              <a:rPr lang="en-US" dirty="0"/>
            </a:br>
            <a:r>
              <a:rPr lang="en-US" dirty="0"/>
              <a:t>    die("Connection failed: " . $conn-&gt;</a:t>
            </a:r>
            <a:r>
              <a:rPr lang="en-US" dirty="0" err="1"/>
              <a:t>connect_error</a:t>
            </a:r>
            <a:r>
              <a:rPr lang="en-US" dirty="0"/>
              <a:t>);</a:t>
            </a:r>
            <a:br>
              <a:rPr lang="en-US" dirty="0"/>
            </a:br>
            <a:r>
              <a:rPr lang="en-US" dirty="0"/>
              <a:t>} </a:t>
            </a:r>
            <a:br>
              <a:rPr lang="en-US" dirty="0"/>
            </a:br>
            <a:r>
              <a:rPr lang="en-US" dirty="0"/>
              <a:t>echo "Connected successfully";</a:t>
            </a:r>
            <a:br>
              <a:rPr lang="en-US" dirty="0"/>
            </a:br>
            <a:r>
              <a:rPr lang="en-US" dirty="0"/>
              <a:t>?&gt;</a:t>
            </a:r>
            <a:endParaRPr lang="en-US" dirty="0"/>
          </a:p>
          <a:p>
            <a:endParaRPr lang="en-US" dirty="0"/>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Example2.php (</a:t>
            </a:r>
            <a:r>
              <a:rPr lang="en-US" dirty="0" err="1" smtClean="0"/>
              <a:t>MySQLi</a:t>
            </a:r>
            <a:r>
              <a:rPr lang="en-US" dirty="0" smtClean="0"/>
              <a:t> Procedural)</a:t>
            </a:r>
            <a:endParaRPr lang="en-US" dirty="0" smtClean="0"/>
          </a:p>
          <a:p>
            <a:pPr marL="0" indent="0">
              <a:buNone/>
            </a:pPr>
            <a:r>
              <a:rPr lang="en-US" dirty="0" smtClean="0"/>
              <a:t>&lt;?</a:t>
            </a:r>
            <a:r>
              <a:rPr lang="en-US" dirty="0" err="1" smtClean="0"/>
              <a:t>php</a:t>
            </a:r>
            <a:endParaRPr lang="en-US" dirty="0" smtClean="0"/>
          </a:p>
          <a:p>
            <a:pPr marL="0" indent="0">
              <a:buNone/>
            </a:pPr>
            <a:r>
              <a:rPr lang="en-US" dirty="0" smtClean="0"/>
              <a:t>$</a:t>
            </a:r>
            <a:r>
              <a:rPr lang="en-US" dirty="0" err="1" smtClean="0"/>
              <a:t>servername</a:t>
            </a:r>
            <a:r>
              <a:rPr lang="en-US" dirty="0" smtClean="0"/>
              <a:t> = "localhost";</a:t>
            </a:r>
            <a:endParaRPr lang="en-US" dirty="0" smtClean="0"/>
          </a:p>
          <a:p>
            <a:pPr marL="0" indent="0">
              <a:buNone/>
            </a:pPr>
            <a:r>
              <a:rPr lang="en-US" dirty="0" smtClean="0"/>
              <a:t>$username =“root";</a:t>
            </a:r>
            <a:endParaRPr lang="en-US" dirty="0" smtClean="0"/>
          </a:p>
          <a:p>
            <a:pPr marL="0" indent="0">
              <a:buNone/>
            </a:pPr>
            <a:r>
              <a:rPr lang="en-US" dirty="0" smtClean="0"/>
              <a:t>$password = "";</a:t>
            </a:r>
            <a:endParaRPr lang="en-US" dirty="0" smtClean="0"/>
          </a:p>
          <a:p>
            <a:pPr marL="0" indent="0">
              <a:buNone/>
            </a:pPr>
            <a:r>
              <a:rPr lang="en-US" dirty="0" smtClean="0"/>
              <a:t>// Create connection</a:t>
            </a:r>
            <a:endParaRPr lang="en-US" dirty="0" smtClean="0"/>
          </a:p>
          <a:p>
            <a:pPr marL="0" indent="0">
              <a:buNone/>
            </a:pPr>
            <a:r>
              <a:rPr lang="en-US" dirty="0" smtClean="0"/>
              <a:t>$conn = </a:t>
            </a:r>
            <a:r>
              <a:rPr lang="en-US" dirty="0" err="1" smtClean="0"/>
              <a:t>mysqli_connect</a:t>
            </a:r>
            <a:r>
              <a:rPr lang="en-US" dirty="0" smtClean="0"/>
              <a:t>($</a:t>
            </a:r>
            <a:r>
              <a:rPr lang="en-US" dirty="0" err="1" smtClean="0"/>
              <a:t>servername</a:t>
            </a:r>
            <a:r>
              <a:rPr lang="en-US" dirty="0" smtClean="0"/>
              <a:t>, $username, $password);</a:t>
            </a:r>
            <a:endParaRPr lang="en-US" dirty="0" smtClean="0"/>
          </a:p>
          <a:p>
            <a:pPr marL="0" indent="0">
              <a:buNone/>
            </a:pPr>
            <a:r>
              <a:rPr lang="en-US" dirty="0" smtClean="0"/>
              <a:t>// Check connection</a:t>
            </a:r>
            <a:endParaRPr lang="en-US" dirty="0" smtClean="0"/>
          </a:p>
          <a:p>
            <a:pPr marL="0" indent="0">
              <a:buNone/>
            </a:pPr>
            <a:r>
              <a:rPr lang="en-US" dirty="0" smtClean="0"/>
              <a:t>if (!$conn) {</a:t>
            </a:r>
            <a:endParaRPr lang="en-US" dirty="0" smtClean="0"/>
          </a:p>
          <a:p>
            <a:pPr marL="0" indent="0">
              <a:buNone/>
            </a:pPr>
            <a:r>
              <a:rPr lang="en-US" dirty="0" smtClean="0"/>
              <a:t>    die("Connection failed: " . </a:t>
            </a:r>
            <a:r>
              <a:rPr lang="en-US" dirty="0" err="1" smtClean="0"/>
              <a:t>mysqli_connect_error</a:t>
            </a:r>
            <a:r>
              <a:rPr lang="en-US" dirty="0" smtClean="0"/>
              <a:t>());</a:t>
            </a:r>
            <a:endParaRPr lang="en-US" dirty="0" smtClean="0"/>
          </a:p>
          <a:p>
            <a:pPr marL="0" indent="0">
              <a:buNone/>
            </a:pPr>
            <a:r>
              <a:rPr lang="en-US" dirty="0" smtClean="0"/>
              <a:t>}</a:t>
            </a:r>
            <a:endParaRPr lang="en-US" dirty="0" smtClean="0"/>
          </a:p>
          <a:p>
            <a:pPr marL="0" indent="0">
              <a:buNone/>
            </a:pPr>
            <a:r>
              <a:rPr lang="en-US" dirty="0" smtClean="0"/>
              <a:t>echo "Connected successfully";</a:t>
            </a:r>
            <a:endParaRPr lang="en-US" dirty="0" smtClean="0"/>
          </a:p>
          <a:p>
            <a:pPr marL="0" indent="0">
              <a:buNone/>
            </a:pPr>
            <a:r>
              <a:rPr lang="en-US" dirty="0" smtClean="0"/>
              <a:t>?&gt;</a:t>
            </a:r>
            <a:endParaRPr lang="en-US"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57200" y="1371600"/>
            <a:ext cx="8229600" cy="4525963"/>
          </a:xfrm>
        </p:spPr>
        <p:txBody>
          <a:bodyPr>
            <a:noAutofit/>
          </a:bodyPr>
          <a:lstStyle/>
          <a:p>
            <a:r>
              <a:rPr lang="en-US" sz="1800" dirty="0" smtClean="0"/>
              <a:t>Example 3. (PDO)</a:t>
            </a:r>
            <a:endParaRPr lang="en-US" sz="1800" dirty="0" smtClean="0"/>
          </a:p>
          <a:p>
            <a:pPr marL="0" indent="0">
              <a:buNone/>
            </a:pPr>
            <a:r>
              <a:rPr lang="en-US" sz="1800" dirty="0" smtClean="0"/>
              <a:t>&lt;?</a:t>
            </a:r>
            <a:r>
              <a:rPr lang="en-US" sz="1800" dirty="0" err="1" smtClean="0"/>
              <a:t>php</a:t>
            </a:r>
            <a:endParaRPr lang="en-US" sz="1800" dirty="0" smtClean="0"/>
          </a:p>
          <a:p>
            <a:pPr marL="0" indent="0">
              <a:buNone/>
            </a:pPr>
            <a:r>
              <a:rPr lang="en-US" sz="1800" dirty="0" smtClean="0"/>
              <a:t>$</a:t>
            </a:r>
            <a:r>
              <a:rPr lang="en-US" sz="1800" dirty="0" err="1" smtClean="0"/>
              <a:t>servername</a:t>
            </a:r>
            <a:r>
              <a:rPr lang="en-US" sz="1800" dirty="0" smtClean="0"/>
              <a:t> = "localhost";</a:t>
            </a:r>
            <a:endParaRPr lang="en-US" sz="1800" dirty="0" smtClean="0"/>
          </a:p>
          <a:p>
            <a:pPr marL="0" indent="0">
              <a:buNone/>
            </a:pPr>
            <a:r>
              <a:rPr lang="en-US" sz="1800" dirty="0" smtClean="0"/>
              <a:t>$username = “root";</a:t>
            </a:r>
            <a:endParaRPr lang="en-US" sz="1800" dirty="0" smtClean="0"/>
          </a:p>
          <a:p>
            <a:pPr marL="0" indent="0">
              <a:buNone/>
            </a:pPr>
            <a:r>
              <a:rPr lang="en-US" sz="1800" dirty="0" smtClean="0"/>
              <a:t>$password = "";</a:t>
            </a:r>
            <a:endParaRPr lang="en-US" sz="1800" dirty="0" smtClean="0"/>
          </a:p>
          <a:p>
            <a:pPr marL="0" indent="0">
              <a:buNone/>
            </a:pPr>
            <a:r>
              <a:rPr lang="en-US" sz="1800" dirty="0" smtClean="0"/>
              <a:t>try {</a:t>
            </a:r>
            <a:endParaRPr lang="en-US" sz="1800" dirty="0" smtClean="0"/>
          </a:p>
          <a:p>
            <a:pPr marL="0" indent="0">
              <a:buNone/>
            </a:pPr>
            <a:r>
              <a:rPr lang="en-US" sz="1800" dirty="0" smtClean="0"/>
              <a:t>    $conn = new PDO("</a:t>
            </a:r>
            <a:r>
              <a:rPr lang="en-US" sz="1800" dirty="0" err="1" smtClean="0"/>
              <a:t>mysql:host</a:t>
            </a:r>
            <a:r>
              <a:rPr lang="en-US" sz="1800" dirty="0" smtClean="0"/>
              <a:t>=$</a:t>
            </a:r>
            <a:r>
              <a:rPr lang="en-US" sz="1800" dirty="0" err="1" smtClean="0"/>
              <a:t>servername;dbname</a:t>
            </a:r>
            <a:r>
              <a:rPr lang="en-US" sz="1800" dirty="0" smtClean="0"/>
              <a:t>=stud", $username, $password);</a:t>
            </a:r>
            <a:endParaRPr lang="en-US" sz="1800" dirty="0" smtClean="0"/>
          </a:p>
          <a:p>
            <a:pPr marL="0" indent="0">
              <a:buNone/>
            </a:pPr>
            <a:r>
              <a:rPr lang="en-US" sz="1800" dirty="0" smtClean="0"/>
              <a:t>    // set the PDO error mode to exception</a:t>
            </a:r>
            <a:endParaRPr lang="en-US" sz="1800" dirty="0" smtClean="0"/>
          </a:p>
          <a:p>
            <a:pPr marL="0" indent="0">
              <a:buNone/>
            </a:pPr>
            <a:r>
              <a:rPr lang="en-US" sz="1800" dirty="0" smtClean="0"/>
              <a:t>    $conn-&gt;</a:t>
            </a:r>
            <a:r>
              <a:rPr lang="en-US" sz="1800" dirty="0" err="1" smtClean="0"/>
              <a:t>setAttribute</a:t>
            </a:r>
            <a:r>
              <a:rPr lang="en-US" sz="1800" dirty="0" smtClean="0"/>
              <a:t>(PDO::ATTR_ERRMODE, PDO::ERRMODE_EXCEPTION);</a:t>
            </a:r>
            <a:endParaRPr lang="en-US" sz="1800" dirty="0" smtClean="0"/>
          </a:p>
          <a:p>
            <a:pPr marL="0" indent="0">
              <a:buNone/>
            </a:pPr>
            <a:r>
              <a:rPr lang="en-US" sz="1800" dirty="0" smtClean="0"/>
              <a:t>    echo "Connected successfully"; }</a:t>
            </a:r>
            <a:endParaRPr lang="en-US" sz="1800" dirty="0" smtClean="0"/>
          </a:p>
          <a:p>
            <a:pPr marL="0" indent="0">
              <a:buNone/>
            </a:pPr>
            <a:r>
              <a:rPr lang="en-US" sz="1800" dirty="0" smtClean="0"/>
              <a:t>catch(</a:t>
            </a:r>
            <a:r>
              <a:rPr lang="en-US" sz="1800" dirty="0" err="1" smtClean="0"/>
              <a:t>PDOException</a:t>
            </a:r>
            <a:r>
              <a:rPr lang="en-US" sz="1800" dirty="0" smtClean="0"/>
              <a:t> $e)</a:t>
            </a:r>
            <a:endParaRPr lang="en-US" sz="1800" dirty="0" smtClean="0"/>
          </a:p>
          <a:p>
            <a:pPr marL="0" indent="0">
              <a:buNone/>
            </a:pPr>
            <a:r>
              <a:rPr lang="en-US" sz="1800" dirty="0" smtClean="0"/>
              <a:t>    { echo "Connection failed: " . $e-&gt;</a:t>
            </a:r>
            <a:r>
              <a:rPr lang="en-US" sz="1800" dirty="0" err="1" smtClean="0"/>
              <a:t>getMessage</a:t>
            </a:r>
            <a:r>
              <a:rPr lang="en-US" sz="1800" dirty="0" smtClean="0"/>
              <a:t>(); }</a:t>
            </a:r>
            <a:endParaRPr lang="en-US" sz="1800" dirty="0" smtClean="0"/>
          </a:p>
          <a:p>
            <a:pPr marL="0" indent="0">
              <a:buNone/>
            </a:pPr>
            <a:r>
              <a:rPr lang="en-US" sz="1800" dirty="0" smtClean="0"/>
              <a:t>?&gt;</a:t>
            </a:r>
            <a:endParaRPr lang="en-US" sz="1800"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Notice: </a:t>
            </a:r>
            <a:endParaRPr lang="en-US" dirty="0" smtClean="0"/>
          </a:p>
          <a:p>
            <a:pPr lvl="1"/>
            <a:r>
              <a:rPr lang="en-US" dirty="0" smtClean="0"/>
              <a:t>in the PDO example above we have also specified a database (Stud the name of the database). </a:t>
            </a:r>
            <a:endParaRPr lang="en-US" dirty="0" smtClean="0"/>
          </a:p>
          <a:p>
            <a:pPr lvl="1"/>
            <a:r>
              <a:rPr lang="en-US" dirty="0" smtClean="0"/>
              <a:t>PDO require  a valid database to connect to. If no database is specified, an exception is thrown.</a:t>
            </a:r>
            <a:endParaRPr lang="en-US" dirty="0" smtClean="0"/>
          </a:p>
          <a:p>
            <a:r>
              <a:rPr lang="en-US" dirty="0" smtClean="0"/>
              <a:t>Tip:</a:t>
            </a:r>
            <a:endParaRPr lang="en-US" dirty="0" smtClean="0"/>
          </a:p>
          <a:p>
            <a:pPr lvl="1"/>
            <a:r>
              <a:rPr lang="en-US" dirty="0" smtClean="0"/>
              <a:t> A great benefit of PDO is that it has an exception class to handle any problems that may occur in our database queries. </a:t>
            </a:r>
            <a:endParaRPr lang="en-US" dirty="0" smtClean="0"/>
          </a:p>
          <a:p>
            <a:pPr lvl="1"/>
            <a:r>
              <a:rPr lang="en-US" dirty="0" smtClean="0"/>
              <a:t>If an exception is thrown within the try{ } block, the script stops executing and flows directly to the first catch(){ } block.</a:t>
            </a:r>
            <a:endParaRPr lang="en-US" dirty="0" smtClean="0"/>
          </a:p>
          <a:p>
            <a:endParaRPr lang="en-US"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Close the Connection</a:t>
            </a:r>
            <a:endParaRPr lang="en-US" dirty="0" smtClean="0"/>
          </a:p>
          <a:p>
            <a:pPr lvl="1"/>
            <a:r>
              <a:rPr lang="en-US" dirty="0" smtClean="0"/>
              <a:t>The connection will be closed automatically when the script ends. To close the connection before, use the following:</a:t>
            </a:r>
            <a:endParaRPr lang="en-US" dirty="0" smtClean="0"/>
          </a:p>
          <a:p>
            <a:pPr lvl="2"/>
            <a:r>
              <a:rPr lang="en-US" dirty="0" smtClean="0"/>
              <a:t>Example (</a:t>
            </a:r>
            <a:r>
              <a:rPr lang="en-US" dirty="0" err="1" smtClean="0"/>
              <a:t>MySQLi</a:t>
            </a:r>
            <a:r>
              <a:rPr lang="en-US" dirty="0" smtClean="0"/>
              <a:t> Object-Oriented)</a:t>
            </a:r>
            <a:endParaRPr lang="en-US" dirty="0" smtClean="0"/>
          </a:p>
          <a:p>
            <a:pPr lvl="3"/>
            <a:r>
              <a:rPr lang="en-US" dirty="0" smtClean="0"/>
              <a:t>$conn-&gt;close();</a:t>
            </a:r>
            <a:endParaRPr lang="en-US" dirty="0" smtClean="0"/>
          </a:p>
          <a:p>
            <a:pPr lvl="2"/>
            <a:r>
              <a:rPr lang="en-US" dirty="0" smtClean="0"/>
              <a:t>Example (</a:t>
            </a:r>
            <a:r>
              <a:rPr lang="en-US" dirty="0" err="1" smtClean="0"/>
              <a:t>MySQLi</a:t>
            </a:r>
            <a:r>
              <a:rPr lang="en-US" dirty="0" smtClean="0"/>
              <a:t> Procedural)</a:t>
            </a:r>
            <a:endParaRPr lang="en-US" dirty="0" smtClean="0"/>
          </a:p>
          <a:p>
            <a:pPr lvl="3"/>
            <a:r>
              <a:rPr lang="en-US" dirty="0" err="1" smtClean="0"/>
              <a:t>mysqli_close</a:t>
            </a:r>
            <a:r>
              <a:rPr lang="en-US" dirty="0" smtClean="0"/>
              <a:t>($conn);</a:t>
            </a:r>
            <a:endParaRPr lang="en-US" dirty="0" smtClean="0"/>
          </a:p>
          <a:p>
            <a:pPr lvl="2"/>
            <a:r>
              <a:rPr lang="en-US" dirty="0" smtClean="0"/>
              <a:t>Example (PDO)</a:t>
            </a:r>
            <a:endParaRPr lang="en-US" dirty="0" smtClean="0"/>
          </a:p>
          <a:p>
            <a:pPr lvl="3"/>
            <a:r>
              <a:rPr lang="en-US" dirty="0" smtClean="0"/>
              <a:t>$conn = null;</a:t>
            </a:r>
            <a:endParaRPr lang="en-US"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83127"/>
            <a:ext cx="4191000" cy="1143000"/>
          </a:xfrm>
        </p:spPr>
        <p:txBody>
          <a:bodyPr>
            <a:noAutofit/>
          </a:bodyPr>
          <a:lstStyle/>
          <a:p>
            <a:r>
              <a:rPr lang="en-US" sz="2800" dirty="0" smtClean="0"/>
              <a:t>PHP Create a MySQL Database</a:t>
            </a:r>
            <a:endParaRPr lang="en-US" sz="2800" dirty="0"/>
          </a:p>
        </p:txBody>
      </p:sp>
      <p:sp>
        <p:nvSpPr>
          <p:cNvPr id="3" name="Content Placeholder 2"/>
          <p:cNvSpPr>
            <a:spLocks noGrp="1"/>
          </p:cNvSpPr>
          <p:nvPr>
            <p:ph idx="1"/>
          </p:nvPr>
        </p:nvSpPr>
        <p:spPr>
          <a:xfrm>
            <a:off x="152400" y="1600200"/>
            <a:ext cx="3657600" cy="4525963"/>
          </a:xfrm>
        </p:spPr>
        <p:txBody>
          <a:bodyPr>
            <a:normAutofit fontScale="77500" lnSpcReduction="20000"/>
          </a:bodyPr>
          <a:lstStyle/>
          <a:p>
            <a:r>
              <a:rPr lang="en-US" dirty="0" smtClean="0"/>
              <a:t>You need special CREATE privileges to create or to delete a MySQL database.</a:t>
            </a:r>
            <a:endParaRPr lang="en-US" dirty="0" smtClean="0"/>
          </a:p>
          <a:p>
            <a:r>
              <a:rPr lang="en-US" dirty="0" smtClean="0"/>
              <a:t>The CREATE DATABASE statement is used to create a database in MySQL.</a:t>
            </a:r>
            <a:endParaRPr lang="en-US" dirty="0" smtClean="0"/>
          </a:p>
          <a:p>
            <a:r>
              <a:rPr lang="en-US" dirty="0" smtClean="0"/>
              <a:t>The following examples create a database named "</a:t>
            </a:r>
            <a:r>
              <a:rPr lang="en-US" dirty="0" err="1" smtClean="0"/>
              <a:t>myDB</a:t>
            </a:r>
            <a:r>
              <a:rPr lang="en-US" dirty="0" smtClean="0"/>
              <a:t>":</a:t>
            </a:r>
            <a:endParaRPr lang="en-US" dirty="0" smtClean="0"/>
          </a:p>
        </p:txBody>
      </p:sp>
      <p:sp>
        <p:nvSpPr>
          <p:cNvPr id="4" name="TextBox 3"/>
          <p:cNvSpPr txBox="1"/>
          <p:nvPr/>
        </p:nvSpPr>
        <p:spPr>
          <a:xfrm>
            <a:off x="4024745" y="76200"/>
            <a:ext cx="4890655" cy="6186309"/>
          </a:xfrm>
          <a:prstGeom prst="rect">
            <a:avLst/>
          </a:prstGeom>
          <a:noFill/>
        </p:spPr>
        <p:txBody>
          <a:bodyPr wrap="square" rtlCol="0">
            <a:spAutoFit/>
          </a:bodyPr>
          <a:lstStyle/>
          <a:p>
            <a:r>
              <a:rPr lang="en-US" dirty="0" smtClean="0"/>
              <a:t>&lt;?</a:t>
            </a:r>
            <a:r>
              <a:rPr lang="en-US" dirty="0" err="1" smtClean="0"/>
              <a:t>php</a:t>
            </a:r>
            <a:endParaRPr lang="en-US" dirty="0" smtClean="0"/>
          </a:p>
          <a:p>
            <a:r>
              <a:rPr lang="en-US" dirty="0" smtClean="0"/>
              <a:t>$</a:t>
            </a:r>
            <a:r>
              <a:rPr lang="en-US" dirty="0" err="1" smtClean="0"/>
              <a:t>servername</a:t>
            </a:r>
            <a:r>
              <a:rPr lang="en-US" dirty="0" smtClean="0"/>
              <a:t> = "localhost";</a:t>
            </a:r>
            <a:endParaRPr lang="en-US" dirty="0" smtClean="0"/>
          </a:p>
          <a:p>
            <a:r>
              <a:rPr lang="en-US" dirty="0" smtClean="0"/>
              <a:t>$username = “root";</a:t>
            </a:r>
            <a:endParaRPr lang="en-US" dirty="0" smtClean="0"/>
          </a:p>
          <a:p>
            <a:r>
              <a:rPr lang="en-US" dirty="0" smtClean="0"/>
              <a:t>$password = "";</a:t>
            </a:r>
            <a:endParaRPr lang="en-US" dirty="0" smtClean="0"/>
          </a:p>
          <a:p>
            <a:r>
              <a:rPr lang="en-US" dirty="0" smtClean="0"/>
              <a:t>// Create connection</a:t>
            </a:r>
            <a:endParaRPr lang="en-US" dirty="0" smtClean="0"/>
          </a:p>
          <a:p>
            <a:r>
              <a:rPr lang="en-US" dirty="0" smtClean="0"/>
              <a:t>$conn = </a:t>
            </a:r>
            <a:r>
              <a:rPr lang="en-US" dirty="0" err="1" smtClean="0"/>
              <a:t>mysqli_connect</a:t>
            </a:r>
            <a:r>
              <a:rPr lang="en-US" dirty="0" smtClean="0"/>
              <a:t>($</a:t>
            </a:r>
            <a:r>
              <a:rPr lang="en-US" dirty="0" err="1" smtClean="0"/>
              <a:t>servername</a:t>
            </a:r>
            <a:r>
              <a:rPr lang="en-US" dirty="0" smtClean="0"/>
              <a:t>, $username, $password);</a:t>
            </a:r>
            <a:endParaRPr lang="en-US" dirty="0" smtClean="0"/>
          </a:p>
          <a:p>
            <a:r>
              <a:rPr lang="en-US" dirty="0" smtClean="0"/>
              <a:t>// Check connection</a:t>
            </a:r>
            <a:endParaRPr lang="en-US" dirty="0" smtClean="0"/>
          </a:p>
          <a:p>
            <a:r>
              <a:rPr lang="en-US" dirty="0" smtClean="0"/>
              <a:t>if (!$conn) {</a:t>
            </a:r>
            <a:endParaRPr lang="en-US" dirty="0" smtClean="0"/>
          </a:p>
          <a:p>
            <a:r>
              <a:rPr lang="en-US" dirty="0" smtClean="0"/>
              <a:t>    die("Connection failed: " . </a:t>
            </a:r>
            <a:r>
              <a:rPr lang="en-US" dirty="0" err="1" smtClean="0"/>
              <a:t>mysqli_connect_error</a:t>
            </a:r>
            <a:r>
              <a:rPr lang="en-US" dirty="0" smtClean="0"/>
              <a:t>());</a:t>
            </a:r>
            <a:endParaRPr lang="en-US" dirty="0" smtClean="0"/>
          </a:p>
          <a:p>
            <a:r>
              <a:rPr lang="en-US" dirty="0" smtClean="0"/>
              <a:t>}</a:t>
            </a:r>
            <a:endParaRPr lang="en-US" dirty="0" smtClean="0"/>
          </a:p>
          <a:p>
            <a:r>
              <a:rPr lang="en-US" dirty="0" smtClean="0"/>
              <a:t>// Create database</a:t>
            </a:r>
            <a:endParaRPr lang="en-US" dirty="0" smtClean="0"/>
          </a:p>
          <a:p>
            <a:r>
              <a:rPr lang="en-US" dirty="0" smtClean="0"/>
              <a:t>$</a:t>
            </a:r>
            <a:r>
              <a:rPr lang="en-US" dirty="0" err="1" smtClean="0"/>
              <a:t>sql</a:t>
            </a:r>
            <a:r>
              <a:rPr lang="en-US" dirty="0" smtClean="0"/>
              <a:t> = "CREATE DATABASE </a:t>
            </a:r>
            <a:r>
              <a:rPr lang="en-US" dirty="0" err="1" smtClean="0"/>
              <a:t>myDB</a:t>
            </a:r>
            <a:r>
              <a:rPr lang="en-US" dirty="0" smtClean="0"/>
              <a:t>";</a:t>
            </a:r>
            <a:endParaRPr lang="en-US" dirty="0" smtClean="0"/>
          </a:p>
          <a:p>
            <a:r>
              <a:rPr lang="en-US" dirty="0" smtClean="0"/>
              <a:t>if (</a:t>
            </a:r>
            <a:r>
              <a:rPr lang="en-US" b="1" dirty="0" err="1" smtClean="0">
                <a:solidFill>
                  <a:srgbClr val="FF0000"/>
                </a:solidFill>
              </a:rPr>
              <a:t>mysqli_query</a:t>
            </a:r>
            <a:r>
              <a:rPr lang="en-US" b="1" dirty="0" smtClean="0">
                <a:solidFill>
                  <a:srgbClr val="FF0000"/>
                </a:solidFill>
              </a:rPr>
              <a:t>($conn, $</a:t>
            </a:r>
            <a:r>
              <a:rPr lang="en-US" b="1" dirty="0" err="1" smtClean="0">
                <a:solidFill>
                  <a:srgbClr val="FF0000"/>
                </a:solidFill>
              </a:rPr>
              <a:t>sql</a:t>
            </a:r>
            <a:r>
              <a:rPr lang="en-US" b="1" dirty="0" smtClean="0">
                <a:solidFill>
                  <a:srgbClr val="FF0000"/>
                </a:solidFill>
              </a:rPr>
              <a:t>)) </a:t>
            </a:r>
            <a:r>
              <a:rPr lang="en-US" dirty="0" smtClean="0"/>
              <a:t>{</a:t>
            </a:r>
            <a:endParaRPr lang="en-US" dirty="0" smtClean="0"/>
          </a:p>
          <a:p>
            <a:r>
              <a:rPr lang="en-US" dirty="0" smtClean="0"/>
              <a:t>    echo "Database created successfully";</a:t>
            </a:r>
            <a:endParaRPr lang="en-US" dirty="0" smtClean="0"/>
          </a:p>
          <a:p>
            <a:r>
              <a:rPr lang="en-US" dirty="0" smtClean="0"/>
              <a:t>} else {</a:t>
            </a:r>
            <a:endParaRPr lang="en-US" dirty="0" smtClean="0"/>
          </a:p>
          <a:p>
            <a:r>
              <a:rPr lang="en-US" dirty="0" smtClean="0"/>
              <a:t>    echo "Error creating database: " . </a:t>
            </a:r>
            <a:r>
              <a:rPr lang="en-US" dirty="0" err="1" smtClean="0"/>
              <a:t>mysqli_error</a:t>
            </a:r>
            <a:r>
              <a:rPr lang="en-US" dirty="0" smtClean="0"/>
              <a:t>($conn);</a:t>
            </a:r>
            <a:endParaRPr lang="en-US" dirty="0" smtClean="0"/>
          </a:p>
          <a:p>
            <a:r>
              <a:rPr lang="en-US" dirty="0" smtClean="0"/>
              <a:t>}</a:t>
            </a:r>
            <a:endParaRPr lang="en-US" dirty="0" smtClean="0"/>
          </a:p>
          <a:p>
            <a:r>
              <a:rPr lang="en-US" dirty="0" err="1" smtClean="0"/>
              <a:t>mysqli_close</a:t>
            </a:r>
            <a:r>
              <a:rPr lang="en-US" dirty="0" smtClean="0"/>
              <a:t>($conn);</a:t>
            </a:r>
            <a:endParaRPr lang="en-US" dirty="0" smtClean="0"/>
          </a:p>
          <a:p>
            <a:r>
              <a:rPr lang="en-US" dirty="0" smtClean="0"/>
              <a:t>?&gt;</a:t>
            </a:r>
            <a:endParaRPr lang="en-US" dirty="0"/>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4191000" cy="762000"/>
          </a:xfrm>
        </p:spPr>
        <p:txBody>
          <a:bodyPr>
            <a:noAutofit/>
          </a:bodyPr>
          <a:lstStyle/>
          <a:p>
            <a:r>
              <a:rPr lang="en-US" sz="2400" dirty="0" smtClean="0"/>
              <a:t>PHP Create MySQL Tables</a:t>
            </a:r>
            <a:endParaRPr lang="en-US" sz="2400" dirty="0"/>
          </a:p>
        </p:txBody>
      </p:sp>
      <p:sp>
        <p:nvSpPr>
          <p:cNvPr id="3" name="Content Placeholder 2"/>
          <p:cNvSpPr>
            <a:spLocks noGrp="1"/>
          </p:cNvSpPr>
          <p:nvPr>
            <p:ph idx="1"/>
          </p:nvPr>
        </p:nvSpPr>
        <p:spPr>
          <a:xfrm>
            <a:off x="228600" y="990600"/>
            <a:ext cx="4267200" cy="5486400"/>
          </a:xfrm>
          <a:solidFill>
            <a:schemeClr val="bg1">
              <a:lumMod val="95000"/>
            </a:schemeClr>
          </a:solidFill>
        </p:spPr>
        <p:txBody>
          <a:bodyPr>
            <a:noAutofit/>
          </a:bodyPr>
          <a:lstStyle/>
          <a:p>
            <a:r>
              <a:rPr lang="en-US" sz="1800" dirty="0" smtClean="0"/>
              <a:t>A database table has its own unique name and consists of columns and rows.</a:t>
            </a:r>
            <a:endParaRPr lang="en-US" sz="1800" dirty="0" smtClean="0"/>
          </a:p>
          <a:p>
            <a:pPr lvl="1"/>
            <a:r>
              <a:rPr lang="en-US" sz="1600" dirty="0" smtClean="0"/>
              <a:t>The CREATE TABLE statement is used to create a table in MySQL.</a:t>
            </a:r>
            <a:endParaRPr lang="en-US" sz="1600" dirty="0" smtClean="0"/>
          </a:p>
          <a:p>
            <a:pPr lvl="1"/>
            <a:r>
              <a:rPr lang="en-US" sz="1600" dirty="0" smtClean="0"/>
              <a:t>We will create a table named "</a:t>
            </a:r>
            <a:r>
              <a:rPr lang="en-US" sz="1600" dirty="0" err="1" smtClean="0"/>
              <a:t>MyGuests</a:t>
            </a:r>
            <a:r>
              <a:rPr lang="en-US" sz="1600" dirty="0" smtClean="0"/>
              <a:t>", with five columns: "id", "</a:t>
            </a:r>
            <a:r>
              <a:rPr lang="en-US" sz="1600" dirty="0" err="1" smtClean="0"/>
              <a:t>firstname</a:t>
            </a:r>
            <a:r>
              <a:rPr lang="en-US" sz="1600" dirty="0" smtClean="0"/>
              <a:t>", "</a:t>
            </a:r>
            <a:r>
              <a:rPr lang="en-US" sz="1600" dirty="0" err="1" smtClean="0"/>
              <a:t>lastname</a:t>
            </a:r>
            <a:r>
              <a:rPr lang="en-US" sz="1600" dirty="0" smtClean="0"/>
              <a:t>", "email" and "</a:t>
            </a:r>
            <a:r>
              <a:rPr lang="en-US" sz="1600" dirty="0" err="1" smtClean="0"/>
              <a:t>reg_date</a:t>
            </a:r>
            <a:r>
              <a:rPr lang="en-US" sz="1600" dirty="0" smtClean="0"/>
              <a:t>":</a:t>
            </a:r>
            <a:endParaRPr lang="en-US" sz="1600" dirty="0" smtClean="0"/>
          </a:p>
          <a:p>
            <a:pPr marL="457200" lvl="1" indent="0">
              <a:buNone/>
            </a:pPr>
            <a:r>
              <a:rPr lang="en-US" sz="1600" dirty="0" smtClean="0"/>
              <a:t>CREATE TABLE </a:t>
            </a:r>
            <a:r>
              <a:rPr lang="en-US" sz="1600" dirty="0" err="1" smtClean="0"/>
              <a:t>MyGuests</a:t>
            </a:r>
            <a:r>
              <a:rPr lang="en-US" sz="1600" dirty="0" smtClean="0"/>
              <a:t> (</a:t>
            </a:r>
            <a:endParaRPr lang="en-US" sz="1600" dirty="0" smtClean="0"/>
          </a:p>
          <a:p>
            <a:pPr marL="457200" lvl="1" indent="0">
              <a:buNone/>
            </a:pPr>
            <a:r>
              <a:rPr lang="en-US" sz="1600" dirty="0" smtClean="0"/>
              <a:t>id INT(6) UNSIGNED AUTO_INCREMENT PRIMARY KEY,</a:t>
            </a:r>
            <a:endParaRPr lang="en-US" sz="1600" dirty="0" smtClean="0"/>
          </a:p>
          <a:p>
            <a:pPr marL="457200" lvl="1" indent="0">
              <a:buNone/>
            </a:pPr>
            <a:r>
              <a:rPr lang="en-US" sz="1600" dirty="0" err="1" smtClean="0"/>
              <a:t>firstname</a:t>
            </a:r>
            <a:r>
              <a:rPr lang="en-US" sz="1600" dirty="0" smtClean="0"/>
              <a:t> VARCHAR(30) NOT NULL,</a:t>
            </a:r>
            <a:endParaRPr lang="en-US" sz="1600" dirty="0" smtClean="0"/>
          </a:p>
          <a:p>
            <a:pPr marL="457200" lvl="1" indent="0">
              <a:buNone/>
            </a:pPr>
            <a:r>
              <a:rPr lang="en-US" sz="1600" dirty="0" err="1" smtClean="0"/>
              <a:t>lastname</a:t>
            </a:r>
            <a:r>
              <a:rPr lang="en-US" sz="1600" dirty="0" smtClean="0"/>
              <a:t> VARCHAR(30) NOT NULL,</a:t>
            </a:r>
            <a:endParaRPr lang="en-US" sz="1600" dirty="0" smtClean="0"/>
          </a:p>
          <a:p>
            <a:pPr marL="457200" lvl="1" indent="0">
              <a:buNone/>
            </a:pPr>
            <a:r>
              <a:rPr lang="en-US" sz="1600" dirty="0" smtClean="0"/>
              <a:t>email VARCHAR(50),</a:t>
            </a:r>
            <a:endParaRPr lang="en-US" sz="1600" dirty="0" smtClean="0"/>
          </a:p>
          <a:p>
            <a:pPr marL="457200" lvl="1" indent="0">
              <a:buNone/>
            </a:pPr>
            <a:r>
              <a:rPr lang="en-US" sz="1600" dirty="0" err="1" smtClean="0"/>
              <a:t>reg_date</a:t>
            </a:r>
            <a:r>
              <a:rPr lang="en-US" sz="1600" dirty="0" smtClean="0"/>
              <a:t> TIMESTAMP</a:t>
            </a:r>
            <a:endParaRPr lang="en-US" sz="1600" dirty="0" smtClean="0"/>
          </a:p>
          <a:p>
            <a:pPr marL="457200" lvl="1" indent="0">
              <a:buNone/>
            </a:pPr>
            <a:r>
              <a:rPr lang="en-US" sz="1600" dirty="0" smtClean="0"/>
              <a:t>)</a:t>
            </a:r>
            <a:endParaRPr lang="en-US" sz="1600" dirty="0" smtClean="0"/>
          </a:p>
          <a:p>
            <a:pPr marL="457200" lvl="1" indent="0">
              <a:buNone/>
            </a:pPr>
            <a:endParaRPr lang="en-US" sz="1600" dirty="0" smtClean="0"/>
          </a:p>
        </p:txBody>
      </p:sp>
      <p:sp>
        <p:nvSpPr>
          <p:cNvPr id="6" name="TextBox 5"/>
          <p:cNvSpPr txBox="1"/>
          <p:nvPr/>
        </p:nvSpPr>
        <p:spPr>
          <a:xfrm>
            <a:off x="4495800" y="533400"/>
            <a:ext cx="4461164" cy="5755422"/>
          </a:xfrm>
          <a:prstGeom prst="rect">
            <a:avLst/>
          </a:prstGeom>
          <a:noFill/>
        </p:spPr>
        <p:txBody>
          <a:bodyPr wrap="square" rtlCol="0">
            <a:spAutoFit/>
          </a:bodyPr>
          <a:lstStyle/>
          <a:p>
            <a:r>
              <a:rPr lang="en-US" sz="1600" dirty="0" smtClean="0"/>
              <a:t>Notes on the table above:</a:t>
            </a:r>
            <a:endParaRPr lang="en-US" sz="1600" dirty="0" smtClean="0"/>
          </a:p>
          <a:p>
            <a:r>
              <a:rPr lang="en-US" sz="1600" dirty="0" smtClean="0"/>
              <a:t>The data type specifies what type of data the column can hold. </a:t>
            </a:r>
            <a:endParaRPr lang="en-US" sz="1600" dirty="0" smtClean="0"/>
          </a:p>
          <a:p>
            <a:r>
              <a:rPr lang="en-US" sz="1600" dirty="0" smtClean="0"/>
              <a:t>After the data type, you can specify other optional attributes for each column:</a:t>
            </a:r>
            <a:endParaRPr lang="en-US" sz="1600" dirty="0" smtClean="0"/>
          </a:p>
          <a:p>
            <a:r>
              <a:rPr lang="en-US" sz="1600" dirty="0" smtClean="0">
                <a:solidFill>
                  <a:srgbClr val="FF0000"/>
                </a:solidFill>
              </a:rPr>
              <a:t>NOT NULL </a:t>
            </a:r>
            <a:r>
              <a:rPr lang="en-US" sz="1600" dirty="0" smtClean="0"/>
              <a:t>- Each row must contain a value for that column, null values are not allowed</a:t>
            </a:r>
            <a:endParaRPr lang="en-US" sz="1600" dirty="0" smtClean="0"/>
          </a:p>
          <a:p>
            <a:r>
              <a:rPr lang="en-US" sz="1600" dirty="0" smtClean="0">
                <a:solidFill>
                  <a:srgbClr val="FF0000"/>
                </a:solidFill>
              </a:rPr>
              <a:t>DEFAULT</a:t>
            </a:r>
            <a:r>
              <a:rPr lang="en-US" sz="1600" dirty="0" smtClean="0"/>
              <a:t> value - Set a default value that is added when no other value is passed</a:t>
            </a:r>
            <a:endParaRPr lang="en-US" sz="1600" dirty="0" smtClean="0"/>
          </a:p>
          <a:p>
            <a:r>
              <a:rPr lang="en-US" sz="1600" dirty="0" smtClean="0">
                <a:solidFill>
                  <a:srgbClr val="FF0000"/>
                </a:solidFill>
              </a:rPr>
              <a:t>UNSIGNED</a:t>
            </a:r>
            <a:r>
              <a:rPr lang="en-US" sz="1600" dirty="0" smtClean="0"/>
              <a:t> - Used for number types, limits the stored data to positive numbers and zero</a:t>
            </a:r>
            <a:endParaRPr lang="en-US" sz="1600" dirty="0" smtClean="0"/>
          </a:p>
          <a:p>
            <a:r>
              <a:rPr lang="en-US" sz="1600" dirty="0" smtClean="0">
                <a:solidFill>
                  <a:srgbClr val="FF0000"/>
                </a:solidFill>
              </a:rPr>
              <a:t>AUTO INCREMENT - </a:t>
            </a:r>
            <a:r>
              <a:rPr lang="en-US" sz="1600" dirty="0" smtClean="0"/>
              <a:t>MySQL</a:t>
            </a:r>
            <a:r>
              <a:rPr lang="en-US" sz="1600" dirty="0" smtClean="0">
                <a:solidFill>
                  <a:srgbClr val="FF0000"/>
                </a:solidFill>
              </a:rPr>
              <a:t> </a:t>
            </a:r>
            <a:r>
              <a:rPr lang="en-US" sz="1600" dirty="0" smtClean="0"/>
              <a:t>automatically increases the value of the field by 1 each time a new record is added</a:t>
            </a:r>
            <a:endParaRPr lang="en-US" sz="1600" dirty="0" smtClean="0"/>
          </a:p>
          <a:p>
            <a:r>
              <a:rPr lang="en-US" sz="1600" dirty="0" smtClean="0">
                <a:solidFill>
                  <a:srgbClr val="FF0000"/>
                </a:solidFill>
              </a:rPr>
              <a:t>PRIMARY KEY </a:t>
            </a:r>
            <a:r>
              <a:rPr lang="en-US" sz="1600" dirty="0" smtClean="0"/>
              <a:t>- Used to uniquely identify the rows in a table. The column with PRIMARY KEY setting is often an ID number, and is often used with AUTO_INCREMENT</a:t>
            </a:r>
            <a:endParaRPr lang="en-US" sz="1600" dirty="0" smtClean="0"/>
          </a:p>
          <a:p>
            <a:r>
              <a:rPr lang="en-US" sz="1600" dirty="0" smtClean="0"/>
              <a:t>Each table should have a primary key column (in this case: the "id" column). Its value must be unique for each record in the table.</a:t>
            </a:r>
            <a:endParaRPr lang="en-US" sz="1600" dirty="0"/>
          </a:p>
        </p:txBody>
      </p:sp>
      <p:sp>
        <p:nvSpPr>
          <p:cNvPr id="8" name="Slide Number Placeholder 7"/>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855"/>
            <a:ext cx="8229600" cy="563562"/>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57200" y="762000"/>
            <a:ext cx="4191000" cy="5154513"/>
          </a:xfrm>
        </p:spPr>
        <p:txBody>
          <a:bodyPr>
            <a:noAutofit/>
          </a:bodyPr>
          <a:lstStyle/>
          <a:p>
            <a:r>
              <a:rPr lang="en-US" sz="2000" dirty="0" smtClean="0"/>
              <a:t>Example (</a:t>
            </a:r>
            <a:r>
              <a:rPr lang="en-US" sz="2000" dirty="0" err="1" smtClean="0"/>
              <a:t>MySQLi</a:t>
            </a:r>
            <a:r>
              <a:rPr lang="en-US" sz="2000" dirty="0" smtClean="0"/>
              <a:t> Procedural)</a:t>
            </a:r>
            <a:endParaRPr lang="en-US" sz="2000" dirty="0" smtClean="0"/>
          </a:p>
          <a:p>
            <a:pPr marL="0" indent="0">
              <a:buNone/>
            </a:pPr>
            <a:r>
              <a:rPr lang="en-US" sz="2000" dirty="0" smtClean="0"/>
              <a:t>&lt;?</a:t>
            </a:r>
            <a:r>
              <a:rPr lang="en-US" sz="2000" dirty="0" err="1" smtClean="0"/>
              <a:t>php</a:t>
            </a:r>
            <a:endParaRPr lang="en-US" sz="2000" dirty="0" smtClean="0"/>
          </a:p>
          <a:p>
            <a:pPr marL="0" indent="0">
              <a:buNone/>
            </a:pPr>
            <a:r>
              <a:rPr lang="en-US" sz="2000" dirty="0" smtClean="0"/>
              <a:t>$</a:t>
            </a:r>
            <a:r>
              <a:rPr lang="en-US" sz="2000" dirty="0" err="1" smtClean="0"/>
              <a:t>servername</a:t>
            </a:r>
            <a:r>
              <a:rPr lang="en-US" sz="2000" dirty="0" smtClean="0"/>
              <a:t> = "localhost";</a:t>
            </a:r>
            <a:endParaRPr lang="en-US" sz="2000" dirty="0" smtClean="0"/>
          </a:p>
          <a:p>
            <a:pPr marL="0" indent="0">
              <a:buNone/>
            </a:pPr>
            <a:r>
              <a:rPr lang="en-US" sz="2000" dirty="0" smtClean="0"/>
              <a:t>$username = "root";</a:t>
            </a:r>
            <a:endParaRPr lang="en-US" sz="2000" dirty="0" smtClean="0"/>
          </a:p>
          <a:p>
            <a:pPr marL="0" indent="0">
              <a:buNone/>
            </a:pPr>
            <a:r>
              <a:rPr lang="en-US" sz="2000" dirty="0" smtClean="0"/>
              <a:t>$password = "";</a:t>
            </a:r>
            <a:endParaRPr lang="en-US" sz="2000" dirty="0" smtClean="0"/>
          </a:p>
          <a:p>
            <a:pPr marL="0" indent="0">
              <a:buNone/>
            </a:pPr>
            <a:r>
              <a:rPr lang="en-US" sz="2000" dirty="0" smtClean="0"/>
              <a:t>$</a:t>
            </a:r>
            <a:r>
              <a:rPr lang="en-US" sz="2000" dirty="0" err="1" smtClean="0"/>
              <a:t>dbname</a:t>
            </a:r>
            <a:r>
              <a:rPr lang="en-US" sz="2000" dirty="0" smtClean="0"/>
              <a:t> = "</a:t>
            </a:r>
            <a:r>
              <a:rPr lang="en-US" sz="2000" dirty="0" err="1" smtClean="0"/>
              <a:t>myDB</a:t>
            </a:r>
            <a:r>
              <a:rPr lang="en-US" sz="2000" dirty="0" smtClean="0"/>
              <a:t>";</a:t>
            </a:r>
            <a:endParaRPr lang="en-US" sz="2000" dirty="0" smtClean="0"/>
          </a:p>
          <a:p>
            <a:pPr marL="0" indent="0">
              <a:buNone/>
            </a:pPr>
            <a:r>
              <a:rPr lang="en-US" sz="2000" dirty="0" smtClean="0"/>
              <a:t>// Create connection</a:t>
            </a:r>
            <a:endParaRPr lang="en-US" sz="2000" dirty="0" smtClean="0"/>
          </a:p>
          <a:p>
            <a:pPr marL="0" indent="0">
              <a:buNone/>
            </a:pPr>
            <a:r>
              <a:rPr lang="en-US" sz="2000" dirty="0" smtClean="0"/>
              <a:t>$conn = </a:t>
            </a:r>
            <a:r>
              <a:rPr lang="en-US" sz="2000" dirty="0" err="1" smtClean="0"/>
              <a:t>mysqli_connect</a:t>
            </a:r>
            <a:r>
              <a:rPr lang="en-US" sz="2000" dirty="0" smtClean="0"/>
              <a:t>($</a:t>
            </a:r>
            <a:r>
              <a:rPr lang="en-US" sz="2000" dirty="0" err="1" smtClean="0"/>
              <a:t>servername</a:t>
            </a:r>
            <a:r>
              <a:rPr lang="en-US" sz="2000" dirty="0" smtClean="0"/>
              <a:t>, $username, $password, </a:t>
            </a:r>
            <a:r>
              <a:rPr lang="en-US" sz="2000" dirty="0" smtClean="0">
                <a:solidFill>
                  <a:srgbClr val="FF0000"/>
                </a:solidFill>
              </a:rPr>
              <a:t>$</a:t>
            </a:r>
            <a:r>
              <a:rPr lang="en-US" sz="2000" dirty="0" err="1" smtClean="0">
                <a:solidFill>
                  <a:srgbClr val="FF0000"/>
                </a:solidFill>
              </a:rPr>
              <a:t>dbname</a:t>
            </a:r>
            <a:r>
              <a:rPr lang="en-US" sz="2000" dirty="0" smtClean="0"/>
              <a:t>);</a:t>
            </a:r>
            <a:endParaRPr lang="en-US" sz="2000" dirty="0" smtClean="0"/>
          </a:p>
          <a:p>
            <a:pPr marL="0" indent="0">
              <a:buNone/>
            </a:pPr>
            <a:r>
              <a:rPr lang="en-US" sz="2000" dirty="0" smtClean="0"/>
              <a:t>// Check connection</a:t>
            </a:r>
            <a:endParaRPr lang="en-US" sz="2000" dirty="0" smtClean="0"/>
          </a:p>
          <a:p>
            <a:pPr marL="0" indent="0">
              <a:buNone/>
            </a:pPr>
            <a:r>
              <a:rPr lang="en-US" sz="2000" dirty="0" smtClean="0"/>
              <a:t>if (!$conn) {</a:t>
            </a:r>
            <a:endParaRPr lang="en-US" sz="2000" dirty="0" smtClean="0"/>
          </a:p>
          <a:p>
            <a:pPr marL="0" indent="0">
              <a:buNone/>
            </a:pPr>
            <a:r>
              <a:rPr lang="en-US" sz="2000" dirty="0" smtClean="0"/>
              <a:t>    die("Connection failed: " . </a:t>
            </a:r>
            <a:r>
              <a:rPr lang="en-US" sz="2000" dirty="0" err="1" smtClean="0"/>
              <a:t>mysqli_connect_error</a:t>
            </a:r>
            <a:r>
              <a:rPr lang="en-US" sz="2000" dirty="0" smtClean="0"/>
              <a:t>());</a:t>
            </a:r>
            <a:endParaRPr lang="en-US" sz="2000" dirty="0" smtClean="0"/>
          </a:p>
          <a:p>
            <a:pPr marL="0" indent="0">
              <a:buNone/>
            </a:pPr>
            <a:r>
              <a:rPr lang="en-US" sz="2000" dirty="0" smtClean="0"/>
              <a:t>}</a:t>
            </a:r>
            <a:endParaRPr lang="en-US" sz="2000" dirty="0" smtClean="0"/>
          </a:p>
        </p:txBody>
      </p:sp>
      <p:sp>
        <p:nvSpPr>
          <p:cNvPr id="4" name="TextBox 3"/>
          <p:cNvSpPr txBox="1"/>
          <p:nvPr/>
        </p:nvSpPr>
        <p:spPr>
          <a:xfrm>
            <a:off x="4648200" y="838200"/>
            <a:ext cx="4267200" cy="5078313"/>
          </a:xfrm>
          <a:prstGeom prst="rect">
            <a:avLst/>
          </a:prstGeom>
          <a:solidFill>
            <a:schemeClr val="accent3">
              <a:lumMod val="20000"/>
              <a:lumOff val="80000"/>
            </a:schemeClr>
          </a:solidFill>
        </p:spPr>
        <p:txBody>
          <a:bodyPr wrap="square" rtlCol="0">
            <a:spAutoFit/>
          </a:bodyPr>
          <a:lstStyle/>
          <a:p>
            <a:r>
              <a:rPr lang="en-US" dirty="0" smtClean="0"/>
              <a:t>// </a:t>
            </a:r>
            <a:r>
              <a:rPr lang="en-US" dirty="0" err="1" smtClean="0"/>
              <a:t>sql</a:t>
            </a:r>
            <a:r>
              <a:rPr lang="en-US" dirty="0" smtClean="0"/>
              <a:t> to create table</a:t>
            </a:r>
            <a:endParaRPr lang="en-US" dirty="0" smtClean="0"/>
          </a:p>
          <a:p>
            <a:r>
              <a:rPr lang="en-US" dirty="0" smtClean="0"/>
              <a:t>$</a:t>
            </a:r>
            <a:r>
              <a:rPr lang="en-US" dirty="0" err="1" smtClean="0"/>
              <a:t>sql</a:t>
            </a:r>
            <a:r>
              <a:rPr lang="en-US" dirty="0" smtClean="0"/>
              <a:t> = "CREATE TABLE </a:t>
            </a:r>
            <a:r>
              <a:rPr lang="en-US" dirty="0" err="1" smtClean="0"/>
              <a:t>MyGuests</a:t>
            </a:r>
            <a:r>
              <a:rPr lang="en-US" dirty="0" smtClean="0"/>
              <a:t> (</a:t>
            </a:r>
            <a:endParaRPr lang="en-US" dirty="0" smtClean="0"/>
          </a:p>
          <a:p>
            <a:r>
              <a:rPr lang="en-US" dirty="0" smtClean="0"/>
              <a:t>id INT(6) UNSIGNED AUTO_INCREMENT PRIMARY KEY, </a:t>
            </a:r>
            <a:endParaRPr lang="en-US" dirty="0" smtClean="0"/>
          </a:p>
          <a:p>
            <a:r>
              <a:rPr lang="en-US" dirty="0" err="1" smtClean="0"/>
              <a:t>firstname</a:t>
            </a:r>
            <a:r>
              <a:rPr lang="en-US" dirty="0" smtClean="0"/>
              <a:t> VARCHAR(30) NOT NULL,</a:t>
            </a:r>
            <a:endParaRPr lang="en-US" dirty="0" smtClean="0"/>
          </a:p>
          <a:p>
            <a:r>
              <a:rPr lang="en-US" dirty="0" err="1" smtClean="0"/>
              <a:t>lastname</a:t>
            </a:r>
            <a:r>
              <a:rPr lang="en-US" dirty="0" smtClean="0"/>
              <a:t> VARCHAR(30) NOT NULL,</a:t>
            </a:r>
            <a:endParaRPr lang="en-US" dirty="0" smtClean="0"/>
          </a:p>
          <a:p>
            <a:r>
              <a:rPr lang="en-US" dirty="0" smtClean="0"/>
              <a:t>email VARCHAR(50),</a:t>
            </a:r>
            <a:endParaRPr lang="en-US" dirty="0" smtClean="0"/>
          </a:p>
          <a:p>
            <a:r>
              <a:rPr lang="en-US" dirty="0" err="1" smtClean="0"/>
              <a:t>reg_date</a:t>
            </a:r>
            <a:r>
              <a:rPr lang="en-US" dirty="0" smtClean="0"/>
              <a:t> TIMESTAMP</a:t>
            </a:r>
            <a:endParaRPr lang="en-US" dirty="0" smtClean="0"/>
          </a:p>
          <a:p>
            <a:r>
              <a:rPr lang="en-US" dirty="0" smtClean="0"/>
              <a:t>)";</a:t>
            </a:r>
            <a:endParaRPr lang="en-US" dirty="0" smtClean="0"/>
          </a:p>
          <a:p>
            <a:r>
              <a:rPr lang="en-US" dirty="0" smtClean="0"/>
              <a:t>if (</a:t>
            </a:r>
            <a:r>
              <a:rPr lang="en-US" dirty="0" err="1" smtClean="0">
                <a:solidFill>
                  <a:srgbClr val="FF0000"/>
                </a:solidFill>
              </a:rPr>
              <a:t>mysqli_query</a:t>
            </a:r>
            <a:r>
              <a:rPr lang="en-US" dirty="0" smtClean="0">
                <a:solidFill>
                  <a:srgbClr val="FF0000"/>
                </a:solidFill>
              </a:rPr>
              <a:t>($conn, $</a:t>
            </a:r>
            <a:r>
              <a:rPr lang="en-US" dirty="0" err="1" smtClean="0">
                <a:solidFill>
                  <a:srgbClr val="FF0000"/>
                </a:solidFill>
              </a:rPr>
              <a:t>sql</a:t>
            </a:r>
            <a:r>
              <a:rPr lang="en-US" dirty="0" smtClean="0">
                <a:solidFill>
                  <a:srgbClr val="FF0000"/>
                </a:solidFill>
              </a:rPr>
              <a:t>)</a:t>
            </a:r>
            <a:r>
              <a:rPr lang="en-US" dirty="0" smtClean="0"/>
              <a:t>) {</a:t>
            </a:r>
            <a:endParaRPr lang="en-US" dirty="0" smtClean="0"/>
          </a:p>
          <a:p>
            <a:r>
              <a:rPr lang="en-US" dirty="0" smtClean="0"/>
              <a:t>    echo "Table </a:t>
            </a:r>
            <a:r>
              <a:rPr lang="en-US" dirty="0" err="1" smtClean="0"/>
              <a:t>MyGuests</a:t>
            </a:r>
            <a:r>
              <a:rPr lang="en-US" dirty="0" smtClean="0"/>
              <a:t> created successfully";</a:t>
            </a:r>
            <a:endParaRPr lang="en-US" dirty="0" smtClean="0"/>
          </a:p>
          <a:p>
            <a:r>
              <a:rPr lang="en-US" dirty="0" smtClean="0"/>
              <a:t>} else {</a:t>
            </a:r>
            <a:endParaRPr lang="en-US" dirty="0" smtClean="0"/>
          </a:p>
          <a:p>
            <a:r>
              <a:rPr lang="en-US" dirty="0" smtClean="0"/>
              <a:t>    echo "Error creating table: " . </a:t>
            </a:r>
            <a:r>
              <a:rPr lang="en-US" dirty="0" err="1" smtClean="0"/>
              <a:t>mysqli_error</a:t>
            </a:r>
            <a:r>
              <a:rPr lang="en-US" dirty="0" smtClean="0"/>
              <a:t>($conn);</a:t>
            </a:r>
            <a:endParaRPr lang="en-US" dirty="0" smtClean="0"/>
          </a:p>
          <a:p>
            <a:r>
              <a:rPr lang="en-US" dirty="0" smtClean="0"/>
              <a:t>}</a:t>
            </a:r>
            <a:endParaRPr lang="en-US" dirty="0" smtClean="0"/>
          </a:p>
          <a:p>
            <a:r>
              <a:rPr lang="en-US" dirty="0" err="1" smtClean="0"/>
              <a:t>mysqli_close</a:t>
            </a:r>
            <a:r>
              <a:rPr lang="en-US" dirty="0" smtClean="0"/>
              <a:t>($conn);</a:t>
            </a:r>
            <a:endParaRPr lang="en-US" dirty="0" smtClean="0"/>
          </a:p>
          <a:p>
            <a:r>
              <a:rPr lang="en-US" dirty="0" smtClean="0"/>
              <a:t>?&gt;</a:t>
            </a:r>
            <a:endParaRPr lang="en-US" dirty="0"/>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Insert Data Into MySQL</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Insert Data Into MySQL Using </a:t>
            </a:r>
            <a:r>
              <a:rPr lang="en-US" dirty="0" err="1" smtClean="0"/>
              <a:t>MySQLi</a:t>
            </a:r>
            <a:r>
              <a:rPr lang="en-US" dirty="0" smtClean="0"/>
              <a:t> </a:t>
            </a:r>
            <a:endParaRPr lang="en-US" dirty="0" smtClean="0"/>
          </a:p>
          <a:p>
            <a:r>
              <a:rPr lang="en-US" dirty="0" smtClean="0"/>
              <a:t>After a database and a table have been created, we can start adding data in them.</a:t>
            </a:r>
            <a:endParaRPr lang="en-US" dirty="0" smtClean="0"/>
          </a:p>
          <a:p>
            <a:r>
              <a:rPr lang="en-US" dirty="0" smtClean="0"/>
              <a:t>Here are some syntax rules to follow:</a:t>
            </a:r>
            <a:endParaRPr lang="en-US" dirty="0" smtClean="0"/>
          </a:p>
          <a:p>
            <a:pPr lvl="1"/>
            <a:r>
              <a:rPr lang="en-US" dirty="0" smtClean="0"/>
              <a:t>The SQL query must be quoted in PHP</a:t>
            </a:r>
            <a:endParaRPr lang="en-US" dirty="0" smtClean="0"/>
          </a:p>
          <a:p>
            <a:pPr lvl="1"/>
            <a:r>
              <a:rPr lang="en-US" dirty="0" smtClean="0"/>
              <a:t>String values inside the SQL query must be quoted</a:t>
            </a:r>
            <a:endParaRPr lang="en-US" dirty="0" smtClean="0"/>
          </a:p>
          <a:p>
            <a:pPr lvl="1"/>
            <a:r>
              <a:rPr lang="en-US" dirty="0" smtClean="0"/>
              <a:t>Numeric values must not be quoted</a:t>
            </a:r>
            <a:endParaRPr lang="en-US" dirty="0" smtClean="0"/>
          </a:p>
          <a:p>
            <a:pPr lvl="1"/>
            <a:r>
              <a:rPr lang="en-US" dirty="0" smtClean="0"/>
              <a:t>The word NULL must not be quoted</a:t>
            </a:r>
            <a:endParaRPr lang="en-US" dirty="0" smtClean="0"/>
          </a:p>
          <a:p>
            <a:r>
              <a:rPr lang="en-US" dirty="0" smtClean="0"/>
              <a:t>The INSERT INTO statement is used to add new records to a MySQL table:</a:t>
            </a:r>
            <a:endParaRPr lang="en-US" dirty="0" smtClean="0"/>
          </a:p>
          <a:p>
            <a:pPr marL="457200" lvl="1" indent="0">
              <a:buNone/>
            </a:pPr>
            <a:r>
              <a:rPr lang="en-US" dirty="0" smtClean="0"/>
              <a:t>INSERT INTO </a:t>
            </a:r>
            <a:r>
              <a:rPr lang="en-US" dirty="0" err="1" smtClean="0"/>
              <a:t>table_name</a:t>
            </a:r>
            <a:r>
              <a:rPr lang="en-US" dirty="0" smtClean="0"/>
              <a:t> (column1, column2, column3,...)</a:t>
            </a:r>
            <a:endParaRPr lang="en-US" dirty="0" smtClean="0"/>
          </a:p>
          <a:p>
            <a:pPr marL="457200" lvl="1" indent="0">
              <a:buNone/>
            </a:pPr>
            <a:r>
              <a:rPr lang="en-US" dirty="0" smtClean="0"/>
              <a:t>VALUES (value1, value2, value3,...)</a:t>
            </a:r>
            <a:endParaRPr lang="en-US" dirty="0" smtClean="0"/>
          </a:p>
          <a:p>
            <a:r>
              <a:rPr lang="en-US" dirty="0" smtClean="0"/>
              <a:t>In the previous chapter we created an empty table named "</a:t>
            </a:r>
            <a:r>
              <a:rPr lang="en-US" dirty="0" err="1" smtClean="0"/>
              <a:t>MyGuests</a:t>
            </a:r>
            <a:r>
              <a:rPr lang="en-US" dirty="0" smtClean="0"/>
              <a:t>" with five columns: "id", "</a:t>
            </a:r>
            <a:r>
              <a:rPr lang="en-US" dirty="0" err="1" smtClean="0"/>
              <a:t>firstname</a:t>
            </a:r>
            <a:r>
              <a:rPr lang="en-US" dirty="0" smtClean="0"/>
              <a:t>", "</a:t>
            </a:r>
            <a:r>
              <a:rPr lang="en-US" dirty="0" err="1" smtClean="0"/>
              <a:t>lastname</a:t>
            </a:r>
            <a:r>
              <a:rPr lang="en-US" dirty="0" smtClean="0"/>
              <a:t>", "email" and "</a:t>
            </a:r>
            <a:r>
              <a:rPr lang="en-US" dirty="0" err="1" smtClean="0"/>
              <a:t>reg_date</a:t>
            </a:r>
            <a:r>
              <a:rPr lang="en-US" dirty="0" smtClean="0"/>
              <a:t>". </a:t>
            </a:r>
            <a:endParaRPr lang="en-US" dirty="0" smtClean="0"/>
          </a:p>
          <a:p>
            <a:r>
              <a:rPr lang="en-US" dirty="0" smtClean="0"/>
              <a:t>Note: If a column is AUTO_INCREMENT (like the "id" column) or TIMESTAMP (like the "</a:t>
            </a:r>
            <a:r>
              <a:rPr lang="en-US" dirty="0" err="1" smtClean="0"/>
              <a:t>reg_date</a:t>
            </a:r>
            <a:r>
              <a:rPr lang="en-US" dirty="0" smtClean="0"/>
              <a:t>" column), it is no need to be specified in the SQL query; MySQL will automatically add the value.</a:t>
            </a:r>
            <a:endParaRPr lang="en-US"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57200" y="1600200"/>
            <a:ext cx="4191000" cy="4525963"/>
          </a:xfrm>
        </p:spPr>
        <p:txBody>
          <a:bodyPr>
            <a:normAutofit fontScale="55000" lnSpcReduction="20000"/>
          </a:bodyPr>
          <a:lstStyle/>
          <a:p>
            <a:r>
              <a:rPr lang="en-US" dirty="0" smtClean="0"/>
              <a:t>Example (</a:t>
            </a:r>
            <a:r>
              <a:rPr lang="en-US" dirty="0" err="1" smtClean="0"/>
              <a:t>MySQLi</a:t>
            </a:r>
            <a:r>
              <a:rPr lang="en-US" dirty="0" smtClean="0"/>
              <a:t> Procedural)</a:t>
            </a:r>
            <a:endParaRPr lang="en-US" dirty="0" smtClean="0"/>
          </a:p>
          <a:p>
            <a:pPr marL="0" indent="0">
              <a:buNone/>
            </a:pPr>
            <a:r>
              <a:rPr lang="en-US" dirty="0" smtClean="0"/>
              <a:t>&lt;?</a:t>
            </a:r>
            <a:r>
              <a:rPr lang="en-US" dirty="0" err="1" smtClean="0"/>
              <a:t>php</a:t>
            </a:r>
            <a:endParaRPr lang="en-US" dirty="0" smtClean="0"/>
          </a:p>
          <a:p>
            <a:pPr marL="0" indent="0">
              <a:buNone/>
            </a:pPr>
            <a:r>
              <a:rPr lang="en-US" dirty="0" smtClean="0"/>
              <a:t>$</a:t>
            </a:r>
            <a:r>
              <a:rPr lang="en-US" dirty="0" err="1" smtClean="0"/>
              <a:t>servername</a:t>
            </a:r>
            <a:r>
              <a:rPr lang="en-US" dirty="0" smtClean="0"/>
              <a:t> = "localhost";</a:t>
            </a:r>
            <a:endParaRPr lang="en-US" dirty="0" smtClean="0"/>
          </a:p>
          <a:p>
            <a:pPr marL="0" indent="0">
              <a:buNone/>
            </a:pPr>
            <a:r>
              <a:rPr lang="en-US" dirty="0" smtClean="0"/>
              <a:t>$username = "root";</a:t>
            </a:r>
            <a:endParaRPr lang="en-US" dirty="0" smtClean="0"/>
          </a:p>
          <a:p>
            <a:pPr marL="0" indent="0">
              <a:buNone/>
            </a:pPr>
            <a:r>
              <a:rPr lang="en-US" dirty="0" smtClean="0"/>
              <a:t>$password = "";</a:t>
            </a:r>
            <a:endParaRPr lang="en-US" dirty="0" smtClean="0"/>
          </a:p>
          <a:p>
            <a:pPr marL="0" indent="0">
              <a:buNone/>
            </a:pPr>
            <a:r>
              <a:rPr lang="en-US" dirty="0" smtClean="0"/>
              <a:t>$</a:t>
            </a:r>
            <a:r>
              <a:rPr lang="en-US" dirty="0" err="1" smtClean="0"/>
              <a:t>dbname</a:t>
            </a:r>
            <a:r>
              <a:rPr lang="en-US" dirty="0" smtClean="0"/>
              <a:t> = "</a:t>
            </a:r>
            <a:r>
              <a:rPr lang="en-US" dirty="0" err="1" smtClean="0"/>
              <a:t>myDB</a:t>
            </a:r>
            <a:r>
              <a:rPr lang="en-US" dirty="0" smtClean="0"/>
              <a:t>";</a:t>
            </a:r>
            <a:endParaRPr lang="en-US" dirty="0" smtClean="0"/>
          </a:p>
          <a:p>
            <a:pPr marL="0" indent="0">
              <a:buNone/>
            </a:pPr>
            <a:r>
              <a:rPr lang="en-US" dirty="0" smtClean="0"/>
              <a:t>// Create connection</a:t>
            </a:r>
            <a:endParaRPr lang="en-US" dirty="0" smtClean="0"/>
          </a:p>
          <a:p>
            <a:pPr marL="0" indent="0">
              <a:buNone/>
            </a:pPr>
            <a:r>
              <a:rPr lang="en-US" dirty="0" smtClean="0"/>
              <a:t>$conn = </a:t>
            </a:r>
            <a:r>
              <a:rPr lang="en-US" dirty="0" err="1" smtClean="0"/>
              <a:t>mysqli_connect</a:t>
            </a:r>
            <a:r>
              <a:rPr lang="en-US" dirty="0" smtClean="0"/>
              <a:t>($</a:t>
            </a:r>
            <a:r>
              <a:rPr lang="en-US" dirty="0" err="1" smtClean="0"/>
              <a:t>servername</a:t>
            </a:r>
            <a:r>
              <a:rPr lang="en-US" dirty="0" smtClean="0"/>
              <a:t>, $username, $password, $</a:t>
            </a:r>
            <a:r>
              <a:rPr lang="en-US" dirty="0" err="1" smtClean="0"/>
              <a:t>dbname</a:t>
            </a:r>
            <a:r>
              <a:rPr lang="en-US" dirty="0" smtClean="0"/>
              <a:t>);</a:t>
            </a:r>
            <a:endParaRPr lang="en-US" dirty="0" smtClean="0"/>
          </a:p>
          <a:p>
            <a:pPr marL="0" indent="0">
              <a:buNone/>
            </a:pPr>
            <a:r>
              <a:rPr lang="en-US" dirty="0" smtClean="0"/>
              <a:t>// Check connection</a:t>
            </a:r>
            <a:endParaRPr lang="en-US" dirty="0" smtClean="0"/>
          </a:p>
          <a:p>
            <a:pPr marL="0" indent="0">
              <a:buNone/>
            </a:pPr>
            <a:r>
              <a:rPr lang="en-US" dirty="0" smtClean="0"/>
              <a:t>if (!$conn) {</a:t>
            </a:r>
            <a:endParaRPr lang="en-US" dirty="0" smtClean="0"/>
          </a:p>
          <a:p>
            <a:pPr marL="0" indent="0">
              <a:buNone/>
            </a:pPr>
            <a:r>
              <a:rPr lang="en-US" dirty="0" smtClean="0"/>
              <a:t>    die("Connection failed: " . </a:t>
            </a:r>
            <a:r>
              <a:rPr lang="en-US" dirty="0" err="1" smtClean="0"/>
              <a:t>mysqli_connect_error</a:t>
            </a:r>
            <a:r>
              <a:rPr lang="en-US" dirty="0" smtClean="0"/>
              <a:t>());</a:t>
            </a:r>
            <a:endParaRPr lang="en-US" dirty="0" smtClean="0"/>
          </a:p>
          <a:p>
            <a:pPr marL="0" indent="0">
              <a:buNone/>
            </a:pPr>
            <a:r>
              <a:rPr lang="en-US" dirty="0" smtClean="0"/>
              <a:t>}</a:t>
            </a:r>
            <a:endParaRPr lang="en-US" dirty="0" smtClean="0"/>
          </a:p>
        </p:txBody>
      </p:sp>
      <p:sp>
        <p:nvSpPr>
          <p:cNvPr id="4" name="TextBox 3"/>
          <p:cNvSpPr txBox="1"/>
          <p:nvPr/>
        </p:nvSpPr>
        <p:spPr>
          <a:xfrm>
            <a:off x="4724400" y="1524000"/>
            <a:ext cx="4267200" cy="3416320"/>
          </a:xfrm>
          <a:prstGeom prst="rect">
            <a:avLst/>
          </a:prstGeom>
          <a:solidFill>
            <a:schemeClr val="accent3">
              <a:lumMod val="20000"/>
              <a:lumOff val="80000"/>
            </a:schemeClr>
          </a:solidFill>
        </p:spPr>
        <p:txBody>
          <a:bodyPr wrap="square" rtlCol="0">
            <a:spAutoFit/>
          </a:bodyPr>
          <a:lstStyle/>
          <a:p>
            <a:r>
              <a:rPr lang="en-US" dirty="0" smtClean="0"/>
              <a:t>$</a:t>
            </a:r>
            <a:r>
              <a:rPr lang="en-US" dirty="0" err="1" smtClean="0"/>
              <a:t>sql</a:t>
            </a:r>
            <a:r>
              <a:rPr lang="en-US" dirty="0" smtClean="0"/>
              <a:t> = "INSERT INTO </a:t>
            </a:r>
            <a:r>
              <a:rPr lang="en-US" dirty="0" err="1" smtClean="0"/>
              <a:t>MyGuests</a:t>
            </a:r>
            <a:r>
              <a:rPr lang="en-US" dirty="0" smtClean="0"/>
              <a:t> (</a:t>
            </a:r>
            <a:r>
              <a:rPr lang="en-US" dirty="0" err="1" smtClean="0"/>
              <a:t>firstname</a:t>
            </a:r>
            <a:r>
              <a:rPr lang="en-US" dirty="0" smtClean="0"/>
              <a:t>, </a:t>
            </a:r>
            <a:r>
              <a:rPr lang="en-US" dirty="0" err="1" smtClean="0"/>
              <a:t>lastname</a:t>
            </a:r>
            <a:r>
              <a:rPr lang="en-US" dirty="0" smtClean="0"/>
              <a:t>, email)</a:t>
            </a:r>
            <a:endParaRPr lang="en-US" dirty="0" smtClean="0"/>
          </a:p>
          <a:p>
            <a:r>
              <a:rPr lang="en-US" dirty="0" smtClean="0"/>
              <a:t>VALUES ('John', 'Doe', 'john@example.com')";</a:t>
            </a:r>
            <a:endParaRPr lang="en-US" dirty="0" smtClean="0"/>
          </a:p>
          <a:p>
            <a:r>
              <a:rPr lang="en-US" dirty="0" smtClean="0"/>
              <a:t>if (</a:t>
            </a:r>
            <a:r>
              <a:rPr lang="en-US" dirty="0" err="1" smtClean="0"/>
              <a:t>mysqli_query</a:t>
            </a:r>
            <a:r>
              <a:rPr lang="en-US" dirty="0" smtClean="0"/>
              <a:t>($conn, $</a:t>
            </a:r>
            <a:r>
              <a:rPr lang="en-US" dirty="0" err="1" smtClean="0"/>
              <a:t>sql</a:t>
            </a:r>
            <a:r>
              <a:rPr lang="en-US" dirty="0" smtClean="0"/>
              <a:t>)) {</a:t>
            </a:r>
            <a:endParaRPr lang="en-US" dirty="0" smtClean="0"/>
          </a:p>
          <a:p>
            <a:r>
              <a:rPr lang="en-US" dirty="0" smtClean="0"/>
              <a:t>    echo "New record created successfully";</a:t>
            </a:r>
            <a:endParaRPr lang="en-US" dirty="0" smtClean="0"/>
          </a:p>
          <a:p>
            <a:r>
              <a:rPr lang="en-US" dirty="0" smtClean="0"/>
              <a:t>} else {</a:t>
            </a:r>
            <a:endParaRPr lang="en-US" dirty="0" smtClean="0"/>
          </a:p>
          <a:p>
            <a:r>
              <a:rPr lang="en-US" dirty="0" smtClean="0"/>
              <a:t>    echo "Error: " . $</a:t>
            </a:r>
            <a:r>
              <a:rPr lang="en-US" dirty="0" err="1" smtClean="0"/>
              <a:t>sql</a:t>
            </a:r>
            <a:r>
              <a:rPr lang="en-US" dirty="0" smtClean="0"/>
              <a:t> . "&lt;</a:t>
            </a:r>
            <a:r>
              <a:rPr lang="en-US" dirty="0" err="1" smtClean="0"/>
              <a:t>br</a:t>
            </a:r>
            <a:r>
              <a:rPr lang="en-US" dirty="0" smtClean="0"/>
              <a:t>&gt;" . </a:t>
            </a:r>
            <a:r>
              <a:rPr lang="en-US" dirty="0" err="1" smtClean="0"/>
              <a:t>mysqli_error</a:t>
            </a:r>
            <a:r>
              <a:rPr lang="en-US" dirty="0" smtClean="0"/>
              <a:t>($conn);</a:t>
            </a:r>
            <a:endParaRPr lang="en-US" dirty="0" smtClean="0"/>
          </a:p>
          <a:p>
            <a:r>
              <a:rPr lang="en-US" dirty="0" smtClean="0"/>
              <a:t>}</a:t>
            </a:r>
            <a:endParaRPr lang="en-US" dirty="0" smtClean="0"/>
          </a:p>
          <a:p>
            <a:r>
              <a:rPr lang="en-US" dirty="0" err="1" smtClean="0"/>
              <a:t>mysqli_close</a:t>
            </a:r>
            <a:r>
              <a:rPr lang="en-US" dirty="0" smtClean="0"/>
              <a:t>($conn);</a:t>
            </a:r>
            <a:endParaRPr lang="en-US" dirty="0" smtClean="0"/>
          </a:p>
          <a:p>
            <a:r>
              <a:rPr lang="en-US" dirty="0" smtClean="0"/>
              <a:t>?&gt;</a:t>
            </a:r>
            <a:endParaRPr lang="en-US" dirty="0"/>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PHP MYSQL Database</a:t>
            </a:r>
            <a:endParaRPr lang="en-US" dirty="0"/>
          </a:p>
        </p:txBody>
      </p:sp>
      <p:sp>
        <p:nvSpPr>
          <p:cNvPr id="3" name="Content Placeholder 2"/>
          <p:cNvSpPr>
            <a:spLocks noGrp="1"/>
          </p:cNvSpPr>
          <p:nvPr>
            <p:ph idx="1"/>
          </p:nvPr>
        </p:nvSpPr>
        <p:spPr/>
        <p:txBody>
          <a:bodyPr>
            <a:normAutofit fontScale="62500" lnSpcReduction="20000"/>
          </a:bodyPr>
          <a:lstStyle/>
          <a:p>
            <a:r>
              <a:rPr lang="en-US" dirty="0"/>
              <a:t>W</a:t>
            </a:r>
            <a:r>
              <a:rPr lang="en-US" dirty="0" smtClean="0"/>
              <a:t>ith </a:t>
            </a:r>
            <a:r>
              <a:rPr lang="en-US" dirty="0"/>
              <a:t>PHP, you can connect to and manipulate databases.</a:t>
            </a:r>
            <a:endParaRPr lang="en-US" dirty="0"/>
          </a:p>
          <a:p>
            <a:r>
              <a:rPr lang="en-US" dirty="0"/>
              <a:t>MySQL is the most popular database system used with PHP.</a:t>
            </a:r>
            <a:endParaRPr lang="en-US" dirty="0"/>
          </a:p>
          <a:p>
            <a:r>
              <a:rPr lang="en-US" dirty="0"/>
              <a:t>What is MySQL?</a:t>
            </a:r>
            <a:endParaRPr lang="en-US" dirty="0"/>
          </a:p>
          <a:p>
            <a:pPr lvl="1"/>
            <a:r>
              <a:rPr lang="en-US" dirty="0"/>
              <a:t>MySQL is a database system used on the web</a:t>
            </a:r>
            <a:endParaRPr lang="en-US" dirty="0"/>
          </a:p>
          <a:p>
            <a:pPr lvl="1"/>
            <a:r>
              <a:rPr lang="en-US" dirty="0"/>
              <a:t>MySQL is a database system that runs on a server</a:t>
            </a:r>
            <a:endParaRPr lang="en-US" dirty="0"/>
          </a:p>
          <a:p>
            <a:pPr lvl="1"/>
            <a:r>
              <a:rPr lang="en-US" dirty="0"/>
              <a:t>MySQL is ideal for both small and large applications</a:t>
            </a:r>
            <a:endParaRPr lang="en-US" dirty="0"/>
          </a:p>
          <a:p>
            <a:pPr lvl="1"/>
            <a:r>
              <a:rPr lang="en-US" dirty="0"/>
              <a:t>MySQL is very fast, reliable, and easy to use</a:t>
            </a:r>
            <a:endParaRPr lang="en-US" dirty="0"/>
          </a:p>
          <a:p>
            <a:pPr lvl="1"/>
            <a:r>
              <a:rPr lang="en-US" dirty="0"/>
              <a:t>MySQL uses standard SQL</a:t>
            </a:r>
            <a:endParaRPr lang="en-US" dirty="0"/>
          </a:p>
          <a:p>
            <a:pPr lvl="1"/>
            <a:r>
              <a:rPr lang="en-US" dirty="0"/>
              <a:t>MySQL compiles on a number of platforms</a:t>
            </a:r>
            <a:endParaRPr lang="en-US" dirty="0"/>
          </a:p>
          <a:p>
            <a:pPr lvl="1"/>
            <a:r>
              <a:rPr lang="en-US" dirty="0"/>
              <a:t>MySQL is free to download and use</a:t>
            </a:r>
            <a:endParaRPr lang="en-US" dirty="0"/>
          </a:p>
          <a:p>
            <a:pPr lvl="1"/>
            <a:r>
              <a:rPr lang="en-US" dirty="0"/>
              <a:t>MySQL is developed, distributed, and supported by Oracle Corporation</a:t>
            </a:r>
            <a:endParaRPr lang="en-US" dirty="0"/>
          </a:p>
          <a:p>
            <a:pPr lvl="1"/>
            <a:r>
              <a:rPr lang="en-US" dirty="0"/>
              <a:t>MySQL is named after co-founder Monty </a:t>
            </a:r>
            <a:r>
              <a:rPr lang="en-US" dirty="0" err="1"/>
              <a:t>Widenius's</a:t>
            </a:r>
            <a:r>
              <a:rPr lang="en-US" dirty="0"/>
              <a:t> daughter: My</a:t>
            </a:r>
            <a:endParaRPr lang="en-US" dirty="0"/>
          </a:p>
          <a:p>
            <a:endParaRPr lang="en-US"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PHP Get ID of Last Inserted Record</a:t>
            </a:r>
            <a:endParaRPr lang="en-US" dirty="0"/>
          </a:p>
        </p:txBody>
      </p:sp>
      <p:sp>
        <p:nvSpPr>
          <p:cNvPr id="3" name="Content Placeholder 2"/>
          <p:cNvSpPr>
            <a:spLocks noGrp="1"/>
          </p:cNvSpPr>
          <p:nvPr>
            <p:ph idx="1"/>
          </p:nvPr>
        </p:nvSpPr>
        <p:spPr/>
        <p:txBody>
          <a:bodyPr>
            <a:normAutofit fontScale="55000" lnSpcReduction="20000"/>
          </a:bodyPr>
          <a:lstStyle/>
          <a:p>
            <a:r>
              <a:rPr lang="en-US" dirty="0" smtClean="0"/>
              <a:t>Get ID of The Last Inserted Record</a:t>
            </a:r>
            <a:endParaRPr lang="en-US" dirty="0" smtClean="0"/>
          </a:p>
          <a:p>
            <a:r>
              <a:rPr lang="en-US" dirty="0" smtClean="0"/>
              <a:t>If we perform an INSERT or UPDATE on a table with an AUTO_INCREMENT field, we can get the ID of the last inserted/updated record immediately.</a:t>
            </a:r>
            <a:endParaRPr lang="en-US" dirty="0" smtClean="0"/>
          </a:p>
          <a:p>
            <a:r>
              <a:rPr lang="en-US" dirty="0" smtClean="0"/>
              <a:t>In the table "</a:t>
            </a:r>
            <a:r>
              <a:rPr lang="en-US" dirty="0" err="1" smtClean="0"/>
              <a:t>MyGuests</a:t>
            </a:r>
            <a:r>
              <a:rPr lang="en-US" dirty="0" smtClean="0"/>
              <a:t>", the "id" column is an AUTO_INCREMENT field:</a:t>
            </a:r>
            <a:endParaRPr lang="en-US" dirty="0" smtClean="0"/>
          </a:p>
          <a:p>
            <a:pPr marL="457200" lvl="1" indent="0">
              <a:buNone/>
            </a:pPr>
            <a:r>
              <a:rPr lang="en-US" dirty="0" smtClean="0"/>
              <a:t>CREATE TABLE </a:t>
            </a:r>
            <a:r>
              <a:rPr lang="en-US" dirty="0" err="1" smtClean="0"/>
              <a:t>MyGuests</a:t>
            </a:r>
            <a:r>
              <a:rPr lang="en-US" dirty="0" smtClean="0"/>
              <a:t> (</a:t>
            </a:r>
            <a:endParaRPr lang="en-US" dirty="0" smtClean="0"/>
          </a:p>
          <a:p>
            <a:pPr marL="457200" lvl="1" indent="0">
              <a:buNone/>
            </a:pPr>
            <a:r>
              <a:rPr lang="en-US" dirty="0" smtClean="0"/>
              <a:t>id INT(6) UNSIGNED AUTO_INCREMENT PRIMARY KEY,</a:t>
            </a:r>
            <a:endParaRPr lang="en-US" dirty="0" smtClean="0"/>
          </a:p>
          <a:p>
            <a:pPr marL="457200" lvl="1" indent="0">
              <a:buNone/>
            </a:pPr>
            <a:r>
              <a:rPr lang="en-US" dirty="0" err="1" smtClean="0"/>
              <a:t>firstname</a:t>
            </a:r>
            <a:r>
              <a:rPr lang="en-US" dirty="0" smtClean="0"/>
              <a:t> VARCHAR(30) NOT NULL,</a:t>
            </a:r>
            <a:endParaRPr lang="en-US" dirty="0" smtClean="0"/>
          </a:p>
          <a:p>
            <a:pPr marL="457200" lvl="1" indent="0">
              <a:buNone/>
            </a:pPr>
            <a:r>
              <a:rPr lang="en-US" dirty="0" err="1" smtClean="0"/>
              <a:t>lastname</a:t>
            </a:r>
            <a:r>
              <a:rPr lang="en-US" dirty="0" smtClean="0"/>
              <a:t> VARCHAR(30) NOT NULL,</a:t>
            </a:r>
            <a:endParaRPr lang="en-US" dirty="0" smtClean="0"/>
          </a:p>
          <a:p>
            <a:pPr marL="457200" lvl="1" indent="0">
              <a:buNone/>
            </a:pPr>
            <a:r>
              <a:rPr lang="en-US" dirty="0" smtClean="0"/>
              <a:t>email VARCHAR(50),</a:t>
            </a:r>
            <a:endParaRPr lang="en-US" dirty="0" smtClean="0"/>
          </a:p>
          <a:p>
            <a:pPr marL="457200" lvl="1" indent="0">
              <a:buNone/>
            </a:pPr>
            <a:r>
              <a:rPr lang="en-US" dirty="0" err="1" smtClean="0"/>
              <a:t>reg_date</a:t>
            </a:r>
            <a:r>
              <a:rPr lang="en-US" dirty="0" smtClean="0"/>
              <a:t> TIMESTAMP</a:t>
            </a:r>
            <a:endParaRPr lang="en-US" dirty="0" smtClean="0"/>
          </a:p>
          <a:p>
            <a:pPr marL="457200" lvl="1" indent="0">
              <a:buNone/>
            </a:pPr>
            <a:r>
              <a:rPr lang="en-US" dirty="0" smtClean="0"/>
              <a:t>)</a:t>
            </a:r>
            <a:endParaRPr lang="en-US" dirty="0" smtClean="0"/>
          </a:p>
          <a:p>
            <a:r>
              <a:rPr lang="en-US" dirty="0" smtClean="0"/>
              <a:t>The following examples are equal to the examples from the previous page (PHP Insert Data Into MySQL), except that we have added one single line of code to retrieve the ID of the last inserted record. We also echo the last inserted ID:</a:t>
            </a:r>
            <a:endParaRPr lang="en-US"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457200" y="1600200"/>
            <a:ext cx="4038600" cy="4525963"/>
          </a:xfrm>
        </p:spPr>
        <p:txBody>
          <a:bodyPr>
            <a:normAutofit fontScale="55000" lnSpcReduction="20000"/>
          </a:bodyPr>
          <a:lstStyle/>
          <a:p>
            <a:r>
              <a:rPr lang="en-US" dirty="0" smtClean="0"/>
              <a:t>Example (</a:t>
            </a:r>
            <a:r>
              <a:rPr lang="en-US" dirty="0" err="1" smtClean="0"/>
              <a:t>MySQLi</a:t>
            </a:r>
            <a:r>
              <a:rPr lang="en-US" dirty="0" smtClean="0"/>
              <a:t> Procedural)</a:t>
            </a:r>
            <a:endParaRPr lang="en-US" dirty="0" smtClean="0"/>
          </a:p>
          <a:p>
            <a:pPr marL="0" indent="0">
              <a:buNone/>
            </a:pPr>
            <a:r>
              <a:rPr lang="en-US" dirty="0" smtClean="0"/>
              <a:t>&lt;?</a:t>
            </a:r>
            <a:r>
              <a:rPr lang="en-US" dirty="0" err="1" smtClean="0"/>
              <a:t>php</a:t>
            </a:r>
            <a:endParaRPr lang="en-US" dirty="0" smtClean="0"/>
          </a:p>
          <a:p>
            <a:pPr marL="0" indent="0">
              <a:buNone/>
            </a:pPr>
            <a:r>
              <a:rPr lang="en-US" dirty="0" smtClean="0"/>
              <a:t>$</a:t>
            </a:r>
            <a:r>
              <a:rPr lang="en-US" dirty="0" err="1" smtClean="0"/>
              <a:t>servername</a:t>
            </a:r>
            <a:r>
              <a:rPr lang="en-US" dirty="0" smtClean="0"/>
              <a:t> = "localhost";</a:t>
            </a:r>
            <a:endParaRPr lang="en-US" dirty="0" smtClean="0"/>
          </a:p>
          <a:p>
            <a:pPr marL="0" indent="0">
              <a:buNone/>
            </a:pPr>
            <a:r>
              <a:rPr lang="en-US" dirty="0" smtClean="0"/>
              <a:t>$username = "username";</a:t>
            </a:r>
            <a:endParaRPr lang="en-US" dirty="0" smtClean="0"/>
          </a:p>
          <a:p>
            <a:pPr marL="0" indent="0">
              <a:buNone/>
            </a:pPr>
            <a:r>
              <a:rPr lang="en-US" dirty="0" smtClean="0"/>
              <a:t>$password = "password";</a:t>
            </a:r>
            <a:endParaRPr lang="en-US" dirty="0" smtClean="0"/>
          </a:p>
          <a:p>
            <a:pPr marL="0" indent="0">
              <a:buNone/>
            </a:pPr>
            <a:r>
              <a:rPr lang="en-US" dirty="0" smtClean="0"/>
              <a:t>$</a:t>
            </a:r>
            <a:r>
              <a:rPr lang="en-US" dirty="0" err="1" smtClean="0"/>
              <a:t>dbname</a:t>
            </a:r>
            <a:r>
              <a:rPr lang="en-US" dirty="0" smtClean="0"/>
              <a:t> = "</a:t>
            </a:r>
            <a:r>
              <a:rPr lang="en-US" dirty="0" err="1" smtClean="0"/>
              <a:t>myDB</a:t>
            </a:r>
            <a:r>
              <a:rPr lang="en-US" dirty="0" smtClean="0"/>
              <a:t>";</a:t>
            </a:r>
            <a:endParaRPr lang="en-US" dirty="0" smtClean="0"/>
          </a:p>
          <a:p>
            <a:pPr marL="0" indent="0">
              <a:buNone/>
            </a:pPr>
            <a:endParaRPr lang="en-US" dirty="0" smtClean="0"/>
          </a:p>
          <a:p>
            <a:pPr marL="0" indent="0">
              <a:buNone/>
            </a:pPr>
            <a:r>
              <a:rPr lang="en-US" dirty="0" smtClean="0"/>
              <a:t>// Create connection</a:t>
            </a:r>
            <a:endParaRPr lang="en-US" dirty="0" smtClean="0"/>
          </a:p>
          <a:p>
            <a:pPr marL="0" indent="0">
              <a:buNone/>
            </a:pPr>
            <a:r>
              <a:rPr lang="en-US" dirty="0" smtClean="0"/>
              <a:t>$conn = </a:t>
            </a:r>
            <a:r>
              <a:rPr lang="en-US" dirty="0" err="1" smtClean="0"/>
              <a:t>mysqli_connect</a:t>
            </a:r>
            <a:r>
              <a:rPr lang="en-US" dirty="0" smtClean="0"/>
              <a:t>($</a:t>
            </a:r>
            <a:r>
              <a:rPr lang="en-US" dirty="0" err="1" smtClean="0"/>
              <a:t>servername</a:t>
            </a:r>
            <a:r>
              <a:rPr lang="en-US" dirty="0" smtClean="0"/>
              <a:t>, $username, $password, $</a:t>
            </a:r>
            <a:r>
              <a:rPr lang="en-US" dirty="0" err="1" smtClean="0"/>
              <a:t>dbname</a:t>
            </a:r>
            <a:r>
              <a:rPr lang="en-US" dirty="0" smtClean="0"/>
              <a:t>);</a:t>
            </a:r>
            <a:endParaRPr lang="en-US" dirty="0" smtClean="0"/>
          </a:p>
          <a:p>
            <a:pPr marL="0" indent="0">
              <a:buNone/>
            </a:pPr>
            <a:r>
              <a:rPr lang="en-US" dirty="0" smtClean="0"/>
              <a:t>// Check connection</a:t>
            </a:r>
            <a:endParaRPr lang="en-US" dirty="0" smtClean="0"/>
          </a:p>
          <a:p>
            <a:pPr marL="0" indent="0">
              <a:buNone/>
            </a:pPr>
            <a:r>
              <a:rPr lang="en-US" dirty="0" smtClean="0"/>
              <a:t>if (!$conn) {</a:t>
            </a:r>
            <a:endParaRPr lang="en-US" dirty="0" smtClean="0"/>
          </a:p>
          <a:p>
            <a:pPr marL="0" indent="0">
              <a:buNone/>
            </a:pPr>
            <a:r>
              <a:rPr lang="en-US" dirty="0" smtClean="0"/>
              <a:t>    die("Connection failed: " . </a:t>
            </a:r>
            <a:r>
              <a:rPr lang="en-US" dirty="0" err="1" smtClean="0"/>
              <a:t>mysqli_connect_error</a:t>
            </a:r>
            <a:r>
              <a:rPr lang="en-US" dirty="0" smtClean="0"/>
              <a:t>());</a:t>
            </a:r>
            <a:endParaRPr lang="en-US" dirty="0" smtClean="0"/>
          </a:p>
          <a:p>
            <a:pPr marL="0" indent="0">
              <a:buNone/>
            </a:pPr>
            <a:r>
              <a:rPr lang="en-US" dirty="0" smtClean="0"/>
              <a:t>}</a:t>
            </a:r>
            <a:endParaRPr lang="en-US" dirty="0" smtClean="0"/>
          </a:p>
          <a:p>
            <a:pPr marL="0" indent="0">
              <a:buNone/>
            </a:pPr>
            <a:endParaRPr lang="en-US" dirty="0" smtClean="0"/>
          </a:p>
        </p:txBody>
      </p:sp>
      <p:sp>
        <p:nvSpPr>
          <p:cNvPr id="4" name="TextBox 3"/>
          <p:cNvSpPr txBox="1"/>
          <p:nvPr/>
        </p:nvSpPr>
        <p:spPr>
          <a:xfrm>
            <a:off x="4495800" y="1600200"/>
            <a:ext cx="4419600" cy="4524315"/>
          </a:xfrm>
          <a:prstGeom prst="rect">
            <a:avLst/>
          </a:prstGeom>
          <a:solidFill>
            <a:schemeClr val="accent3">
              <a:lumMod val="20000"/>
              <a:lumOff val="80000"/>
            </a:schemeClr>
          </a:solidFill>
        </p:spPr>
        <p:txBody>
          <a:bodyPr wrap="square" rtlCol="0">
            <a:spAutoFit/>
          </a:bodyPr>
          <a:lstStyle/>
          <a:p>
            <a:r>
              <a:rPr lang="en-US" dirty="0" smtClean="0"/>
              <a:t>$</a:t>
            </a:r>
            <a:r>
              <a:rPr lang="en-US" dirty="0" err="1" smtClean="0"/>
              <a:t>sql</a:t>
            </a:r>
            <a:r>
              <a:rPr lang="en-US" dirty="0" smtClean="0"/>
              <a:t> = "INSERT INTO </a:t>
            </a:r>
            <a:r>
              <a:rPr lang="en-US" dirty="0" err="1" smtClean="0"/>
              <a:t>MyGuests</a:t>
            </a:r>
            <a:r>
              <a:rPr lang="en-US" dirty="0" smtClean="0"/>
              <a:t> (</a:t>
            </a:r>
            <a:r>
              <a:rPr lang="en-US" dirty="0" err="1" smtClean="0"/>
              <a:t>firstname</a:t>
            </a:r>
            <a:r>
              <a:rPr lang="en-US" dirty="0" smtClean="0"/>
              <a:t>, </a:t>
            </a:r>
            <a:r>
              <a:rPr lang="en-US" dirty="0" err="1" smtClean="0"/>
              <a:t>lastname</a:t>
            </a:r>
            <a:r>
              <a:rPr lang="en-US" dirty="0" smtClean="0"/>
              <a:t>, email)</a:t>
            </a:r>
            <a:endParaRPr lang="en-US" dirty="0" smtClean="0"/>
          </a:p>
          <a:p>
            <a:r>
              <a:rPr lang="en-US" dirty="0" smtClean="0"/>
              <a:t>VALUES ('John', 'Doe', 'john@example.com')";</a:t>
            </a:r>
            <a:endParaRPr lang="en-US" dirty="0" smtClean="0"/>
          </a:p>
          <a:p>
            <a:endParaRPr lang="en-US" dirty="0" smtClean="0"/>
          </a:p>
          <a:p>
            <a:r>
              <a:rPr lang="en-US" dirty="0" smtClean="0"/>
              <a:t>if (</a:t>
            </a:r>
            <a:r>
              <a:rPr lang="en-US" dirty="0" err="1" smtClean="0"/>
              <a:t>mysqli_query</a:t>
            </a:r>
            <a:r>
              <a:rPr lang="en-US" dirty="0" smtClean="0"/>
              <a:t>($conn, $</a:t>
            </a:r>
            <a:r>
              <a:rPr lang="en-US" dirty="0" err="1" smtClean="0"/>
              <a:t>sql</a:t>
            </a:r>
            <a:r>
              <a:rPr lang="en-US" dirty="0" smtClean="0"/>
              <a:t>)) {</a:t>
            </a:r>
            <a:endParaRPr lang="en-US" dirty="0" smtClean="0"/>
          </a:p>
          <a:p>
            <a:r>
              <a:rPr lang="en-US" dirty="0" smtClean="0"/>
              <a:t>    $</a:t>
            </a:r>
            <a:r>
              <a:rPr lang="en-US" dirty="0" err="1" smtClean="0"/>
              <a:t>last_id</a:t>
            </a:r>
            <a:r>
              <a:rPr lang="en-US" dirty="0" smtClean="0"/>
              <a:t> = </a:t>
            </a:r>
            <a:r>
              <a:rPr lang="en-US" dirty="0" err="1" smtClean="0"/>
              <a:t>mysqli_insert_id</a:t>
            </a:r>
            <a:r>
              <a:rPr lang="en-US" dirty="0" smtClean="0"/>
              <a:t>($conn);</a:t>
            </a:r>
            <a:endParaRPr lang="en-US" dirty="0" smtClean="0"/>
          </a:p>
          <a:p>
            <a:r>
              <a:rPr lang="en-US" dirty="0" smtClean="0"/>
              <a:t>    echo "New record created successfully. Last inserted ID is: " . $</a:t>
            </a:r>
            <a:r>
              <a:rPr lang="en-US" dirty="0" err="1" smtClean="0"/>
              <a:t>last_id</a:t>
            </a:r>
            <a:r>
              <a:rPr lang="en-US" dirty="0" smtClean="0"/>
              <a:t>;</a:t>
            </a:r>
            <a:endParaRPr lang="en-US" dirty="0" smtClean="0"/>
          </a:p>
          <a:p>
            <a:r>
              <a:rPr lang="en-US" dirty="0" smtClean="0"/>
              <a:t>} else {</a:t>
            </a:r>
            <a:endParaRPr lang="en-US" dirty="0" smtClean="0"/>
          </a:p>
          <a:p>
            <a:r>
              <a:rPr lang="en-US" dirty="0" smtClean="0"/>
              <a:t>    echo "Error: " . $</a:t>
            </a:r>
            <a:r>
              <a:rPr lang="en-US" dirty="0" err="1" smtClean="0"/>
              <a:t>sql</a:t>
            </a:r>
            <a:r>
              <a:rPr lang="en-US" dirty="0" smtClean="0"/>
              <a:t> . "&lt;</a:t>
            </a:r>
            <a:r>
              <a:rPr lang="en-US" dirty="0" err="1" smtClean="0"/>
              <a:t>br</a:t>
            </a:r>
            <a:r>
              <a:rPr lang="en-US" dirty="0" smtClean="0"/>
              <a:t>&gt;" . </a:t>
            </a:r>
            <a:r>
              <a:rPr lang="en-US" dirty="0" err="1" smtClean="0"/>
              <a:t>mysqli_error</a:t>
            </a:r>
            <a:r>
              <a:rPr lang="en-US" dirty="0" smtClean="0"/>
              <a:t>($conn);</a:t>
            </a:r>
            <a:endParaRPr lang="en-US" dirty="0" smtClean="0"/>
          </a:p>
          <a:p>
            <a:r>
              <a:rPr lang="en-US" dirty="0" smtClean="0"/>
              <a:t>}</a:t>
            </a:r>
            <a:endParaRPr lang="en-US" dirty="0" smtClean="0"/>
          </a:p>
          <a:p>
            <a:endParaRPr lang="en-US" dirty="0" smtClean="0"/>
          </a:p>
          <a:p>
            <a:r>
              <a:rPr lang="en-US" dirty="0" err="1" smtClean="0"/>
              <a:t>mysqli_close</a:t>
            </a:r>
            <a:r>
              <a:rPr lang="en-US" dirty="0" smtClean="0"/>
              <a:t>($conn);</a:t>
            </a:r>
            <a:endParaRPr lang="en-US" dirty="0" smtClean="0"/>
          </a:p>
          <a:p>
            <a:r>
              <a:rPr lang="en-US" dirty="0" smtClean="0"/>
              <a:t>?&gt;</a:t>
            </a:r>
            <a:endParaRPr lang="en-US" dirty="0"/>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7709"/>
            <a:ext cx="8229600" cy="563562"/>
          </a:xfrm>
        </p:spPr>
        <p:txBody>
          <a:bodyPr>
            <a:noAutofit/>
          </a:bodyPr>
          <a:lstStyle/>
          <a:p>
            <a:r>
              <a:rPr lang="en-US" sz="3200" dirty="0" smtClean="0"/>
              <a:t>PHP Insert Multiple Records Into MySQL</a:t>
            </a:r>
            <a:endParaRPr lang="en-US" sz="3200" dirty="0"/>
          </a:p>
        </p:txBody>
      </p:sp>
      <p:sp>
        <p:nvSpPr>
          <p:cNvPr id="3" name="Content Placeholder 2"/>
          <p:cNvSpPr>
            <a:spLocks noGrp="1"/>
          </p:cNvSpPr>
          <p:nvPr>
            <p:ph idx="1"/>
          </p:nvPr>
        </p:nvSpPr>
        <p:spPr>
          <a:xfrm>
            <a:off x="221673" y="609600"/>
            <a:ext cx="8382000" cy="1066800"/>
          </a:xfrm>
          <a:solidFill>
            <a:schemeClr val="accent3">
              <a:lumMod val="20000"/>
              <a:lumOff val="80000"/>
            </a:schemeClr>
          </a:solidFill>
        </p:spPr>
        <p:txBody>
          <a:bodyPr>
            <a:normAutofit fontScale="47500" lnSpcReduction="20000"/>
          </a:bodyPr>
          <a:lstStyle/>
          <a:p>
            <a:r>
              <a:rPr lang="en-US" dirty="0" smtClean="0"/>
              <a:t>Insert Multiple Records Into MySQL Using </a:t>
            </a:r>
            <a:r>
              <a:rPr lang="en-US" dirty="0" err="1" smtClean="0"/>
              <a:t>MySQLi</a:t>
            </a:r>
            <a:r>
              <a:rPr lang="en-US" dirty="0" smtClean="0"/>
              <a:t> </a:t>
            </a:r>
            <a:endParaRPr lang="en-US" dirty="0" smtClean="0"/>
          </a:p>
          <a:p>
            <a:r>
              <a:rPr lang="en-US" dirty="0" smtClean="0"/>
              <a:t>Multiple SQL statements must be executed with the </a:t>
            </a:r>
            <a:r>
              <a:rPr lang="en-US" dirty="0" err="1" smtClean="0"/>
              <a:t>mysqli_multi_query</a:t>
            </a:r>
            <a:r>
              <a:rPr lang="en-US" dirty="0" smtClean="0"/>
              <a:t>() function.</a:t>
            </a:r>
            <a:endParaRPr lang="en-US" dirty="0" smtClean="0"/>
          </a:p>
          <a:p>
            <a:r>
              <a:rPr lang="en-US" dirty="0" smtClean="0"/>
              <a:t>The following examples add three new records to the "</a:t>
            </a:r>
            <a:r>
              <a:rPr lang="en-US" dirty="0" err="1" smtClean="0"/>
              <a:t>MyGuests</a:t>
            </a:r>
            <a:r>
              <a:rPr lang="en-US" dirty="0" smtClean="0"/>
              <a:t>" table:</a:t>
            </a:r>
            <a:endParaRPr lang="en-US" dirty="0" smtClean="0"/>
          </a:p>
          <a:p>
            <a:endParaRPr lang="en-US" dirty="0"/>
          </a:p>
        </p:txBody>
      </p:sp>
      <p:sp>
        <p:nvSpPr>
          <p:cNvPr id="4" name="TextBox 3"/>
          <p:cNvSpPr txBox="1"/>
          <p:nvPr/>
        </p:nvSpPr>
        <p:spPr>
          <a:xfrm>
            <a:off x="228600" y="1905000"/>
            <a:ext cx="3810000" cy="4524315"/>
          </a:xfrm>
          <a:prstGeom prst="rect">
            <a:avLst/>
          </a:prstGeom>
          <a:noFill/>
        </p:spPr>
        <p:txBody>
          <a:bodyPr wrap="square" rtlCol="0">
            <a:spAutoFit/>
          </a:bodyPr>
          <a:lstStyle/>
          <a:p>
            <a:pPr marL="285750" indent="-285750">
              <a:buFont typeface="Arial" panose="020B0604020202090204" pitchFamily="34" charset="0"/>
              <a:buChar char="•"/>
            </a:pPr>
            <a:r>
              <a:rPr lang="en-US" dirty="0" smtClean="0"/>
              <a:t>Example (</a:t>
            </a:r>
            <a:r>
              <a:rPr lang="en-US" dirty="0" err="1" smtClean="0"/>
              <a:t>MySQLi</a:t>
            </a:r>
            <a:r>
              <a:rPr lang="en-US" dirty="0" smtClean="0"/>
              <a:t> Procedural)</a:t>
            </a:r>
            <a:endParaRPr lang="en-US" dirty="0" smtClean="0"/>
          </a:p>
          <a:p>
            <a:r>
              <a:rPr lang="en-US" dirty="0" smtClean="0"/>
              <a:t>&lt;?</a:t>
            </a:r>
            <a:r>
              <a:rPr lang="en-US" dirty="0" err="1" smtClean="0"/>
              <a:t>php</a:t>
            </a:r>
            <a:endParaRPr lang="en-US" dirty="0" smtClean="0"/>
          </a:p>
          <a:p>
            <a:r>
              <a:rPr lang="en-US" dirty="0" smtClean="0"/>
              <a:t>$</a:t>
            </a:r>
            <a:r>
              <a:rPr lang="en-US" dirty="0" err="1" smtClean="0"/>
              <a:t>servername</a:t>
            </a:r>
            <a:r>
              <a:rPr lang="en-US" dirty="0" smtClean="0"/>
              <a:t> = "localhost";</a:t>
            </a:r>
            <a:endParaRPr lang="en-US" dirty="0" smtClean="0"/>
          </a:p>
          <a:p>
            <a:r>
              <a:rPr lang="en-US" dirty="0" smtClean="0"/>
              <a:t>$username = "root";</a:t>
            </a:r>
            <a:endParaRPr lang="en-US" dirty="0" smtClean="0"/>
          </a:p>
          <a:p>
            <a:r>
              <a:rPr lang="en-US" dirty="0" smtClean="0"/>
              <a:t>$password = "";</a:t>
            </a:r>
            <a:endParaRPr lang="en-US" dirty="0" smtClean="0"/>
          </a:p>
          <a:p>
            <a:r>
              <a:rPr lang="en-US" dirty="0" smtClean="0"/>
              <a:t>$</a:t>
            </a:r>
            <a:r>
              <a:rPr lang="en-US" dirty="0" err="1" smtClean="0"/>
              <a:t>dbname</a:t>
            </a:r>
            <a:r>
              <a:rPr lang="en-US" dirty="0" smtClean="0"/>
              <a:t> = "</a:t>
            </a:r>
            <a:r>
              <a:rPr lang="en-US" dirty="0" err="1" smtClean="0"/>
              <a:t>myDB</a:t>
            </a:r>
            <a:r>
              <a:rPr lang="en-US" dirty="0" smtClean="0"/>
              <a:t>";</a:t>
            </a:r>
            <a:endParaRPr lang="en-US" dirty="0" smtClean="0"/>
          </a:p>
          <a:p>
            <a:endParaRPr lang="en-US" dirty="0" smtClean="0"/>
          </a:p>
          <a:p>
            <a:r>
              <a:rPr lang="en-US" dirty="0" smtClean="0"/>
              <a:t>// Create connection</a:t>
            </a:r>
            <a:endParaRPr lang="en-US" dirty="0" smtClean="0"/>
          </a:p>
          <a:p>
            <a:r>
              <a:rPr lang="en-US" dirty="0" smtClean="0"/>
              <a:t>$conn = </a:t>
            </a:r>
            <a:r>
              <a:rPr lang="en-US" dirty="0" err="1" smtClean="0"/>
              <a:t>mysqli_connect</a:t>
            </a:r>
            <a:r>
              <a:rPr lang="en-US" dirty="0" smtClean="0"/>
              <a:t>($</a:t>
            </a:r>
            <a:r>
              <a:rPr lang="en-US" dirty="0" err="1" smtClean="0"/>
              <a:t>servername</a:t>
            </a:r>
            <a:r>
              <a:rPr lang="en-US" dirty="0" smtClean="0"/>
              <a:t>, $username, $password, $</a:t>
            </a:r>
            <a:r>
              <a:rPr lang="en-US" dirty="0" err="1" smtClean="0"/>
              <a:t>dbname</a:t>
            </a:r>
            <a:r>
              <a:rPr lang="en-US" dirty="0" smtClean="0"/>
              <a:t>);</a:t>
            </a:r>
            <a:endParaRPr lang="en-US" dirty="0" smtClean="0"/>
          </a:p>
          <a:p>
            <a:r>
              <a:rPr lang="en-US" dirty="0" smtClean="0"/>
              <a:t>// Check connection</a:t>
            </a:r>
            <a:endParaRPr lang="en-US" dirty="0" smtClean="0"/>
          </a:p>
          <a:p>
            <a:r>
              <a:rPr lang="en-US" dirty="0" smtClean="0"/>
              <a:t>if (!$conn) {</a:t>
            </a:r>
            <a:endParaRPr lang="en-US" dirty="0" smtClean="0"/>
          </a:p>
          <a:p>
            <a:r>
              <a:rPr lang="en-US" dirty="0" smtClean="0"/>
              <a:t>    die("Connection failed: " . </a:t>
            </a:r>
            <a:r>
              <a:rPr lang="en-US" dirty="0" err="1" smtClean="0"/>
              <a:t>mysqli_connect_error</a:t>
            </a:r>
            <a:r>
              <a:rPr lang="en-US" dirty="0" smtClean="0"/>
              <a:t>());</a:t>
            </a:r>
            <a:endParaRPr lang="en-US" dirty="0" smtClean="0"/>
          </a:p>
          <a:p>
            <a:r>
              <a:rPr lang="en-US" dirty="0" smtClean="0"/>
              <a:t>}</a:t>
            </a:r>
            <a:endParaRPr lang="en-US" dirty="0" smtClean="0"/>
          </a:p>
          <a:p>
            <a:endParaRPr lang="en-US" dirty="0" smtClean="0"/>
          </a:p>
        </p:txBody>
      </p:sp>
      <p:sp>
        <p:nvSpPr>
          <p:cNvPr id="5" name="TextBox 4"/>
          <p:cNvSpPr txBox="1"/>
          <p:nvPr/>
        </p:nvSpPr>
        <p:spPr>
          <a:xfrm>
            <a:off x="4170218" y="1648828"/>
            <a:ext cx="4572000" cy="4647426"/>
          </a:xfrm>
          <a:prstGeom prst="rect">
            <a:avLst/>
          </a:prstGeom>
          <a:solidFill>
            <a:schemeClr val="bg1">
              <a:lumMod val="95000"/>
            </a:schemeClr>
          </a:solidFill>
        </p:spPr>
        <p:txBody>
          <a:bodyPr wrap="square" rtlCol="0">
            <a:spAutoFit/>
          </a:bodyPr>
          <a:lstStyle/>
          <a:p>
            <a:r>
              <a:rPr lang="en-US" sz="1600" dirty="0" smtClean="0"/>
              <a:t>$</a:t>
            </a:r>
            <a:r>
              <a:rPr lang="en-US" sz="1600" dirty="0" err="1" smtClean="0"/>
              <a:t>sql</a:t>
            </a:r>
            <a:r>
              <a:rPr lang="en-US" sz="1600" dirty="0" smtClean="0"/>
              <a:t> = "INSERT INTO </a:t>
            </a:r>
            <a:r>
              <a:rPr lang="en-US" sz="1600" dirty="0" err="1" smtClean="0"/>
              <a:t>MyGuests</a:t>
            </a:r>
            <a:r>
              <a:rPr lang="en-US" sz="1600" dirty="0" smtClean="0"/>
              <a:t> (</a:t>
            </a:r>
            <a:r>
              <a:rPr lang="en-US" sz="1600" dirty="0" err="1" smtClean="0"/>
              <a:t>firstname</a:t>
            </a:r>
            <a:r>
              <a:rPr lang="en-US" sz="1600" dirty="0" smtClean="0"/>
              <a:t>, </a:t>
            </a:r>
            <a:r>
              <a:rPr lang="en-US" sz="1600" dirty="0" err="1" smtClean="0"/>
              <a:t>lastname</a:t>
            </a:r>
            <a:r>
              <a:rPr lang="en-US" sz="1600" dirty="0" smtClean="0"/>
              <a:t>, email)</a:t>
            </a:r>
            <a:endParaRPr lang="en-US" sz="1600" dirty="0" smtClean="0"/>
          </a:p>
          <a:p>
            <a:r>
              <a:rPr lang="en-US" sz="1600" dirty="0" smtClean="0"/>
              <a:t>VALUES ('John', 'Doe', 'john@example.com');";</a:t>
            </a:r>
            <a:endParaRPr lang="en-US" sz="1600" dirty="0" smtClean="0"/>
          </a:p>
          <a:p>
            <a:r>
              <a:rPr lang="en-US" sz="1600" dirty="0" smtClean="0"/>
              <a:t>$</a:t>
            </a:r>
            <a:r>
              <a:rPr lang="en-US" sz="1600" dirty="0" err="1" smtClean="0"/>
              <a:t>sql</a:t>
            </a:r>
            <a:r>
              <a:rPr lang="en-US" sz="1600" dirty="0" smtClean="0"/>
              <a:t> .= "INSERT INTO </a:t>
            </a:r>
            <a:r>
              <a:rPr lang="en-US" sz="1600" dirty="0" err="1" smtClean="0"/>
              <a:t>MyGuests</a:t>
            </a:r>
            <a:r>
              <a:rPr lang="en-US" sz="1600" dirty="0" smtClean="0"/>
              <a:t> (</a:t>
            </a:r>
            <a:r>
              <a:rPr lang="en-US" sz="1600" dirty="0" err="1" smtClean="0"/>
              <a:t>firstname</a:t>
            </a:r>
            <a:r>
              <a:rPr lang="en-US" sz="1600" dirty="0" smtClean="0"/>
              <a:t>, </a:t>
            </a:r>
            <a:r>
              <a:rPr lang="en-US" sz="1600" dirty="0" err="1" smtClean="0"/>
              <a:t>lastname</a:t>
            </a:r>
            <a:r>
              <a:rPr lang="en-US" sz="1600" dirty="0" smtClean="0"/>
              <a:t>, email)</a:t>
            </a:r>
            <a:endParaRPr lang="en-US" sz="1600" dirty="0" smtClean="0"/>
          </a:p>
          <a:p>
            <a:r>
              <a:rPr lang="en-US" sz="1600" dirty="0" smtClean="0"/>
              <a:t>VALUES ('Mary', 'Moe', 'mary@example.com');";</a:t>
            </a:r>
            <a:endParaRPr lang="en-US" sz="1600" dirty="0" smtClean="0"/>
          </a:p>
          <a:p>
            <a:r>
              <a:rPr lang="en-US" sz="1600" dirty="0" smtClean="0"/>
              <a:t>$</a:t>
            </a:r>
            <a:r>
              <a:rPr lang="en-US" sz="1600" dirty="0" err="1" smtClean="0"/>
              <a:t>sql</a:t>
            </a:r>
            <a:r>
              <a:rPr lang="en-US" sz="1600" dirty="0" smtClean="0"/>
              <a:t> .= "INSERT INTO </a:t>
            </a:r>
            <a:r>
              <a:rPr lang="en-US" sz="1600" dirty="0" err="1" smtClean="0"/>
              <a:t>MyGuests</a:t>
            </a:r>
            <a:r>
              <a:rPr lang="en-US" sz="1600" dirty="0" smtClean="0"/>
              <a:t> (</a:t>
            </a:r>
            <a:r>
              <a:rPr lang="en-US" sz="1600" dirty="0" err="1" smtClean="0"/>
              <a:t>firstname</a:t>
            </a:r>
            <a:r>
              <a:rPr lang="en-US" sz="1600" dirty="0" smtClean="0"/>
              <a:t>, </a:t>
            </a:r>
            <a:r>
              <a:rPr lang="en-US" sz="1600" dirty="0" err="1" smtClean="0"/>
              <a:t>lastname</a:t>
            </a:r>
            <a:r>
              <a:rPr lang="en-US" sz="1600" dirty="0" smtClean="0"/>
              <a:t>, email)</a:t>
            </a:r>
            <a:endParaRPr lang="en-US" sz="1600" dirty="0" smtClean="0"/>
          </a:p>
          <a:p>
            <a:r>
              <a:rPr lang="en-US" sz="1600" dirty="0" smtClean="0"/>
              <a:t>VALUES ('Julie', 'Dooley', 'julie@example.com')";</a:t>
            </a:r>
            <a:endParaRPr lang="en-US" sz="1600" dirty="0" smtClean="0"/>
          </a:p>
          <a:p>
            <a:r>
              <a:rPr lang="en-US" sz="1600" dirty="0" smtClean="0"/>
              <a:t>if (</a:t>
            </a:r>
            <a:r>
              <a:rPr lang="en-US" sz="1600" dirty="0" err="1" smtClean="0"/>
              <a:t>mysqli_multi_query</a:t>
            </a:r>
            <a:r>
              <a:rPr lang="en-US" sz="1600" dirty="0" smtClean="0"/>
              <a:t>($conn, $</a:t>
            </a:r>
            <a:r>
              <a:rPr lang="en-US" sz="1600" dirty="0" err="1" smtClean="0"/>
              <a:t>sql</a:t>
            </a:r>
            <a:r>
              <a:rPr lang="en-US" sz="1600" dirty="0" smtClean="0"/>
              <a:t>)) {</a:t>
            </a:r>
            <a:endParaRPr lang="en-US" sz="1600" dirty="0" smtClean="0"/>
          </a:p>
          <a:p>
            <a:r>
              <a:rPr lang="en-US" sz="1600" dirty="0" smtClean="0"/>
              <a:t>    echo "New records created successfully";</a:t>
            </a:r>
            <a:endParaRPr lang="en-US" sz="1600" dirty="0" smtClean="0"/>
          </a:p>
          <a:p>
            <a:r>
              <a:rPr lang="en-US" sz="1600" dirty="0" smtClean="0"/>
              <a:t>} else {</a:t>
            </a:r>
            <a:endParaRPr lang="en-US" sz="1600" dirty="0" smtClean="0"/>
          </a:p>
          <a:p>
            <a:r>
              <a:rPr lang="en-US" sz="1600" dirty="0" smtClean="0"/>
              <a:t>echo "Error: " . $</a:t>
            </a:r>
            <a:r>
              <a:rPr lang="en-US" sz="1600" dirty="0" err="1" smtClean="0"/>
              <a:t>sql</a:t>
            </a:r>
            <a:r>
              <a:rPr lang="en-US" sz="1600" dirty="0" smtClean="0"/>
              <a:t> . "&lt;</a:t>
            </a:r>
            <a:r>
              <a:rPr lang="en-US" sz="1600" dirty="0" err="1" smtClean="0"/>
              <a:t>br</a:t>
            </a:r>
            <a:r>
              <a:rPr lang="en-US" sz="1600" dirty="0" smtClean="0"/>
              <a:t>&gt;" . </a:t>
            </a:r>
            <a:r>
              <a:rPr lang="en-US" sz="1600" dirty="0" err="1" smtClean="0"/>
              <a:t>mysqli_error</a:t>
            </a:r>
            <a:r>
              <a:rPr lang="en-US" sz="1600" dirty="0" smtClean="0"/>
              <a:t>($conn); }</a:t>
            </a:r>
            <a:endParaRPr lang="en-US" sz="1600" dirty="0" smtClean="0"/>
          </a:p>
          <a:p>
            <a:r>
              <a:rPr lang="en-US" sz="1600" dirty="0" err="1" smtClean="0"/>
              <a:t>mysqli_close</a:t>
            </a:r>
            <a:r>
              <a:rPr lang="en-US" sz="1600" dirty="0" smtClean="0"/>
              <a:t>($conn); ?&gt;</a:t>
            </a:r>
            <a:endParaRPr lang="en-US" sz="1600" dirty="0"/>
          </a:p>
        </p:txBody>
      </p:sp>
      <p:sp>
        <p:nvSpPr>
          <p:cNvPr id="7" name="Slide Number Placeholder 6"/>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fontScale="90000"/>
          </a:bodyPr>
          <a:lstStyle/>
          <a:p>
            <a:r>
              <a:rPr lang="en-US" dirty="0" smtClean="0"/>
              <a:t>PHP Prepared Statements</a:t>
            </a:r>
            <a:endParaRPr lang="en-US" dirty="0"/>
          </a:p>
        </p:txBody>
      </p:sp>
      <p:sp>
        <p:nvSpPr>
          <p:cNvPr id="3" name="Content Placeholder 2"/>
          <p:cNvSpPr>
            <a:spLocks noGrp="1"/>
          </p:cNvSpPr>
          <p:nvPr>
            <p:ph idx="1"/>
          </p:nvPr>
        </p:nvSpPr>
        <p:spPr>
          <a:xfrm>
            <a:off x="304800" y="762000"/>
            <a:ext cx="8229600" cy="4525963"/>
          </a:xfrm>
        </p:spPr>
        <p:txBody>
          <a:bodyPr>
            <a:noAutofit/>
          </a:bodyPr>
          <a:lstStyle/>
          <a:p>
            <a:r>
              <a:rPr lang="en-US" sz="1400" dirty="0" smtClean="0"/>
              <a:t>Prepared statements are very useful against SQL injections.</a:t>
            </a:r>
            <a:endParaRPr lang="en-US" sz="1400" dirty="0" smtClean="0"/>
          </a:p>
          <a:p>
            <a:r>
              <a:rPr lang="en-US" sz="1400" dirty="0" smtClean="0"/>
              <a:t>Prepared Statements and Bound Parameters</a:t>
            </a:r>
            <a:endParaRPr lang="en-US" sz="1400" dirty="0" smtClean="0"/>
          </a:p>
          <a:p>
            <a:pPr lvl="1"/>
            <a:r>
              <a:rPr lang="en-US" sz="1200" dirty="0" smtClean="0"/>
              <a:t>A prepared statement is a feature used to execute the same (or similar) SQL statements repeatedly with high efficiency.</a:t>
            </a:r>
            <a:endParaRPr lang="en-US" sz="1200" dirty="0" smtClean="0"/>
          </a:p>
          <a:p>
            <a:pPr lvl="1"/>
            <a:r>
              <a:rPr lang="en-US" sz="1200" dirty="0" smtClean="0"/>
              <a:t>Prepared statements basically work like this:</a:t>
            </a:r>
            <a:endParaRPr lang="en-US" sz="1200" dirty="0" smtClean="0"/>
          </a:p>
          <a:p>
            <a:pPr marL="1371600" lvl="2" indent="-457200">
              <a:buFont typeface="+mj-lt"/>
              <a:buAutoNum type="arabicPeriod"/>
            </a:pPr>
            <a:r>
              <a:rPr lang="en-US" sz="1100" dirty="0" smtClean="0"/>
              <a:t>Prepare: An SQL statement template is created and sent to the database. Certain values are left unspecified, called parameters (labeled "?"). Example: INSERT INTO </a:t>
            </a:r>
            <a:r>
              <a:rPr lang="en-US" sz="1100" dirty="0" err="1" smtClean="0"/>
              <a:t>MyGuests</a:t>
            </a:r>
            <a:r>
              <a:rPr lang="en-US" sz="1100" dirty="0" smtClean="0"/>
              <a:t> VALUES(?, ?, ?)</a:t>
            </a:r>
            <a:endParaRPr lang="en-US" sz="1100" dirty="0" smtClean="0"/>
          </a:p>
          <a:p>
            <a:pPr marL="1371600" lvl="2" indent="-457200">
              <a:buFont typeface="+mj-lt"/>
              <a:buAutoNum type="arabicPeriod"/>
            </a:pPr>
            <a:r>
              <a:rPr lang="en-US" sz="1100" dirty="0" smtClean="0"/>
              <a:t>The database parses, compiles, and performs query optimization on the SQL statement template, and stores the result without executing it</a:t>
            </a:r>
            <a:endParaRPr lang="en-US" sz="1100" dirty="0" smtClean="0"/>
          </a:p>
          <a:p>
            <a:pPr marL="1371600" lvl="2" indent="-457200">
              <a:buFont typeface="+mj-lt"/>
              <a:buAutoNum type="arabicPeriod"/>
            </a:pPr>
            <a:r>
              <a:rPr lang="en-US" sz="1100" dirty="0" smtClean="0"/>
              <a:t>Execute: At a later time, the application binds the values to the parameters, and the database executes the statement. The application may execute the statement as many times as it wants with different values</a:t>
            </a:r>
            <a:endParaRPr lang="en-US" sz="1100" dirty="0" smtClean="0"/>
          </a:p>
          <a:p>
            <a:r>
              <a:rPr lang="en-US" sz="1400" dirty="0" smtClean="0"/>
              <a:t>Compared to executing SQL statements directly, prepared statements have two main advantages:</a:t>
            </a:r>
            <a:endParaRPr lang="en-US" sz="1400" dirty="0" smtClean="0"/>
          </a:p>
          <a:p>
            <a:pPr lvl="1"/>
            <a:r>
              <a:rPr lang="en-US" sz="1200" dirty="0" smtClean="0"/>
              <a:t>Prepared statements reduces parsing time as the preparation on the query is done only once (although the statement is executed multiple times) Bound parameters minimize bandwidth to the server as you need send only the parameters each time, and not the whole query</a:t>
            </a:r>
            <a:endParaRPr lang="en-US" sz="1200" dirty="0" smtClean="0"/>
          </a:p>
          <a:p>
            <a:pPr lvl="1"/>
            <a:r>
              <a:rPr lang="en-US" sz="1200" dirty="0" smtClean="0"/>
              <a:t>Prepared statements are very useful against SQL injections, because parameter values, which are transmitted later using a different protocol, need not be correctly escaped. If the original statement template is not derived from external input, SQL injection cannot occur.</a:t>
            </a:r>
            <a:endParaRPr lang="en-US" sz="1200"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519545" y="1302327"/>
            <a:ext cx="4038600" cy="4525963"/>
          </a:xfrm>
        </p:spPr>
        <p:txBody>
          <a:bodyPr>
            <a:normAutofit fontScale="40000" lnSpcReduction="20000"/>
          </a:bodyPr>
          <a:lstStyle/>
          <a:p>
            <a:r>
              <a:rPr lang="en-US" dirty="0" smtClean="0"/>
              <a:t>Example (</a:t>
            </a:r>
            <a:r>
              <a:rPr lang="en-US" dirty="0" err="1" smtClean="0"/>
              <a:t>MySQLi</a:t>
            </a:r>
            <a:r>
              <a:rPr lang="en-US" dirty="0" smtClean="0"/>
              <a:t> with Prepared Statements)</a:t>
            </a:r>
            <a:endParaRPr lang="en-US" dirty="0" smtClean="0"/>
          </a:p>
          <a:p>
            <a:pPr marL="0" indent="0">
              <a:buNone/>
            </a:pPr>
            <a:r>
              <a:rPr lang="en-US" dirty="0" smtClean="0"/>
              <a:t>&lt;?</a:t>
            </a:r>
            <a:r>
              <a:rPr lang="en-US" dirty="0" err="1" smtClean="0"/>
              <a:t>php</a:t>
            </a:r>
            <a:endParaRPr lang="en-US" dirty="0" smtClean="0"/>
          </a:p>
          <a:p>
            <a:pPr marL="0" indent="0">
              <a:buNone/>
            </a:pPr>
            <a:r>
              <a:rPr lang="en-US" dirty="0" smtClean="0"/>
              <a:t>$</a:t>
            </a:r>
            <a:r>
              <a:rPr lang="en-US" dirty="0" err="1" smtClean="0"/>
              <a:t>servername</a:t>
            </a:r>
            <a:r>
              <a:rPr lang="en-US" dirty="0" smtClean="0"/>
              <a:t> = "localhost";</a:t>
            </a:r>
            <a:endParaRPr lang="en-US" dirty="0" smtClean="0"/>
          </a:p>
          <a:p>
            <a:pPr marL="0" indent="0">
              <a:buNone/>
            </a:pPr>
            <a:r>
              <a:rPr lang="en-US" dirty="0" smtClean="0"/>
              <a:t>$username = “root";</a:t>
            </a:r>
            <a:endParaRPr lang="en-US" dirty="0" smtClean="0"/>
          </a:p>
          <a:p>
            <a:pPr marL="0" indent="0">
              <a:buNone/>
            </a:pPr>
            <a:r>
              <a:rPr lang="en-US" dirty="0" smtClean="0"/>
              <a:t>$password = "";</a:t>
            </a:r>
            <a:endParaRPr lang="en-US" dirty="0" smtClean="0"/>
          </a:p>
          <a:p>
            <a:pPr marL="0" indent="0">
              <a:buNone/>
            </a:pPr>
            <a:r>
              <a:rPr lang="en-US" dirty="0" smtClean="0"/>
              <a:t>$</a:t>
            </a:r>
            <a:r>
              <a:rPr lang="en-US" dirty="0" err="1" smtClean="0"/>
              <a:t>dbname</a:t>
            </a:r>
            <a:r>
              <a:rPr lang="en-US" dirty="0" smtClean="0"/>
              <a:t> = "</a:t>
            </a:r>
            <a:r>
              <a:rPr lang="en-US" dirty="0" err="1" smtClean="0"/>
              <a:t>myDB</a:t>
            </a:r>
            <a:r>
              <a:rPr lang="en-US" dirty="0" smtClean="0"/>
              <a:t>";</a:t>
            </a:r>
            <a:endParaRPr lang="en-US" dirty="0" smtClean="0"/>
          </a:p>
          <a:p>
            <a:pPr marL="0" indent="0">
              <a:buNone/>
            </a:pPr>
            <a:r>
              <a:rPr lang="en-US" dirty="0" smtClean="0"/>
              <a:t>// Create connection</a:t>
            </a:r>
            <a:endParaRPr lang="en-US" dirty="0" smtClean="0"/>
          </a:p>
          <a:p>
            <a:pPr marL="0" indent="0">
              <a:buNone/>
            </a:pPr>
            <a:r>
              <a:rPr lang="en-US" dirty="0" smtClean="0"/>
              <a:t>$conn = new </a:t>
            </a:r>
            <a:r>
              <a:rPr lang="en-US" dirty="0" err="1" smtClean="0"/>
              <a:t>mysqli</a:t>
            </a:r>
            <a:r>
              <a:rPr lang="en-US" dirty="0" smtClean="0"/>
              <a:t>($</a:t>
            </a:r>
            <a:r>
              <a:rPr lang="en-US" dirty="0" err="1" smtClean="0"/>
              <a:t>servername</a:t>
            </a:r>
            <a:r>
              <a:rPr lang="en-US" dirty="0" smtClean="0"/>
              <a:t>, $username, $password, $</a:t>
            </a:r>
            <a:r>
              <a:rPr lang="en-US" dirty="0" err="1" smtClean="0"/>
              <a:t>dbname</a:t>
            </a:r>
            <a:r>
              <a:rPr lang="en-US" dirty="0" smtClean="0"/>
              <a:t>);</a:t>
            </a:r>
            <a:endParaRPr lang="en-US" dirty="0" smtClean="0"/>
          </a:p>
          <a:p>
            <a:pPr marL="0" indent="0">
              <a:buNone/>
            </a:pPr>
            <a:r>
              <a:rPr lang="en-US" dirty="0" smtClean="0"/>
              <a:t>// Check connection</a:t>
            </a:r>
            <a:endParaRPr lang="en-US" dirty="0" smtClean="0"/>
          </a:p>
          <a:p>
            <a:pPr marL="0" indent="0">
              <a:buNone/>
            </a:pPr>
            <a:r>
              <a:rPr lang="en-US" dirty="0" smtClean="0"/>
              <a:t>if ($conn-&gt;</a:t>
            </a:r>
            <a:r>
              <a:rPr lang="en-US" dirty="0" err="1" smtClean="0"/>
              <a:t>connect_error</a:t>
            </a:r>
            <a:r>
              <a:rPr lang="en-US" dirty="0" smtClean="0"/>
              <a:t>) {</a:t>
            </a:r>
            <a:endParaRPr lang="en-US" dirty="0" smtClean="0"/>
          </a:p>
          <a:p>
            <a:pPr marL="0" indent="0">
              <a:buNone/>
            </a:pPr>
            <a:r>
              <a:rPr lang="en-US" dirty="0" smtClean="0"/>
              <a:t>    die("Connection failed: " . $conn-&gt;</a:t>
            </a:r>
            <a:r>
              <a:rPr lang="en-US" dirty="0" err="1" smtClean="0"/>
              <a:t>connect_error</a:t>
            </a:r>
            <a:r>
              <a:rPr lang="en-US" dirty="0" smtClean="0"/>
              <a:t>);</a:t>
            </a:r>
            <a:endParaRPr lang="en-US" dirty="0" smtClean="0"/>
          </a:p>
          <a:p>
            <a:pPr marL="0" indent="0">
              <a:buNone/>
            </a:pPr>
            <a:r>
              <a:rPr lang="en-US" dirty="0" smtClean="0"/>
              <a:t>}</a:t>
            </a:r>
            <a:endParaRPr lang="en-US" dirty="0" smtClean="0"/>
          </a:p>
          <a:p>
            <a:pPr marL="0" indent="0">
              <a:buNone/>
            </a:pPr>
            <a:r>
              <a:rPr lang="en-US" dirty="0" smtClean="0"/>
              <a:t>// prepare and bind</a:t>
            </a:r>
            <a:endParaRPr lang="en-US" dirty="0" smtClean="0"/>
          </a:p>
          <a:p>
            <a:pPr marL="0" indent="0">
              <a:buNone/>
            </a:pPr>
            <a:r>
              <a:rPr lang="en-US" dirty="0" smtClean="0"/>
              <a:t>$</a:t>
            </a:r>
            <a:r>
              <a:rPr lang="en-US" dirty="0" err="1" smtClean="0"/>
              <a:t>stmt</a:t>
            </a:r>
            <a:r>
              <a:rPr lang="en-US" dirty="0" smtClean="0"/>
              <a:t> = $conn-&gt;prepare("INSERT INTO </a:t>
            </a:r>
            <a:r>
              <a:rPr lang="en-US" dirty="0" err="1" smtClean="0"/>
              <a:t>MyGuests</a:t>
            </a:r>
            <a:r>
              <a:rPr lang="en-US" dirty="0" smtClean="0"/>
              <a:t> (</a:t>
            </a:r>
            <a:r>
              <a:rPr lang="en-US" dirty="0" err="1" smtClean="0"/>
              <a:t>firstname</a:t>
            </a:r>
            <a:r>
              <a:rPr lang="en-US" dirty="0" smtClean="0"/>
              <a:t>, </a:t>
            </a:r>
            <a:r>
              <a:rPr lang="en-US" dirty="0" err="1" smtClean="0"/>
              <a:t>lastname</a:t>
            </a:r>
            <a:r>
              <a:rPr lang="en-US" dirty="0" smtClean="0"/>
              <a:t>, email) VALUES (?, ?, ?)");</a:t>
            </a:r>
            <a:endParaRPr lang="en-US" dirty="0" smtClean="0"/>
          </a:p>
          <a:p>
            <a:pPr marL="0" indent="0">
              <a:buNone/>
            </a:pPr>
            <a:r>
              <a:rPr lang="en-US" dirty="0" smtClean="0"/>
              <a:t>$</a:t>
            </a:r>
            <a:r>
              <a:rPr lang="en-US" dirty="0" err="1" smtClean="0"/>
              <a:t>stmt</a:t>
            </a:r>
            <a:r>
              <a:rPr lang="en-US" dirty="0" smtClean="0"/>
              <a:t>-&gt;</a:t>
            </a:r>
            <a:r>
              <a:rPr lang="en-US" dirty="0" err="1" smtClean="0"/>
              <a:t>bind_param</a:t>
            </a:r>
            <a:r>
              <a:rPr lang="en-US" dirty="0" smtClean="0"/>
              <a:t>("</a:t>
            </a:r>
            <a:r>
              <a:rPr lang="en-US" dirty="0" err="1" smtClean="0"/>
              <a:t>sss</a:t>
            </a:r>
            <a:r>
              <a:rPr lang="en-US" dirty="0" smtClean="0"/>
              <a:t>", $</a:t>
            </a:r>
            <a:r>
              <a:rPr lang="en-US" dirty="0" err="1" smtClean="0"/>
              <a:t>firstname</a:t>
            </a:r>
            <a:r>
              <a:rPr lang="en-US" dirty="0" smtClean="0"/>
              <a:t>, $</a:t>
            </a:r>
            <a:r>
              <a:rPr lang="en-US" dirty="0" err="1" smtClean="0"/>
              <a:t>lastname</a:t>
            </a:r>
            <a:r>
              <a:rPr lang="en-US" dirty="0" smtClean="0"/>
              <a:t>, $email);</a:t>
            </a:r>
            <a:endParaRPr lang="en-US" dirty="0" smtClean="0"/>
          </a:p>
          <a:p>
            <a:pPr marL="0" indent="0">
              <a:buNone/>
            </a:pPr>
            <a:endParaRPr lang="en-US" dirty="0" smtClean="0"/>
          </a:p>
        </p:txBody>
      </p:sp>
      <p:sp>
        <p:nvSpPr>
          <p:cNvPr id="4" name="TextBox 3"/>
          <p:cNvSpPr txBox="1"/>
          <p:nvPr/>
        </p:nvSpPr>
        <p:spPr>
          <a:xfrm>
            <a:off x="4572000" y="1295400"/>
            <a:ext cx="4343400" cy="4801314"/>
          </a:xfrm>
          <a:prstGeom prst="rect">
            <a:avLst/>
          </a:prstGeom>
          <a:solidFill>
            <a:schemeClr val="bg1">
              <a:lumMod val="95000"/>
            </a:schemeClr>
          </a:solidFill>
        </p:spPr>
        <p:txBody>
          <a:bodyPr wrap="square" rtlCol="0">
            <a:spAutoFit/>
          </a:bodyPr>
          <a:lstStyle/>
          <a:p>
            <a:r>
              <a:rPr lang="en-US" dirty="0" smtClean="0"/>
              <a:t>// set parameters and execute</a:t>
            </a:r>
            <a:endParaRPr lang="en-US" dirty="0" smtClean="0"/>
          </a:p>
          <a:p>
            <a:r>
              <a:rPr lang="en-US" dirty="0" smtClean="0"/>
              <a:t>$</a:t>
            </a:r>
            <a:r>
              <a:rPr lang="en-US" dirty="0" err="1" smtClean="0"/>
              <a:t>firstname</a:t>
            </a:r>
            <a:r>
              <a:rPr lang="en-US" dirty="0" smtClean="0"/>
              <a:t> = "John";</a:t>
            </a:r>
            <a:endParaRPr lang="en-US" dirty="0" smtClean="0"/>
          </a:p>
          <a:p>
            <a:r>
              <a:rPr lang="en-US" dirty="0" smtClean="0"/>
              <a:t>$</a:t>
            </a:r>
            <a:r>
              <a:rPr lang="en-US" dirty="0" err="1" smtClean="0"/>
              <a:t>lastname</a:t>
            </a:r>
            <a:r>
              <a:rPr lang="en-US" dirty="0" smtClean="0"/>
              <a:t> = "Doe";</a:t>
            </a:r>
            <a:endParaRPr lang="en-US" dirty="0" smtClean="0"/>
          </a:p>
          <a:p>
            <a:r>
              <a:rPr lang="en-US" dirty="0" smtClean="0"/>
              <a:t>$email = "john@example.com";</a:t>
            </a:r>
            <a:endParaRPr lang="en-US" dirty="0" smtClean="0"/>
          </a:p>
          <a:p>
            <a:r>
              <a:rPr lang="en-US" dirty="0" smtClean="0"/>
              <a:t>$</a:t>
            </a:r>
            <a:r>
              <a:rPr lang="en-US" dirty="0" err="1" smtClean="0"/>
              <a:t>stmt</a:t>
            </a:r>
            <a:r>
              <a:rPr lang="en-US" dirty="0" smtClean="0"/>
              <a:t>-&gt;execute();</a:t>
            </a:r>
            <a:endParaRPr lang="en-US" dirty="0" smtClean="0"/>
          </a:p>
          <a:p>
            <a:r>
              <a:rPr lang="en-US" dirty="0" smtClean="0"/>
              <a:t>$</a:t>
            </a:r>
            <a:r>
              <a:rPr lang="en-US" dirty="0" err="1" smtClean="0"/>
              <a:t>firstname</a:t>
            </a:r>
            <a:r>
              <a:rPr lang="en-US" dirty="0" smtClean="0"/>
              <a:t> = "Mary";</a:t>
            </a:r>
            <a:endParaRPr lang="en-US" dirty="0" smtClean="0"/>
          </a:p>
          <a:p>
            <a:r>
              <a:rPr lang="en-US" dirty="0" smtClean="0"/>
              <a:t>$</a:t>
            </a:r>
            <a:r>
              <a:rPr lang="en-US" dirty="0" err="1" smtClean="0"/>
              <a:t>lastname</a:t>
            </a:r>
            <a:r>
              <a:rPr lang="en-US" dirty="0" smtClean="0"/>
              <a:t> = "Moe";</a:t>
            </a:r>
            <a:endParaRPr lang="en-US" dirty="0" smtClean="0"/>
          </a:p>
          <a:p>
            <a:r>
              <a:rPr lang="en-US" dirty="0" smtClean="0"/>
              <a:t>$email = "mary@example.com";</a:t>
            </a:r>
            <a:endParaRPr lang="en-US" dirty="0" smtClean="0"/>
          </a:p>
          <a:p>
            <a:r>
              <a:rPr lang="en-US" dirty="0" smtClean="0"/>
              <a:t>$</a:t>
            </a:r>
            <a:r>
              <a:rPr lang="en-US" dirty="0" err="1" smtClean="0"/>
              <a:t>stmt</a:t>
            </a:r>
            <a:r>
              <a:rPr lang="en-US" dirty="0" smtClean="0"/>
              <a:t>-&gt;execute();</a:t>
            </a:r>
            <a:endParaRPr lang="en-US" dirty="0" smtClean="0"/>
          </a:p>
          <a:p>
            <a:r>
              <a:rPr lang="en-US" dirty="0" smtClean="0"/>
              <a:t>$</a:t>
            </a:r>
            <a:r>
              <a:rPr lang="en-US" dirty="0" err="1" smtClean="0"/>
              <a:t>firstname</a:t>
            </a:r>
            <a:r>
              <a:rPr lang="en-US" dirty="0" smtClean="0"/>
              <a:t> = "Julie";</a:t>
            </a:r>
            <a:endParaRPr lang="en-US" dirty="0" smtClean="0"/>
          </a:p>
          <a:p>
            <a:r>
              <a:rPr lang="en-US" dirty="0" smtClean="0"/>
              <a:t>$</a:t>
            </a:r>
            <a:r>
              <a:rPr lang="en-US" dirty="0" err="1" smtClean="0"/>
              <a:t>lastname</a:t>
            </a:r>
            <a:r>
              <a:rPr lang="en-US" dirty="0" smtClean="0"/>
              <a:t> = "Dooley";</a:t>
            </a:r>
            <a:endParaRPr lang="en-US" dirty="0" smtClean="0"/>
          </a:p>
          <a:p>
            <a:r>
              <a:rPr lang="en-US" dirty="0" smtClean="0"/>
              <a:t>$email = "julie@example.com";</a:t>
            </a:r>
            <a:endParaRPr lang="en-US" dirty="0" smtClean="0"/>
          </a:p>
          <a:p>
            <a:r>
              <a:rPr lang="en-US" dirty="0" smtClean="0"/>
              <a:t>$</a:t>
            </a:r>
            <a:r>
              <a:rPr lang="en-US" dirty="0" err="1" smtClean="0"/>
              <a:t>stmt</a:t>
            </a:r>
            <a:r>
              <a:rPr lang="en-US" dirty="0" smtClean="0"/>
              <a:t>-&gt;execute();</a:t>
            </a:r>
            <a:endParaRPr lang="en-US" dirty="0" smtClean="0"/>
          </a:p>
          <a:p>
            <a:r>
              <a:rPr lang="en-US" dirty="0" smtClean="0"/>
              <a:t>echo "New records created successfully";</a:t>
            </a:r>
            <a:endParaRPr lang="en-US" dirty="0" smtClean="0"/>
          </a:p>
          <a:p>
            <a:r>
              <a:rPr lang="en-US" dirty="0" smtClean="0"/>
              <a:t>$</a:t>
            </a:r>
            <a:r>
              <a:rPr lang="en-US" dirty="0" err="1" smtClean="0"/>
              <a:t>stmt</a:t>
            </a:r>
            <a:r>
              <a:rPr lang="en-US" dirty="0" smtClean="0"/>
              <a:t>-&gt;close();</a:t>
            </a:r>
            <a:endParaRPr lang="en-US" dirty="0" smtClean="0"/>
          </a:p>
          <a:p>
            <a:r>
              <a:rPr lang="en-US" dirty="0" smtClean="0"/>
              <a:t>$conn-&gt;close();</a:t>
            </a:r>
            <a:endParaRPr lang="en-US" dirty="0" smtClean="0"/>
          </a:p>
          <a:p>
            <a:r>
              <a:rPr lang="en-US" dirty="0" smtClean="0"/>
              <a:t>?&gt;</a:t>
            </a:r>
            <a:endParaRPr lang="en-US" dirty="0"/>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47500" lnSpcReduction="20000"/>
          </a:bodyPr>
          <a:lstStyle/>
          <a:p>
            <a:r>
              <a:rPr lang="en-US" dirty="0" smtClean="0"/>
              <a:t>Code lines to explain from the example above:</a:t>
            </a:r>
            <a:endParaRPr lang="en-US" dirty="0" smtClean="0"/>
          </a:p>
          <a:p>
            <a:pPr marL="457200" lvl="1" indent="0">
              <a:buNone/>
            </a:pPr>
            <a:r>
              <a:rPr lang="en-US" dirty="0" smtClean="0"/>
              <a:t>"INSERT INTO </a:t>
            </a:r>
            <a:r>
              <a:rPr lang="en-US" dirty="0" err="1" smtClean="0"/>
              <a:t>MyGuests</a:t>
            </a:r>
            <a:r>
              <a:rPr lang="en-US" dirty="0" smtClean="0"/>
              <a:t> (</a:t>
            </a:r>
            <a:r>
              <a:rPr lang="en-US" dirty="0" err="1" smtClean="0"/>
              <a:t>firstname</a:t>
            </a:r>
            <a:r>
              <a:rPr lang="en-US" dirty="0" smtClean="0"/>
              <a:t>, </a:t>
            </a:r>
            <a:r>
              <a:rPr lang="en-US" dirty="0" err="1" smtClean="0"/>
              <a:t>lastname</a:t>
            </a:r>
            <a:r>
              <a:rPr lang="en-US" dirty="0" smtClean="0"/>
              <a:t>, email) VALUES (?, ?, ?)"</a:t>
            </a:r>
            <a:endParaRPr lang="en-US" dirty="0" smtClean="0"/>
          </a:p>
          <a:p>
            <a:r>
              <a:rPr lang="en-US" dirty="0" smtClean="0"/>
              <a:t>In our SQL, we insert a question mark (?) where we want to substitute in an integer, string, double or blob value.</a:t>
            </a:r>
            <a:endParaRPr lang="en-US" dirty="0" smtClean="0"/>
          </a:p>
          <a:p>
            <a:r>
              <a:rPr lang="en-US" dirty="0" smtClean="0"/>
              <a:t>Then, have a look at the </a:t>
            </a:r>
            <a:r>
              <a:rPr lang="en-US" dirty="0" err="1" smtClean="0"/>
              <a:t>bind_param</a:t>
            </a:r>
            <a:r>
              <a:rPr lang="en-US" dirty="0" smtClean="0"/>
              <a:t>() function:</a:t>
            </a:r>
            <a:endParaRPr lang="en-US" dirty="0" smtClean="0"/>
          </a:p>
          <a:p>
            <a:pPr marL="457200" lvl="1" indent="0">
              <a:buNone/>
            </a:pPr>
            <a:r>
              <a:rPr lang="en-US" dirty="0" smtClean="0"/>
              <a:t>$</a:t>
            </a:r>
            <a:r>
              <a:rPr lang="en-US" dirty="0" err="1" smtClean="0"/>
              <a:t>stmt</a:t>
            </a:r>
            <a:r>
              <a:rPr lang="en-US" dirty="0" smtClean="0"/>
              <a:t>-&gt;</a:t>
            </a:r>
            <a:r>
              <a:rPr lang="en-US" dirty="0" err="1" smtClean="0"/>
              <a:t>bind_param</a:t>
            </a:r>
            <a:r>
              <a:rPr lang="en-US" dirty="0" smtClean="0"/>
              <a:t>("</a:t>
            </a:r>
            <a:r>
              <a:rPr lang="en-US" dirty="0" err="1" smtClean="0"/>
              <a:t>sss</a:t>
            </a:r>
            <a:r>
              <a:rPr lang="en-US" dirty="0" smtClean="0"/>
              <a:t>", $</a:t>
            </a:r>
            <a:r>
              <a:rPr lang="en-US" dirty="0" err="1" smtClean="0"/>
              <a:t>firstname</a:t>
            </a:r>
            <a:r>
              <a:rPr lang="en-US" dirty="0" smtClean="0"/>
              <a:t>, $</a:t>
            </a:r>
            <a:r>
              <a:rPr lang="en-US" dirty="0" err="1" smtClean="0"/>
              <a:t>lastname</a:t>
            </a:r>
            <a:r>
              <a:rPr lang="en-US" dirty="0" smtClean="0"/>
              <a:t>, $email);</a:t>
            </a:r>
            <a:endParaRPr lang="en-US" dirty="0" smtClean="0"/>
          </a:p>
          <a:p>
            <a:r>
              <a:rPr lang="en-US" dirty="0" smtClean="0"/>
              <a:t>This function binds the parameters to the SQL query and tells the database what the parameters are. The "</a:t>
            </a:r>
            <a:r>
              <a:rPr lang="en-US" dirty="0" err="1" smtClean="0"/>
              <a:t>sss</a:t>
            </a:r>
            <a:r>
              <a:rPr lang="en-US" dirty="0" smtClean="0"/>
              <a:t>" argument lists the types of data that the parameters are. The s character tells </a:t>
            </a:r>
            <a:r>
              <a:rPr lang="en-US" dirty="0" err="1" smtClean="0"/>
              <a:t>mysql</a:t>
            </a:r>
            <a:r>
              <a:rPr lang="en-US" dirty="0" smtClean="0"/>
              <a:t> that the parameter is a string.</a:t>
            </a:r>
            <a:endParaRPr lang="en-US" dirty="0" smtClean="0"/>
          </a:p>
          <a:p>
            <a:r>
              <a:rPr lang="en-US" dirty="0" smtClean="0"/>
              <a:t>The argument may be one of four types:</a:t>
            </a:r>
            <a:endParaRPr lang="en-US" dirty="0" smtClean="0"/>
          </a:p>
          <a:p>
            <a:pPr lvl="1"/>
            <a:r>
              <a:rPr lang="en-US" dirty="0" err="1" smtClean="0"/>
              <a:t>i</a:t>
            </a:r>
            <a:r>
              <a:rPr lang="en-US" dirty="0" smtClean="0"/>
              <a:t> - integer</a:t>
            </a:r>
            <a:endParaRPr lang="en-US" dirty="0" smtClean="0"/>
          </a:p>
          <a:p>
            <a:pPr lvl="1"/>
            <a:r>
              <a:rPr lang="en-US" dirty="0" smtClean="0"/>
              <a:t>d - double</a:t>
            </a:r>
            <a:endParaRPr lang="en-US" dirty="0" smtClean="0"/>
          </a:p>
          <a:p>
            <a:pPr lvl="1"/>
            <a:r>
              <a:rPr lang="en-US" dirty="0" smtClean="0"/>
              <a:t>s - string</a:t>
            </a:r>
            <a:endParaRPr lang="en-US" dirty="0" smtClean="0"/>
          </a:p>
          <a:p>
            <a:pPr lvl="1"/>
            <a:r>
              <a:rPr lang="en-US" dirty="0" smtClean="0"/>
              <a:t>b - BLOB</a:t>
            </a:r>
            <a:endParaRPr lang="en-US" dirty="0" smtClean="0"/>
          </a:p>
          <a:p>
            <a:r>
              <a:rPr lang="en-US" dirty="0" smtClean="0"/>
              <a:t>We must have one of these for each parameter.</a:t>
            </a:r>
            <a:endParaRPr lang="en-US" dirty="0" smtClean="0"/>
          </a:p>
          <a:p>
            <a:r>
              <a:rPr lang="en-US" dirty="0" smtClean="0"/>
              <a:t>By telling </a:t>
            </a:r>
            <a:r>
              <a:rPr lang="en-US" dirty="0" err="1" smtClean="0"/>
              <a:t>mysql</a:t>
            </a:r>
            <a:r>
              <a:rPr lang="en-US" dirty="0" smtClean="0"/>
              <a:t> what type of data to expect, we minimize the risk of SQL injections.</a:t>
            </a:r>
            <a:endParaRPr lang="en-US" dirty="0" smtClean="0"/>
          </a:p>
          <a:p>
            <a:r>
              <a:rPr lang="en-US" dirty="0" smtClean="0"/>
              <a:t>Note</a:t>
            </a:r>
            <a:endParaRPr lang="en-US" dirty="0"/>
          </a:p>
          <a:p>
            <a:pPr lvl="1"/>
            <a:r>
              <a:rPr lang="en-US" dirty="0" smtClean="0"/>
              <a:t> If we want to insert any data from external sources (like user input), it is very important that the data is sanitized and validated.</a:t>
            </a:r>
            <a:endParaRPr lang="en-US" dirty="0" smtClean="0"/>
          </a:p>
          <a:p>
            <a:pPr marL="0" indent="0">
              <a:buNone/>
            </a:pPr>
            <a:endParaRPr lang="en-US"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09"/>
            <a:ext cx="8229600" cy="429491"/>
          </a:xfrm>
        </p:spPr>
        <p:txBody>
          <a:bodyPr>
            <a:noAutofit/>
          </a:bodyPr>
          <a:lstStyle/>
          <a:p>
            <a:r>
              <a:rPr lang="en-US" sz="3200" dirty="0" smtClean="0"/>
              <a:t>PHP Select Data From MySQL</a:t>
            </a:r>
            <a:endParaRPr lang="en-US" sz="3200" dirty="0"/>
          </a:p>
        </p:txBody>
      </p:sp>
      <p:sp>
        <p:nvSpPr>
          <p:cNvPr id="3" name="Content Placeholder 2"/>
          <p:cNvSpPr>
            <a:spLocks noGrp="1"/>
          </p:cNvSpPr>
          <p:nvPr>
            <p:ph idx="1"/>
          </p:nvPr>
        </p:nvSpPr>
        <p:spPr>
          <a:xfrm>
            <a:off x="304800" y="609600"/>
            <a:ext cx="8229600" cy="1295400"/>
          </a:xfrm>
        </p:spPr>
        <p:txBody>
          <a:bodyPr>
            <a:noAutofit/>
          </a:bodyPr>
          <a:lstStyle/>
          <a:p>
            <a:r>
              <a:rPr lang="en-US" sz="1800" dirty="0" smtClean="0"/>
              <a:t>The SELECT statement is used to select data from one or more tables:</a:t>
            </a:r>
            <a:endParaRPr lang="en-US" sz="1800" dirty="0" smtClean="0"/>
          </a:p>
          <a:p>
            <a:pPr lvl="1"/>
            <a:r>
              <a:rPr lang="en-US" sz="1800" dirty="0" smtClean="0"/>
              <a:t>SELECT </a:t>
            </a:r>
            <a:r>
              <a:rPr lang="en-US" sz="1800" dirty="0" err="1" smtClean="0"/>
              <a:t>column_name</a:t>
            </a:r>
            <a:r>
              <a:rPr lang="en-US" sz="1800" dirty="0" smtClean="0"/>
              <a:t>(s) FROM </a:t>
            </a:r>
            <a:r>
              <a:rPr lang="en-US" sz="1800" dirty="0" err="1" smtClean="0"/>
              <a:t>table_name</a:t>
            </a:r>
            <a:endParaRPr lang="en-US" sz="1800" dirty="0" smtClean="0"/>
          </a:p>
          <a:p>
            <a:r>
              <a:rPr lang="en-US" sz="1800" dirty="0" smtClean="0"/>
              <a:t>or we can use the * character to select ALL columns from a table:</a:t>
            </a:r>
            <a:endParaRPr lang="en-US" sz="1800" dirty="0" smtClean="0"/>
          </a:p>
          <a:p>
            <a:pPr lvl="1"/>
            <a:r>
              <a:rPr lang="en-US" sz="1800" dirty="0" smtClean="0"/>
              <a:t>SELECT * FROM </a:t>
            </a:r>
            <a:r>
              <a:rPr lang="en-US" sz="1800" dirty="0" err="1" smtClean="0"/>
              <a:t>table_name</a:t>
            </a:r>
            <a:endParaRPr lang="en-US" sz="1800" dirty="0" smtClean="0"/>
          </a:p>
          <a:p>
            <a:r>
              <a:rPr lang="en-US" sz="1800" dirty="0" smtClean="0"/>
              <a:t>To learn more about SQL, please visit our SQL tutorial.</a:t>
            </a:r>
            <a:endParaRPr lang="en-US" sz="1800" dirty="0" smtClean="0"/>
          </a:p>
          <a:p>
            <a:endParaRPr lang="en-US" sz="1800" dirty="0" smtClean="0"/>
          </a:p>
          <a:p>
            <a:endParaRPr lang="en-US" sz="1800" dirty="0"/>
          </a:p>
        </p:txBody>
      </p:sp>
      <p:sp>
        <p:nvSpPr>
          <p:cNvPr id="4" name="TextBox 3"/>
          <p:cNvSpPr txBox="1"/>
          <p:nvPr/>
        </p:nvSpPr>
        <p:spPr>
          <a:xfrm>
            <a:off x="457200" y="2209800"/>
            <a:ext cx="3810000" cy="4524315"/>
          </a:xfrm>
          <a:prstGeom prst="rect">
            <a:avLst/>
          </a:prstGeom>
          <a:noFill/>
        </p:spPr>
        <p:txBody>
          <a:bodyPr wrap="square" rtlCol="0">
            <a:spAutoFit/>
          </a:bodyPr>
          <a:lstStyle/>
          <a:p>
            <a:r>
              <a:rPr lang="en-US" dirty="0" smtClean="0"/>
              <a:t>Example (</a:t>
            </a:r>
            <a:r>
              <a:rPr lang="en-US" dirty="0" err="1" smtClean="0"/>
              <a:t>MySQLi</a:t>
            </a:r>
            <a:r>
              <a:rPr lang="en-US" dirty="0" smtClean="0"/>
              <a:t> Procedural)</a:t>
            </a:r>
            <a:endParaRPr lang="en-US" dirty="0" smtClean="0"/>
          </a:p>
          <a:p>
            <a:r>
              <a:rPr lang="en-US" dirty="0" smtClean="0"/>
              <a:t>&lt;?</a:t>
            </a:r>
            <a:r>
              <a:rPr lang="en-US" dirty="0" err="1" smtClean="0"/>
              <a:t>php</a:t>
            </a:r>
            <a:endParaRPr lang="en-US" dirty="0" smtClean="0"/>
          </a:p>
          <a:p>
            <a:r>
              <a:rPr lang="en-US" dirty="0" smtClean="0"/>
              <a:t>$</a:t>
            </a:r>
            <a:r>
              <a:rPr lang="en-US" dirty="0" err="1" smtClean="0"/>
              <a:t>servername</a:t>
            </a:r>
            <a:r>
              <a:rPr lang="en-US" dirty="0" smtClean="0"/>
              <a:t> = "localhost";</a:t>
            </a:r>
            <a:endParaRPr lang="en-US" dirty="0" smtClean="0"/>
          </a:p>
          <a:p>
            <a:r>
              <a:rPr lang="en-US" dirty="0" smtClean="0"/>
              <a:t>$username = "root";</a:t>
            </a:r>
            <a:endParaRPr lang="en-US" dirty="0" smtClean="0"/>
          </a:p>
          <a:p>
            <a:r>
              <a:rPr lang="en-US" dirty="0" smtClean="0"/>
              <a:t>$password = "";</a:t>
            </a:r>
            <a:endParaRPr lang="en-US" dirty="0" smtClean="0"/>
          </a:p>
          <a:p>
            <a:r>
              <a:rPr lang="en-US" dirty="0" smtClean="0"/>
              <a:t>$</a:t>
            </a:r>
            <a:r>
              <a:rPr lang="en-US" dirty="0" err="1" smtClean="0"/>
              <a:t>dbname</a:t>
            </a:r>
            <a:r>
              <a:rPr lang="en-US" dirty="0" smtClean="0"/>
              <a:t> = "</a:t>
            </a:r>
            <a:r>
              <a:rPr lang="en-US" dirty="0" err="1" smtClean="0"/>
              <a:t>myDB</a:t>
            </a:r>
            <a:r>
              <a:rPr lang="en-US" dirty="0" smtClean="0"/>
              <a:t>";</a:t>
            </a:r>
            <a:endParaRPr lang="en-US" dirty="0" smtClean="0"/>
          </a:p>
          <a:p>
            <a:endParaRPr lang="en-US" dirty="0" smtClean="0"/>
          </a:p>
          <a:p>
            <a:r>
              <a:rPr lang="en-US" dirty="0" smtClean="0"/>
              <a:t>// Create connection</a:t>
            </a:r>
            <a:endParaRPr lang="en-US" dirty="0" smtClean="0"/>
          </a:p>
          <a:p>
            <a:r>
              <a:rPr lang="en-US" dirty="0" smtClean="0"/>
              <a:t>$conn = </a:t>
            </a:r>
            <a:r>
              <a:rPr lang="en-US" dirty="0" err="1" smtClean="0"/>
              <a:t>mysqli_connect</a:t>
            </a:r>
            <a:r>
              <a:rPr lang="en-US" dirty="0" smtClean="0"/>
              <a:t>($</a:t>
            </a:r>
            <a:r>
              <a:rPr lang="en-US" dirty="0" err="1" smtClean="0"/>
              <a:t>servername</a:t>
            </a:r>
            <a:r>
              <a:rPr lang="en-US" dirty="0" smtClean="0"/>
              <a:t>, $username, $password, $</a:t>
            </a:r>
            <a:r>
              <a:rPr lang="en-US" dirty="0" err="1" smtClean="0"/>
              <a:t>dbname</a:t>
            </a:r>
            <a:r>
              <a:rPr lang="en-US" dirty="0" smtClean="0"/>
              <a:t>);</a:t>
            </a:r>
            <a:endParaRPr lang="en-US" dirty="0" smtClean="0"/>
          </a:p>
          <a:p>
            <a:r>
              <a:rPr lang="en-US" dirty="0" smtClean="0"/>
              <a:t>// Check connection</a:t>
            </a:r>
            <a:endParaRPr lang="en-US" dirty="0" smtClean="0"/>
          </a:p>
          <a:p>
            <a:r>
              <a:rPr lang="en-US" dirty="0" smtClean="0"/>
              <a:t>if (!$conn) {</a:t>
            </a:r>
            <a:endParaRPr lang="en-US" dirty="0" smtClean="0"/>
          </a:p>
          <a:p>
            <a:r>
              <a:rPr lang="en-US" dirty="0" smtClean="0"/>
              <a:t>    die("Connection failed: " . </a:t>
            </a:r>
            <a:r>
              <a:rPr lang="en-US" dirty="0" err="1" smtClean="0"/>
              <a:t>mysqli_connect_error</a:t>
            </a:r>
            <a:r>
              <a:rPr lang="en-US" dirty="0" smtClean="0"/>
              <a:t>());</a:t>
            </a:r>
            <a:endParaRPr lang="en-US" dirty="0" smtClean="0"/>
          </a:p>
          <a:p>
            <a:r>
              <a:rPr lang="en-US" dirty="0" smtClean="0"/>
              <a:t>}</a:t>
            </a:r>
            <a:endParaRPr lang="en-US" dirty="0" smtClean="0"/>
          </a:p>
          <a:p>
            <a:endParaRPr lang="en-US" dirty="0" smtClean="0"/>
          </a:p>
        </p:txBody>
      </p:sp>
      <p:sp>
        <p:nvSpPr>
          <p:cNvPr id="5" name="TextBox 4"/>
          <p:cNvSpPr txBox="1"/>
          <p:nvPr/>
        </p:nvSpPr>
        <p:spPr>
          <a:xfrm>
            <a:off x="4648200" y="2286000"/>
            <a:ext cx="4267200" cy="4247317"/>
          </a:xfrm>
          <a:prstGeom prst="rect">
            <a:avLst/>
          </a:prstGeom>
          <a:solidFill>
            <a:schemeClr val="bg1">
              <a:lumMod val="95000"/>
            </a:schemeClr>
          </a:solidFill>
        </p:spPr>
        <p:txBody>
          <a:bodyPr wrap="square" rtlCol="0">
            <a:spAutoFit/>
          </a:bodyPr>
          <a:lstStyle/>
          <a:p>
            <a:r>
              <a:rPr lang="en-US" dirty="0" smtClean="0"/>
              <a:t>$</a:t>
            </a:r>
            <a:r>
              <a:rPr lang="en-US" dirty="0" err="1" smtClean="0"/>
              <a:t>sql</a:t>
            </a:r>
            <a:r>
              <a:rPr lang="en-US" dirty="0" smtClean="0"/>
              <a:t> = "SELECT id, </a:t>
            </a:r>
            <a:r>
              <a:rPr lang="en-US" dirty="0" err="1" smtClean="0"/>
              <a:t>firstname</a:t>
            </a:r>
            <a:r>
              <a:rPr lang="en-US" dirty="0" smtClean="0"/>
              <a:t>, </a:t>
            </a:r>
            <a:r>
              <a:rPr lang="en-US" dirty="0" err="1" smtClean="0"/>
              <a:t>lastname</a:t>
            </a:r>
            <a:r>
              <a:rPr lang="en-US" dirty="0" smtClean="0"/>
              <a:t> FROM </a:t>
            </a:r>
            <a:r>
              <a:rPr lang="en-US" dirty="0" err="1" smtClean="0"/>
              <a:t>MyGuests</a:t>
            </a:r>
            <a:r>
              <a:rPr lang="en-US" dirty="0" smtClean="0"/>
              <a:t>";</a:t>
            </a:r>
            <a:endParaRPr lang="en-US" dirty="0" smtClean="0"/>
          </a:p>
          <a:p>
            <a:r>
              <a:rPr lang="en-US" dirty="0" smtClean="0"/>
              <a:t>$result = </a:t>
            </a:r>
            <a:r>
              <a:rPr lang="en-US" dirty="0" err="1" smtClean="0"/>
              <a:t>mysqli_query</a:t>
            </a:r>
            <a:r>
              <a:rPr lang="en-US" dirty="0" smtClean="0"/>
              <a:t>($conn, $</a:t>
            </a:r>
            <a:r>
              <a:rPr lang="en-US" dirty="0" err="1" smtClean="0"/>
              <a:t>sql</a:t>
            </a:r>
            <a:r>
              <a:rPr lang="en-US" dirty="0" smtClean="0"/>
              <a:t>);</a:t>
            </a:r>
            <a:endParaRPr lang="en-US" dirty="0" smtClean="0"/>
          </a:p>
          <a:p>
            <a:r>
              <a:rPr lang="en-US" dirty="0" smtClean="0"/>
              <a:t>if (</a:t>
            </a:r>
            <a:r>
              <a:rPr lang="en-US" dirty="0" err="1" smtClean="0"/>
              <a:t>mysqli_num_rows</a:t>
            </a:r>
            <a:r>
              <a:rPr lang="en-US" dirty="0" smtClean="0"/>
              <a:t>($result) &gt; 0) {</a:t>
            </a:r>
            <a:endParaRPr lang="en-US" dirty="0" smtClean="0"/>
          </a:p>
          <a:p>
            <a:r>
              <a:rPr lang="en-US" dirty="0" smtClean="0"/>
              <a:t>    // output data of each row</a:t>
            </a:r>
            <a:endParaRPr lang="en-US" dirty="0" smtClean="0"/>
          </a:p>
          <a:p>
            <a:r>
              <a:rPr lang="en-US" dirty="0" smtClean="0"/>
              <a:t>    while($row = </a:t>
            </a:r>
            <a:r>
              <a:rPr lang="en-US" dirty="0" err="1" smtClean="0"/>
              <a:t>mysqli_fetch_assoc</a:t>
            </a:r>
            <a:r>
              <a:rPr lang="en-US" dirty="0" smtClean="0"/>
              <a:t>($result)) {</a:t>
            </a:r>
            <a:endParaRPr lang="en-US" dirty="0" smtClean="0"/>
          </a:p>
          <a:p>
            <a:r>
              <a:rPr lang="en-US" dirty="0" smtClean="0"/>
              <a:t>        echo "id: " . $row["id"]. " - Name: " . $row["</a:t>
            </a:r>
            <a:r>
              <a:rPr lang="en-US" dirty="0" err="1" smtClean="0"/>
              <a:t>firstname</a:t>
            </a:r>
            <a:r>
              <a:rPr lang="en-US" dirty="0" smtClean="0"/>
              <a:t>"]. " " . $row</a:t>
            </a:r>
            <a:endParaRPr lang="en-US" dirty="0" smtClean="0"/>
          </a:p>
          <a:p>
            <a:r>
              <a:rPr lang="en-US" dirty="0" smtClean="0"/>
              <a:t>["</a:t>
            </a:r>
            <a:r>
              <a:rPr lang="en-US" dirty="0" err="1" smtClean="0"/>
              <a:t>lastname</a:t>
            </a:r>
            <a:r>
              <a:rPr lang="en-US" dirty="0" smtClean="0"/>
              <a:t>"]. "&lt;</a:t>
            </a:r>
            <a:r>
              <a:rPr lang="en-US" dirty="0" err="1" smtClean="0"/>
              <a:t>br</a:t>
            </a:r>
            <a:r>
              <a:rPr lang="en-US" dirty="0" smtClean="0"/>
              <a:t>&gt;";</a:t>
            </a:r>
            <a:endParaRPr lang="en-US" dirty="0" smtClean="0"/>
          </a:p>
          <a:p>
            <a:r>
              <a:rPr lang="en-US" dirty="0" smtClean="0"/>
              <a:t>    }</a:t>
            </a:r>
            <a:endParaRPr lang="en-US" dirty="0" smtClean="0"/>
          </a:p>
          <a:p>
            <a:r>
              <a:rPr lang="en-US" dirty="0" smtClean="0"/>
              <a:t>} else {</a:t>
            </a:r>
            <a:endParaRPr lang="en-US" dirty="0" smtClean="0"/>
          </a:p>
          <a:p>
            <a:r>
              <a:rPr lang="en-US" dirty="0" smtClean="0"/>
              <a:t>    echo "0 results";</a:t>
            </a:r>
            <a:endParaRPr lang="en-US" dirty="0" smtClean="0"/>
          </a:p>
          <a:p>
            <a:r>
              <a:rPr lang="en-US" dirty="0" smtClean="0"/>
              <a:t>}</a:t>
            </a:r>
            <a:endParaRPr lang="en-US" dirty="0" smtClean="0"/>
          </a:p>
          <a:p>
            <a:r>
              <a:rPr lang="en-US" dirty="0" err="1" smtClean="0"/>
              <a:t>mysqli_close</a:t>
            </a:r>
            <a:r>
              <a:rPr lang="en-US" dirty="0" smtClean="0"/>
              <a:t>($conn); ?&gt;</a:t>
            </a:r>
            <a:endParaRPr lang="en-US" dirty="0"/>
          </a:p>
        </p:txBody>
      </p:sp>
      <p:sp>
        <p:nvSpPr>
          <p:cNvPr id="7" name="Slide Number Placeholder 6"/>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85800"/>
          </a:xfrm>
        </p:spPr>
        <p:txBody>
          <a:bodyPr>
            <a:normAutofit/>
          </a:bodyPr>
          <a:lstStyle/>
          <a:p>
            <a:r>
              <a:rPr lang="en-US" sz="3200" dirty="0" smtClean="0"/>
              <a:t>PHP Delete Data From MySQL</a:t>
            </a:r>
            <a:endParaRPr lang="en-US" sz="3200" dirty="0"/>
          </a:p>
        </p:txBody>
      </p:sp>
      <p:sp>
        <p:nvSpPr>
          <p:cNvPr id="3" name="Content Placeholder 2"/>
          <p:cNvSpPr>
            <a:spLocks noGrp="1"/>
          </p:cNvSpPr>
          <p:nvPr>
            <p:ph idx="1"/>
          </p:nvPr>
        </p:nvSpPr>
        <p:spPr>
          <a:xfrm>
            <a:off x="381000" y="838201"/>
            <a:ext cx="8229600" cy="3352800"/>
          </a:xfrm>
        </p:spPr>
        <p:txBody>
          <a:bodyPr>
            <a:normAutofit/>
          </a:bodyPr>
          <a:lstStyle/>
          <a:p>
            <a:r>
              <a:rPr lang="en-US" sz="2000" dirty="0" smtClean="0"/>
              <a:t>Delete Data From a MySQL Table Using </a:t>
            </a:r>
            <a:r>
              <a:rPr lang="en-US" sz="2000" dirty="0" err="1" smtClean="0"/>
              <a:t>MySQLi</a:t>
            </a:r>
            <a:r>
              <a:rPr lang="en-US" sz="2000" dirty="0" smtClean="0"/>
              <a:t> and PDO</a:t>
            </a:r>
            <a:endParaRPr lang="en-US" sz="2000" dirty="0" smtClean="0"/>
          </a:p>
          <a:p>
            <a:r>
              <a:rPr lang="en-US" sz="2000" dirty="0" smtClean="0"/>
              <a:t>The DELETE statement is used to delete records from a table:</a:t>
            </a:r>
            <a:endParaRPr lang="en-US" sz="2000" dirty="0" smtClean="0"/>
          </a:p>
          <a:p>
            <a:pPr lvl="2"/>
            <a:r>
              <a:rPr lang="en-US" sz="1600" dirty="0" smtClean="0"/>
              <a:t>DELETE FROM </a:t>
            </a:r>
            <a:r>
              <a:rPr lang="en-US" sz="1600" dirty="0" err="1" smtClean="0"/>
              <a:t>table_name</a:t>
            </a:r>
            <a:endParaRPr lang="en-US" sz="1600" dirty="0" smtClean="0"/>
          </a:p>
          <a:p>
            <a:pPr lvl="2"/>
            <a:r>
              <a:rPr lang="en-US" sz="1600" dirty="0" smtClean="0"/>
              <a:t>WHERE </a:t>
            </a:r>
            <a:r>
              <a:rPr lang="en-US" sz="1600" dirty="0" err="1" smtClean="0"/>
              <a:t>some_column</a:t>
            </a:r>
            <a:r>
              <a:rPr lang="en-US" sz="1600" dirty="0" smtClean="0"/>
              <a:t> = </a:t>
            </a:r>
            <a:r>
              <a:rPr lang="en-US" sz="1600" dirty="0" err="1" smtClean="0"/>
              <a:t>some_value</a:t>
            </a:r>
            <a:endParaRPr lang="en-US" sz="1600" dirty="0" smtClean="0"/>
          </a:p>
          <a:p>
            <a:r>
              <a:rPr lang="en-US" sz="2000" dirty="0" smtClean="0"/>
              <a:t>Note</a:t>
            </a:r>
            <a:endParaRPr lang="en-US" sz="2000" dirty="0"/>
          </a:p>
          <a:p>
            <a:pPr lvl="1"/>
            <a:r>
              <a:rPr lang="en-US" sz="1800" dirty="0" smtClean="0"/>
              <a:t>Notice the WHERE clause in the DELETE syntax: The WHERE clause specifies which record or records that should be deleted. If you omit the WHERE clause, all records will be deleted!</a:t>
            </a:r>
            <a:endParaRPr lang="en-US" sz="1800" dirty="0" smtClean="0"/>
          </a:p>
          <a:p>
            <a:r>
              <a:rPr lang="en-US" sz="2000" dirty="0" smtClean="0"/>
              <a:t>To learn more about SQL, please visit our SQL tutorial.</a:t>
            </a:r>
            <a:endParaRPr lang="en-US" sz="2000" dirty="0" smtClean="0"/>
          </a:p>
          <a:p>
            <a:r>
              <a:rPr lang="en-US" sz="2000" dirty="0" smtClean="0"/>
              <a:t>Let's look at the "</a:t>
            </a:r>
            <a:r>
              <a:rPr lang="en-US" sz="2000" dirty="0" err="1" smtClean="0"/>
              <a:t>MyGuests</a:t>
            </a:r>
            <a:r>
              <a:rPr lang="en-US" sz="2000" dirty="0" smtClean="0"/>
              <a:t>" table:</a:t>
            </a:r>
            <a:endParaRPr lang="en-US" sz="2000" dirty="0" smtClean="0"/>
          </a:p>
          <a:p>
            <a:pPr marL="0" indent="0">
              <a:buNone/>
            </a:pPr>
            <a:endParaRPr lang="en-US" sz="2000" dirty="0"/>
          </a:p>
        </p:txBody>
      </p:sp>
      <p:graphicFrame>
        <p:nvGraphicFramePr>
          <p:cNvPr id="4" name="Table 3"/>
          <p:cNvGraphicFramePr>
            <a:graphicFrameLocks noGrp="1"/>
          </p:cNvGraphicFramePr>
          <p:nvPr/>
        </p:nvGraphicFramePr>
        <p:xfrm>
          <a:off x="990600" y="4191000"/>
          <a:ext cx="7467600" cy="1990362"/>
        </p:xfrm>
        <a:graphic>
          <a:graphicData uri="http://schemas.openxmlformats.org/drawingml/2006/table">
            <a:tbl>
              <a:tblPr>
                <a:tableStyleId>{9D7B26C5-4107-4FEC-AEDC-1716B250A1EF}</a:tableStyleId>
              </a:tblPr>
              <a:tblGrid>
                <a:gridCol w="304800"/>
                <a:gridCol w="1066800"/>
                <a:gridCol w="1066800"/>
                <a:gridCol w="2362200"/>
                <a:gridCol w="2667000"/>
              </a:tblGrid>
              <a:tr h="197304">
                <a:tc>
                  <a:txBody>
                    <a:bodyPr/>
                    <a:lstStyle/>
                    <a:p>
                      <a:pPr algn="l" fontAlgn="t"/>
                      <a:r>
                        <a:rPr lang="en-US" dirty="0">
                          <a:effectLst/>
                        </a:rPr>
                        <a:t>id</a:t>
                      </a:r>
                      <a:endParaRPr lang="en-US" dirty="0">
                        <a:solidFill>
                          <a:srgbClr val="FFFFFF"/>
                        </a:solidFill>
                        <a:effectLst/>
                        <a:latin typeface="verdana" panose="020B0804030504040204"/>
                      </a:endParaRPr>
                    </a:p>
                  </a:txBody>
                  <a:tcPr marL="28575" marR="28575" marT="28575" marB="28575"/>
                </a:tc>
                <a:tc>
                  <a:txBody>
                    <a:bodyPr/>
                    <a:lstStyle/>
                    <a:p>
                      <a:pPr algn="l" fontAlgn="t"/>
                      <a:r>
                        <a:rPr lang="en-US" dirty="0" err="1">
                          <a:effectLst/>
                        </a:rPr>
                        <a:t>firstname</a:t>
                      </a:r>
                      <a:endParaRPr lang="en-US" dirty="0">
                        <a:solidFill>
                          <a:srgbClr val="FFFFFF"/>
                        </a:solidFill>
                        <a:effectLst/>
                        <a:latin typeface="verdana" panose="020B0804030504040204"/>
                      </a:endParaRPr>
                    </a:p>
                  </a:txBody>
                  <a:tcPr marL="28575" marR="28575" marT="28575" marB="28575"/>
                </a:tc>
                <a:tc>
                  <a:txBody>
                    <a:bodyPr/>
                    <a:lstStyle/>
                    <a:p>
                      <a:pPr algn="l" fontAlgn="t"/>
                      <a:r>
                        <a:rPr lang="en-US">
                          <a:effectLst/>
                        </a:rPr>
                        <a:t>lastname</a:t>
                      </a:r>
                      <a:endParaRPr lang="en-US">
                        <a:solidFill>
                          <a:srgbClr val="FFFFFF"/>
                        </a:solidFill>
                        <a:effectLst/>
                        <a:latin typeface="verdana" panose="020B0804030504040204"/>
                      </a:endParaRPr>
                    </a:p>
                  </a:txBody>
                  <a:tcPr marL="28575" marR="28575" marT="28575" marB="28575"/>
                </a:tc>
                <a:tc>
                  <a:txBody>
                    <a:bodyPr/>
                    <a:lstStyle/>
                    <a:p>
                      <a:pPr algn="l" fontAlgn="t"/>
                      <a:r>
                        <a:rPr lang="en-US">
                          <a:effectLst/>
                        </a:rPr>
                        <a:t>email</a:t>
                      </a:r>
                      <a:endParaRPr lang="en-US">
                        <a:solidFill>
                          <a:srgbClr val="FFFFFF"/>
                        </a:solidFill>
                        <a:effectLst/>
                        <a:latin typeface="verdana" panose="020B0804030504040204"/>
                      </a:endParaRPr>
                    </a:p>
                  </a:txBody>
                  <a:tcPr marL="28575" marR="28575" marT="28575" marB="28575"/>
                </a:tc>
                <a:tc>
                  <a:txBody>
                    <a:bodyPr/>
                    <a:lstStyle/>
                    <a:p>
                      <a:pPr algn="l" fontAlgn="t"/>
                      <a:r>
                        <a:rPr lang="en-US">
                          <a:effectLst/>
                        </a:rPr>
                        <a:t>reg_date</a:t>
                      </a:r>
                      <a:endParaRPr lang="en-US">
                        <a:solidFill>
                          <a:srgbClr val="FFFFFF"/>
                        </a:solidFill>
                        <a:effectLst/>
                        <a:latin typeface="verdana" panose="020B0804030504040204"/>
                      </a:endParaRPr>
                    </a:p>
                  </a:txBody>
                  <a:tcPr marL="28575" marR="28575" marT="28575" marB="28575"/>
                </a:tc>
              </a:tr>
              <a:tr h="0">
                <a:tc>
                  <a:txBody>
                    <a:bodyPr/>
                    <a:lstStyle/>
                    <a:p>
                      <a:pPr fontAlgn="t"/>
                      <a:r>
                        <a:rPr lang="en-US">
                          <a:effectLst/>
                        </a:rPr>
                        <a:t>1</a:t>
                      </a:r>
                      <a:endParaRPr lang="en-US">
                        <a:effectLst/>
                        <a:latin typeface="verdana" panose="020B0804030504040204"/>
                      </a:endParaRPr>
                    </a:p>
                  </a:txBody>
                  <a:tcPr marL="47625" marR="47625" marT="66675" marB="66675"/>
                </a:tc>
                <a:tc>
                  <a:txBody>
                    <a:bodyPr/>
                    <a:lstStyle/>
                    <a:p>
                      <a:pPr fontAlgn="t"/>
                      <a:r>
                        <a:rPr lang="en-US">
                          <a:effectLst/>
                        </a:rPr>
                        <a:t>John</a:t>
                      </a:r>
                      <a:endParaRPr lang="en-US">
                        <a:effectLst/>
                        <a:latin typeface="verdana" panose="020B0804030504040204"/>
                      </a:endParaRPr>
                    </a:p>
                  </a:txBody>
                  <a:tcPr marL="47625" marR="47625" marT="66675" marB="66675"/>
                </a:tc>
                <a:tc>
                  <a:txBody>
                    <a:bodyPr/>
                    <a:lstStyle/>
                    <a:p>
                      <a:pPr fontAlgn="t"/>
                      <a:r>
                        <a:rPr lang="en-US" dirty="0">
                          <a:effectLst/>
                        </a:rPr>
                        <a:t>Doe</a:t>
                      </a:r>
                      <a:endParaRPr lang="en-US" dirty="0">
                        <a:effectLst/>
                        <a:latin typeface="verdana" panose="020B0804030504040204"/>
                      </a:endParaRPr>
                    </a:p>
                  </a:txBody>
                  <a:tcPr marL="47625" marR="47625" marT="66675" marB="66675"/>
                </a:tc>
                <a:tc>
                  <a:txBody>
                    <a:bodyPr/>
                    <a:lstStyle/>
                    <a:p>
                      <a:pPr fontAlgn="t"/>
                      <a:r>
                        <a:rPr lang="en-US">
                          <a:effectLst/>
                        </a:rPr>
                        <a:t>john@example.com</a:t>
                      </a:r>
                      <a:endParaRPr lang="en-US">
                        <a:effectLst/>
                        <a:latin typeface="verdana" panose="020B0804030504040204"/>
                      </a:endParaRPr>
                    </a:p>
                  </a:txBody>
                  <a:tcPr marL="47625" marR="47625" marT="66675" marB="66675"/>
                </a:tc>
                <a:tc>
                  <a:txBody>
                    <a:bodyPr/>
                    <a:lstStyle/>
                    <a:p>
                      <a:pPr fontAlgn="t"/>
                      <a:r>
                        <a:rPr lang="en-US">
                          <a:effectLst/>
                        </a:rPr>
                        <a:t>2014-10-22 14:26:15</a:t>
                      </a:r>
                      <a:endParaRPr lang="en-US">
                        <a:effectLst/>
                        <a:latin typeface="verdana" panose="020B0804030504040204"/>
                      </a:endParaRPr>
                    </a:p>
                  </a:txBody>
                  <a:tcPr marL="47625" marR="47625" marT="66675" marB="66675"/>
                </a:tc>
              </a:tr>
              <a:tr h="358140">
                <a:tc>
                  <a:txBody>
                    <a:bodyPr/>
                    <a:lstStyle/>
                    <a:p>
                      <a:pPr fontAlgn="t"/>
                      <a:r>
                        <a:rPr lang="en-US" dirty="0">
                          <a:effectLst/>
                        </a:rPr>
                        <a:t>2</a:t>
                      </a:r>
                      <a:endParaRPr lang="en-US" dirty="0">
                        <a:effectLst/>
                        <a:latin typeface="verdana" panose="020B0804030504040204"/>
                      </a:endParaRPr>
                    </a:p>
                  </a:txBody>
                  <a:tcPr marL="47625" marR="47625" marT="66675" marB="66675"/>
                </a:tc>
                <a:tc>
                  <a:txBody>
                    <a:bodyPr/>
                    <a:lstStyle/>
                    <a:p>
                      <a:pPr fontAlgn="t"/>
                      <a:r>
                        <a:rPr lang="en-US" dirty="0">
                          <a:effectLst/>
                        </a:rPr>
                        <a:t>Mary</a:t>
                      </a:r>
                      <a:endParaRPr lang="en-US" dirty="0">
                        <a:effectLst/>
                        <a:latin typeface="verdana" panose="020B0804030504040204"/>
                      </a:endParaRPr>
                    </a:p>
                  </a:txBody>
                  <a:tcPr marL="47625" marR="47625" marT="66675" marB="66675"/>
                </a:tc>
                <a:tc>
                  <a:txBody>
                    <a:bodyPr/>
                    <a:lstStyle/>
                    <a:p>
                      <a:pPr fontAlgn="t"/>
                      <a:r>
                        <a:rPr lang="en-US">
                          <a:effectLst/>
                        </a:rPr>
                        <a:t>Moe</a:t>
                      </a:r>
                      <a:endParaRPr lang="en-US">
                        <a:effectLst/>
                        <a:latin typeface="verdana" panose="020B0804030504040204"/>
                      </a:endParaRPr>
                    </a:p>
                  </a:txBody>
                  <a:tcPr marL="47625" marR="47625" marT="66675" marB="66675"/>
                </a:tc>
                <a:tc>
                  <a:txBody>
                    <a:bodyPr/>
                    <a:lstStyle/>
                    <a:p>
                      <a:pPr fontAlgn="t"/>
                      <a:r>
                        <a:rPr lang="en-US">
                          <a:effectLst/>
                        </a:rPr>
                        <a:t>mary@example.com</a:t>
                      </a:r>
                      <a:endParaRPr lang="en-US">
                        <a:effectLst/>
                        <a:latin typeface="verdana" panose="020B0804030504040204"/>
                      </a:endParaRPr>
                    </a:p>
                  </a:txBody>
                  <a:tcPr marL="47625" marR="47625" marT="66675" marB="66675"/>
                </a:tc>
                <a:tc>
                  <a:txBody>
                    <a:bodyPr/>
                    <a:lstStyle/>
                    <a:p>
                      <a:pPr fontAlgn="t"/>
                      <a:r>
                        <a:rPr lang="en-US" dirty="0">
                          <a:effectLst/>
                        </a:rPr>
                        <a:t>2014-10-23 10:22:30</a:t>
                      </a:r>
                      <a:endParaRPr lang="en-US" dirty="0">
                        <a:effectLst/>
                        <a:latin typeface="verdana" panose="020B0804030504040204"/>
                      </a:endParaRPr>
                    </a:p>
                  </a:txBody>
                  <a:tcPr marL="47625" marR="47625" marT="66675" marB="66675"/>
                </a:tc>
              </a:tr>
              <a:tr h="569232">
                <a:tc>
                  <a:txBody>
                    <a:bodyPr/>
                    <a:lstStyle/>
                    <a:p>
                      <a:pPr fontAlgn="t"/>
                      <a:r>
                        <a:rPr lang="en-US">
                          <a:effectLst/>
                        </a:rPr>
                        <a:t>3</a:t>
                      </a:r>
                      <a:endParaRPr lang="en-US">
                        <a:effectLst/>
                        <a:latin typeface="verdana" panose="020B0804030504040204"/>
                      </a:endParaRPr>
                    </a:p>
                  </a:txBody>
                  <a:tcPr marL="47625" marR="47625" marT="66675" marB="66675"/>
                </a:tc>
                <a:tc>
                  <a:txBody>
                    <a:bodyPr/>
                    <a:lstStyle/>
                    <a:p>
                      <a:pPr fontAlgn="t"/>
                      <a:r>
                        <a:rPr lang="en-US">
                          <a:effectLst/>
                        </a:rPr>
                        <a:t>Julie</a:t>
                      </a:r>
                      <a:endParaRPr lang="en-US">
                        <a:effectLst/>
                        <a:latin typeface="verdana" panose="020B0804030504040204"/>
                      </a:endParaRPr>
                    </a:p>
                  </a:txBody>
                  <a:tcPr marL="47625" marR="47625" marT="66675" marB="66675"/>
                </a:tc>
                <a:tc>
                  <a:txBody>
                    <a:bodyPr/>
                    <a:lstStyle/>
                    <a:p>
                      <a:pPr fontAlgn="t"/>
                      <a:r>
                        <a:rPr lang="en-US">
                          <a:effectLst/>
                        </a:rPr>
                        <a:t>Dooley</a:t>
                      </a:r>
                      <a:endParaRPr lang="en-US">
                        <a:effectLst/>
                        <a:latin typeface="verdana" panose="020B0804030504040204"/>
                      </a:endParaRPr>
                    </a:p>
                  </a:txBody>
                  <a:tcPr marL="47625" marR="47625" marT="66675" marB="66675"/>
                </a:tc>
                <a:tc>
                  <a:txBody>
                    <a:bodyPr/>
                    <a:lstStyle/>
                    <a:p>
                      <a:pPr fontAlgn="t"/>
                      <a:r>
                        <a:rPr lang="en-US">
                          <a:effectLst/>
                        </a:rPr>
                        <a:t>julie@example.com</a:t>
                      </a:r>
                      <a:endParaRPr lang="en-US">
                        <a:effectLst/>
                        <a:latin typeface="verdana" panose="020B0804030504040204"/>
                      </a:endParaRPr>
                    </a:p>
                  </a:txBody>
                  <a:tcPr marL="47625" marR="47625" marT="66675" marB="66675"/>
                </a:tc>
                <a:tc>
                  <a:txBody>
                    <a:bodyPr/>
                    <a:lstStyle/>
                    <a:p>
                      <a:pPr fontAlgn="t"/>
                      <a:r>
                        <a:rPr lang="en-US" dirty="0">
                          <a:effectLst/>
                        </a:rPr>
                        <a:t>2014-10-26 10:48:23</a:t>
                      </a:r>
                      <a:endParaRPr lang="en-US" dirty="0">
                        <a:effectLst/>
                        <a:latin typeface="verdana" panose="020B0804030504040204"/>
                      </a:endParaRPr>
                    </a:p>
                  </a:txBody>
                  <a:tcPr marL="47625" marR="47625" marT="66675" marB="66675"/>
                </a:tc>
              </a:tr>
            </a:tbl>
          </a:graphicData>
        </a:graphic>
      </p:graphicFrame>
      <p:sp>
        <p:nvSpPr>
          <p:cNvPr id="5" name="Rectangle 1"/>
          <p:cNvSpPr>
            <a:spLocks noChangeArrowheads="1"/>
          </p:cNvSpPr>
          <p:nvPr/>
        </p:nvSpPr>
        <p:spPr bwMode="auto">
          <a:xfrm>
            <a:off x="661988" y="26749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1" fontAlgn="base" latinLnBrk="0" hangingPunct="1">
              <a:lnSpc>
                <a:spcPct val="100000"/>
              </a:lnSpc>
              <a:spcBef>
                <a:spcPct val="0"/>
              </a:spcBef>
              <a:spcAft>
                <a:spcPct val="0"/>
              </a:spcAft>
              <a:buClrTx/>
              <a:buSzTx/>
              <a:buFontTx/>
              <a:buNone/>
            </a:pPr>
            <a:br>
              <a:rPr kumimoji="0" lang="en-US" altLang="en-US" sz="1800" b="0" i="0" u="none" strike="noStrike" cap="none" normalizeH="0" baseline="0" smtClean="0">
                <a:ln>
                  <a:noFill/>
                </a:ln>
                <a:solidFill>
                  <a:schemeClr val="tx1"/>
                </a:solidFill>
                <a:effectLst/>
                <a:latin typeface="Arial" panose="020B0604020202090204" pitchFamily="34" charset="0"/>
                <a:cs typeface="Arial" panose="020B0604020202090204" pitchFamily="34" charset="0"/>
              </a:rPr>
            </a:br>
            <a:endParaRPr kumimoji="0" lang="en-US" altLang="en-US" sz="1800" b="0" i="0" u="none" strike="noStrike" cap="none" normalizeH="0" baseline="0" smtClean="0">
              <a:ln>
                <a:noFill/>
              </a:ln>
              <a:solidFill>
                <a:schemeClr val="tx1"/>
              </a:solidFill>
              <a:effectLst/>
              <a:latin typeface="Arial" panose="020B0604020202090204" pitchFamily="34" charset="0"/>
              <a:cs typeface="Arial" panose="020B0604020202090204" pitchFamily="34" charset="0"/>
            </a:endParaRPr>
          </a:p>
        </p:txBody>
      </p:sp>
      <p:sp>
        <p:nvSpPr>
          <p:cNvPr id="7" name="Slide Number Placeholder 6"/>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334962"/>
          </a:xfrm>
        </p:spPr>
        <p:txBody>
          <a:bodyPr>
            <a:normAutofit fontScale="90000"/>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381000" y="1066800"/>
            <a:ext cx="4191000" cy="5562600"/>
          </a:xfrm>
        </p:spPr>
        <p:txBody>
          <a:bodyPr>
            <a:noAutofit/>
          </a:bodyPr>
          <a:lstStyle/>
          <a:p>
            <a:r>
              <a:rPr lang="en-US" sz="2000" dirty="0" smtClean="0"/>
              <a:t>Example (</a:t>
            </a:r>
            <a:r>
              <a:rPr lang="en-US" sz="2000" dirty="0" err="1" smtClean="0"/>
              <a:t>MySQLi</a:t>
            </a:r>
            <a:r>
              <a:rPr lang="en-US" sz="2000" dirty="0" smtClean="0"/>
              <a:t> Procedural)</a:t>
            </a:r>
            <a:endParaRPr lang="en-US" sz="2000" dirty="0" smtClean="0"/>
          </a:p>
          <a:p>
            <a:pPr marL="0" indent="0">
              <a:buNone/>
            </a:pPr>
            <a:r>
              <a:rPr lang="en-US" sz="2000" dirty="0" smtClean="0"/>
              <a:t>&lt;?</a:t>
            </a:r>
            <a:r>
              <a:rPr lang="en-US" sz="2000" dirty="0" err="1" smtClean="0"/>
              <a:t>php</a:t>
            </a:r>
            <a:endParaRPr lang="en-US" sz="2000" dirty="0" smtClean="0"/>
          </a:p>
          <a:p>
            <a:pPr marL="0" indent="0">
              <a:buNone/>
            </a:pPr>
            <a:r>
              <a:rPr lang="en-US" sz="2000" dirty="0" smtClean="0"/>
              <a:t>$</a:t>
            </a:r>
            <a:r>
              <a:rPr lang="en-US" sz="2000" dirty="0" err="1" smtClean="0"/>
              <a:t>servername</a:t>
            </a:r>
            <a:r>
              <a:rPr lang="en-US" sz="2000" dirty="0" smtClean="0"/>
              <a:t> = "localhost";</a:t>
            </a:r>
            <a:endParaRPr lang="en-US" sz="2000" dirty="0" smtClean="0"/>
          </a:p>
          <a:p>
            <a:pPr marL="0" indent="0">
              <a:buNone/>
            </a:pPr>
            <a:r>
              <a:rPr lang="en-US" sz="2000" dirty="0" smtClean="0"/>
              <a:t>$username = “root";</a:t>
            </a:r>
            <a:endParaRPr lang="en-US" sz="2000" dirty="0" smtClean="0"/>
          </a:p>
          <a:p>
            <a:pPr marL="0" indent="0">
              <a:buNone/>
            </a:pPr>
            <a:r>
              <a:rPr lang="en-US" sz="2000" dirty="0" smtClean="0"/>
              <a:t>$password = "";</a:t>
            </a:r>
            <a:endParaRPr lang="en-US" sz="2000" dirty="0" smtClean="0"/>
          </a:p>
          <a:p>
            <a:pPr marL="0" indent="0">
              <a:buNone/>
            </a:pPr>
            <a:r>
              <a:rPr lang="en-US" sz="2000" dirty="0" smtClean="0"/>
              <a:t>$</a:t>
            </a:r>
            <a:r>
              <a:rPr lang="en-US" sz="2000" dirty="0" err="1" smtClean="0"/>
              <a:t>dbname</a:t>
            </a:r>
            <a:r>
              <a:rPr lang="en-US" sz="2000" dirty="0" smtClean="0"/>
              <a:t> = "</a:t>
            </a:r>
            <a:r>
              <a:rPr lang="en-US" sz="2000" dirty="0" err="1" smtClean="0"/>
              <a:t>myDB</a:t>
            </a:r>
            <a:r>
              <a:rPr lang="en-US" sz="2000" dirty="0" smtClean="0"/>
              <a:t>";</a:t>
            </a:r>
            <a:endParaRPr lang="en-US" sz="2000" dirty="0" smtClean="0"/>
          </a:p>
          <a:p>
            <a:pPr marL="0" indent="0">
              <a:buNone/>
            </a:pPr>
            <a:r>
              <a:rPr lang="en-US" sz="2000" dirty="0" smtClean="0"/>
              <a:t>// Create connection</a:t>
            </a:r>
            <a:endParaRPr lang="en-US" sz="2000" dirty="0" smtClean="0"/>
          </a:p>
          <a:p>
            <a:pPr marL="0" indent="0">
              <a:buNone/>
            </a:pPr>
            <a:r>
              <a:rPr lang="en-US" sz="2000" dirty="0" smtClean="0"/>
              <a:t>$conn = </a:t>
            </a:r>
            <a:r>
              <a:rPr lang="en-US" sz="2000" dirty="0" err="1" smtClean="0"/>
              <a:t>mysqli_connect</a:t>
            </a:r>
            <a:r>
              <a:rPr lang="en-US" sz="2000" dirty="0" smtClean="0"/>
              <a:t>($</a:t>
            </a:r>
            <a:r>
              <a:rPr lang="en-US" sz="2000" dirty="0" err="1" smtClean="0"/>
              <a:t>servername</a:t>
            </a:r>
            <a:r>
              <a:rPr lang="en-US" sz="2000" dirty="0" smtClean="0"/>
              <a:t>, $username, $password, $</a:t>
            </a:r>
            <a:r>
              <a:rPr lang="en-US" sz="2000" dirty="0" err="1" smtClean="0"/>
              <a:t>dbname</a:t>
            </a:r>
            <a:r>
              <a:rPr lang="en-US" sz="2000" dirty="0" smtClean="0"/>
              <a:t>);</a:t>
            </a:r>
            <a:endParaRPr lang="en-US" sz="2000" dirty="0" smtClean="0"/>
          </a:p>
          <a:p>
            <a:pPr marL="0" indent="0">
              <a:buNone/>
            </a:pPr>
            <a:r>
              <a:rPr lang="en-US" sz="2000" dirty="0" smtClean="0"/>
              <a:t>// Check connection</a:t>
            </a:r>
            <a:endParaRPr lang="en-US" sz="2000" dirty="0" smtClean="0"/>
          </a:p>
          <a:p>
            <a:pPr marL="0" indent="0">
              <a:buNone/>
            </a:pPr>
            <a:r>
              <a:rPr lang="en-US" sz="2000" dirty="0" smtClean="0"/>
              <a:t>if (!$conn) {</a:t>
            </a:r>
            <a:endParaRPr lang="en-US" sz="2000" dirty="0" smtClean="0"/>
          </a:p>
          <a:p>
            <a:pPr marL="0" indent="0">
              <a:buNone/>
            </a:pPr>
            <a:r>
              <a:rPr lang="en-US" sz="2000" dirty="0" smtClean="0"/>
              <a:t>    die("Connection failed: " . </a:t>
            </a:r>
            <a:r>
              <a:rPr lang="en-US" sz="2000" dirty="0" err="1" smtClean="0"/>
              <a:t>mysqli_connect_error</a:t>
            </a:r>
            <a:r>
              <a:rPr lang="en-US" sz="2000" dirty="0" smtClean="0"/>
              <a:t>());</a:t>
            </a:r>
            <a:endParaRPr lang="en-US" sz="2000" dirty="0" smtClean="0"/>
          </a:p>
          <a:p>
            <a:pPr marL="0" indent="0">
              <a:buNone/>
            </a:pPr>
            <a:r>
              <a:rPr lang="en-US" sz="2000" dirty="0" smtClean="0"/>
              <a:t>}</a:t>
            </a:r>
            <a:endParaRPr lang="en-US" sz="2000" dirty="0" smtClean="0"/>
          </a:p>
        </p:txBody>
      </p:sp>
      <p:sp>
        <p:nvSpPr>
          <p:cNvPr id="4" name="TextBox 3"/>
          <p:cNvSpPr txBox="1"/>
          <p:nvPr/>
        </p:nvSpPr>
        <p:spPr>
          <a:xfrm>
            <a:off x="4828309" y="1447800"/>
            <a:ext cx="4191000" cy="3416320"/>
          </a:xfrm>
          <a:prstGeom prst="rect">
            <a:avLst/>
          </a:prstGeom>
          <a:solidFill>
            <a:schemeClr val="bg1">
              <a:lumMod val="95000"/>
            </a:schemeClr>
          </a:solidFill>
        </p:spPr>
        <p:txBody>
          <a:bodyPr wrap="square" rtlCol="0">
            <a:spAutoFit/>
          </a:bodyPr>
          <a:lstStyle/>
          <a:p>
            <a:r>
              <a:rPr lang="en-US" dirty="0" smtClean="0"/>
              <a:t>// </a:t>
            </a:r>
            <a:r>
              <a:rPr lang="en-US" dirty="0" err="1" smtClean="0"/>
              <a:t>sql</a:t>
            </a:r>
            <a:r>
              <a:rPr lang="en-US" dirty="0" smtClean="0"/>
              <a:t> to delete a record</a:t>
            </a:r>
            <a:endParaRPr lang="en-US" dirty="0" smtClean="0"/>
          </a:p>
          <a:p>
            <a:r>
              <a:rPr lang="en-US" dirty="0" smtClean="0"/>
              <a:t>$</a:t>
            </a:r>
            <a:r>
              <a:rPr lang="en-US" dirty="0" err="1" smtClean="0"/>
              <a:t>sql</a:t>
            </a:r>
            <a:r>
              <a:rPr lang="en-US" dirty="0" smtClean="0"/>
              <a:t> = "DELETE FROM </a:t>
            </a:r>
            <a:r>
              <a:rPr lang="en-US" dirty="0" err="1" smtClean="0"/>
              <a:t>MyGuests</a:t>
            </a:r>
            <a:r>
              <a:rPr lang="en-US" dirty="0" smtClean="0"/>
              <a:t> WHERE id=3";</a:t>
            </a:r>
            <a:endParaRPr lang="en-US" dirty="0" smtClean="0"/>
          </a:p>
          <a:p>
            <a:endParaRPr lang="en-US" dirty="0" smtClean="0"/>
          </a:p>
          <a:p>
            <a:r>
              <a:rPr lang="en-US" dirty="0" smtClean="0"/>
              <a:t>if (</a:t>
            </a:r>
            <a:r>
              <a:rPr lang="en-US" dirty="0" err="1" smtClean="0"/>
              <a:t>mysqli_query</a:t>
            </a:r>
            <a:r>
              <a:rPr lang="en-US" dirty="0" smtClean="0"/>
              <a:t>($conn, $</a:t>
            </a:r>
            <a:r>
              <a:rPr lang="en-US" dirty="0" err="1" smtClean="0"/>
              <a:t>sql</a:t>
            </a:r>
            <a:r>
              <a:rPr lang="en-US" dirty="0" smtClean="0"/>
              <a:t>)) {</a:t>
            </a:r>
            <a:endParaRPr lang="en-US" dirty="0" smtClean="0"/>
          </a:p>
          <a:p>
            <a:r>
              <a:rPr lang="en-US" dirty="0" smtClean="0"/>
              <a:t>    echo "Record deleted successfully";</a:t>
            </a:r>
            <a:endParaRPr lang="en-US" dirty="0" smtClean="0"/>
          </a:p>
          <a:p>
            <a:r>
              <a:rPr lang="en-US" dirty="0" smtClean="0"/>
              <a:t>} else {</a:t>
            </a:r>
            <a:endParaRPr lang="en-US" dirty="0" smtClean="0"/>
          </a:p>
          <a:p>
            <a:r>
              <a:rPr lang="en-US" dirty="0" smtClean="0"/>
              <a:t>    echo "Error deleting record: " . </a:t>
            </a:r>
            <a:r>
              <a:rPr lang="en-US" dirty="0" err="1" smtClean="0"/>
              <a:t>mysqli_error</a:t>
            </a:r>
            <a:r>
              <a:rPr lang="en-US" dirty="0" smtClean="0"/>
              <a:t>($conn);</a:t>
            </a:r>
            <a:endParaRPr lang="en-US" dirty="0" smtClean="0"/>
          </a:p>
          <a:p>
            <a:r>
              <a:rPr lang="en-US" dirty="0" smtClean="0"/>
              <a:t>}</a:t>
            </a:r>
            <a:endParaRPr lang="en-US" dirty="0" smtClean="0"/>
          </a:p>
          <a:p>
            <a:r>
              <a:rPr lang="en-US" dirty="0" err="1" smtClean="0"/>
              <a:t>mysqli_close</a:t>
            </a:r>
            <a:r>
              <a:rPr lang="en-US" dirty="0" smtClean="0"/>
              <a:t>($conn);</a:t>
            </a:r>
            <a:endParaRPr lang="en-US" dirty="0" smtClean="0"/>
          </a:p>
          <a:p>
            <a:r>
              <a:rPr lang="en-US" dirty="0" smtClean="0"/>
              <a:t>?&gt;</a:t>
            </a:r>
            <a:endParaRPr lang="en-US" dirty="0"/>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838200"/>
          </a:xfrm>
        </p:spPr>
        <p:txBody>
          <a:bodyPr/>
          <a:lstStyle/>
          <a:p>
            <a:r>
              <a:rPr lang="it-IT" dirty="0" smtClean="0"/>
              <a:t>PHP Update Data in MySQL</a:t>
            </a:r>
            <a:endParaRPr lang="en-US" dirty="0"/>
          </a:p>
        </p:txBody>
      </p:sp>
      <p:sp>
        <p:nvSpPr>
          <p:cNvPr id="3" name="Content Placeholder 2"/>
          <p:cNvSpPr>
            <a:spLocks noGrp="1"/>
          </p:cNvSpPr>
          <p:nvPr>
            <p:ph idx="1"/>
          </p:nvPr>
        </p:nvSpPr>
        <p:spPr>
          <a:xfrm>
            <a:off x="381000" y="1219200"/>
            <a:ext cx="8229600" cy="3124200"/>
          </a:xfrm>
        </p:spPr>
        <p:txBody>
          <a:bodyPr>
            <a:normAutofit fontScale="70000" lnSpcReduction="20000"/>
          </a:bodyPr>
          <a:lstStyle/>
          <a:p>
            <a:r>
              <a:rPr lang="en-US" dirty="0" smtClean="0"/>
              <a:t>The UPDATE statement is used to update existing records in a table: </a:t>
            </a:r>
            <a:endParaRPr lang="en-US" dirty="0" smtClean="0"/>
          </a:p>
          <a:p>
            <a:pPr marL="457200" lvl="1" indent="0">
              <a:buNone/>
            </a:pPr>
            <a:r>
              <a:rPr lang="en-US" dirty="0" smtClean="0"/>
              <a:t>UPDATE </a:t>
            </a:r>
            <a:r>
              <a:rPr lang="en-US" dirty="0" err="1" smtClean="0"/>
              <a:t>table_name</a:t>
            </a:r>
            <a:endParaRPr lang="en-US" dirty="0" smtClean="0"/>
          </a:p>
          <a:p>
            <a:pPr marL="457200" lvl="1" indent="0">
              <a:buNone/>
            </a:pPr>
            <a:r>
              <a:rPr lang="en-US" dirty="0" smtClean="0"/>
              <a:t>SET column1=value, column2=value2,...</a:t>
            </a:r>
            <a:endParaRPr lang="en-US" dirty="0" smtClean="0"/>
          </a:p>
          <a:p>
            <a:pPr marL="457200" lvl="1" indent="0">
              <a:buNone/>
            </a:pPr>
            <a:r>
              <a:rPr lang="en-US" dirty="0" smtClean="0"/>
              <a:t>WHERE </a:t>
            </a:r>
            <a:r>
              <a:rPr lang="en-US" dirty="0" err="1" smtClean="0"/>
              <a:t>some_column</a:t>
            </a:r>
            <a:r>
              <a:rPr lang="en-US" dirty="0" smtClean="0"/>
              <a:t>=</a:t>
            </a:r>
            <a:r>
              <a:rPr lang="en-US" dirty="0" err="1" smtClean="0"/>
              <a:t>some_value</a:t>
            </a:r>
            <a:r>
              <a:rPr lang="en-US" dirty="0" smtClean="0"/>
              <a:t> </a:t>
            </a:r>
            <a:endParaRPr lang="en-US" dirty="0" smtClean="0"/>
          </a:p>
          <a:p>
            <a:r>
              <a:rPr lang="en-US" dirty="0" smtClean="0"/>
              <a:t>Note	</a:t>
            </a:r>
            <a:endParaRPr lang="en-US" dirty="0" smtClean="0"/>
          </a:p>
          <a:p>
            <a:pPr lvl="1"/>
            <a:r>
              <a:rPr lang="en-US" dirty="0" smtClean="0"/>
              <a:t>the WHERE clause in the UPDATE syntax: The WHERE clause specifies which record or records that should be updated. If you omit the WHERE clause, all records will be updated!</a:t>
            </a:r>
            <a:endParaRPr lang="en-US" dirty="0" smtClean="0"/>
          </a:p>
          <a:p>
            <a:pPr marL="0" indent="0">
              <a:buNone/>
            </a:pPr>
            <a:endParaRPr lang="en-US" dirty="0" smtClean="0"/>
          </a:p>
        </p:txBody>
      </p:sp>
      <p:graphicFrame>
        <p:nvGraphicFramePr>
          <p:cNvPr id="4" name="Table 3"/>
          <p:cNvGraphicFramePr>
            <a:graphicFrameLocks noGrp="1"/>
          </p:cNvGraphicFramePr>
          <p:nvPr/>
        </p:nvGraphicFramePr>
        <p:xfrm>
          <a:off x="685800" y="4343400"/>
          <a:ext cx="7820025" cy="1146810"/>
        </p:xfrm>
        <a:graphic>
          <a:graphicData uri="http://schemas.openxmlformats.org/drawingml/2006/table">
            <a:tbl>
              <a:tblPr>
                <a:tableStyleId>{9D7B26C5-4107-4FEC-AEDC-1716B250A1EF}</a:tableStyleId>
              </a:tblPr>
              <a:tblGrid>
                <a:gridCol w="533400"/>
                <a:gridCol w="1295400"/>
                <a:gridCol w="1143000"/>
                <a:gridCol w="2209800"/>
                <a:gridCol w="2638425"/>
              </a:tblGrid>
              <a:tr h="0">
                <a:tc>
                  <a:txBody>
                    <a:bodyPr/>
                    <a:lstStyle/>
                    <a:p>
                      <a:pPr algn="l" fontAlgn="t"/>
                      <a:r>
                        <a:rPr lang="en-US" dirty="0">
                          <a:effectLst/>
                        </a:rPr>
                        <a:t>id</a:t>
                      </a:r>
                      <a:endParaRPr lang="en-US" dirty="0">
                        <a:solidFill>
                          <a:srgbClr val="FFFFFF"/>
                        </a:solidFill>
                        <a:effectLst/>
                        <a:latin typeface="verdana" panose="020B0804030504040204"/>
                      </a:endParaRPr>
                    </a:p>
                  </a:txBody>
                  <a:tcPr marL="28575" marR="28575" marT="28575" marB="28575"/>
                </a:tc>
                <a:tc>
                  <a:txBody>
                    <a:bodyPr/>
                    <a:lstStyle/>
                    <a:p>
                      <a:pPr algn="l" fontAlgn="t"/>
                      <a:r>
                        <a:rPr lang="en-US">
                          <a:effectLst/>
                        </a:rPr>
                        <a:t>firstname</a:t>
                      </a:r>
                      <a:endParaRPr lang="en-US">
                        <a:solidFill>
                          <a:srgbClr val="FFFFFF"/>
                        </a:solidFill>
                        <a:effectLst/>
                        <a:latin typeface="verdana" panose="020B0804030504040204"/>
                      </a:endParaRPr>
                    </a:p>
                  </a:txBody>
                  <a:tcPr marL="28575" marR="28575" marT="28575" marB="28575"/>
                </a:tc>
                <a:tc>
                  <a:txBody>
                    <a:bodyPr/>
                    <a:lstStyle/>
                    <a:p>
                      <a:pPr algn="l" fontAlgn="t"/>
                      <a:r>
                        <a:rPr lang="en-US" dirty="0" err="1">
                          <a:effectLst/>
                        </a:rPr>
                        <a:t>lastname</a:t>
                      </a:r>
                      <a:endParaRPr lang="en-US" dirty="0">
                        <a:solidFill>
                          <a:srgbClr val="FFFFFF"/>
                        </a:solidFill>
                        <a:effectLst/>
                        <a:latin typeface="verdana" panose="020B0804030504040204"/>
                      </a:endParaRPr>
                    </a:p>
                  </a:txBody>
                  <a:tcPr marL="28575" marR="28575" marT="28575" marB="28575"/>
                </a:tc>
                <a:tc>
                  <a:txBody>
                    <a:bodyPr/>
                    <a:lstStyle/>
                    <a:p>
                      <a:pPr algn="l" fontAlgn="t"/>
                      <a:r>
                        <a:rPr lang="en-US">
                          <a:effectLst/>
                        </a:rPr>
                        <a:t>email</a:t>
                      </a:r>
                      <a:endParaRPr lang="en-US">
                        <a:solidFill>
                          <a:srgbClr val="FFFFFF"/>
                        </a:solidFill>
                        <a:effectLst/>
                        <a:latin typeface="verdana" panose="020B0804030504040204"/>
                      </a:endParaRPr>
                    </a:p>
                  </a:txBody>
                  <a:tcPr marL="28575" marR="28575" marT="28575" marB="28575"/>
                </a:tc>
                <a:tc>
                  <a:txBody>
                    <a:bodyPr/>
                    <a:lstStyle/>
                    <a:p>
                      <a:pPr algn="l" fontAlgn="t"/>
                      <a:r>
                        <a:rPr lang="en-US">
                          <a:effectLst/>
                        </a:rPr>
                        <a:t>reg_date</a:t>
                      </a:r>
                      <a:endParaRPr lang="en-US">
                        <a:solidFill>
                          <a:srgbClr val="FFFFFF"/>
                        </a:solidFill>
                        <a:effectLst/>
                        <a:latin typeface="verdana" panose="020B0804030504040204"/>
                      </a:endParaRPr>
                    </a:p>
                  </a:txBody>
                  <a:tcPr marL="28575" marR="28575" marT="28575" marB="28575"/>
                </a:tc>
              </a:tr>
              <a:tr h="0">
                <a:tc>
                  <a:txBody>
                    <a:bodyPr/>
                    <a:lstStyle/>
                    <a:p>
                      <a:pPr fontAlgn="t"/>
                      <a:r>
                        <a:rPr lang="en-US">
                          <a:effectLst/>
                        </a:rPr>
                        <a:t>1</a:t>
                      </a:r>
                      <a:endParaRPr lang="en-US">
                        <a:effectLst/>
                        <a:latin typeface="verdana" panose="020B0804030504040204"/>
                      </a:endParaRPr>
                    </a:p>
                  </a:txBody>
                  <a:tcPr marL="47625" marR="47625" marT="66675" marB="66675"/>
                </a:tc>
                <a:tc>
                  <a:txBody>
                    <a:bodyPr/>
                    <a:lstStyle/>
                    <a:p>
                      <a:pPr fontAlgn="t"/>
                      <a:r>
                        <a:rPr lang="en-US">
                          <a:effectLst/>
                        </a:rPr>
                        <a:t>John</a:t>
                      </a:r>
                      <a:endParaRPr lang="en-US">
                        <a:effectLst/>
                        <a:latin typeface="verdana" panose="020B0804030504040204"/>
                      </a:endParaRPr>
                    </a:p>
                  </a:txBody>
                  <a:tcPr marL="47625" marR="47625" marT="66675" marB="66675"/>
                </a:tc>
                <a:tc>
                  <a:txBody>
                    <a:bodyPr/>
                    <a:lstStyle/>
                    <a:p>
                      <a:pPr fontAlgn="t"/>
                      <a:r>
                        <a:rPr lang="en-US">
                          <a:effectLst/>
                        </a:rPr>
                        <a:t>Doe</a:t>
                      </a:r>
                      <a:endParaRPr lang="en-US">
                        <a:effectLst/>
                        <a:latin typeface="verdana" panose="020B0804030504040204"/>
                      </a:endParaRPr>
                    </a:p>
                  </a:txBody>
                  <a:tcPr marL="47625" marR="47625" marT="66675" marB="66675"/>
                </a:tc>
                <a:tc>
                  <a:txBody>
                    <a:bodyPr/>
                    <a:lstStyle/>
                    <a:p>
                      <a:pPr fontAlgn="t"/>
                      <a:r>
                        <a:rPr lang="en-US">
                          <a:effectLst/>
                        </a:rPr>
                        <a:t>john@example.com</a:t>
                      </a:r>
                      <a:endParaRPr lang="en-US">
                        <a:effectLst/>
                        <a:latin typeface="verdana" panose="020B0804030504040204"/>
                      </a:endParaRPr>
                    </a:p>
                  </a:txBody>
                  <a:tcPr marL="47625" marR="47625" marT="66675" marB="66675"/>
                </a:tc>
                <a:tc>
                  <a:txBody>
                    <a:bodyPr/>
                    <a:lstStyle/>
                    <a:p>
                      <a:pPr fontAlgn="t"/>
                      <a:r>
                        <a:rPr lang="en-US">
                          <a:effectLst/>
                        </a:rPr>
                        <a:t>2014-10-22 14:26:15</a:t>
                      </a:r>
                      <a:endParaRPr lang="en-US">
                        <a:effectLst/>
                        <a:latin typeface="verdana" panose="020B0804030504040204"/>
                      </a:endParaRPr>
                    </a:p>
                  </a:txBody>
                  <a:tcPr marL="47625" marR="47625" marT="66675" marB="66675"/>
                </a:tc>
              </a:tr>
              <a:tr h="0">
                <a:tc>
                  <a:txBody>
                    <a:bodyPr/>
                    <a:lstStyle/>
                    <a:p>
                      <a:pPr fontAlgn="t"/>
                      <a:r>
                        <a:rPr lang="en-US">
                          <a:effectLst/>
                        </a:rPr>
                        <a:t>2</a:t>
                      </a:r>
                      <a:endParaRPr lang="en-US">
                        <a:effectLst/>
                        <a:latin typeface="verdana" panose="020B0804030504040204"/>
                      </a:endParaRPr>
                    </a:p>
                  </a:txBody>
                  <a:tcPr marL="47625" marR="47625" marT="66675" marB="66675"/>
                </a:tc>
                <a:tc>
                  <a:txBody>
                    <a:bodyPr/>
                    <a:lstStyle/>
                    <a:p>
                      <a:pPr fontAlgn="t"/>
                      <a:r>
                        <a:rPr lang="en-US">
                          <a:effectLst/>
                        </a:rPr>
                        <a:t>Mary</a:t>
                      </a:r>
                      <a:endParaRPr lang="en-US">
                        <a:effectLst/>
                        <a:latin typeface="verdana" panose="020B0804030504040204"/>
                      </a:endParaRPr>
                    </a:p>
                  </a:txBody>
                  <a:tcPr marL="47625" marR="47625" marT="66675" marB="66675"/>
                </a:tc>
                <a:tc>
                  <a:txBody>
                    <a:bodyPr/>
                    <a:lstStyle/>
                    <a:p>
                      <a:pPr fontAlgn="t"/>
                      <a:r>
                        <a:rPr lang="en-US">
                          <a:effectLst/>
                        </a:rPr>
                        <a:t>Moe</a:t>
                      </a:r>
                      <a:endParaRPr lang="en-US">
                        <a:effectLst/>
                        <a:latin typeface="verdana" panose="020B0804030504040204"/>
                      </a:endParaRPr>
                    </a:p>
                  </a:txBody>
                  <a:tcPr marL="47625" marR="47625" marT="66675" marB="66675"/>
                </a:tc>
                <a:tc>
                  <a:txBody>
                    <a:bodyPr/>
                    <a:lstStyle/>
                    <a:p>
                      <a:pPr fontAlgn="t"/>
                      <a:r>
                        <a:rPr lang="en-US">
                          <a:effectLst/>
                        </a:rPr>
                        <a:t>mary@example.com</a:t>
                      </a:r>
                      <a:endParaRPr lang="en-US">
                        <a:effectLst/>
                        <a:latin typeface="verdana" panose="020B0804030504040204"/>
                      </a:endParaRPr>
                    </a:p>
                  </a:txBody>
                  <a:tcPr marL="47625" marR="47625" marT="66675" marB="66675"/>
                </a:tc>
                <a:tc>
                  <a:txBody>
                    <a:bodyPr/>
                    <a:lstStyle/>
                    <a:p>
                      <a:pPr fontAlgn="t"/>
                      <a:r>
                        <a:rPr lang="en-US" dirty="0">
                          <a:effectLst/>
                        </a:rPr>
                        <a:t>2014-10-23 10:22:30</a:t>
                      </a:r>
                      <a:endParaRPr lang="en-US" dirty="0">
                        <a:effectLst/>
                        <a:latin typeface="verdana" panose="020B0804030504040204"/>
                      </a:endParaRPr>
                    </a:p>
                  </a:txBody>
                  <a:tcPr marL="47625" marR="47625" marT="66675" marB="66675"/>
                </a:tc>
              </a:tr>
            </a:tbl>
          </a:graphicData>
        </a:graphic>
      </p:graphicFrame>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The data in a MySQL database are stored in tables. </a:t>
            </a:r>
            <a:endParaRPr lang="en-US" dirty="0" smtClean="0"/>
          </a:p>
          <a:p>
            <a:r>
              <a:rPr lang="en-US" dirty="0" smtClean="0"/>
              <a:t>A table is a collection of related data, and it consists of columns and rows.</a:t>
            </a:r>
            <a:endParaRPr lang="en-US" dirty="0" smtClean="0"/>
          </a:p>
          <a:p>
            <a:r>
              <a:rPr lang="en-US" dirty="0" smtClean="0"/>
              <a:t>Databases are useful for storing information categorically. A company may have a database with the following tables:</a:t>
            </a:r>
            <a:endParaRPr lang="en-US" dirty="0" smtClean="0"/>
          </a:p>
          <a:p>
            <a:pPr lvl="1"/>
            <a:r>
              <a:rPr lang="en-US" dirty="0" smtClean="0"/>
              <a:t>Employees</a:t>
            </a:r>
            <a:endParaRPr lang="en-US" dirty="0" smtClean="0"/>
          </a:p>
          <a:p>
            <a:pPr lvl="1"/>
            <a:r>
              <a:rPr lang="en-US" dirty="0" smtClean="0"/>
              <a:t>Products</a:t>
            </a:r>
            <a:endParaRPr lang="en-US" dirty="0" smtClean="0"/>
          </a:p>
          <a:p>
            <a:pPr lvl="1"/>
            <a:r>
              <a:rPr lang="en-US" dirty="0" smtClean="0"/>
              <a:t>Customers</a:t>
            </a:r>
            <a:endParaRPr lang="en-US" dirty="0" smtClean="0"/>
          </a:p>
          <a:p>
            <a:pPr lvl="1"/>
            <a:r>
              <a:rPr lang="en-US" dirty="0" smtClean="0"/>
              <a:t>Orders</a:t>
            </a:r>
            <a:endParaRPr lang="en-US" dirty="0" smtClean="0"/>
          </a:p>
          <a:p>
            <a:r>
              <a:rPr lang="en-US" dirty="0" smtClean="0"/>
              <a:t>PHP combined with MySQL are cross-platform (you can develop in Windows and serve on a Unix platform)</a:t>
            </a:r>
            <a:endParaRPr lang="en-US" dirty="0" smtClean="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a:xfrm>
            <a:off x="304800" y="1585475"/>
            <a:ext cx="4468091" cy="4525963"/>
          </a:xfrm>
        </p:spPr>
        <p:txBody>
          <a:bodyPr>
            <a:noAutofit/>
          </a:bodyPr>
          <a:lstStyle/>
          <a:p>
            <a:r>
              <a:rPr lang="en-US" sz="2000" dirty="0" smtClean="0"/>
              <a:t>Example (</a:t>
            </a:r>
            <a:r>
              <a:rPr lang="en-US" sz="2000" dirty="0" err="1" smtClean="0"/>
              <a:t>MySQLi</a:t>
            </a:r>
            <a:r>
              <a:rPr lang="en-US" sz="2000" dirty="0" smtClean="0"/>
              <a:t> Procedural)</a:t>
            </a:r>
            <a:endParaRPr lang="en-US" sz="2000" dirty="0" smtClean="0"/>
          </a:p>
          <a:p>
            <a:pPr marL="0" indent="0">
              <a:buNone/>
            </a:pPr>
            <a:r>
              <a:rPr lang="en-US" sz="2000" dirty="0" smtClean="0"/>
              <a:t>&lt;?</a:t>
            </a:r>
            <a:r>
              <a:rPr lang="en-US" sz="2000" dirty="0" err="1" smtClean="0"/>
              <a:t>php</a:t>
            </a:r>
            <a:endParaRPr lang="en-US" sz="2000" dirty="0" smtClean="0"/>
          </a:p>
          <a:p>
            <a:pPr marL="0" indent="0">
              <a:buNone/>
            </a:pPr>
            <a:r>
              <a:rPr lang="en-US" sz="2000" dirty="0" smtClean="0"/>
              <a:t>$</a:t>
            </a:r>
            <a:r>
              <a:rPr lang="en-US" sz="2000" dirty="0" err="1" smtClean="0"/>
              <a:t>servername</a:t>
            </a:r>
            <a:r>
              <a:rPr lang="en-US" sz="2000" dirty="0" smtClean="0"/>
              <a:t> = "localhost";</a:t>
            </a:r>
            <a:endParaRPr lang="en-US" sz="2000" dirty="0" smtClean="0"/>
          </a:p>
          <a:p>
            <a:pPr marL="0" indent="0">
              <a:buNone/>
            </a:pPr>
            <a:r>
              <a:rPr lang="en-US" sz="2000" dirty="0" smtClean="0"/>
              <a:t>$username = “root";</a:t>
            </a:r>
            <a:endParaRPr lang="en-US" sz="2000" dirty="0" smtClean="0"/>
          </a:p>
          <a:p>
            <a:pPr marL="0" indent="0">
              <a:buNone/>
            </a:pPr>
            <a:r>
              <a:rPr lang="en-US" sz="2000" dirty="0" smtClean="0"/>
              <a:t>$password = "";</a:t>
            </a:r>
            <a:endParaRPr lang="en-US" sz="2000" dirty="0" smtClean="0"/>
          </a:p>
          <a:p>
            <a:pPr marL="0" indent="0">
              <a:buNone/>
            </a:pPr>
            <a:r>
              <a:rPr lang="en-US" sz="2000" dirty="0" smtClean="0"/>
              <a:t>$</a:t>
            </a:r>
            <a:r>
              <a:rPr lang="en-US" sz="2000" dirty="0" err="1" smtClean="0"/>
              <a:t>dbname</a:t>
            </a:r>
            <a:r>
              <a:rPr lang="en-US" sz="2000" dirty="0" smtClean="0"/>
              <a:t> = "</a:t>
            </a:r>
            <a:r>
              <a:rPr lang="en-US" sz="2000" dirty="0" err="1" smtClean="0"/>
              <a:t>myDB</a:t>
            </a:r>
            <a:r>
              <a:rPr lang="en-US" sz="2000" dirty="0" smtClean="0"/>
              <a:t>";</a:t>
            </a:r>
            <a:endParaRPr lang="en-US" sz="2000" dirty="0" smtClean="0"/>
          </a:p>
          <a:p>
            <a:pPr marL="0" indent="0">
              <a:buNone/>
            </a:pPr>
            <a:r>
              <a:rPr lang="en-US" sz="2000" dirty="0" smtClean="0"/>
              <a:t>// Create connection</a:t>
            </a:r>
            <a:endParaRPr lang="en-US" sz="2000" dirty="0" smtClean="0"/>
          </a:p>
          <a:p>
            <a:pPr marL="0" indent="0">
              <a:buNone/>
            </a:pPr>
            <a:r>
              <a:rPr lang="en-US" sz="2000" dirty="0" smtClean="0"/>
              <a:t>$conn = </a:t>
            </a:r>
            <a:r>
              <a:rPr lang="en-US" sz="2000" dirty="0" err="1" smtClean="0"/>
              <a:t>mysqli_connect</a:t>
            </a:r>
            <a:r>
              <a:rPr lang="en-US" sz="2000" dirty="0" smtClean="0"/>
              <a:t>($</a:t>
            </a:r>
            <a:r>
              <a:rPr lang="en-US" sz="2000" dirty="0" err="1" smtClean="0"/>
              <a:t>servername</a:t>
            </a:r>
            <a:r>
              <a:rPr lang="en-US" sz="2000" dirty="0" smtClean="0"/>
              <a:t>, $username, $password, $</a:t>
            </a:r>
            <a:r>
              <a:rPr lang="en-US" sz="2000" dirty="0" err="1" smtClean="0"/>
              <a:t>dbname</a:t>
            </a:r>
            <a:r>
              <a:rPr lang="en-US" sz="2000" dirty="0" smtClean="0"/>
              <a:t>);</a:t>
            </a:r>
            <a:endParaRPr lang="en-US" sz="2000" dirty="0" smtClean="0"/>
          </a:p>
        </p:txBody>
      </p:sp>
      <p:sp>
        <p:nvSpPr>
          <p:cNvPr id="4" name="TextBox 3"/>
          <p:cNvSpPr txBox="1"/>
          <p:nvPr/>
        </p:nvSpPr>
        <p:spPr>
          <a:xfrm>
            <a:off x="4772891" y="1447800"/>
            <a:ext cx="3962400" cy="4801314"/>
          </a:xfrm>
          <a:prstGeom prst="rect">
            <a:avLst/>
          </a:prstGeom>
          <a:solidFill>
            <a:schemeClr val="bg1">
              <a:lumMod val="95000"/>
            </a:schemeClr>
          </a:solidFill>
        </p:spPr>
        <p:txBody>
          <a:bodyPr wrap="square" rtlCol="0">
            <a:spAutoFit/>
          </a:bodyPr>
          <a:lstStyle/>
          <a:p>
            <a:r>
              <a:rPr lang="en-US" dirty="0" smtClean="0"/>
              <a:t>// Check connection</a:t>
            </a:r>
            <a:endParaRPr lang="en-US" dirty="0" smtClean="0"/>
          </a:p>
          <a:p>
            <a:r>
              <a:rPr lang="en-US" dirty="0" smtClean="0"/>
              <a:t>if (!$conn) {</a:t>
            </a:r>
            <a:endParaRPr lang="en-US" dirty="0" smtClean="0"/>
          </a:p>
          <a:p>
            <a:r>
              <a:rPr lang="en-US" dirty="0" smtClean="0"/>
              <a:t>    die("Connection failed: " . </a:t>
            </a:r>
            <a:r>
              <a:rPr lang="en-US" dirty="0" err="1" smtClean="0"/>
              <a:t>mysqli_connect_error</a:t>
            </a:r>
            <a:r>
              <a:rPr lang="en-US" dirty="0" smtClean="0"/>
              <a:t>());</a:t>
            </a:r>
            <a:endParaRPr lang="en-US" dirty="0" smtClean="0"/>
          </a:p>
          <a:p>
            <a:r>
              <a:rPr lang="en-US" dirty="0" smtClean="0"/>
              <a:t>}</a:t>
            </a:r>
            <a:endParaRPr lang="en-US" dirty="0" smtClean="0"/>
          </a:p>
          <a:p>
            <a:r>
              <a:rPr lang="en-US" dirty="0" smtClean="0"/>
              <a:t>$</a:t>
            </a:r>
            <a:r>
              <a:rPr lang="en-US" dirty="0" err="1" smtClean="0"/>
              <a:t>sql</a:t>
            </a:r>
            <a:r>
              <a:rPr lang="en-US" dirty="0" smtClean="0"/>
              <a:t> = "UPDATE </a:t>
            </a:r>
            <a:r>
              <a:rPr lang="en-US" dirty="0" err="1" smtClean="0"/>
              <a:t>MyGuests</a:t>
            </a:r>
            <a:r>
              <a:rPr lang="en-US" dirty="0" smtClean="0"/>
              <a:t> SET </a:t>
            </a:r>
            <a:r>
              <a:rPr lang="en-US" dirty="0" err="1" smtClean="0"/>
              <a:t>lastname</a:t>
            </a:r>
            <a:r>
              <a:rPr lang="en-US" dirty="0" smtClean="0"/>
              <a:t>='Doe' WHERE id=2";</a:t>
            </a:r>
            <a:endParaRPr lang="en-US" dirty="0" smtClean="0"/>
          </a:p>
          <a:p>
            <a:endParaRPr lang="en-US" dirty="0" smtClean="0"/>
          </a:p>
          <a:p>
            <a:r>
              <a:rPr lang="en-US" dirty="0" smtClean="0"/>
              <a:t>if (</a:t>
            </a:r>
            <a:r>
              <a:rPr lang="en-US" dirty="0" err="1" smtClean="0"/>
              <a:t>mysqli_query</a:t>
            </a:r>
            <a:r>
              <a:rPr lang="en-US" dirty="0" smtClean="0"/>
              <a:t>($conn, $</a:t>
            </a:r>
            <a:r>
              <a:rPr lang="en-US" dirty="0" err="1" smtClean="0"/>
              <a:t>sql</a:t>
            </a:r>
            <a:r>
              <a:rPr lang="en-US" dirty="0" smtClean="0"/>
              <a:t>)) {</a:t>
            </a:r>
            <a:endParaRPr lang="en-US" dirty="0" smtClean="0"/>
          </a:p>
          <a:p>
            <a:r>
              <a:rPr lang="en-US" dirty="0" smtClean="0"/>
              <a:t>    echo "Record updated successfully";</a:t>
            </a:r>
            <a:endParaRPr lang="en-US" dirty="0" smtClean="0"/>
          </a:p>
          <a:p>
            <a:r>
              <a:rPr lang="en-US" dirty="0" smtClean="0"/>
              <a:t>} else {</a:t>
            </a:r>
            <a:endParaRPr lang="en-US" dirty="0" smtClean="0"/>
          </a:p>
          <a:p>
            <a:r>
              <a:rPr lang="en-US" dirty="0" smtClean="0"/>
              <a:t>    echo "Error updating record: " . </a:t>
            </a:r>
            <a:r>
              <a:rPr lang="en-US" dirty="0" err="1" smtClean="0"/>
              <a:t>mysqli_error</a:t>
            </a:r>
            <a:r>
              <a:rPr lang="en-US" dirty="0" smtClean="0"/>
              <a:t>($conn);</a:t>
            </a:r>
            <a:endParaRPr lang="en-US" dirty="0" smtClean="0"/>
          </a:p>
          <a:p>
            <a:r>
              <a:rPr lang="en-US" dirty="0" smtClean="0"/>
              <a:t>}</a:t>
            </a:r>
            <a:endParaRPr lang="en-US" dirty="0" smtClean="0"/>
          </a:p>
          <a:p>
            <a:r>
              <a:rPr lang="en-US" dirty="0" err="1" smtClean="0"/>
              <a:t>mysqli_close</a:t>
            </a:r>
            <a:r>
              <a:rPr lang="en-US" dirty="0" smtClean="0"/>
              <a:t>($conn);</a:t>
            </a:r>
            <a:endParaRPr lang="en-US" dirty="0" smtClean="0"/>
          </a:p>
          <a:p>
            <a:r>
              <a:rPr lang="en-US" dirty="0" smtClean="0"/>
              <a:t>?&gt;</a:t>
            </a:r>
            <a:endParaRPr lang="en-US" dirty="0"/>
          </a:p>
        </p:txBody>
      </p:sp>
      <p:sp>
        <p:nvSpPr>
          <p:cNvPr id="6" name="Slide Number Placeholder 5"/>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Autofit/>
          </a:bodyPr>
          <a:lstStyle/>
          <a:p>
            <a:r>
              <a:rPr lang="en-US" sz="2800" dirty="0" smtClean="0"/>
              <a:t>Limit Data Selections From a MySQL Database</a:t>
            </a:r>
            <a:endParaRPr lang="en-US" sz="2800" dirty="0"/>
          </a:p>
        </p:txBody>
      </p:sp>
      <p:sp>
        <p:nvSpPr>
          <p:cNvPr id="3" name="Content Placeholder 2"/>
          <p:cNvSpPr>
            <a:spLocks noGrp="1"/>
          </p:cNvSpPr>
          <p:nvPr>
            <p:ph idx="1"/>
          </p:nvPr>
        </p:nvSpPr>
        <p:spPr>
          <a:xfrm>
            <a:off x="457200" y="1143000"/>
            <a:ext cx="8229600" cy="5105400"/>
          </a:xfrm>
        </p:spPr>
        <p:txBody>
          <a:bodyPr>
            <a:normAutofit fontScale="55000" lnSpcReduction="20000"/>
          </a:bodyPr>
          <a:lstStyle/>
          <a:p>
            <a:r>
              <a:rPr lang="en-US" dirty="0" smtClean="0"/>
              <a:t>MySQL </a:t>
            </a:r>
            <a:r>
              <a:rPr lang="en-US" dirty="0"/>
              <a:t>provides a LIMIT clause that is used to specify the number of records to return.</a:t>
            </a:r>
            <a:endParaRPr lang="en-US" dirty="0"/>
          </a:p>
          <a:p>
            <a:r>
              <a:rPr lang="en-US" dirty="0"/>
              <a:t>The LIMIT clause makes it easy to code multi page results or pagination with SQL, and is very useful on large tables. </a:t>
            </a:r>
            <a:endParaRPr lang="en-US" dirty="0" smtClean="0"/>
          </a:p>
          <a:p>
            <a:r>
              <a:rPr lang="en-US" dirty="0" smtClean="0"/>
              <a:t>Returning </a:t>
            </a:r>
            <a:r>
              <a:rPr lang="en-US" dirty="0"/>
              <a:t>a large number of records can impact on performance.</a:t>
            </a:r>
            <a:endParaRPr lang="en-US" dirty="0"/>
          </a:p>
          <a:p>
            <a:r>
              <a:rPr lang="en-US" dirty="0"/>
              <a:t>Assume we wish to select all records from 1 - 30 (inclusive) from a table called "Orders". </a:t>
            </a:r>
            <a:endParaRPr lang="en-US" dirty="0"/>
          </a:p>
          <a:p>
            <a:pPr lvl="1"/>
            <a:r>
              <a:rPr lang="en-US" dirty="0" smtClean="0"/>
              <a:t>The </a:t>
            </a:r>
            <a:r>
              <a:rPr lang="en-US" dirty="0"/>
              <a:t>SQL query would then look like this:</a:t>
            </a:r>
            <a:endParaRPr lang="en-US" dirty="0"/>
          </a:p>
          <a:p>
            <a:pPr marL="914400" lvl="2" indent="0">
              <a:buNone/>
            </a:pPr>
            <a:r>
              <a:rPr lang="en-US" dirty="0"/>
              <a:t>$</a:t>
            </a:r>
            <a:r>
              <a:rPr lang="en-US" dirty="0" err="1"/>
              <a:t>sql</a:t>
            </a:r>
            <a:r>
              <a:rPr lang="en-US" dirty="0"/>
              <a:t> = "SELECT * FROM Orders LIMIT 30";</a:t>
            </a:r>
            <a:endParaRPr lang="en-US" dirty="0"/>
          </a:p>
          <a:p>
            <a:r>
              <a:rPr lang="en-US" dirty="0"/>
              <a:t>When the SQL query above is run, it will return the first 30 records.</a:t>
            </a:r>
            <a:endParaRPr lang="en-US" dirty="0"/>
          </a:p>
          <a:p>
            <a:r>
              <a:rPr lang="en-US" dirty="0"/>
              <a:t>What if we want to select records 16 - 25 (inclusive)?</a:t>
            </a:r>
            <a:endParaRPr lang="en-US" dirty="0"/>
          </a:p>
          <a:p>
            <a:r>
              <a:rPr lang="en-US" dirty="0" err="1"/>
              <a:t>Mysql</a:t>
            </a:r>
            <a:r>
              <a:rPr lang="en-US" dirty="0"/>
              <a:t> also provides a way to handle this: by using OFFSET.</a:t>
            </a:r>
            <a:endParaRPr lang="en-US" dirty="0"/>
          </a:p>
          <a:p>
            <a:pPr lvl="1"/>
            <a:r>
              <a:rPr lang="en-US" dirty="0"/>
              <a:t>The SQL query below says "return only 10 records, start on record 16 (OFFSET 15)":</a:t>
            </a:r>
            <a:endParaRPr lang="en-US" dirty="0"/>
          </a:p>
          <a:p>
            <a:pPr marL="914400" lvl="2" indent="0">
              <a:buNone/>
            </a:pPr>
            <a:r>
              <a:rPr lang="en-US" dirty="0" smtClean="0"/>
              <a:t>$</a:t>
            </a:r>
            <a:r>
              <a:rPr lang="en-US" dirty="0" err="1"/>
              <a:t>sql</a:t>
            </a:r>
            <a:r>
              <a:rPr lang="en-US" dirty="0"/>
              <a:t> = "SELECT * FROM Orders LIMIT 10 OFFSET 15";</a:t>
            </a:r>
            <a:endParaRPr lang="en-US" dirty="0"/>
          </a:p>
          <a:p>
            <a:r>
              <a:rPr lang="en-US" dirty="0"/>
              <a:t>You could also use a shorter syntax to achieve the same result:</a:t>
            </a:r>
            <a:endParaRPr lang="en-US" dirty="0"/>
          </a:p>
          <a:p>
            <a:pPr marL="914400" lvl="2" indent="0">
              <a:buNone/>
            </a:pPr>
            <a:r>
              <a:rPr lang="en-US" dirty="0"/>
              <a:t>$</a:t>
            </a:r>
            <a:r>
              <a:rPr lang="en-US" dirty="0" err="1"/>
              <a:t>sql</a:t>
            </a:r>
            <a:r>
              <a:rPr lang="en-US" dirty="0"/>
              <a:t> = "SELECT * FROM Orders LIMIT 15, 10";</a:t>
            </a:r>
            <a:endParaRPr lang="en-US" dirty="0"/>
          </a:p>
          <a:p>
            <a:r>
              <a:rPr lang="en-US" dirty="0"/>
              <a:t>Notice that the numbers are reversed when you use a comma.</a:t>
            </a:r>
            <a:endParaRPr lang="en-US" dirty="0"/>
          </a:p>
          <a:p>
            <a:endParaRPr lang="en-US"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3200400"/>
            <a:ext cx="2435860" cy="609600"/>
          </a:xfrm>
        </p:spPr>
        <p:txBody>
          <a:bodyPr>
            <a:noAutofit/>
          </a:bodyPr>
          <a:lstStyle/>
          <a:p>
            <a:pPr marL="0" indent="0">
              <a:buNone/>
            </a:pPr>
            <a:r>
              <a:rPr lang="en-US" sz="3600" dirty="0" smtClean="0"/>
              <a:t>Question?</a:t>
            </a:r>
            <a:endParaRPr lang="en-US" sz="3600" dirty="0" smtClean="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dirty="0"/>
              <a:t>Database Queries</a:t>
            </a:r>
            <a:endParaRPr lang="en-US" dirty="0"/>
          </a:p>
          <a:p>
            <a:pPr lvl="1"/>
            <a:r>
              <a:rPr lang="en-US" dirty="0"/>
              <a:t>A query is a question or a request.</a:t>
            </a:r>
            <a:endParaRPr lang="en-US" dirty="0"/>
          </a:p>
          <a:p>
            <a:pPr lvl="1"/>
            <a:r>
              <a:rPr lang="en-US" dirty="0"/>
              <a:t>We can query a database for specific information and have a </a:t>
            </a:r>
            <a:r>
              <a:rPr lang="en-US" dirty="0" err="1"/>
              <a:t>recordset</a:t>
            </a:r>
            <a:r>
              <a:rPr lang="en-US" dirty="0"/>
              <a:t> returned.</a:t>
            </a:r>
            <a:endParaRPr lang="en-US" dirty="0"/>
          </a:p>
          <a:p>
            <a:pPr lvl="1"/>
            <a:r>
              <a:rPr lang="en-US" dirty="0"/>
              <a:t>Look at the following query (using standard SQL):</a:t>
            </a:r>
            <a:endParaRPr lang="en-US" dirty="0"/>
          </a:p>
          <a:p>
            <a:pPr marL="914400" lvl="2" indent="0">
              <a:buNone/>
            </a:pPr>
            <a:r>
              <a:rPr lang="en-US" dirty="0"/>
              <a:t>SELECT </a:t>
            </a:r>
            <a:r>
              <a:rPr lang="en-US" dirty="0" err="1"/>
              <a:t>LastName</a:t>
            </a:r>
            <a:r>
              <a:rPr lang="en-US" dirty="0"/>
              <a:t> FROM Employees</a:t>
            </a:r>
            <a:endParaRPr lang="en-US" dirty="0"/>
          </a:p>
          <a:p>
            <a:pPr lvl="1"/>
            <a:r>
              <a:rPr lang="en-US" dirty="0"/>
              <a:t>The query above selects all the data in the "</a:t>
            </a:r>
            <a:r>
              <a:rPr lang="en-US" dirty="0" err="1"/>
              <a:t>LastName</a:t>
            </a:r>
            <a:r>
              <a:rPr lang="en-US" dirty="0"/>
              <a:t>" column from the "Employees" table</a:t>
            </a:r>
            <a:r>
              <a:rPr lang="en-US" dirty="0" smtClean="0"/>
              <a:t>.</a:t>
            </a:r>
            <a:endParaRPr lang="en-US" dirty="0" smtClean="0"/>
          </a:p>
          <a:p>
            <a:r>
              <a:rPr lang="en-US" dirty="0"/>
              <a:t>Facts About MySQL Database</a:t>
            </a:r>
            <a:endParaRPr lang="en-US" dirty="0"/>
          </a:p>
          <a:p>
            <a:pPr lvl="1"/>
            <a:r>
              <a:rPr lang="en-US" dirty="0"/>
              <a:t>MySQL is the </a:t>
            </a:r>
            <a:r>
              <a:rPr lang="en-US" dirty="0">
                <a:solidFill>
                  <a:srgbClr val="FF0000"/>
                </a:solidFill>
                <a:highlight>
                  <a:srgbClr val="FFFF00"/>
                </a:highlight>
              </a:rPr>
              <a:t>de-facto</a:t>
            </a:r>
            <a:r>
              <a:rPr lang="en-US" dirty="0"/>
              <a:t> standard database system for web sites with HUGE volumes of both data and end-users (like Facebook, Twitter, and Wikipedia).</a:t>
            </a:r>
            <a:endParaRPr lang="en-US" dirty="0"/>
          </a:p>
          <a:p>
            <a:pPr lvl="1">
              <a:lnSpc>
                <a:spcPct val="150000"/>
              </a:lnSpc>
            </a:pPr>
            <a:r>
              <a:rPr lang="en-US" dirty="0">
                <a:solidFill>
                  <a:srgbClr val="FF0000"/>
                </a:solidFill>
                <a:highlight>
                  <a:srgbClr val="FFFF00"/>
                </a:highlight>
              </a:rPr>
              <a:t>Another great thing about MySQL is that it can be scaled down to support embedded database applications.</a:t>
            </a:r>
            <a:endParaRPr lang="en-US" dirty="0"/>
          </a:p>
          <a:p>
            <a:pPr lvl="1"/>
            <a:r>
              <a:rPr lang="en-US" dirty="0"/>
              <a:t>Look at </a:t>
            </a:r>
            <a:r>
              <a:rPr lang="en-US" dirty="0">
                <a:hlinkClick r:id="rId1"/>
              </a:rPr>
              <a:t>http://www.mysql.com/customers/</a:t>
            </a:r>
            <a:r>
              <a:rPr lang="en-US" dirty="0"/>
              <a:t> for an overview of companies using MySQL.</a:t>
            </a:r>
            <a:endParaRPr lang="en-US" dirty="0"/>
          </a:p>
          <a:p>
            <a:pPr marL="0" indent="0">
              <a:buNone/>
            </a:pPr>
            <a:endParaRPr lang="en-US" dirty="0"/>
          </a:p>
        </p:txBody>
      </p:sp>
      <p:sp>
        <p:nvSpPr>
          <p:cNvPr id="5" name="Slide Number Placeholder 4"/>
          <p:cNvSpPr>
            <a:spLocks noGrp="1"/>
          </p:cNvSpPr>
          <p:nvPr>
            <p:ph type="sldNum" sz="quarter" idx="12"/>
          </p:nvPr>
        </p:nvSpPr>
        <p:spPr/>
        <p:txBody>
          <a:bodyPr/>
          <a:lstStyle/>
          <a:p>
            <a:fld id="{7CAF5DA6-5F89-438B-A2EB-F95E5AFEBA82}" type="slidenum">
              <a:rPr lang="en-US" smtClean="0"/>
            </a:fld>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Privileges provided by MySQL</a:t>
            </a:r>
            <a:endParaRPr lang="en-US" dirty="0"/>
          </a:p>
        </p:txBody>
      </p:sp>
      <p:sp>
        <p:nvSpPr>
          <p:cNvPr id="3" name="Content Placeholder 2"/>
          <p:cNvSpPr>
            <a:spLocks noGrp="1"/>
          </p:cNvSpPr>
          <p:nvPr>
            <p:ph idx="1"/>
          </p:nvPr>
        </p:nvSpPr>
        <p:spPr>
          <a:xfrm>
            <a:off x="457200" y="1295400"/>
            <a:ext cx="8229600" cy="4525963"/>
          </a:xfrm>
        </p:spPr>
        <p:txBody>
          <a:bodyPr>
            <a:noAutofit/>
          </a:bodyPr>
          <a:lstStyle/>
          <a:p>
            <a:r>
              <a:rPr lang="en-US" sz="2000" dirty="0"/>
              <a:t>MySQL provides privileges that apply in different contexts and at different levels of operation:</a:t>
            </a:r>
            <a:endParaRPr lang="en-US" sz="2000" dirty="0"/>
          </a:p>
          <a:p>
            <a:pPr lvl="1"/>
            <a:r>
              <a:rPr lang="en-US" sz="1800" dirty="0" smtClean="0">
                <a:solidFill>
                  <a:srgbClr val="FF0000"/>
                </a:solidFill>
              </a:rPr>
              <a:t>Administrative privileges: </a:t>
            </a:r>
            <a:r>
              <a:rPr lang="en-US" sz="1800" dirty="0"/>
              <a:t>enable users to manage operation of the MySQL server. These privileges are global because they are not specific to a particular database.</a:t>
            </a:r>
            <a:endParaRPr lang="en-US" sz="1800" dirty="0"/>
          </a:p>
          <a:p>
            <a:pPr lvl="1"/>
            <a:r>
              <a:rPr lang="en-US" sz="1800" dirty="0" smtClean="0">
                <a:solidFill>
                  <a:srgbClr val="FF0000"/>
                </a:solidFill>
              </a:rPr>
              <a:t>Database privileges: </a:t>
            </a:r>
            <a:r>
              <a:rPr lang="en-US" sz="1800" dirty="0"/>
              <a:t>apply to a database and to all objects within it. These privileges can be granted for specific databases, or globally so that they apply to all databases.</a:t>
            </a:r>
            <a:endParaRPr lang="en-US" sz="1800" dirty="0"/>
          </a:p>
          <a:p>
            <a:pPr lvl="1"/>
            <a:r>
              <a:rPr lang="en-US" sz="1800" dirty="0" smtClean="0">
                <a:solidFill>
                  <a:srgbClr val="FF0000"/>
                </a:solidFill>
              </a:rPr>
              <a:t>Privileges</a:t>
            </a:r>
            <a:r>
              <a:rPr lang="en-US" sz="1800" dirty="0" smtClean="0"/>
              <a:t> </a:t>
            </a:r>
            <a:r>
              <a:rPr lang="en-US" sz="1800" dirty="0">
                <a:solidFill>
                  <a:srgbClr val="FF0000"/>
                </a:solidFill>
              </a:rPr>
              <a:t>for </a:t>
            </a:r>
            <a:r>
              <a:rPr lang="en-US" sz="1800" dirty="0" smtClean="0">
                <a:solidFill>
                  <a:srgbClr val="FF0000"/>
                </a:solidFill>
              </a:rPr>
              <a:t>database: </a:t>
            </a:r>
            <a:r>
              <a:rPr lang="en-US" sz="1800" dirty="0"/>
              <a:t>objects such as </a:t>
            </a:r>
            <a:r>
              <a:rPr lang="en-US" sz="1800" dirty="0">
                <a:solidFill>
                  <a:srgbClr val="FF0000"/>
                </a:solidFill>
              </a:rPr>
              <a:t>tables</a:t>
            </a:r>
            <a:r>
              <a:rPr lang="en-US" sz="1800" dirty="0"/>
              <a:t>, </a:t>
            </a:r>
            <a:r>
              <a:rPr lang="en-US" sz="1800" dirty="0">
                <a:solidFill>
                  <a:srgbClr val="FF0000"/>
                </a:solidFill>
              </a:rPr>
              <a:t>indexes</a:t>
            </a:r>
            <a:r>
              <a:rPr lang="en-US" sz="1800" dirty="0"/>
              <a:t>, </a:t>
            </a:r>
            <a:r>
              <a:rPr lang="en-US" sz="1800" dirty="0">
                <a:solidFill>
                  <a:srgbClr val="FF0000"/>
                </a:solidFill>
              </a:rPr>
              <a:t>views</a:t>
            </a:r>
            <a:r>
              <a:rPr lang="en-US" sz="1800" dirty="0"/>
              <a:t>, and stored routines can be granted for specific objects within a database, for all objects of a given type within a database (for example, all tables in a database), or globally for </a:t>
            </a:r>
            <a:r>
              <a:rPr lang="en-US" sz="1800" dirty="0" smtClean="0"/>
              <a:t>all </a:t>
            </a:r>
            <a:r>
              <a:rPr lang="en-US" sz="1800" dirty="0"/>
              <a:t>objects of a given type in all databases</a:t>
            </a:r>
            <a:r>
              <a:rPr lang="en-US" sz="1800" dirty="0" smtClean="0"/>
              <a:t>).</a:t>
            </a:r>
            <a:endParaRPr lang="en-US" sz="1800" dirty="0" smtClean="0"/>
          </a:p>
          <a:p>
            <a:r>
              <a:rPr lang="en-US" sz="2000" dirty="0"/>
              <a:t>Information about account privileges is stored in the user accounts of the database</a:t>
            </a:r>
            <a:endParaRPr lang="en-US" sz="2000" dirty="0" smtClean="0"/>
          </a:p>
          <a:p>
            <a:r>
              <a:rPr lang="en-US" sz="2000" dirty="0"/>
              <a:t>The MySQL server reads the contents of these tables into memory when it starts and reloads them</a:t>
            </a:r>
            <a:endParaRPr lang="en-US" sz="2000" dirty="0"/>
          </a:p>
        </p:txBody>
      </p:sp>
      <p:sp>
        <p:nvSpPr>
          <p:cNvPr id="5" name="Slide Number Placeholder 4"/>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dirty="0" smtClean="0"/>
              <a:t>Locks and concurrency</a:t>
            </a:r>
            <a:endParaRPr lang="en-US" altLang="en-US" dirty="0"/>
          </a:p>
        </p:txBody>
      </p:sp>
      <p:sp>
        <p:nvSpPr>
          <p:cNvPr id="14339" name="Rectangle 3"/>
          <p:cNvSpPr>
            <a:spLocks noGrp="1" noChangeArrowheads="1"/>
          </p:cNvSpPr>
          <p:nvPr>
            <p:ph type="body" idx="1"/>
          </p:nvPr>
        </p:nvSpPr>
        <p:spPr/>
        <p:txBody>
          <a:bodyPr>
            <a:normAutofit lnSpcReduction="10000"/>
          </a:bodyPr>
          <a:lstStyle/>
          <a:p>
            <a:pPr>
              <a:buSzPct val="90000"/>
              <a:buFont typeface="Wingdings" panose="05000000000000000000" pitchFamily="2" charset="2"/>
              <a:buChar char="ü"/>
            </a:pPr>
            <a:r>
              <a:rPr lang="en-US" altLang="en-US" dirty="0"/>
              <a:t>Locks help in maintaining integrity, atomicity</a:t>
            </a:r>
            <a:endParaRPr lang="en-US" altLang="en-US" dirty="0"/>
          </a:p>
          <a:p>
            <a:pPr>
              <a:buSzPct val="90000"/>
              <a:buFont typeface="Wingdings" panose="05000000000000000000" pitchFamily="2" charset="2"/>
              <a:buChar char="ü"/>
            </a:pPr>
            <a:r>
              <a:rPr lang="en-US" altLang="en-US" dirty="0"/>
              <a:t>Read locks – enable you to only read from the locked tables.</a:t>
            </a:r>
            <a:endParaRPr lang="en-US" altLang="en-US" dirty="0"/>
          </a:p>
          <a:p>
            <a:pPr>
              <a:buSzPct val="90000"/>
              <a:buFont typeface="Wingdings" panose="05000000000000000000" pitchFamily="2" charset="2"/>
              <a:buChar char="ü"/>
            </a:pPr>
            <a:r>
              <a:rPr lang="en-US" altLang="en-US" dirty="0"/>
              <a:t>Write locks – enable you to read and write exclusively. Other threads can’t access/update currently locked tables</a:t>
            </a:r>
            <a:endParaRPr lang="en-US" altLang="en-US" dirty="0"/>
          </a:p>
          <a:p>
            <a:pPr>
              <a:buSzPct val="90000"/>
              <a:buFont typeface="Wingdings" panose="05000000000000000000" pitchFamily="2" charset="2"/>
              <a:buChar char="ü"/>
            </a:pPr>
            <a:r>
              <a:rPr lang="en-US" altLang="en-US" dirty="0"/>
              <a:t>Write locks have higher priority than read locks</a:t>
            </a:r>
            <a:endParaRPr lang="en-US" altLang="en-US" dirty="0"/>
          </a:p>
        </p:txBody>
      </p:sp>
      <p:sp>
        <p:nvSpPr>
          <p:cNvPr id="3" name="Slide Number Placeholder 2"/>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338">
                                            <p:txEl>
                                              <p:pRg st="0" end="0"/>
                                            </p:txEl>
                                          </p:spTgt>
                                        </p:tgtEl>
                                        <p:attrNameLst>
                                          <p:attrName>style.visibility</p:attrName>
                                        </p:attrNameLst>
                                      </p:cBhvr>
                                      <p:to>
                                        <p:strVal val="visible"/>
                                      </p:to>
                                    </p:set>
                                    <p:anim calcmode="lin" valueType="num">
                                      <p:cBhvr additive="base">
                                        <p:cTn id="7" dur="500" fill="hold"/>
                                        <p:tgtEl>
                                          <p:spTgt spid="14338">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338">
                                            <p:txEl>
                                              <p:pRg st="0" end="0"/>
                                            </p:txEl>
                                          </p:spTgt>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1" name="whoosh.wav"/>
                                        </p:tgtEl>
                                      </p:cMediaNode>
                                    </p:audio>
                                  </p:sub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14339">
                                            <p:txEl>
                                              <p:pRg st="0" end="0"/>
                                            </p:txEl>
                                          </p:spTgt>
                                        </p:tgtEl>
                                        <p:attrNameLst>
                                          <p:attrName>style.visibility</p:attrName>
                                        </p:attrNameLst>
                                      </p:cBhvr>
                                      <p:to>
                                        <p:strVal val="visible"/>
                                      </p:to>
                                    </p:set>
                                    <p:animEffect transition="in" filter="wipe(left)">
                                      <p:cBhvr>
                                        <p:cTn id="13" dur="500"/>
                                        <p:tgtEl>
                                          <p:spTgt spid="1433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4339">
                                            <p:txEl>
                                              <p:pRg st="1" end="1"/>
                                            </p:txEl>
                                          </p:spTgt>
                                        </p:tgtEl>
                                        <p:attrNameLst>
                                          <p:attrName>style.visibility</p:attrName>
                                        </p:attrNameLst>
                                      </p:cBhvr>
                                      <p:to>
                                        <p:strVal val="visible"/>
                                      </p:to>
                                    </p:set>
                                    <p:animEffect transition="in" filter="wipe(left)">
                                      <p:cBhvr>
                                        <p:cTn id="18" dur="500"/>
                                        <p:tgtEl>
                                          <p:spTgt spid="14339">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4339">
                                            <p:txEl>
                                              <p:pRg st="2" end="2"/>
                                            </p:txEl>
                                          </p:spTgt>
                                        </p:tgtEl>
                                        <p:attrNameLst>
                                          <p:attrName>style.visibility</p:attrName>
                                        </p:attrNameLst>
                                      </p:cBhvr>
                                      <p:to>
                                        <p:strVal val="visible"/>
                                      </p:to>
                                    </p:set>
                                    <p:animEffect transition="in" filter="wipe(left)">
                                      <p:cBhvr>
                                        <p:cTn id="23" dur="500"/>
                                        <p:tgtEl>
                                          <p:spTgt spid="14339">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14339">
                                            <p:txEl>
                                              <p:pRg st="3" end="3"/>
                                            </p:txEl>
                                          </p:spTgt>
                                        </p:tgtEl>
                                        <p:attrNameLst>
                                          <p:attrName>style.visibility</p:attrName>
                                        </p:attrNameLst>
                                      </p:cBhvr>
                                      <p:to>
                                        <p:strVal val="visible"/>
                                      </p:to>
                                    </p:set>
                                    <p:animEffect transition="in" filter="wipe(left)">
                                      <p:cBhvr>
                                        <p:cTn id="28"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8" grpId="0" autoUpdateAnimBg="0" build="p"/>
      <p:bldP spid="14339" grpId="0" autoUpdateAnimBg="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MYSQL Tables, or Storage Engines</a:t>
            </a:r>
            <a:endParaRPr lang="en-US" dirty="0"/>
          </a:p>
        </p:txBody>
      </p:sp>
      <p:sp>
        <p:nvSpPr>
          <p:cNvPr id="3" name="Content Placeholder 2"/>
          <p:cNvSpPr>
            <a:spLocks noGrp="1"/>
          </p:cNvSpPr>
          <p:nvPr>
            <p:ph idx="1"/>
          </p:nvPr>
        </p:nvSpPr>
        <p:spPr/>
        <p:txBody>
          <a:bodyPr>
            <a:normAutofit fontScale="77500" lnSpcReduction="20000"/>
          </a:bodyPr>
          <a:lstStyle/>
          <a:p>
            <a:r>
              <a:rPr lang="en-US" dirty="0"/>
              <a:t>It is essential to understand the features of each table type in MySQL so that you can use them effectively to maximize the performance of your databases.</a:t>
            </a:r>
            <a:endParaRPr lang="en-US" dirty="0"/>
          </a:p>
          <a:p>
            <a:r>
              <a:rPr lang="en-US" dirty="0" smtClean="0"/>
              <a:t>MySQL </a:t>
            </a:r>
            <a:r>
              <a:rPr lang="en-US" dirty="0"/>
              <a:t>provides various storage engines for its tables as below:</a:t>
            </a:r>
            <a:endParaRPr lang="en-US" dirty="0"/>
          </a:p>
          <a:p>
            <a:pPr lvl="1"/>
            <a:r>
              <a:rPr lang="en-US" dirty="0" err="1" smtClean="0"/>
              <a:t>MyISAM</a:t>
            </a:r>
            <a:endParaRPr lang="en-US" dirty="0"/>
          </a:p>
          <a:p>
            <a:pPr lvl="1"/>
            <a:r>
              <a:rPr lang="en-US" dirty="0" err="1"/>
              <a:t>InnoDB</a:t>
            </a:r>
            <a:endParaRPr lang="en-US" dirty="0"/>
          </a:p>
          <a:p>
            <a:pPr lvl="1"/>
            <a:r>
              <a:rPr lang="en-US" dirty="0"/>
              <a:t>MERGE</a:t>
            </a:r>
            <a:endParaRPr lang="en-US" dirty="0"/>
          </a:p>
          <a:p>
            <a:pPr lvl="1"/>
            <a:r>
              <a:rPr lang="en-US" dirty="0"/>
              <a:t>MEMORY (HEAP)</a:t>
            </a:r>
            <a:endParaRPr lang="en-US" dirty="0"/>
          </a:p>
          <a:p>
            <a:pPr lvl="1"/>
            <a:r>
              <a:rPr lang="en-US" dirty="0"/>
              <a:t>ARCHIVE</a:t>
            </a:r>
            <a:endParaRPr lang="en-US" dirty="0"/>
          </a:p>
          <a:p>
            <a:pPr lvl="1"/>
            <a:r>
              <a:rPr lang="en-US" dirty="0"/>
              <a:t>CSV</a:t>
            </a:r>
            <a:endParaRPr lang="en-US" dirty="0"/>
          </a:p>
          <a:p>
            <a:pPr lvl="1"/>
            <a:r>
              <a:rPr lang="en-US" dirty="0"/>
              <a:t>FEDERATED</a:t>
            </a:r>
            <a:endParaRPr lang="en-US" dirty="0"/>
          </a:p>
        </p:txBody>
      </p:sp>
      <p:sp>
        <p:nvSpPr>
          <p:cNvPr id="5" name="Slide Number Placeholder 4"/>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smtClean="0"/>
              <a:t>MyISAM</a:t>
            </a:r>
            <a:endParaRPr lang="en-US" dirty="0"/>
          </a:p>
        </p:txBody>
      </p:sp>
      <p:sp>
        <p:nvSpPr>
          <p:cNvPr id="3" name="Content Placeholder 2"/>
          <p:cNvSpPr>
            <a:spLocks noGrp="1"/>
          </p:cNvSpPr>
          <p:nvPr>
            <p:ph idx="1"/>
          </p:nvPr>
        </p:nvSpPr>
        <p:spPr/>
        <p:txBody>
          <a:bodyPr>
            <a:normAutofit fontScale="62500" lnSpcReduction="20000"/>
          </a:bodyPr>
          <a:lstStyle/>
          <a:p>
            <a:r>
              <a:rPr lang="en-US" dirty="0" err="1" smtClean="0"/>
              <a:t>MyISAM</a:t>
            </a:r>
            <a:r>
              <a:rPr lang="en-US" dirty="0" smtClean="0"/>
              <a:t> </a:t>
            </a:r>
            <a:r>
              <a:rPr lang="en-US" dirty="0"/>
              <a:t>extends the former ISAM  (</a:t>
            </a:r>
            <a:r>
              <a:rPr lang="en-US" dirty="0" smtClean="0"/>
              <a:t>Indexed </a:t>
            </a:r>
            <a:r>
              <a:rPr lang="en-US" dirty="0"/>
              <a:t>Sequential Access </a:t>
            </a:r>
            <a:r>
              <a:rPr lang="en-US" dirty="0" err="1"/>
              <a:t>Methodstorage</a:t>
            </a:r>
            <a:r>
              <a:rPr lang="en-US" dirty="0"/>
              <a:t> </a:t>
            </a:r>
            <a:r>
              <a:rPr lang="en-US" dirty="0" smtClean="0"/>
              <a:t>engine). </a:t>
            </a:r>
            <a:endParaRPr lang="en-US" dirty="0" smtClean="0"/>
          </a:p>
          <a:p>
            <a:r>
              <a:rPr lang="en-US" dirty="0" smtClean="0"/>
              <a:t>The </a:t>
            </a:r>
            <a:r>
              <a:rPr lang="en-US" dirty="0" err="1"/>
              <a:t>MyISAM</a:t>
            </a:r>
            <a:r>
              <a:rPr lang="en-US" dirty="0"/>
              <a:t> tables are optimized for compression an </a:t>
            </a:r>
            <a:r>
              <a:rPr lang="en-US" dirty="0" smtClean="0"/>
              <a:t>speed.</a:t>
            </a:r>
            <a:endParaRPr lang="en-US" dirty="0" smtClean="0"/>
          </a:p>
          <a:p>
            <a:r>
              <a:rPr lang="en-US" dirty="0" err="1" smtClean="0"/>
              <a:t>MyISAM</a:t>
            </a:r>
            <a:r>
              <a:rPr lang="en-US" dirty="0" smtClean="0"/>
              <a:t> </a:t>
            </a:r>
            <a:r>
              <a:rPr lang="en-US" dirty="0"/>
              <a:t>tables are also portable between platforms and OSes.</a:t>
            </a:r>
            <a:endParaRPr lang="en-US" dirty="0"/>
          </a:p>
          <a:p>
            <a:r>
              <a:rPr lang="en-US" dirty="0" smtClean="0"/>
              <a:t>The </a:t>
            </a:r>
            <a:r>
              <a:rPr lang="en-US" dirty="0"/>
              <a:t>size of </a:t>
            </a:r>
            <a:r>
              <a:rPr lang="en-US" dirty="0" err="1"/>
              <a:t>MyISAM</a:t>
            </a:r>
            <a:r>
              <a:rPr lang="en-US" dirty="0"/>
              <a:t> table can be up to 256TB, which is huge. </a:t>
            </a:r>
            <a:endParaRPr lang="en-US" dirty="0" smtClean="0"/>
          </a:p>
          <a:p>
            <a:r>
              <a:rPr lang="en-US" dirty="0" smtClean="0"/>
              <a:t>In </a:t>
            </a:r>
            <a:r>
              <a:rPr lang="en-US" dirty="0"/>
              <a:t>addition, </a:t>
            </a:r>
            <a:r>
              <a:rPr lang="en-US" dirty="0" err="1"/>
              <a:t>MyISAM</a:t>
            </a:r>
            <a:r>
              <a:rPr lang="en-US" dirty="0"/>
              <a:t> tables can be compressed into read-only tables to save space. </a:t>
            </a:r>
            <a:endParaRPr lang="en-US" dirty="0" smtClean="0"/>
          </a:p>
          <a:p>
            <a:r>
              <a:rPr lang="en-US" dirty="0" smtClean="0"/>
              <a:t>At </a:t>
            </a:r>
            <a:r>
              <a:rPr lang="en-US" dirty="0"/>
              <a:t>startup, MySQL checks </a:t>
            </a:r>
            <a:r>
              <a:rPr lang="en-US" dirty="0" err="1"/>
              <a:t>MyISAM</a:t>
            </a:r>
            <a:r>
              <a:rPr lang="en-US" dirty="0"/>
              <a:t> tables for corruption and even repair them in case of errors. </a:t>
            </a:r>
            <a:endParaRPr lang="en-US" dirty="0" smtClean="0"/>
          </a:p>
          <a:p>
            <a:r>
              <a:rPr lang="en-US" dirty="0" smtClean="0"/>
              <a:t>The </a:t>
            </a:r>
            <a:r>
              <a:rPr lang="en-US" dirty="0" err="1"/>
              <a:t>MyISAM</a:t>
            </a:r>
            <a:r>
              <a:rPr lang="en-US" dirty="0"/>
              <a:t> tables are not </a:t>
            </a:r>
            <a:r>
              <a:rPr lang="en-US" dirty="0" smtClean="0"/>
              <a:t>transaction-safe and foreign key are not supported.</a:t>
            </a:r>
            <a:endParaRPr lang="en-US" dirty="0"/>
          </a:p>
          <a:p>
            <a:r>
              <a:rPr lang="en-US" dirty="0" smtClean="0"/>
              <a:t>Before </a:t>
            </a:r>
            <a:r>
              <a:rPr lang="en-US" dirty="0"/>
              <a:t>MySQL version 5.5, </a:t>
            </a:r>
            <a:r>
              <a:rPr lang="en-US" dirty="0" err="1"/>
              <a:t>MyISAM</a:t>
            </a:r>
            <a:r>
              <a:rPr lang="en-US" dirty="0"/>
              <a:t> is the default storage engine when you create a table without explicitly specify the storage engine. </a:t>
            </a:r>
            <a:endParaRPr lang="en-US" dirty="0" smtClean="0"/>
          </a:p>
          <a:p>
            <a:r>
              <a:rPr lang="en-US" dirty="0" smtClean="0"/>
              <a:t>From </a:t>
            </a:r>
            <a:r>
              <a:rPr lang="en-US" dirty="0"/>
              <a:t>version 5.5, MySQL uses </a:t>
            </a:r>
            <a:r>
              <a:rPr lang="en-US" dirty="0" err="1"/>
              <a:t>InnoDB</a:t>
            </a:r>
            <a:r>
              <a:rPr lang="en-US" dirty="0"/>
              <a:t> as the default storage engine.</a:t>
            </a:r>
            <a:endParaRPr lang="en-US" dirty="0"/>
          </a:p>
        </p:txBody>
      </p:sp>
      <p:sp>
        <p:nvSpPr>
          <p:cNvPr id="5" name="Slide Number Placeholder 4"/>
          <p:cNvSpPr>
            <a:spLocks noGrp="1"/>
          </p:cNvSpPr>
          <p:nvPr>
            <p:ph type="sldNum" sz="quarter" idx="12"/>
          </p:nvPr>
        </p:nvSpPr>
        <p:spPr/>
        <p:txBody>
          <a:bodyPr/>
          <a:lstStyle/>
          <a:p>
            <a:fld id="{9412A718-AD10-4218-9AA4-3C272762F619}"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3">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25064</Words>
  <Application>WPS Presentation</Application>
  <PresentationFormat>On-screen Show (4:3)</PresentationFormat>
  <Paragraphs>837</Paragraphs>
  <Slides>42</Slides>
  <Notes>1</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42</vt:i4>
      </vt:variant>
    </vt:vector>
  </HeadingPairs>
  <TitlesOfParts>
    <vt:vector size="56" baseType="lpstr">
      <vt:lpstr>Arial</vt:lpstr>
      <vt:lpstr>SimSun</vt:lpstr>
      <vt:lpstr>Wingdings</vt:lpstr>
      <vt:lpstr>Comic Sans MS</vt:lpstr>
      <vt:lpstr>Calibri</vt:lpstr>
      <vt:lpstr>Helvetica Neue</vt:lpstr>
      <vt:lpstr>Microsoft YaHei</vt:lpstr>
      <vt:lpstr>汉仪旗黑</vt:lpstr>
      <vt:lpstr>Arial Unicode MS</vt:lpstr>
      <vt:lpstr>Times New Roman</vt:lpstr>
      <vt:lpstr>verdana</vt:lpstr>
      <vt:lpstr>汉仪书宋二KW</vt:lpstr>
      <vt:lpstr>Office Theme</vt:lpstr>
      <vt:lpstr>1_Office Theme</vt:lpstr>
      <vt:lpstr>Web Programming</vt:lpstr>
      <vt:lpstr>Outline</vt:lpstr>
      <vt:lpstr>PHP MYSQL Database</vt:lpstr>
      <vt:lpstr>Cont…</vt:lpstr>
      <vt:lpstr>Cont…</vt:lpstr>
      <vt:lpstr>Privileges provided by MySQL</vt:lpstr>
      <vt:lpstr>Locks and concurrency</vt:lpstr>
      <vt:lpstr>Types  of MYSQL Tables, or Storage Engines</vt:lpstr>
      <vt:lpstr>MyISAM</vt:lpstr>
      <vt:lpstr>InnoDB</vt:lpstr>
      <vt:lpstr>MERGE</vt:lpstr>
      <vt:lpstr>Memory </vt:lpstr>
      <vt:lpstr>CSV</vt:lpstr>
      <vt:lpstr>Web Security:  	HTTP Authentication</vt:lpstr>
      <vt:lpstr>Web security: Client Response</vt:lpstr>
      <vt:lpstr>Web Security: WWW-Authenticate</vt:lpstr>
      <vt:lpstr>Web security: Java Cryptographic Packages</vt:lpstr>
      <vt:lpstr>PHP Connect to MySQL</vt:lpstr>
      <vt:lpstr>Cont…</vt:lpstr>
      <vt:lpstr>Cont…</vt:lpstr>
      <vt:lpstr>Cont…</vt:lpstr>
      <vt:lpstr>Cont…</vt:lpstr>
      <vt:lpstr>Cont…</vt:lpstr>
      <vt:lpstr>Cont…</vt:lpstr>
      <vt:lpstr>PHP Create a MySQL Database</vt:lpstr>
      <vt:lpstr>PHP Create MySQL Tables</vt:lpstr>
      <vt:lpstr>Cont…</vt:lpstr>
      <vt:lpstr>PHP Insert Data Into MySQL</vt:lpstr>
      <vt:lpstr>Cont…</vt:lpstr>
      <vt:lpstr>PHP Get ID of Last Inserted Record</vt:lpstr>
      <vt:lpstr>Cont…</vt:lpstr>
      <vt:lpstr>PHP Insert Multiple Records Into MySQL</vt:lpstr>
      <vt:lpstr>PHP Prepared Statements</vt:lpstr>
      <vt:lpstr>Cont…</vt:lpstr>
      <vt:lpstr>Cont…</vt:lpstr>
      <vt:lpstr>PHP Select Data From MySQL</vt:lpstr>
      <vt:lpstr>PHP Delete Data From MySQL</vt:lpstr>
      <vt:lpstr>Cont…</vt:lpstr>
      <vt:lpstr>PHP Update Data in MySQL</vt:lpstr>
      <vt:lpstr>Cont….</vt:lpstr>
      <vt:lpstr>Limit Data Selections From a MySQL Database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yesuf mohamed</cp:lastModifiedBy>
  <cp:revision>62</cp:revision>
  <dcterms:created xsi:type="dcterms:W3CDTF">2025-04-11T08:53:58Z</dcterms:created>
  <dcterms:modified xsi:type="dcterms:W3CDTF">2025-04-11T08:53:58Z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23551C1A50D7904E894AF6678EBFCDC8_42</vt:lpwstr>
  </property>
  <property fmtid="{D5CDD505-2E9C-101B-9397-08002B2CF9AE}" pid="3" name="KSOProductBuildVer">
    <vt:lpwstr>1033-6.11.0.8615</vt:lpwstr>
  </property>
</Properties>
</file>