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57" r:id="rId3"/>
    <p:sldId id="271" r:id="rId4"/>
    <p:sldId id="258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FAEB9-720A-47A0-94A5-395A5E3DD28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19106-2515-4E18-AA65-80339B02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411E51-C159-4B34-AB2C-F2D824BF03E2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DC5B2-9F47-49BE-A170-95B28D26532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6913"/>
            <a:ext cx="4546600" cy="340995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108450"/>
          </a:xfrm>
          <a:ln/>
        </p:spPr>
        <p:txBody>
          <a:bodyPr lIns="97410" tIns="48706" rIns="97410" bIns="4870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6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38F76-AF50-43CF-B8C3-8E14394674F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6913"/>
            <a:ext cx="4546600" cy="340995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108450"/>
          </a:xfrm>
          <a:ln/>
        </p:spPr>
        <p:txBody>
          <a:bodyPr lIns="97410" tIns="48706" rIns="97410" bIns="4870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06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09-07E7-4F01-824F-D0E6E497101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4182-AD82-42E5-850A-513C8BB7C706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B54C-176A-40AE-B2F8-B0529044329E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66E8-30B8-42F1-BF3B-E54E7767598F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3FBD-5566-430A-B046-22549539467B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E1BF-1244-4829-94D5-EB371F5E2DEA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BA45-2568-4306-AF19-3EED1EDEB150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2928-1437-4CB4-88F2-22E7352ED64A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2934-DBD4-48AD-A404-DC41EC6FFD7C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B729-ED84-40E7-8381-1BE5D46F03D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149-8F7E-407A-B8B0-140A6C75037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AEAC-1DFA-4F17-B8C9-CB09B1D266BB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Fiseha B.(Msc), Dec 2014,Dilla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A718-AD10-4218-9AA4-3C272762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mysql_intro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84AA-8F08-43BB-9ABD-E09BE07AEE6A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omic Sans MS" pitchFamily="66" charset="0"/>
              </a:rPr>
              <a:t>Chapter</a:t>
            </a:r>
            <a:r>
              <a:rPr lang="en-US" altLang="en-US" sz="3200" b="1" dirty="0">
                <a:solidFill>
                  <a:srgbClr val="000000"/>
                </a:solidFill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itchFamily="66" charset="0"/>
              </a:rPr>
              <a:t>Six</a:t>
            </a:r>
            <a:br>
              <a:rPr lang="en-US" altLang="en-US" b="1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lang="en-US" altLang="en-US" b="1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mic Sans MS" pitchFamily="66" charset="0"/>
              </a:rPr>
              <a:t>Cookies and Session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3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Delete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delete a cookie, use the </a:t>
            </a:r>
            <a:r>
              <a:rPr lang="en-US" dirty="0" err="1" smtClean="0"/>
              <a:t>setcookie</a:t>
            </a:r>
            <a:r>
              <a:rPr lang="en-US" dirty="0" smtClean="0"/>
              <a:t>() function with an expiration date in the past: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set the expiration date to one hour ago</a:t>
            </a:r>
          </a:p>
          <a:p>
            <a:pPr marL="0" indent="0">
              <a:buNone/>
            </a:pPr>
            <a:r>
              <a:rPr lang="en-US" dirty="0" err="1" smtClean="0"/>
              <a:t>setcookie</a:t>
            </a:r>
            <a:r>
              <a:rPr lang="en-US" dirty="0" smtClean="0"/>
              <a:t>("user", "", time() - 3600);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echo "Cookie 'user' is deleted.";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 if Cookies are 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following example creates a small script that checks whether cookies are enabled.</a:t>
            </a:r>
          </a:p>
          <a:p>
            <a:r>
              <a:rPr lang="en-US" sz="1800" dirty="0" smtClean="0"/>
              <a:t>First, try to create a test cookie with the </a:t>
            </a:r>
            <a:r>
              <a:rPr lang="en-US" sz="1800" dirty="0" err="1" smtClean="0"/>
              <a:t>setcookie</a:t>
            </a:r>
            <a:r>
              <a:rPr lang="en-US" sz="1800" dirty="0" smtClean="0"/>
              <a:t>() function, then count the $_COOKIE array variable:</a:t>
            </a:r>
          </a:p>
          <a:p>
            <a:r>
              <a:rPr lang="en-US" sz="1800" dirty="0" smtClean="0"/>
              <a:t>Example</a:t>
            </a:r>
          </a:p>
          <a:p>
            <a:pPr marL="0" indent="0"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setcookie</a:t>
            </a:r>
            <a:r>
              <a:rPr lang="en-US" sz="1800" dirty="0" smtClean="0"/>
              <a:t>("</a:t>
            </a:r>
            <a:r>
              <a:rPr lang="en-US" sz="1800" dirty="0" err="1" smtClean="0"/>
              <a:t>test_cookie</a:t>
            </a:r>
            <a:r>
              <a:rPr lang="en-US" sz="1800" dirty="0" smtClean="0"/>
              <a:t>", "test", time() + 3600, '/');</a:t>
            </a:r>
            <a:br>
              <a:rPr lang="en-US" sz="1800" dirty="0" smtClean="0"/>
            </a:br>
            <a:r>
              <a:rPr lang="en-US" sz="1800" dirty="0" smtClean="0"/>
              <a:t>?&gt;</a:t>
            </a:r>
            <a:br>
              <a:rPr lang="en-US" sz="1800" dirty="0" smtClean="0"/>
            </a:br>
            <a:r>
              <a:rPr lang="en-US" sz="1800" dirty="0" smtClean="0"/>
              <a:t>&lt;html&gt;</a:t>
            </a:r>
            <a:r>
              <a:rPr lang="en-US" sz="1800" dirty="0"/>
              <a:t> </a:t>
            </a:r>
            <a:r>
              <a:rPr lang="en-US" sz="1800" dirty="0" smtClean="0"/>
              <a:t>&lt;body&gt;</a:t>
            </a:r>
            <a:br>
              <a:rPr lang="en-US" sz="1800" dirty="0" smtClean="0"/>
            </a:b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if(count($_COOKIE) &gt; 0) {</a:t>
            </a:r>
            <a:br>
              <a:rPr lang="en-US" sz="1800" dirty="0" smtClean="0"/>
            </a:br>
            <a:r>
              <a:rPr lang="en-US" sz="1800" dirty="0" smtClean="0"/>
              <a:t>    echo "Cookies are enabled.";</a:t>
            </a:r>
            <a:br>
              <a:rPr lang="en-US" sz="1800" dirty="0" smtClean="0"/>
            </a:br>
            <a:r>
              <a:rPr lang="en-US" sz="1800" dirty="0" smtClean="0"/>
              <a:t>} else {</a:t>
            </a:r>
            <a:br>
              <a:rPr lang="en-US" sz="1800" dirty="0" smtClean="0"/>
            </a:br>
            <a:r>
              <a:rPr lang="en-US" sz="1800" dirty="0" smtClean="0"/>
              <a:t>    echo "Cookies are disabled.";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r>
              <a:rPr lang="en-US" sz="1800" dirty="0"/>
              <a:t> </a:t>
            </a:r>
            <a:r>
              <a:rPr lang="en-US" sz="1800" dirty="0" smtClean="0"/>
              <a:t>?&gt;</a:t>
            </a:r>
            <a:r>
              <a:rPr lang="en-US" sz="1800" dirty="0"/>
              <a:t> </a:t>
            </a:r>
            <a:r>
              <a:rPr lang="en-US" sz="1800" dirty="0" smtClean="0"/>
              <a:t>  &lt;/body&gt; &lt;/html&gt; 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PHP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session is a way to store information (in variables) to be used across multiple pages.</a:t>
            </a:r>
          </a:p>
          <a:p>
            <a:r>
              <a:rPr lang="en-US" dirty="0" smtClean="0"/>
              <a:t>Unlike a cookie, the information is not stored on the users computer.</a:t>
            </a:r>
          </a:p>
          <a:p>
            <a:r>
              <a:rPr lang="en-US" dirty="0" smtClean="0"/>
              <a:t>When you work with an application, you open it, do some changes, and then you close it. This is much like a Session. </a:t>
            </a:r>
          </a:p>
          <a:p>
            <a:pPr lvl="1"/>
            <a:r>
              <a:rPr lang="en-US" dirty="0" smtClean="0"/>
              <a:t>The computer knows who you are. </a:t>
            </a:r>
          </a:p>
          <a:p>
            <a:pPr lvl="1"/>
            <a:r>
              <a:rPr lang="en-US" dirty="0" smtClean="0"/>
              <a:t>It knows when you start the application and when you end. </a:t>
            </a:r>
          </a:p>
          <a:p>
            <a:pPr lvl="1"/>
            <a:r>
              <a:rPr lang="en-US" dirty="0" smtClean="0"/>
              <a:t>But on the internet there is one problem: the web server does not know who you are or what you do, because the HTTP address doesn't </a:t>
            </a:r>
            <a:r>
              <a:rPr lang="en-US" dirty="0" smtClean="0">
                <a:solidFill>
                  <a:srgbClr val="FF0000"/>
                </a:solidFill>
              </a:rPr>
              <a:t>maintain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Session variables solve this problem by storing user information to be used across multiple pages (e.g. username, favorite color, </a:t>
            </a:r>
            <a:r>
              <a:rPr lang="en-US" dirty="0" err="1" smtClean="0"/>
              <a:t>etc</a:t>
            </a:r>
            <a:r>
              <a:rPr lang="en-US" dirty="0" smtClean="0"/>
              <a:t>). By default, </a:t>
            </a:r>
            <a:r>
              <a:rPr lang="en-US" dirty="0" smtClean="0">
                <a:solidFill>
                  <a:srgbClr val="FF0000"/>
                </a:solidFill>
              </a:rPr>
              <a:t>session variables </a:t>
            </a:r>
            <a:r>
              <a:rPr lang="en-US" dirty="0" smtClean="0"/>
              <a:t>last until the user closes the browser.</a:t>
            </a:r>
          </a:p>
          <a:p>
            <a:r>
              <a:rPr lang="en-US" dirty="0" smtClean="0"/>
              <a:t>So; Session variables hold information about </a:t>
            </a:r>
            <a:r>
              <a:rPr lang="en-US" dirty="0" smtClean="0">
                <a:solidFill>
                  <a:srgbClr val="FF0000"/>
                </a:solidFill>
              </a:rPr>
              <a:t>one single user</a:t>
            </a:r>
            <a:r>
              <a:rPr lang="en-US" dirty="0" smtClean="0"/>
              <a:t>, and are available to all pages in </a:t>
            </a:r>
            <a:r>
              <a:rPr lang="en-US" dirty="0" smtClean="0">
                <a:solidFill>
                  <a:srgbClr val="FF0000"/>
                </a:solidFill>
              </a:rPr>
              <a:t>one application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Tip:</a:t>
            </a:r>
            <a:r>
              <a:rPr lang="en-US" dirty="0" smtClean="0">
                <a:solidFill>
                  <a:srgbClr val="FF0000"/>
                </a:solidFill>
              </a:rPr>
              <a:t> If you need a permanent storage, you may want to store the data in a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database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Start a PHP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session is started with the </a:t>
            </a:r>
            <a:r>
              <a:rPr lang="en-US" dirty="0" err="1" smtClean="0">
                <a:solidFill>
                  <a:srgbClr val="FF0000"/>
                </a:solidFill>
              </a:rPr>
              <a:t>session_start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Session variables are set with the PHP global variable: </a:t>
            </a:r>
            <a:r>
              <a:rPr lang="en-US" dirty="0" smtClean="0">
                <a:solidFill>
                  <a:srgbClr val="FF0000"/>
                </a:solidFill>
              </a:rPr>
              <a:t>$_SESSION.</a:t>
            </a:r>
          </a:p>
          <a:p>
            <a:r>
              <a:rPr lang="en-US" dirty="0" smtClean="0"/>
              <a:t>Now, let's create a new page called "demo_session1.php". In this page, we start a new PHP session and set some session variables: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Start the session</a:t>
            </a:r>
            <a:br>
              <a:rPr lang="en-US" dirty="0" smtClean="0"/>
            </a:b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r>
              <a:rPr lang="en-US" dirty="0"/>
              <a:t> </a:t>
            </a: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Set session variables</a:t>
            </a:r>
            <a:br>
              <a:rPr lang="en-US" dirty="0" smtClean="0"/>
            </a:br>
            <a:r>
              <a:rPr lang="en-US" dirty="0" smtClean="0"/>
              <a:t>$_SESSION["</a:t>
            </a:r>
            <a:r>
              <a:rPr lang="en-US" dirty="0" err="1" smtClean="0"/>
              <a:t>favcolor</a:t>
            </a:r>
            <a:r>
              <a:rPr lang="en-US" dirty="0" smtClean="0"/>
              <a:t>"] = "green";</a:t>
            </a:r>
            <a:br>
              <a:rPr lang="en-US" dirty="0" smtClean="0"/>
            </a:br>
            <a:r>
              <a:rPr lang="en-US" dirty="0" smtClean="0"/>
              <a:t>$_SESSION["</a:t>
            </a:r>
            <a:r>
              <a:rPr lang="en-US" dirty="0" err="1" smtClean="0"/>
              <a:t>favanimal</a:t>
            </a:r>
            <a:r>
              <a:rPr lang="en-US" dirty="0" smtClean="0"/>
              <a:t>"] = "cat";</a:t>
            </a:r>
            <a:br>
              <a:rPr lang="en-US" dirty="0" smtClean="0"/>
            </a:br>
            <a:r>
              <a:rPr lang="en-US" dirty="0" smtClean="0"/>
              <a:t>echo "Session variables are set.";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&lt;/body&gt; &lt;/html&gt;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124200"/>
            <a:ext cx="41910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</a:t>
            </a:r>
            <a:r>
              <a:rPr lang="en-US" sz="2400" dirty="0" smtClean="0"/>
              <a:t> The </a:t>
            </a:r>
            <a:r>
              <a:rPr lang="en-US" sz="2400" dirty="0" err="1" smtClean="0"/>
              <a:t>session_start</a:t>
            </a:r>
            <a:r>
              <a:rPr lang="en-US" sz="2400" dirty="0" smtClean="0"/>
              <a:t>() function must be the very first thing in your document. Before any HTML tags.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 PHP Session Variable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Next, we create another page called "</a:t>
            </a:r>
            <a:r>
              <a:rPr lang="en-US" dirty="0" smtClean="0">
                <a:solidFill>
                  <a:srgbClr val="00B050"/>
                </a:solidFill>
              </a:rPr>
              <a:t>demo_session2.php</a:t>
            </a:r>
            <a:r>
              <a:rPr lang="en-US" dirty="0" smtClean="0"/>
              <a:t>". From this page, we will access the session information we set on the first page ("</a:t>
            </a:r>
            <a:r>
              <a:rPr lang="en-US" dirty="0" smtClean="0">
                <a:solidFill>
                  <a:srgbClr val="00B050"/>
                </a:solidFill>
              </a:rPr>
              <a:t>demo_session1.php</a:t>
            </a:r>
            <a:r>
              <a:rPr lang="en-US" dirty="0" smtClean="0"/>
              <a:t>").</a:t>
            </a:r>
          </a:p>
          <a:p>
            <a:r>
              <a:rPr lang="en-US" dirty="0" smtClean="0"/>
              <a:t>Notice that session variables are not passed individually to each new page, instead they are retrieved from the session we open at the beginning of each page (</a:t>
            </a:r>
            <a:r>
              <a:rPr lang="en-US" dirty="0" err="1" smtClean="0"/>
              <a:t>session_start</a:t>
            </a:r>
            <a:r>
              <a:rPr lang="en-US" dirty="0" smtClean="0"/>
              <a:t>()).</a:t>
            </a:r>
          </a:p>
          <a:p>
            <a:r>
              <a:rPr lang="en-US" dirty="0" smtClean="0"/>
              <a:t>Also notice that all session variable values are stored in the global $_SESSION variable:</a:t>
            </a:r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err="1" smtClean="0"/>
              <a:t>session_start</a:t>
            </a:r>
            <a:r>
              <a:rPr lang="en-US" dirty="0" smtClean="0"/>
              <a:t>(); ?&gt;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 &lt;body&gt;</a:t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Echo session variables that were set on previous page</a:t>
            </a:r>
            <a:br>
              <a:rPr lang="en-US" dirty="0" smtClean="0"/>
            </a:br>
            <a:r>
              <a:rPr lang="en-US" dirty="0" smtClean="0"/>
              <a:t>echo "Favorite color is " . $_SESSION["</a:t>
            </a:r>
            <a:r>
              <a:rPr lang="en-US" dirty="0" err="1" smtClean="0"/>
              <a:t>favcolor</a:t>
            </a:r>
            <a:r>
              <a:rPr lang="en-US" dirty="0" smtClean="0"/>
              <a:t>"] . ".&lt;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echo "Favorite animal is " . $_SESSION["</a:t>
            </a:r>
            <a:r>
              <a:rPr lang="en-US" dirty="0" err="1" smtClean="0"/>
              <a:t>favanimal</a:t>
            </a:r>
            <a:r>
              <a:rPr lang="en-US" dirty="0" smtClean="0"/>
              <a:t>"] . ".";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&lt;/body&gt; &lt;/html&gt;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way to show all the session variable values for a user session is to run the following code:</a:t>
            </a:r>
          </a:p>
          <a:p>
            <a:pPr marL="0" indent="0">
              <a:buNone/>
            </a:pPr>
            <a:r>
              <a:rPr lang="en-US" dirty="0" err="1" smtClean="0"/>
              <a:t>Showsession.php</a:t>
            </a:r>
            <a:endParaRPr lang="en-US" dirty="0" smtClean="0"/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err="1" smtClean="0"/>
              <a:t>session_start</a:t>
            </a:r>
            <a:r>
              <a:rPr lang="en-US" dirty="0" smtClean="0"/>
              <a:t>(); ?&gt;</a:t>
            </a:r>
          </a:p>
          <a:p>
            <a:pPr marL="0" indent="0">
              <a:buNone/>
            </a:pPr>
            <a:r>
              <a:rPr lang="en-US" dirty="0" smtClean="0"/>
              <a:t>&lt;html&gt; &lt;body&gt;</a:t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print_r</a:t>
            </a:r>
            <a:r>
              <a:rPr lang="en-US" dirty="0" smtClean="0"/>
              <a:t>($_SESSION);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&lt;/body&gt; &lt;/html&gt;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730188"/>
            <a:ext cx="4038600" cy="4525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How does it work? How does it know it's me?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sessions set a user-key on the user's computer that looks something like this: 765487cf34ert8dede5a562e4f3a7e12. </a:t>
            </a:r>
          </a:p>
          <a:p>
            <a:r>
              <a:rPr lang="en-US" dirty="0" smtClean="0"/>
              <a:t>Then, when a session is opened on another page, it scans the  computer for a user-key. If there is a match, it accesses that session, if not, it starts a new session.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Modify a PHP Session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change a session variable, just overwrite it:</a:t>
            </a:r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&lt;html&gt; &lt;body&gt;</a:t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to change a session variable, just overwrite it </a:t>
            </a:r>
            <a:br>
              <a:rPr lang="en-US" dirty="0" smtClean="0"/>
            </a:br>
            <a:r>
              <a:rPr lang="en-US" dirty="0" smtClean="0"/>
              <a:t>$_SESSION["</a:t>
            </a:r>
            <a:r>
              <a:rPr lang="en-US" dirty="0" err="1" smtClean="0"/>
              <a:t>favcolor</a:t>
            </a:r>
            <a:r>
              <a:rPr lang="en-US" dirty="0" smtClean="0"/>
              <a:t>"] = "yellow";</a:t>
            </a:r>
            <a:br>
              <a:rPr lang="en-US" dirty="0" smtClean="0"/>
            </a:br>
            <a:r>
              <a:rPr lang="en-US" dirty="0" err="1" smtClean="0"/>
              <a:t>print_r</a:t>
            </a:r>
            <a:r>
              <a:rPr lang="en-US" dirty="0" smtClean="0"/>
              <a:t>($_SESSION);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&lt;/body&gt; &lt;/html&gt;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Destroy a PHP Session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remove all global session variables and destroy the session, use </a:t>
            </a:r>
            <a:r>
              <a:rPr lang="en-US" dirty="0" err="1" smtClean="0"/>
              <a:t>session_unset</a:t>
            </a:r>
            <a:r>
              <a:rPr lang="en-US" dirty="0" smtClean="0"/>
              <a:t>() and </a:t>
            </a:r>
            <a:r>
              <a:rPr lang="en-US" dirty="0" err="1" smtClean="0"/>
              <a:t>session_destroy</a:t>
            </a:r>
            <a:r>
              <a:rPr lang="en-US" dirty="0" smtClean="0"/>
              <a:t>():</a:t>
            </a:r>
          </a:p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&lt;html&gt; &lt;body&gt;</a:t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remove all session variables</a:t>
            </a:r>
            <a:br>
              <a:rPr lang="en-US" dirty="0" smtClean="0"/>
            </a:br>
            <a:r>
              <a:rPr lang="en-US" dirty="0" err="1" smtClean="0"/>
              <a:t>session_unset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destroy the session </a:t>
            </a:r>
            <a:br>
              <a:rPr lang="en-US" dirty="0" smtClean="0"/>
            </a:br>
            <a:r>
              <a:rPr lang="en-US" dirty="0" err="1" smtClean="0"/>
              <a:t>session_destroy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&lt;/body&gt; &lt;/html&gt;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743200"/>
            <a:ext cx="40386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Question?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cookie is often used to identify a user.</a:t>
            </a:r>
          </a:p>
          <a:p>
            <a:r>
              <a:rPr lang="en-US" dirty="0" smtClean="0"/>
              <a:t>A cookie is a small file that the server embeds on the user's computer. </a:t>
            </a:r>
          </a:p>
          <a:p>
            <a:r>
              <a:rPr lang="en-US" dirty="0" smtClean="0"/>
              <a:t>Each time the same computer requests a page with a browser, it will send the cookie too.</a:t>
            </a:r>
          </a:p>
          <a:p>
            <a:r>
              <a:rPr lang="en-US" dirty="0" smtClean="0"/>
              <a:t>With PHP, you can both create and retrieve cookie values.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>
                <a:ea typeface="新細明體" pitchFamily="18" charset="-120"/>
              </a:rPr>
              <a:t>Shortcomings of using cookies to keep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User may turn off cookies support.</a:t>
            </a:r>
          </a:p>
          <a:p>
            <a:pPr>
              <a:lnSpc>
                <a:spcPct val="90000"/>
              </a:lnSpc>
            </a:pPr>
            <a:endParaRPr lang="en-US" altLang="en-US" sz="14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Data are kept with the browser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Users using the same browser share the cookies.</a:t>
            </a:r>
          </a:p>
          <a:p>
            <a:pPr lvl="1">
              <a:lnSpc>
                <a:spcPct val="90000"/>
              </a:lnSpc>
            </a:pPr>
            <a:endParaRPr lang="en-US" altLang="zh-TW" sz="14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Limited number of cookies (20) per server/domain and limited size (4k bytes) per cookie</a:t>
            </a:r>
          </a:p>
          <a:p>
            <a:pPr>
              <a:lnSpc>
                <a:spcPct val="90000"/>
              </a:lnSpc>
            </a:pPr>
            <a:endParaRPr lang="en-US" altLang="zh-TW" sz="14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Client can temper with cookies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Modify cookie files, use JavaScript to create/modify cookies, etc.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 smtClean="0">
                <a:ea typeface="新細明體" pitchFamily="18" charset="-120"/>
              </a:rPr>
              <a:t>Notes: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Don't always rely on cookies as the client may have turned off cookies support.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Don't store sensitive info in cookies</a:t>
            </a:r>
            <a:endParaRPr lang="en-US" altLang="zh-TW" dirty="0" smtClean="0"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Cookies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cookie is created with the </a:t>
            </a:r>
            <a:r>
              <a:rPr lang="en-US" dirty="0" err="1" smtClean="0"/>
              <a:t>setcookie</a:t>
            </a:r>
            <a:r>
              <a:rPr lang="en-US" dirty="0" smtClean="0"/>
              <a:t>() function.</a:t>
            </a:r>
          </a:p>
          <a:p>
            <a:pPr lvl="1"/>
            <a:r>
              <a:rPr lang="en-US" b="1" dirty="0" smtClean="0"/>
              <a:t>Syntax: </a:t>
            </a:r>
          </a:p>
          <a:p>
            <a:pPr lvl="2"/>
            <a:r>
              <a:rPr lang="en-US" b="1" dirty="0" err="1" smtClean="0"/>
              <a:t>Setcookie</a:t>
            </a:r>
            <a:r>
              <a:rPr lang="en-US" b="1" dirty="0" smtClean="0"/>
              <a:t> (</a:t>
            </a:r>
            <a:r>
              <a:rPr lang="en-US" b="1" i="1" dirty="0" smtClean="0"/>
              <a:t>name, value, expire, path, domain, secure, </a:t>
            </a:r>
            <a:r>
              <a:rPr lang="en-US" b="1" i="1" dirty="0" err="1" smtClean="0"/>
              <a:t>httponly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Only the </a:t>
            </a:r>
            <a:r>
              <a:rPr lang="en-US" i="1" dirty="0" smtClean="0"/>
              <a:t>name</a:t>
            </a:r>
            <a:r>
              <a:rPr lang="en-US" dirty="0" smtClean="0"/>
              <a:t> parameter is required. All other parameters are optional.</a:t>
            </a:r>
          </a:p>
          <a:p>
            <a:r>
              <a:rPr lang="en-US" altLang="en-US" sz="2400" b="1" dirty="0" smtClean="0">
                <a:solidFill>
                  <a:srgbClr val="0000FF"/>
                </a:solidFill>
                <a:latin typeface="Courier New" pitchFamily="49" charset="0"/>
              </a:rPr>
              <a:t>expiration</a:t>
            </a:r>
          </a:p>
          <a:p>
            <a:pPr lvl="1"/>
            <a:r>
              <a:rPr lang="en-US" altLang="en-US" sz="2000" dirty="0" smtClean="0"/>
              <a:t>Cookie expiration time in seconds</a:t>
            </a:r>
          </a:p>
          <a:p>
            <a:pPr lvl="1"/>
            <a:r>
              <a:rPr lang="en-US" altLang="en-US" sz="2000" dirty="0" smtClean="0"/>
              <a:t>0 </a:t>
            </a:r>
            <a:r>
              <a:rPr lang="en-US" altLang="en-US" sz="2000" dirty="0" smtClean="0">
                <a:sym typeface="Wingdings" pitchFamily="2" charset="2"/>
              </a:rPr>
              <a:t> </a:t>
            </a:r>
            <a:r>
              <a:rPr lang="en-US" altLang="en-US" sz="2000" dirty="0" smtClean="0"/>
              <a:t>The cookie is not to be stored persistently and will be deleted when the web client closes.</a:t>
            </a:r>
          </a:p>
          <a:p>
            <a:pPr lvl="1"/>
            <a:r>
              <a:rPr lang="en-US" altLang="en-US" sz="2000" dirty="0" smtClean="0"/>
              <a:t>Negative value </a:t>
            </a:r>
            <a:r>
              <a:rPr lang="en-US" altLang="en-US" sz="2000" dirty="0" smtClean="0">
                <a:sym typeface="Wingdings" pitchFamily="2" charset="2"/>
              </a:rPr>
              <a:t> R</a:t>
            </a:r>
            <a:r>
              <a:rPr lang="en-US" altLang="en-US" sz="2000" dirty="0" smtClean="0"/>
              <a:t>equest the web client to delete the cookie</a:t>
            </a:r>
          </a:p>
          <a:p>
            <a:pPr lvl="1"/>
            <a:r>
              <a:rPr lang="en-US" altLang="en-US" sz="2000" dirty="0" smtClean="0"/>
              <a:t>e.g.: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	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setcookie</a:t>
            </a:r>
            <a:r>
              <a:rPr lang="en-US" altLang="en-US" sz="2000" dirty="0" smtClean="0">
                <a:solidFill>
                  <a:srgbClr val="0000FF"/>
                </a:solidFill>
              </a:rPr>
              <a:t>('username', ‘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Tola</a:t>
            </a:r>
            <a:r>
              <a:rPr lang="en-US" altLang="en-US" sz="2000" dirty="0" smtClean="0">
                <a:solidFill>
                  <a:srgbClr val="0000FF"/>
                </a:solidFill>
              </a:rPr>
              <a:t>', time() + 1800);</a:t>
            </a:r>
            <a:r>
              <a:rPr lang="en-US" altLang="en-US" sz="2000" dirty="0" smtClean="0"/>
              <a:t>    </a:t>
            </a:r>
            <a:r>
              <a:rPr lang="en-US" altLang="en-US" sz="2000" dirty="0" smtClean="0">
                <a:solidFill>
                  <a:srgbClr val="009900"/>
                </a:solidFill>
              </a:rPr>
              <a:t>// Expire in 30 minutes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610600" cy="825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/>
              <a:t>PHP – More About Setting Cookies …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solidFill>
                  <a:srgbClr val="0000FF"/>
                </a:solidFill>
                <a:latin typeface="Courier New" pitchFamily="49" charset="0"/>
              </a:rPr>
              <a:t>path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Sets the path to which the cookie applies.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cookie is only visible to all the pages in that directory and its sub-directories.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If set to '/', the cookie will be available within the entire domain.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If set to '/foo/', the cookie will only be available within the /foo/ directory and all sub-directories such as /foo/bar/ of domain 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default value is the </a:t>
            </a:r>
            <a:r>
              <a:rPr lang="en-US" altLang="en-US" sz="2000" dirty="0">
                <a:solidFill>
                  <a:srgbClr val="FF0000"/>
                </a:solidFill>
              </a:rPr>
              <a:t>current directory </a:t>
            </a:r>
            <a:r>
              <a:rPr lang="en-US" altLang="en-US" sz="2000" dirty="0"/>
              <a:t>that the cookie is being set in.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610600" cy="444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3600" b="1" dirty="0"/>
              <a:t>PHP – More About Setting Cookies …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019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solidFill>
                  <a:srgbClr val="0000FF"/>
                </a:solidFill>
                <a:latin typeface="Courier New" pitchFamily="49" charset="0"/>
              </a:rPr>
              <a:t>domain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The domain that the cookie is available.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To make the cookie available on all subdomains of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example.com</a:t>
            </a:r>
            <a:r>
              <a:rPr lang="en-US" altLang="zh-TW" sz="2000" dirty="0">
                <a:ea typeface="新細明體" pitchFamily="18" charset="-120"/>
              </a:rPr>
              <a:t>, you'd set it to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'.example.com'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Setting it to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'www.example.com'</a:t>
            </a:r>
            <a:r>
              <a:rPr lang="en-US" altLang="zh-TW" sz="2000" dirty="0">
                <a:ea typeface="新細明體" pitchFamily="18" charset="-120"/>
              </a:rPr>
              <a:t>  will make the cookie only available in the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www</a:t>
            </a:r>
            <a:r>
              <a:rPr lang="en-US" altLang="zh-TW" sz="2000" dirty="0">
                <a:ea typeface="新細明體" pitchFamily="18" charset="-120"/>
              </a:rPr>
              <a:t> subdomain.</a:t>
            </a:r>
          </a:p>
          <a:p>
            <a:pPr lvl="1">
              <a:lnSpc>
                <a:spcPct val="110000"/>
              </a:lnSpc>
            </a:pPr>
            <a:endParaRPr lang="en-US" altLang="en-US" sz="1200" dirty="0"/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solidFill>
                  <a:srgbClr val="0000FF"/>
                </a:solidFill>
                <a:latin typeface="Courier New" pitchFamily="49" charset="0"/>
              </a:rPr>
              <a:t>secure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Indicates that the cookie should only be transmitted over a secure HTTPS connection from the client. When set to </a:t>
            </a:r>
            <a:r>
              <a:rPr lang="en-US" altLang="zh-TW" sz="2000" b="1" dirty="0">
                <a:ea typeface="新細明體" pitchFamily="18" charset="-120"/>
              </a:rPr>
              <a:t>TRUE</a:t>
            </a:r>
            <a:r>
              <a:rPr lang="en-US" altLang="zh-TW" sz="2000" dirty="0">
                <a:ea typeface="新細明體" pitchFamily="18" charset="-120"/>
              </a:rPr>
              <a:t>, the cookie will only be set if a secure connection exists. The default is </a:t>
            </a:r>
            <a:r>
              <a:rPr lang="en-US" altLang="zh-TW" sz="2000" b="1" dirty="0">
                <a:ea typeface="新細明體" pitchFamily="18" charset="-120"/>
              </a:rPr>
              <a:t>FALSE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en-US" altLang="en-US" sz="1400" dirty="0"/>
          </a:p>
          <a:p>
            <a:pPr>
              <a:lnSpc>
                <a:spcPct val="110000"/>
              </a:lnSpc>
            </a:pPr>
            <a:r>
              <a:rPr lang="en-US" altLang="en-US" sz="2400" b="1" dirty="0" smtClean="0">
                <a:solidFill>
                  <a:srgbClr val="0000FF"/>
                </a:solidFill>
                <a:latin typeface="Courier New" pitchFamily="49" charset="0"/>
              </a:rPr>
              <a:t>http only</a:t>
            </a:r>
            <a:endParaRPr lang="en-US" alt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When </a:t>
            </a:r>
            <a:r>
              <a:rPr lang="en-US" altLang="zh-TW" sz="2000" b="1" dirty="0">
                <a:ea typeface="新細明體" pitchFamily="18" charset="-120"/>
              </a:rPr>
              <a:t>TRUE</a:t>
            </a:r>
            <a:r>
              <a:rPr lang="en-US" altLang="zh-TW" sz="2000" dirty="0">
                <a:ea typeface="新細明體" pitchFamily="18" charset="-120"/>
              </a:rPr>
              <a:t> the cookie will be made accessible only through the HTTP protocol. </a:t>
            </a:r>
            <a:endParaRPr lang="en-US" altLang="en-US" sz="2000" dirty="0">
              <a:ea typeface="新細明體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PHP Create/Retrieve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example creates a cookie named "user" with the value “</a:t>
            </a:r>
            <a:r>
              <a:rPr lang="en-US" dirty="0" err="1" smtClean="0"/>
              <a:t>Tola</a:t>
            </a:r>
            <a:r>
              <a:rPr lang="en-US" dirty="0" smtClean="0"/>
              <a:t> Jira". </a:t>
            </a:r>
          </a:p>
          <a:p>
            <a:r>
              <a:rPr lang="en-US" dirty="0" smtClean="0"/>
              <a:t>The cookie will expire after 30 days (86400 * 30).</a:t>
            </a:r>
          </a:p>
          <a:p>
            <a:r>
              <a:rPr lang="en-US" dirty="0" smtClean="0"/>
              <a:t>The "/" means that the cookie is available in entire website (otherwise, select the directory you prefer).</a:t>
            </a:r>
          </a:p>
          <a:p>
            <a:r>
              <a:rPr lang="en-US" dirty="0" smtClean="0"/>
              <a:t>We then retrieve the value of the cookie "user" (using the global variable $_COOKIE).</a:t>
            </a:r>
          </a:p>
          <a:p>
            <a:r>
              <a:rPr lang="en-US" dirty="0" smtClean="0"/>
              <a:t> We also use the </a:t>
            </a:r>
            <a:r>
              <a:rPr lang="en-US" dirty="0" err="1" smtClean="0"/>
              <a:t>isset</a:t>
            </a:r>
            <a:r>
              <a:rPr lang="en-US" dirty="0" smtClean="0"/>
              <a:t>() function to find out if the cookie is set:</a:t>
            </a:r>
          </a:p>
          <a:p>
            <a:r>
              <a:rPr lang="en-US" dirty="0" smtClean="0"/>
              <a:t>Note: The </a:t>
            </a:r>
            <a:r>
              <a:rPr lang="en-US" dirty="0" err="1" smtClean="0"/>
              <a:t>setcookie</a:t>
            </a:r>
            <a:r>
              <a:rPr lang="en-US" dirty="0" smtClean="0"/>
              <a:t>() function must appear BEFORE the &lt;html&gt; tag.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cookie_name</a:t>
            </a:r>
            <a:r>
              <a:rPr lang="en-US" dirty="0" smtClean="0"/>
              <a:t> = "user";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cookie_value</a:t>
            </a:r>
            <a:r>
              <a:rPr lang="en-US" dirty="0" smtClean="0"/>
              <a:t> = “</a:t>
            </a:r>
            <a:r>
              <a:rPr lang="en-US" dirty="0" err="1" smtClean="0"/>
              <a:t>Tola</a:t>
            </a:r>
            <a:r>
              <a:rPr lang="en-US" dirty="0" smtClean="0"/>
              <a:t> Jira”;</a:t>
            </a:r>
            <a:br>
              <a:rPr lang="en-US" dirty="0" smtClean="0"/>
            </a:br>
            <a:r>
              <a:rPr lang="en-US" dirty="0" err="1" smtClean="0"/>
              <a:t>setcookie</a:t>
            </a:r>
            <a:r>
              <a:rPr lang="en-US" dirty="0" smtClean="0"/>
              <a:t>($</a:t>
            </a:r>
            <a:r>
              <a:rPr lang="en-US" dirty="0" err="1" smtClean="0"/>
              <a:t>cookie_name</a:t>
            </a:r>
            <a:r>
              <a:rPr lang="en-US" dirty="0" smtClean="0"/>
              <a:t>, $</a:t>
            </a:r>
            <a:r>
              <a:rPr lang="en-US" dirty="0" err="1" smtClean="0"/>
              <a:t>cookie_value</a:t>
            </a:r>
            <a:r>
              <a:rPr lang="en-US" dirty="0" smtClean="0"/>
              <a:t>, time() + (86400 * 30), "/"); // 86400 = 1 day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if(!</a:t>
            </a:r>
            <a:r>
              <a:rPr lang="en-US" dirty="0" err="1" smtClean="0"/>
              <a:t>isset</a:t>
            </a:r>
            <a:r>
              <a:rPr lang="en-US" dirty="0" smtClean="0"/>
              <a:t>($_COOKIE[$</a:t>
            </a:r>
            <a:r>
              <a:rPr lang="en-US" dirty="0" err="1" smtClean="0"/>
              <a:t>cookie_name</a:t>
            </a:r>
            <a:r>
              <a:rPr lang="en-US" dirty="0" smtClean="0"/>
              <a:t>])) {</a:t>
            </a:r>
            <a:br>
              <a:rPr lang="en-US" dirty="0" smtClean="0"/>
            </a:br>
            <a:r>
              <a:rPr lang="en-US" dirty="0" smtClean="0"/>
              <a:t>    echo "Cookie named '" . $</a:t>
            </a:r>
            <a:r>
              <a:rPr lang="en-US" dirty="0" err="1" smtClean="0"/>
              <a:t>cookie_name</a:t>
            </a:r>
            <a:r>
              <a:rPr lang="en-US" dirty="0" smtClean="0"/>
              <a:t> . "' is not set!";</a:t>
            </a:r>
            <a:br>
              <a:rPr lang="en-US" dirty="0" smtClean="0"/>
            </a:br>
            <a:r>
              <a:rPr lang="en-US" dirty="0" smtClean="0"/>
              <a:t>} else {</a:t>
            </a:r>
            <a:br>
              <a:rPr lang="en-US" dirty="0" smtClean="0"/>
            </a:br>
            <a:r>
              <a:rPr lang="en-US" dirty="0" smtClean="0"/>
              <a:t>    echo "Cookie '" . $</a:t>
            </a:r>
            <a:r>
              <a:rPr lang="en-US" dirty="0" err="1" smtClean="0"/>
              <a:t>cookie_name</a:t>
            </a:r>
            <a:r>
              <a:rPr lang="en-US" dirty="0" smtClean="0"/>
              <a:t> . "' is set!";</a:t>
            </a:r>
            <a:br>
              <a:rPr lang="en-US" dirty="0" smtClean="0"/>
            </a:br>
            <a:r>
              <a:rPr lang="en-US" dirty="0" smtClean="0"/>
              <a:t>    echo "Value is: " . $_COOKIE[$</a:t>
            </a:r>
            <a:r>
              <a:rPr lang="en-US" dirty="0" err="1" smtClean="0"/>
              <a:t>cookie_name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Modify a Cookie Value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modify a cookie, just set (again) the cookie using the </a:t>
            </a:r>
            <a:r>
              <a:rPr lang="en-US" dirty="0" err="1" smtClean="0"/>
              <a:t>setcookie</a:t>
            </a:r>
            <a:r>
              <a:rPr lang="en-US" dirty="0" smtClean="0"/>
              <a:t>() function:</a:t>
            </a:r>
          </a:p>
          <a:p>
            <a:r>
              <a:rPr lang="en-US" dirty="0" smtClean="0"/>
              <a:t>Example 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cookie_name</a:t>
            </a:r>
            <a:r>
              <a:rPr lang="en-US" dirty="0" smtClean="0"/>
              <a:t> = "user";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cookie_value</a:t>
            </a:r>
            <a:r>
              <a:rPr lang="en-US" dirty="0" smtClean="0"/>
              <a:t> = "Alex Porter";</a:t>
            </a:r>
            <a:br>
              <a:rPr lang="en-US" dirty="0" smtClean="0"/>
            </a:br>
            <a:r>
              <a:rPr lang="en-US" dirty="0" err="1" smtClean="0"/>
              <a:t>setcookie</a:t>
            </a:r>
            <a:r>
              <a:rPr lang="en-US" dirty="0" smtClean="0"/>
              <a:t>($</a:t>
            </a:r>
            <a:r>
              <a:rPr lang="en-US" dirty="0" err="1" smtClean="0"/>
              <a:t>cookie_name</a:t>
            </a:r>
            <a:r>
              <a:rPr lang="en-US" dirty="0" smtClean="0"/>
              <a:t>, $</a:t>
            </a:r>
            <a:r>
              <a:rPr lang="en-US" dirty="0" err="1" smtClean="0"/>
              <a:t>cookie_value</a:t>
            </a:r>
            <a:r>
              <a:rPr lang="en-US" dirty="0" smtClean="0"/>
              <a:t>, time() + (86400 * 30), "/");</a:t>
            </a:r>
            <a:br>
              <a:rPr lang="en-US" dirty="0" smtClean="0"/>
            </a:b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A718-AD10-4218-9AA4-3C272762F6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9542</TotalTime>
  <Words>1144</Words>
  <Application>Microsoft Office PowerPoint</Application>
  <PresentationFormat>On-screen Show (4:3)</PresentationFormat>
  <Paragraphs>143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Comic Sans MS</vt:lpstr>
      <vt:lpstr>Courier New</vt:lpstr>
      <vt:lpstr>Wingdings</vt:lpstr>
      <vt:lpstr>Office Theme</vt:lpstr>
      <vt:lpstr>Chapter Six  Cookies and Session</vt:lpstr>
      <vt:lpstr>PHP Cookies</vt:lpstr>
      <vt:lpstr>Shortcomings of using cookies to keep data</vt:lpstr>
      <vt:lpstr>Create Cookies With PHP</vt:lpstr>
      <vt:lpstr>PHP – More About Setting Cookies …</vt:lpstr>
      <vt:lpstr>PHP – More About Setting Cookies …</vt:lpstr>
      <vt:lpstr>PHP Create/Retrieve a Cookie</vt:lpstr>
      <vt:lpstr>Example</vt:lpstr>
      <vt:lpstr>Modify a Cookie Value </vt:lpstr>
      <vt:lpstr>Delete a Cookie</vt:lpstr>
      <vt:lpstr>Check if Cookies are Enabled</vt:lpstr>
      <vt:lpstr>PHP Sessions</vt:lpstr>
      <vt:lpstr>Start a PHP Session</vt:lpstr>
      <vt:lpstr>Get PHP Session Variable Values</vt:lpstr>
      <vt:lpstr>Example </vt:lpstr>
      <vt:lpstr>Modify a PHP Session Variable</vt:lpstr>
      <vt:lpstr>Destroy a PHP Session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seli</cp:lastModifiedBy>
  <cp:revision>26</cp:revision>
  <dcterms:created xsi:type="dcterms:W3CDTF">2014-12-13T17:21:49Z</dcterms:created>
  <dcterms:modified xsi:type="dcterms:W3CDTF">2025-05-01T07:53:31Z</dcterms:modified>
</cp:coreProperties>
</file>