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sldIdLst>
    <p:sldId id="319" r:id="rId2"/>
    <p:sldId id="338" r:id="rId3"/>
    <p:sldId id="595" r:id="rId4"/>
    <p:sldId id="642" r:id="rId5"/>
    <p:sldId id="597" r:id="rId6"/>
    <p:sldId id="643" r:id="rId7"/>
    <p:sldId id="598" r:id="rId8"/>
    <p:sldId id="599" r:id="rId9"/>
    <p:sldId id="602" r:id="rId10"/>
    <p:sldId id="603" r:id="rId11"/>
    <p:sldId id="604" r:id="rId12"/>
    <p:sldId id="605" r:id="rId13"/>
    <p:sldId id="606" r:id="rId14"/>
    <p:sldId id="607" r:id="rId15"/>
    <p:sldId id="608" r:id="rId16"/>
    <p:sldId id="609" r:id="rId17"/>
    <p:sldId id="610" r:id="rId18"/>
    <p:sldId id="611" r:id="rId19"/>
    <p:sldId id="613" r:id="rId20"/>
    <p:sldId id="614" r:id="rId21"/>
    <p:sldId id="615" r:id="rId22"/>
    <p:sldId id="616" r:id="rId23"/>
    <p:sldId id="623" r:id="rId24"/>
    <p:sldId id="624" r:id="rId25"/>
    <p:sldId id="644" r:id="rId26"/>
    <p:sldId id="625" r:id="rId27"/>
    <p:sldId id="626" r:id="rId28"/>
    <p:sldId id="627" r:id="rId29"/>
    <p:sldId id="628" r:id="rId30"/>
    <p:sldId id="629" r:id="rId31"/>
    <p:sldId id="630" r:id="rId32"/>
    <p:sldId id="631" r:id="rId33"/>
    <p:sldId id="632" r:id="rId34"/>
    <p:sldId id="633" r:id="rId35"/>
    <p:sldId id="634" r:id="rId36"/>
    <p:sldId id="635" r:id="rId37"/>
    <p:sldId id="636" r:id="rId38"/>
    <p:sldId id="637" r:id="rId39"/>
    <p:sldId id="638" r:id="rId40"/>
    <p:sldId id="639" r:id="rId41"/>
    <p:sldId id="640" r:id="rId42"/>
    <p:sldId id="641" r:id="rId43"/>
    <p:sldId id="365" r:id="rId44"/>
    <p:sldId id="386"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utline" id="{6C8381FE-EF69-415E-BCF3-6FA2BB842F74}">
          <p14:sldIdLst>
            <p14:sldId id="319"/>
            <p14:sldId id="338"/>
          </p14:sldIdLst>
        </p14:section>
        <p14:section name="RISC and CISC processor" id="{692CF6B8-54DC-4470-8DC0-74DF8BCA5C7A}">
          <p14:sldIdLst>
            <p14:sldId id="595"/>
            <p14:sldId id="642"/>
            <p14:sldId id="597"/>
            <p14:sldId id="643"/>
            <p14:sldId id="598"/>
            <p14:sldId id="599"/>
          </p14:sldIdLst>
        </p14:section>
        <p14:section name="Performance optimization" id="{9F2B0779-AA6A-42D2-8543-3A3B3A964F5F}">
          <p14:sldIdLst>
            <p14:sldId id="602"/>
            <p14:sldId id="603"/>
            <p14:sldId id="604"/>
            <p14:sldId id="605"/>
            <p14:sldId id="606"/>
            <p14:sldId id="607"/>
            <p14:sldId id="608"/>
            <p14:sldId id="609"/>
            <p14:sldId id="610"/>
            <p14:sldId id="611"/>
            <p14:sldId id="613"/>
            <p14:sldId id="614"/>
            <p14:sldId id="615"/>
            <p14:sldId id="616"/>
          </p14:sldIdLst>
        </p14:section>
        <p14:section name="Improvements in chip organization and architecture" id="{46AEF028-81C7-4E9A-9C7A-DF98875B8197}">
          <p14:sldIdLst>
            <p14:sldId id="623"/>
            <p14:sldId id="624"/>
            <p14:sldId id="644"/>
          </p14:sldIdLst>
        </p14:section>
        <p14:section name="Pipelining and multithreading" id="{575F76F5-F9AC-490E-8F48-43ACEB65A88B}">
          <p14:sldIdLst>
            <p14:sldId id="625"/>
            <p14:sldId id="626"/>
            <p14:sldId id="627"/>
            <p14:sldId id="628"/>
            <p14:sldId id="629"/>
            <p14:sldId id="630"/>
            <p14:sldId id="631"/>
            <p14:sldId id="632"/>
            <p14:sldId id="633"/>
            <p14:sldId id="634"/>
            <p14:sldId id="635"/>
            <p14:sldId id="636"/>
            <p14:sldId id="637"/>
            <p14:sldId id="638"/>
            <p14:sldId id="639"/>
            <p14:sldId id="640"/>
            <p14:sldId id="641"/>
            <p14:sldId id="365"/>
            <p14:sldId id="3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252" autoAdjust="0"/>
  </p:normalViewPr>
  <p:slideViewPr>
    <p:cSldViewPr>
      <p:cViewPr varScale="1">
        <p:scale>
          <a:sx n="63" d="100"/>
          <a:sy n="63" d="100"/>
        </p:scale>
        <p:origin x="159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EF050-ED85-44A6-B529-1E2DFCAEFD4C}" type="datetimeFigureOut">
              <a:rPr lang="en-US" smtClean="0"/>
              <a:pPr/>
              <a:t>10/15/2024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F1E1AE-4A48-416A-B53E-03B36FDB5D38}" type="slidenum">
              <a:rPr lang="en-US" smtClean="0"/>
              <a:pPr/>
              <a:t>‹#›</a:t>
            </a:fld>
            <a:endParaRPr lang="en-US"/>
          </a:p>
        </p:txBody>
      </p:sp>
    </p:spTree>
    <p:extLst>
      <p:ext uri="{BB962C8B-B14F-4D97-AF65-F5344CB8AC3E}">
        <p14:creationId xmlns:p14="http://schemas.microsoft.com/office/powerpoint/2010/main" val="4057084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While </a:t>
            </a:r>
            <a:r>
              <a:rPr lang="en-US" b="1" dirty="0" smtClean="0"/>
              <a:t>processor speed has grown rapidly</a:t>
            </a:r>
            <a:r>
              <a:rPr lang="en-US" dirty="0" smtClean="0"/>
              <a:t>, the speed with which </a:t>
            </a:r>
            <a:r>
              <a:rPr lang="en-US" b="1" dirty="0" smtClean="0"/>
              <a:t>data can be transferred </a:t>
            </a:r>
            <a:r>
              <a:rPr lang="en-US" dirty="0" smtClean="0"/>
              <a:t>between main memory and the processor has </a:t>
            </a:r>
            <a:r>
              <a:rPr lang="en-US" b="1" dirty="0" smtClean="0"/>
              <a:t>lagged badly. </a:t>
            </a:r>
          </a:p>
          <a:p>
            <a:endParaRPr lang="en-US" dirty="0"/>
          </a:p>
        </p:txBody>
      </p:sp>
      <p:sp>
        <p:nvSpPr>
          <p:cNvPr id="4" name="Slide Number Placeholder 3"/>
          <p:cNvSpPr>
            <a:spLocks noGrp="1"/>
          </p:cNvSpPr>
          <p:nvPr>
            <p:ph type="sldNum" sz="quarter" idx="10"/>
          </p:nvPr>
        </p:nvSpPr>
        <p:spPr/>
        <p:txBody>
          <a:bodyPr/>
          <a:lstStyle/>
          <a:p>
            <a:fld id="{13F1E1AE-4A48-416A-B53E-03B36FDB5D38}" type="slidenum">
              <a:rPr lang="en-US" smtClean="0"/>
              <a:pPr/>
              <a:t>19</a:t>
            </a:fld>
            <a:endParaRPr lang="en-US"/>
          </a:p>
        </p:txBody>
      </p:sp>
    </p:spTree>
    <p:extLst>
      <p:ext uri="{BB962C8B-B14F-4D97-AF65-F5344CB8AC3E}">
        <p14:creationId xmlns:p14="http://schemas.microsoft.com/office/powerpoint/2010/main" val="1562248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97A01899-FE34-4880-85A0-11E587E20077}" type="datetime1">
              <a:rPr lang="en-US" smtClean="0"/>
              <a:t>10/15/2024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3EF80EFA-36AE-410C-A1D3-AA024E16FD9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F8EAFE-9EB8-42C5-8386-D57DAC149724}" type="datetime1">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80EFA-36AE-410C-A1D3-AA024E16FD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4973F1F5-8EB6-4197-B04C-89751E49A964}" type="datetime1">
              <a:rPr lang="en-US" smtClean="0"/>
              <a:t>10/15/2024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3EF80EFA-36AE-410C-A1D3-AA024E16FD9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61D3331-213F-43E6-815C-A100D58283B5}" type="datetime1">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EF80EFA-36AE-410C-A1D3-AA024E16FD9D}"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44DCF5A5-8670-424E-B898-AB12E8AB786F}" type="datetime1">
              <a:rPr lang="en-US" smtClean="0"/>
              <a:t>10/15/2024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EF80EFA-36AE-410C-A1D3-AA024E16FD9D}"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3E95760A-DDCD-45D7-9B3B-1F06729D74AB}" type="datetime1">
              <a:rPr lang="en-US" smtClean="0"/>
              <a:t>10/15/2024</a:t>
            </a:fld>
            <a:endParaRPr lang="en-US"/>
          </a:p>
        </p:txBody>
      </p:sp>
      <p:sp>
        <p:nvSpPr>
          <p:cNvPr id="10" name="Slide Number Placeholder 9"/>
          <p:cNvSpPr>
            <a:spLocks noGrp="1"/>
          </p:cNvSpPr>
          <p:nvPr>
            <p:ph type="sldNum" sz="quarter" idx="16"/>
          </p:nvPr>
        </p:nvSpPr>
        <p:spPr/>
        <p:txBody>
          <a:bodyPr rtlCol="0"/>
          <a:lstStyle/>
          <a:p>
            <a:fld id="{3EF80EFA-36AE-410C-A1D3-AA024E16FD9D}"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5925A0A5-5D21-41F9-8BB7-3934DAE1D00D}" type="datetime1">
              <a:rPr lang="en-US" smtClean="0"/>
              <a:t>10/15/2024</a:t>
            </a:fld>
            <a:endParaRPr lang="en-US"/>
          </a:p>
        </p:txBody>
      </p:sp>
      <p:sp>
        <p:nvSpPr>
          <p:cNvPr id="12" name="Slide Number Placeholder 11"/>
          <p:cNvSpPr>
            <a:spLocks noGrp="1"/>
          </p:cNvSpPr>
          <p:nvPr>
            <p:ph type="sldNum" sz="quarter" idx="16"/>
          </p:nvPr>
        </p:nvSpPr>
        <p:spPr/>
        <p:txBody>
          <a:bodyPr rtlCol="0"/>
          <a:lstStyle/>
          <a:p>
            <a:fld id="{3EF80EFA-36AE-410C-A1D3-AA024E16FD9D}"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020990-BCE6-4A51-9104-D431A1681F6D}" type="datetime1">
              <a:rPr lang="en-US" smtClean="0"/>
              <a:t>10/15/2024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3EF80EFA-36AE-410C-A1D3-AA024E16FD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D6C840-1E64-4F7D-882E-3B658FE16AC6}" type="datetime1">
              <a:rPr lang="en-US" smtClean="0"/>
              <a:t>10/15/2024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3EF80EFA-36AE-410C-A1D3-AA024E16FD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B8FBA90-710D-4A44-BD8A-1D5F0F896B14}" type="datetime1">
              <a:rPr lang="en-US" smtClean="0"/>
              <a:t>10/15/2024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3EF80EFA-36AE-410C-A1D3-AA024E16FD9D}"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79BA527D-B936-4D76-B4E1-46DB8C117D93}" type="datetime1">
              <a:rPr lang="en-US" smtClean="0"/>
              <a:t>10/15/2024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3EF80EFA-36AE-410C-A1D3-AA024E16FD9D}"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B0AB4E4-AF31-4534-B2FF-F14028B71C39}" type="datetime1">
              <a:rPr lang="en-US" smtClean="0"/>
              <a:t>10/15/2024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EF80EFA-36AE-410C-A1D3-AA024E16FD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8720" y="3399861"/>
            <a:ext cx="7498080" cy="1828800"/>
          </a:xfrm>
        </p:spPr>
        <p:txBody>
          <a:bodyPr>
            <a:normAutofit fontScale="90000"/>
          </a:bodyPr>
          <a:lstStyle/>
          <a:p>
            <a:pPr algn="ctr"/>
            <a:r>
              <a:rPr lang="en-US" b="1" dirty="0" smtClean="0"/>
              <a:t>Advanced </a:t>
            </a:r>
            <a:r>
              <a:rPr lang="en-US" b="1" dirty="0"/>
              <a:t>Processor Organization and Performance </a:t>
            </a:r>
            <a:r>
              <a:rPr lang="en-US" b="1" dirty="0" smtClean="0"/>
              <a:t>Optimization</a:t>
            </a:r>
            <a:endParaRPr lang="en-US" b="1" dirty="0"/>
          </a:p>
        </p:txBody>
      </p:sp>
      <p:sp>
        <p:nvSpPr>
          <p:cNvPr id="3" name="Subtitle 2"/>
          <p:cNvSpPr>
            <a:spLocks noGrp="1"/>
          </p:cNvSpPr>
          <p:nvPr>
            <p:ph type="subTitle" idx="1"/>
          </p:nvPr>
        </p:nvSpPr>
        <p:spPr/>
        <p:txBody>
          <a:bodyPr>
            <a:normAutofit fontScale="85000" lnSpcReduction="20000"/>
          </a:bodyPr>
          <a:lstStyle/>
          <a:p>
            <a:r>
              <a:rPr lang="en-US" dirty="0" smtClean="0"/>
              <a:t>CA_OS- CH2 – </a:t>
            </a:r>
            <a:r>
              <a:rPr lang="en-US" b="1" dirty="0"/>
              <a:t>Advanced Processor Organization and Performance </a:t>
            </a:r>
            <a:r>
              <a:rPr lang="en-US" b="1" dirty="0" smtClean="0"/>
              <a:t>Optimization</a:t>
            </a:r>
            <a:r>
              <a:rPr lang="en-US" dirty="0" smtClean="0"/>
              <a:t>	</a:t>
            </a:r>
            <a:endParaRPr lang="en-US" dirty="0"/>
          </a:p>
        </p:txBody>
      </p:sp>
      <p:sp>
        <p:nvSpPr>
          <p:cNvPr id="4" name="Title 1"/>
          <p:cNvSpPr txBox="1">
            <a:spLocks/>
          </p:cNvSpPr>
          <p:nvPr/>
        </p:nvSpPr>
        <p:spPr>
          <a:xfrm>
            <a:off x="1219200" y="1524000"/>
            <a:ext cx="6477000" cy="1828800"/>
          </a:xfrm>
          <a:prstGeom prst="rect">
            <a:avLst/>
          </a:prstGeom>
        </p:spPr>
        <p:txBody>
          <a:bodyPr vert="horz" anchor="b">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all" spc="0" normalizeH="0" baseline="0" noProof="0" dirty="0" smtClean="0">
                <a:ln>
                  <a:noFill/>
                </a:ln>
                <a:solidFill>
                  <a:schemeClr val="tx2"/>
                </a:solidFill>
                <a:effectLst/>
                <a:uLnTx/>
                <a:uFillTx/>
                <a:latin typeface="+mj-lt"/>
                <a:ea typeface="+mj-ea"/>
                <a:cs typeface="+mj-cs"/>
              </a:rPr>
              <a:t>Chapter TWO</a:t>
            </a:r>
            <a:endParaRPr kumimoji="0" lang="en-US" sz="4400" b="0" i="0" u="none" strike="noStrike" kern="1200" cap="all" spc="0" normalizeH="0" baseline="0" noProof="0" dirty="0">
              <a:ln>
                <a:noFill/>
              </a:ln>
              <a:solidFill>
                <a:schemeClr val="tx2"/>
              </a:solidFill>
              <a:effectLst/>
              <a:uLnTx/>
              <a:uFillTx/>
              <a:latin typeface="+mj-lt"/>
              <a:ea typeface="+mj-ea"/>
              <a:cs typeface="+mj-cs"/>
            </a:endParaRPr>
          </a:p>
        </p:txBody>
      </p:sp>
      <p:sp>
        <p:nvSpPr>
          <p:cNvPr id="5" name="Date Placeholder 4"/>
          <p:cNvSpPr>
            <a:spLocks noGrp="1"/>
          </p:cNvSpPr>
          <p:nvPr>
            <p:ph type="dt" sz="half" idx="10"/>
          </p:nvPr>
        </p:nvSpPr>
        <p:spPr/>
        <p:txBody>
          <a:bodyPr/>
          <a:lstStyle/>
          <a:p>
            <a:fld id="{E3147A4E-379A-45CB-AEC7-4E1F12A62B74}" type="datetime1">
              <a:rPr lang="en-US" smtClean="0"/>
              <a:t>10/15/2024</a:t>
            </a:fld>
            <a:endParaRPr lang="en-US"/>
          </a:p>
        </p:txBody>
      </p:sp>
      <p:sp>
        <p:nvSpPr>
          <p:cNvPr id="6" name="Slide Number Placeholder 5"/>
          <p:cNvSpPr>
            <a:spLocks noGrp="1"/>
          </p:cNvSpPr>
          <p:nvPr>
            <p:ph type="sldNum" sz="quarter" idx="12"/>
          </p:nvPr>
        </p:nvSpPr>
        <p:spPr/>
        <p:txBody>
          <a:bodyPr/>
          <a:lstStyle/>
          <a:p>
            <a:fld id="{3EF80EFA-36AE-410C-A1D3-AA024E16FD9D}" type="slidenum">
              <a:rPr lang="en-US" smtClean="0"/>
              <a:pPr/>
              <a:t>1</a:t>
            </a:fld>
            <a:endParaRPr lang="en-US"/>
          </a:p>
        </p:txBody>
      </p:sp>
      <p:pic>
        <p:nvPicPr>
          <p:cNvPr id="7" name="Picture 6" descr="Addis_Ababa_University_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821" y="228600"/>
            <a:ext cx="1808163" cy="2057400"/>
          </a:xfrm>
          <a:prstGeom prst="rect">
            <a:avLst/>
          </a:prstGeom>
          <a:noFill/>
          <a:ln>
            <a:noFill/>
          </a:ln>
        </p:spPr>
      </p:pic>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bwMode="auto">
          <a:xfrm>
            <a:off x="6781800" y="609600"/>
            <a:ext cx="2203704" cy="1383914"/>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sz="quarter" idx="1"/>
          </p:nvPr>
        </p:nvSpPr>
        <p:spPr/>
        <p:txBody>
          <a:bodyPr>
            <a:normAutofit fontScale="62500" lnSpcReduction="20000"/>
          </a:bodyPr>
          <a:lstStyle/>
          <a:p>
            <a:pPr fontAlgn="base"/>
            <a:r>
              <a:rPr lang="en-US" b="1" dirty="0"/>
              <a:t>Processor speed</a:t>
            </a:r>
          </a:p>
          <a:p>
            <a:pPr lvl="1" fontAlgn="base"/>
            <a:r>
              <a:rPr lang="en-US" dirty="0"/>
              <a:t>The speed of the processor, measured in GHz (gigahertz), determines how quickly the computer can execute instructions and process data.</a:t>
            </a:r>
          </a:p>
          <a:p>
            <a:pPr fontAlgn="base"/>
            <a:r>
              <a:rPr lang="en-US" b="1" dirty="0"/>
              <a:t>Memory</a:t>
            </a:r>
          </a:p>
          <a:p>
            <a:pPr lvl="1" fontAlgn="base"/>
            <a:r>
              <a:rPr lang="en-US" dirty="0"/>
              <a:t>The amount and speed of the memory, including RAM (random access memory) and cache memory, can impact how quickly data can be accessed and processed by the computer.</a:t>
            </a:r>
          </a:p>
          <a:p>
            <a:pPr fontAlgn="base"/>
            <a:r>
              <a:rPr lang="en-US" b="1" dirty="0"/>
              <a:t>Storage</a:t>
            </a:r>
          </a:p>
          <a:p>
            <a:pPr lvl="1" fontAlgn="base"/>
            <a:r>
              <a:rPr lang="en-US" dirty="0"/>
              <a:t>The speed and capacity of the storage devices, including hard drives and solid-state drives (SSDs), can impact the speed at which data can be stored and retrieved</a:t>
            </a:r>
            <a:r>
              <a:rPr lang="en-US" dirty="0" smtClean="0"/>
              <a:t>.</a:t>
            </a:r>
            <a:endParaRPr lang="en-US" dirty="0"/>
          </a:p>
        </p:txBody>
      </p:sp>
      <p:sp>
        <p:nvSpPr>
          <p:cNvPr id="9" name="Content Placeholder 8"/>
          <p:cNvSpPr>
            <a:spLocks noGrp="1"/>
          </p:cNvSpPr>
          <p:nvPr>
            <p:ph sz="quarter" idx="2"/>
          </p:nvPr>
        </p:nvSpPr>
        <p:spPr/>
        <p:txBody>
          <a:bodyPr>
            <a:normAutofit fontScale="62500" lnSpcReduction="20000"/>
          </a:bodyPr>
          <a:lstStyle/>
          <a:p>
            <a:pPr fontAlgn="base"/>
            <a:r>
              <a:rPr lang="en-US" b="1" dirty="0"/>
              <a:t>I/O devices</a:t>
            </a:r>
          </a:p>
          <a:p>
            <a:pPr lvl="1" fontAlgn="base"/>
            <a:r>
              <a:rPr lang="en-US" dirty="0"/>
              <a:t>The speed and efficiency of input/output devices, such as keyboards, mice, and displays, can impact the overall performance of the system.</a:t>
            </a:r>
          </a:p>
          <a:p>
            <a:pPr fontAlgn="base"/>
            <a:r>
              <a:rPr lang="en-US" b="1" dirty="0"/>
              <a:t>Software optimization</a:t>
            </a:r>
          </a:p>
          <a:p>
            <a:pPr lvl="1" fontAlgn="base"/>
            <a:r>
              <a:rPr lang="en-US" dirty="0"/>
              <a:t>The efficiency of the software running on the system, including operating systems and applications, can impact how quickly tasks can be completed</a:t>
            </a:r>
            <a:r>
              <a:rPr lang="en-US" dirty="0" smtClean="0"/>
              <a:t>.</a:t>
            </a:r>
            <a:endParaRPr lang="en-US" dirty="0"/>
          </a:p>
        </p:txBody>
      </p:sp>
      <p:sp>
        <p:nvSpPr>
          <p:cNvPr id="3" name="Date Placeholder 2"/>
          <p:cNvSpPr>
            <a:spLocks noGrp="1"/>
          </p:cNvSpPr>
          <p:nvPr>
            <p:ph type="dt" sz="half" idx="15"/>
          </p:nvPr>
        </p:nvSpPr>
        <p:spPr/>
        <p:txBody>
          <a:bodyPr/>
          <a:lstStyle/>
          <a:p>
            <a:fld id="{882C0123-D37A-4CBC-9247-44BEB97176AC}" type="datetime1">
              <a:rPr lang="en-US" smtClean="0"/>
              <a:t>10/15/2024</a:t>
            </a:fld>
            <a:endParaRPr lang="en-US"/>
          </a:p>
        </p:txBody>
      </p:sp>
      <p:sp>
        <p:nvSpPr>
          <p:cNvPr id="5" name="Slide Number Placeholder 4"/>
          <p:cNvSpPr>
            <a:spLocks noGrp="1"/>
          </p:cNvSpPr>
          <p:nvPr>
            <p:ph type="sldNum" sz="quarter" idx="16"/>
          </p:nvPr>
        </p:nvSpPr>
        <p:spPr/>
        <p:txBody>
          <a:bodyPr>
            <a:normAutofit fontScale="85000" lnSpcReduction="20000"/>
          </a:bodyPr>
          <a:lstStyle/>
          <a:p>
            <a:fld id="{3EF80EFA-36AE-410C-A1D3-AA024E16FD9D}" type="slidenum">
              <a:rPr lang="en-US" smtClean="0"/>
              <a:pPr/>
              <a:t>10</a:t>
            </a:fld>
            <a:endParaRPr lang="en-US"/>
          </a:p>
        </p:txBody>
      </p:sp>
      <p:sp>
        <p:nvSpPr>
          <p:cNvPr id="4" name="Footer Placeholder 3"/>
          <p:cNvSpPr>
            <a:spLocks noGrp="1"/>
          </p:cNvSpPr>
          <p:nvPr>
            <p:ph type="ftr" sz="quarter" idx="17"/>
          </p:nvPr>
        </p:nvSpPr>
        <p:spPr/>
        <p:txBody>
          <a:bodyPr/>
          <a:lstStyle/>
          <a:p>
            <a:r>
              <a:rPr lang="en-US" smtClean="0"/>
              <a:t>Andargachew A.</a:t>
            </a:r>
            <a:endParaRPr lang="en-US"/>
          </a:p>
        </p:txBody>
      </p:sp>
    </p:spTree>
    <p:extLst>
      <p:ext uri="{BB962C8B-B14F-4D97-AF65-F5344CB8AC3E}">
        <p14:creationId xmlns:p14="http://schemas.microsoft.com/office/powerpoint/2010/main" val="4666161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11</a:t>
            </a:fld>
            <a:endParaRPr lang="en-US"/>
          </a:p>
        </p:txBody>
      </p:sp>
      <p:sp>
        <p:nvSpPr>
          <p:cNvPr id="6" name="Content Placeholder 5"/>
          <p:cNvSpPr>
            <a:spLocks noGrp="1"/>
          </p:cNvSpPr>
          <p:nvPr>
            <p:ph sz="quarter" idx="1"/>
          </p:nvPr>
        </p:nvSpPr>
        <p:spPr/>
        <p:txBody>
          <a:bodyPr/>
          <a:lstStyle/>
          <a:p>
            <a:r>
              <a:rPr lang="en-US" dirty="0"/>
              <a:t>Improving the performance of a computer system typically involves optimizing one or more of these factors to </a:t>
            </a:r>
            <a:r>
              <a:rPr lang="en-US" b="1" dirty="0"/>
              <a:t>reduce the time and resources required</a:t>
            </a:r>
            <a:r>
              <a:rPr lang="en-US" dirty="0"/>
              <a:t> to complete tasks. </a:t>
            </a:r>
            <a:r>
              <a:rPr lang="en-US" dirty="0" smtClean="0"/>
              <a:t>This </a:t>
            </a:r>
            <a:r>
              <a:rPr lang="en-US" dirty="0"/>
              <a:t>can involve </a:t>
            </a:r>
            <a:endParaRPr lang="en-US" dirty="0" smtClean="0"/>
          </a:p>
          <a:p>
            <a:pPr lvl="1"/>
            <a:r>
              <a:rPr lang="en-US" b="1" dirty="0" smtClean="0"/>
              <a:t>Upgrading </a:t>
            </a:r>
            <a:r>
              <a:rPr lang="en-US" b="1" dirty="0"/>
              <a:t>hardware components</a:t>
            </a:r>
            <a:r>
              <a:rPr lang="en-US" dirty="0"/>
              <a:t>, </a:t>
            </a:r>
            <a:endParaRPr lang="en-US" dirty="0" smtClean="0"/>
          </a:p>
          <a:p>
            <a:pPr lvl="1"/>
            <a:r>
              <a:rPr lang="en-US" b="1" dirty="0" smtClean="0"/>
              <a:t>Optimizing </a:t>
            </a:r>
            <a:r>
              <a:rPr lang="en-US" b="1" dirty="0"/>
              <a:t>software</a:t>
            </a:r>
            <a:r>
              <a:rPr lang="en-US" dirty="0"/>
              <a:t>, and </a:t>
            </a:r>
            <a:endParaRPr lang="en-US" dirty="0" smtClean="0"/>
          </a:p>
          <a:p>
            <a:pPr lvl="1"/>
            <a:r>
              <a:rPr lang="en-US" b="1" dirty="0" smtClean="0"/>
              <a:t>Using </a:t>
            </a:r>
            <a:r>
              <a:rPr lang="en-US" b="1" dirty="0"/>
              <a:t>specialized performance-tuning tools </a:t>
            </a:r>
            <a:r>
              <a:rPr lang="en-US" dirty="0"/>
              <a:t>to identify and address bottlenecks in the system.</a:t>
            </a:r>
          </a:p>
        </p:txBody>
      </p:sp>
    </p:spTree>
    <p:extLst>
      <p:ext uri="{BB962C8B-B14F-4D97-AF65-F5344CB8AC3E}">
        <p14:creationId xmlns:p14="http://schemas.microsoft.com/office/powerpoint/2010/main" val="28397273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12</a:t>
            </a:fld>
            <a:endParaRPr lang="en-US"/>
          </a:p>
        </p:txBody>
      </p:sp>
      <p:sp>
        <p:nvSpPr>
          <p:cNvPr id="6" name="Content Placeholder 5"/>
          <p:cNvSpPr>
            <a:spLocks noGrp="1"/>
          </p:cNvSpPr>
          <p:nvPr>
            <p:ph sz="quarter" idx="1"/>
          </p:nvPr>
        </p:nvSpPr>
        <p:spPr/>
        <p:txBody>
          <a:bodyPr/>
          <a:lstStyle/>
          <a:p>
            <a:r>
              <a:rPr lang="en-US" b="1" dirty="0"/>
              <a:t>Computer performance</a:t>
            </a:r>
            <a:r>
              <a:rPr lang="en-US" dirty="0"/>
              <a:t> is the amount of work accomplished by a computer system. The word performance in computer performance means “How well is the computer doing the work it is supposed to do?”. </a:t>
            </a:r>
            <a:endParaRPr lang="en-US" dirty="0" smtClean="0"/>
          </a:p>
          <a:p>
            <a:r>
              <a:rPr lang="en-US" dirty="0" smtClean="0"/>
              <a:t>It </a:t>
            </a:r>
            <a:r>
              <a:rPr lang="en-US" dirty="0"/>
              <a:t>basically depends on </a:t>
            </a:r>
            <a:endParaRPr lang="en-US" dirty="0" smtClean="0"/>
          </a:p>
          <a:p>
            <a:pPr lvl="1"/>
            <a:r>
              <a:rPr lang="en-US" dirty="0" smtClean="0"/>
              <a:t>The </a:t>
            </a:r>
            <a:r>
              <a:rPr lang="en-US" dirty="0"/>
              <a:t>response time, </a:t>
            </a:r>
            <a:endParaRPr lang="en-US" dirty="0" smtClean="0"/>
          </a:p>
          <a:p>
            <a:pPr lvl="1"/>
            <a:r>
              <a:rPr lang="en-US" dirty="0"/>
              <a:t>T</a:t>
            </a:r>
            <a:r>
              <a:rPr lang="en-US" dirty="0" smtClean="0"/>
              <a:t>hroughput</a:t>
            </a:r>
            <a:r>
              <a:rPr lang="en-US" dirty="0"/>
              <a:t>, and </a:t>
            </a:r>
            <a:endParaRPr lang="en-US" dirty="0" smtClean="0"/>
          </a:p>
          <a:p>
            <a:pPr lvl="1"/>
            <a:r>
              <a:rPr lang="en-US" dirty="0"/>
              <a:t>E</a:t>
            </a:r>
            <a:r>
              <a:rPr lang="en-US" dirty="0" smtClean="0"/>
              <a:t>xecution </a:t>
            </a:r>
            <a:r>
              <a:rPr lang="en-US" dirty="0"/>
              <a:t>time of a computer system.</a:t>
            </a:r>
          </a:p>
        </p:txBody>
      </p:sp>
    </p:spTree>
    <p:extLst>
      <p:ext uri="{BB962C8B-B14F-4D97-AF65-F5344CB8AC3E}">
        <p14:creationId xmlns:p14="http://schemas.microsoft.com/office/powerpoint/2010/main" val="3675733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13</a:t>
            </a:fld>
            <a:endParaRPr lang="en-US"/>
          </a:p>
        </p:txBody>
      </p:sp>
      <p:sp>
        <p:nvSpPr>
          <p:cNvPr id="6" name="Content Placeholder 5"/>
          <p:cNvSpPr>
            <a:spLocks noGrp="1"/>
          </p:cNvSpPr>
          <p:nvPr>
            <p:ph sz="quarter" idx="1"/>
          </p:nvPr>
        </p:nvSpPr>
        <p:spPr/>
        <p:txBody>
          <a:bodyPr>
            <a:normAutofit fontScale="92500" lnSpcReduction="20000"/>
          </a:bodyPr>
          <a:lstStyle/>
          <a:p>
            <a:pPr fontAlgn="base"/>
            <a:r>
              <a:rPr lang="en-US" b="1" dirty="0"/>
              <a:t>Response time </a:t>
            </a:r>
            <a:r>
              <a:rPr lang="en-US" dirty="0"/>
              <a:t>is the time from the start to completion of a task. This also includes:</a:t>
            </a:r>
          </a:p>
          <a:p>
            <a:pPr lvl="1" fontAlgn="base"/>
            <a:r>
              <a:rPr lang="en-US" dirty="0"/>
              <a:t>Operating system overhead.</a:t>
            </a:r>
          </a:p>
          <a:p>
            <a:pPr lvl="1" fontAlgn="base"/>
            <a:r>
              <a:rPr lang="en-US" dirty="0"/>
              <a:t>Waiting for I/O and other processes</a:t>
            </a:r>
          </a:p>
          <a:p>
            <a:pPr lvl="1" fontAlgn="base"/>
            <a:r>
              <a:rPr lang="en-US" dirty="0"/>
              <a:t>Accessing disk and memory</a:t>
            </a:r>
          </a:p>
          <a:p>
            <a:pPr lvl="1" fontAlgn="base"/>
            <a:r>
              <a:rPr lang="en-US" dirty="0"/>
              <a:t>Time spent executing on the CPU or execution time</a:t>
            </a:r>
            <a:r>
              <a:rPr lang="en-US" dirty="0" smtClean="0"/>
              <a:t>.</a:t>
            </a:r>
          </a:p>
          <a:p>
            <a:pPr fontAlgn="base"/>
            <a:r>
              <a:rPr lang="en-US" b="1" dirty="0"/>
              <a:t>Throughput</a:t>
            </a:r>
            <a:r>
              <a:rPr lang="en-US" dirty="0"/>
              <a:t> is the total amount of work done in a given time. </a:t>
            </a:r>
            <a:endParaRPr lang="en-US" dirty="0" smtClean="0"/>
          </a:p>
          <a:p>
            <a:pPr fontAlgn="base"/>
            <a:r>
              <a:rPr lang="en-US" b="1" dirty="0" smtClean="0"/>
              <a:t>CPU </a:t>
            </a:r>
            <a:r>
              <a:rPr lang="en-US" b="1" dirty="0"/>
              <a:t>execution time</a:t>
            </a:r>
            <a:r>
              <a:rPr lang="en-US" dirty="0"/>
              <a:t> is the total time a CPU spends computing on a given task. </a:t>
            </a:r>
            <a:endParaRPr lang="en-US" dirty="0" smtClean="0"/>
          </a:p>
          <a:p>
            <a:pPr lvl="1" fontAlgn="base"/>
            <a:r>
              <a:rPr lang="en-US" dirty="0" smtClean="0"/>
              <a:t>It </a:t>
            </a:r>
            <a:r>
              <a:rPr lang="en-US" dirty="0"/>
              <a:t>also excludes time for I/O or running other programs. This is also referred to as simply CPU time. </a:t>
            </a:r>
            <a:endParaRPr lang="en-US" b="1" dirty="0"/>
          </a:p>
        </p:txBody>
      </p:sp>
    </p:spTree>
    <p:extLst>
      <p:ext uri="{BB962C8B-B14F-4D97-AF65-F5344CB8AC3E}">
        <p14:creationId xmlns:p14="http://schemas.microsoft.com/office/powerpoint/2010/main" val="18770105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14</a:t>
            </a:fld>
            <a:endParaRPr lang="en-US"/>
          </a:p>
        </p:txBody>
      </p:sp>
      <p:sp>
        <p:nvSpPr>
          <p:cNvPr id="6" name="Content Placeholder 5"/>
          <p:cNvSpPr>
            <a:spLocks noGrp="1"/>
          </p:cNvSpPr>
          <p:nvPr>
            <p:ph sz="quarter" idx="1"/>
          </p:nvPr>
        </p:nvSpPr>
        <p:spPr/>
        <p:txBody>
          <a:bodyPr>
            <a:normAutofit lnSpcReduction="10000"/>
          </a:bodyPr>
          <a:lstStyle/>
          <a:p>
            <a:r>
              <a:rPr lang="en-US" b="1" dirty="0"/>
              <a:t>Performance</a:t>
            </a:r>
            <a:r>
              <a:rPr lang="en-US" dirty="0"/>
              <a:t> is determined by execution time as performance is inversely proportional to execution time.</a:t>
            </a:r>
          </a:p>
          <a:p>
            <a:pPr lvl="1"/>
            <a:r>
              <a:rPr lang="en-US" b="1" dirty="0" smtClean="0"/>
              <a:t>Performance = (1 / Execution time)</a:t>
            </a:r>
          </a:p>
          <a:p>
            <a:pPr marL="274320" lvl="1" indent="0">
              <a:buNone/>
            </a:pPr>
            <a:r>
              <a:rPr lang="en-US" dirty="0" smtClean="0"/>
              <a:t>and</a:t>
            </a:r>
          </a:p>
          <a:p>
            <a:pPr lvl="1"/>
            <a:r>
              <a:rPr lang="en-US" dirty="0" smtClean="0"/>
              <a:t>(Performance of A / </a:t>
            </a:r>
            <a:r>
              <a:rPr lang="en-US" dirty="0"/>
              <a:t>Performance </a:t>
            </a:r>
            <a:r>
              <a:rPr lang="en-US" dirty="0" smtClean="0"/>
              <a:t>of B) = (Execution Time of B / Execution </a:t>
            </a:r>
            <a:r>
              <a:rPr lang="en-US" dirty="0"/>
              <a:t>Time of </a:t>
            </a:r>
            <a:r>
              <a:rPr lang="en-US" dirty="0" smtClean="0"/>
              <a:t>A)</a:t>
            </a:r>
          </a:p>
          <a:p>
            <a:r>
              <a:rPr lang="en-US" dirty="0"/>
              <a:t>If given that Processor A is faster than processor B, that means execution time of A is less than that of execution time of B.</a:t>
            </a:r>
          </a:p>
        </p:txBody>
      </p:sp>
    </p:spTree>
    <p:extLst>
      <p:ext uri="{BB962C8B-B14F-4D97-AF65-F5344CB8AC3E}">
        <p14:creationId xmlns:p14="http://schemas.microsoft.com/office/powerpoint/2010/main" val="34873774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15</a:t>
            </a:fld>
            <a:endParaRPr lang="en-US"/>
          </a:p>
        </p:txBody>
      </p:sp>
      <p:sp>
        <p:nvSpPr>
          <p:cNvPr id="6" name="Content Placeholder 5"/>
          <p:cNvSpPr>
            <a:spLocks noGrp="1"/>
          </p:cNvSpPr>
          <p:nvPr>
            <p:ph sz="quarter" idx="1"/>
          </p:nvPr>
        </p:nvSpPr>
        <p:spPr/>
        <p:txBody>
          <a:bodyPr>
            <a:normAutofit lnSpcReduction="10000"/>
          </a:bodyPr>
          <a:lstStyle/>
          <a:p>
            <a:r>
              <a:rPr lang="en-US" b="1" dirty="0" smtClean="0"/>
              <a:t>Example:</a:t>
            </a:r>
          </a:p>
          <a:p>
            <a:pPr lvl="1"/>
            <a:r>
              <a:rPr lang="en-US" dirty="0"/>
              <a:t>Machine A runs a program in 100 seconds, Machine B runs the same program in 125 </a:t>
            </a:r>
            <a:r>
              <a:rPr lang="en-US" dirty="0" smtClean="0"/>
              <a:t>seconds</a:t>
            </a:r>
          </a:p>
          <a:p>
            <a:pPr lvl="1"/>
            <a:r>
              <a:rPr lang="en-US" dirty="0"/>
              <a:t>(Performance of A /  Performance of B) </a:t>
            </a:r>
            <a:r>
              <a:rPr lang="en-US" dirty="0" smtClean="0"/>
              <a:t>= </a:t>
            </a:r>
            <a:r>
              <a:rPr lang="en-US" dirty="0"/>
              <a:t>(Execution Time of B / Execution Time of A) </a:t>
            </a:r>
          </a:p>
          <a:p>
            <a:pPr lvl="1"/>
            <a:r>
              <a:rPr lang="en-US" dirty="0"/>
              <a:t>= 125 / 100 = </a:t>
            </a:r>
            <a:r>
              <a:rPr lang="en-US" dirty="0" smtClean="0"/>
              <a:t>1.25</a:t>
            </a:r>
          </a:p>
          <a:p>
            <a:r>
              <a:rPr lang="en-US" dirty="0"/>
              <a:t>That means </a:t>
            </a:r>
            <a:r>
              <a:rPr lang="en-US" b="1" dirty="0"/>
              <a:t>machine A is 1.25 times faster than Machine B</a:t>
            </a:r>
            <a:r>
              <a:rPr lang="en-US" dirty="0"/>
              <a:t>. And, the time to execute a given program can be computed as</a:t>
            </a:r>
            <a:r>
              <a:rPr lang="en-US" dirty="0" smtClean="0"/>
              <a:t>:</a:t>
            </a:r>
          </a:p>
          <a:p>
            <a:pPr lvl="1"/>
            <a:r>
              <a:rPr lang="en-US" b="1" dirty="0"/>
              <a:t>Execution time  = CPU clock cycles x clock cycle time</a:t>
            </a:r>
          </a:p>
        </p:txBody>
      </p:sp>
    </p:spTree>
    <p:extLst>
      <p:ext uri="{BB962C8B-B14F-4D97-AF65-F5344CB8AC3E}">
        <p14:creationId xmlns:p14="http://schemas.microsoft.com/office/powerpoint/2010/main" val="398871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16</a:t>
            </a:fld>
            <a:endParaRPr lang="en-US"/>
          </a:p>
        </p:txBody>
      </p:sp>
      <p:sp>
        <p:nvSpPr>
          <p:cNvPr id="6" name="Content Placeholder 5"/>
          <p:cNvSpPr>
            <a:spLocks noGrp="1"/>
          </p:cNvSpPr>
          <p:nvPr>
            <p:ph sz="quarter" idx="1"/>
          </p:nvPr>
        </p:nvSpPr>
        <p:spPr/>
        <p:txBody>
          <a:bodyPr>
            <a:normAutofit lnSpcReduction="10000"/>
          </a:bodyPr>
          <a:lstStyle/>
          <a:p>
            <a:r>
              <a:rPr lang="en-US" dirty="0"/>
              <a:t>The number of CPU clock cycles can be determined by</a:t>
            </a:r>
            <a:r>
              <a:rPr lang="en-US" dirty="0" smtClean="0"/>
              <a:t>,</a:t>
            </a:r>
          </a:p>
          <a:p>
            <a:pPr lvl="1"/>
            <a:r>
              <a:rPr lang="en-US" b="1" dirty="0"/>
              <a:t>CPU clock cycles </a:t>
            </a:r>
          </a:p>
          <a:p>
            <a:pPr marL="274320" lvl="1" indent="0">
              <a:buNone/>
            </a:pPr>
            <a:r>
              <a:rPr lang="en-US" dirty="0"/>
              <a:t>= (No. of instructions / Program ) x (Clock cycles / Instruction) </a:t>
            </a:r>
          </a:p>
          <a:p>
            <a:pPr marL="274320" lvl="1" indent="0">
              <a:buNone/>
            </a:pPr>
            <a:r>
              <a:rPr lang="en-US" dirty="0"/>
              <a:t>= Instruction Count x CPI </a:t>
            </a:r>
            <a:r>
              <a:rPr lang="en-US" dirty="0" smtClean="0"/>
              <a:t>(Clock per Instruction)</a:t>
            </a:r>
            <a:endParaRPr lang="en-US" dirty="0"/>
          </a:p>
          <a:p>
            <a:r>
              <a:rPr lang="en-US" dirty="0"/>
              <a:t>Which gives</a:t>
            </a:r>
            <a:r>
              <a:rPr lang="en-US" dirty="0" smtClean="0"/>
              <a:t>,</a:t>
            </a:r>
            <a:endParaRPr lang="en-US" dirty="0"/>
          </a:p>
          <a:p>
            <a:pPr lvl="1"/>
            <a:r>
              <a:rPr lang="en-US" b="1" dirty="0"/>
              <a:t>Execution time </a:t>
            </a:r>
          </a:p>
          <a:p>
            <a:pPr marL="274320" lvl="1" indent="0">
              <a:buNone/>
            </a:pPr>
            <a:r>
              <a:rPr lang="en-US" dirty="0" smtClean="0"/>
              <a:t>= Instruction </a:t>
            </a:r>
            <a:r>
              <a:rPr lang="en-US" dirty="0"/>
              <a:t>Count x CPI x clock cycle time</a:t>
            </a:r>
          </a:p>
          <a:p>
            <a:pPr marL="274320" lvl="1" indent="0">
              <a:buNone/>
            </a:pPr>
            <a:r>
              <a:rPr lang="en-US" dirty="0" smtClean="0"/>
              <a:t>= Instruction </a:t>
            </a:r>
            <a:r>
              <a:rPr lang="en-US" dirty="0"/>
              <a:t>Count x CPI / clock rate</a:t>
            </a:r>
          </a:p>
        </p:txBody>
      </p:sp>
    </p:spTree>
    <p:extLst>
      <p:ext uri="{BB962C8B-B14F-4D97-AF65-F5344CB8AC3E}">
        <p14:creationId xmlns:p14="http://schemas.microsoft.com/office/powerpoint/2010/main" val="41950716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17</a:t>
            </a:fld>
            <a:endParaRPr lang="en-US"/>
          </a:p>
        </p:txBody>
      </p:sp>
      <p:sp>
        <p:nvSpPr>
          <p:cNvPr id="6" name="Content Placeholder 5"/>
          <p:cNvSpPr>
            <a:spLocks noGrp="1"/>
          </p:cNvSpPr>
          <p:nvPr>
            <p:ph sz="quarter" idx="1"/>
          </p:nvPr>
        </p:nvSpPr>
        <p:spPr/>
        <p:txBody>
          <a:bodyPr>
            <a:normAutofit lnSpcReduction="10000"/>
          </a:bodyPr>
          <a:lstStyle/>
          <a:p>
            <a:r>
              <a:rPr lang="en-US" dirty="0" smtClean="0"/>
              <a:t>Units of CPU Execution Time</a:t>
            </a:r>
          </a:p>
          <a:p>
            <a:pPr marL="0" indent="0">
              <a:buNone/>
            </a:pPr>
            <a:endParaRPr lang="en-US" dirty="0" smtClean="0"/>
          </a:p>
          <a:p>
            <a:pPr marL="0" indent="0">
              <a:buNone/>
            </a:pPr>
            <a:endParaRPr lang="en-US" dirty="0" smtClean="0"/>
          </a:p>
          <a:p>
            <a:pPr fontAlgn="base"/>
            <a:r>
              <a:rPr lang="en-US" b="1" dirty="0"/>
              <a:t>How to Improve Performance?</a:t>
            </a:r>
          </a:p>
          <a:p>
            <a:pPr lvl="1" fontAlgn="base"/>
            <a:r>
              <a:rPr lang="en-US" dirty="0"/>
              <a:t>To improve performance you can either:</a:t>
            </a:r>
          </a:p>
          <a:p>
            <a:pPr lvl="2" fontAlgn="base"/>
            <a:r>
              <a:rPr lang="en-US" dirty="0"/>
              <a:t>Decrease the </a:t>
            </a:r>
            <a:r>
              <a:rPr lang="en-US" dirty="0" smtClean="0"/>
              <a:t>CPI </a:t>
            </a:r>
            <a:r>
              <a:rPr lang="en-US" dirty="0"/>
              <a:t>by using new Hardware.</a:t>
            </a:r>
          </a:p>
          <a:p>
            <a:pPr lvl="2" fontAlgn="base"/>
            <a:r>
              <a:rPr lang="en-US" dirty="0"/>
              <a:t>Decrease the clock time or Increase clock rate by reducing propagation delays or by use pipelining.</a:t>
            </a:r>
          </a:p>
          <a:p>
            <a:pPr lvl="2" fontAlgn="base"/>
            <a:r>
              <a:rPr lang="en-US" dirty="0"/>
              <a:t>Decrease the number of required cycles or improve </a:t>
            </a:r>
            <a:r>
              <a:rPr lang="en-US" dirty="0" smtClean="0"/>
              <a:t>Instruction Set Architecture (</a:t>
            </a:r>
            <a:r>
              <a:rPr lang="en-US" dirty="0"/>
              <a:t>ISA) or Compiler</a:t>
            </a:r>
            <a:r>
              <a:rPr lang="en-US" dirty="0" smtClean="0"/>
              <a:t>.</a:t>
            </a:r>
            <a:endParaRPr lang="en-US" dirty="0"/>
          </a:p>
        </p:txBody>
      </p:sp>
      <p:pic>
        <p:nvPicPr>
          <p:cNvPr id="7170" name="Picture 2" descr="CPU Execution 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7301" y="2266950"/>
            <a:ext cx="7265387"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5570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b="1" dirty="0"/>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18</a:t>
            </a:fld>
            <a:endParaRPr lang="en-US"/>
          </a:p>
        </p:txBody>
      </p:sp>
      <p:sp>
        <p:nvSpPr>
          <p:cNvPr id="6" name="Content Placeholder 5"/>
          <p:cNvSpPr>
            <a:spLocks noGrp="1"/>
          </p:cNvSpPr>
          <p:nvPr>
            <p:ph sz="quarter" idx="1"/>
          </p:nvPr>
        </p:nvSpPr>
        <p:spPr/>
        <p:txBody>
          <a:bodyPr>
            <a:normAutofit lnSpcReduction="10000"/>
          </a:bodyPr>
          <a:lstStyle/>
          <a:p>
            <a:r>
              <a:rPr lang="en-US" b="1" dirty="0" smtClean="0"/>
              <a:t>Problem?</a:t>
            </a:r>
          </a:p>
          <a:p>
            <a:pPr lvl="1"/>
            <a:r>
              <a:rPr lang="en-US" dirty="0" smtClean="0"/>
              <a:t>While </a:t>
            </a:r>
            <a:r>
              <a:rPr lang="en-US" dirty="0"/>
              <a:t>processor power has raced ahead at breakneck speed, other critical </a:t>
            </a:r>
            <a:r>
              <a:rPr lang="en-US" dirty="0" smtClean="0"/>
              <a:t>components </a:t>
            </a:r>
            <a:r>
              <a:rPr lang="en-US" dirty="0"/>
              <a:t>of the computer have not kept up. </a:t>
            </a:r>
            <a:endParaRPr lang="en-US" dirty="0" smtClean="0"/>
          </a:p>
          <a:p>
            <a:pPr lvl="1"/>
            <a:r>
              <a:rPr lang="en-US" dirty="0" smtClean="0"/>
              <a:t>The </a:t>
            </a:r>
            <a:r>
              <a:rPr lang="en-US" dirty="0"/>
              <a:t>result is a need to look for </a:t>
            </a:r>
            <a:r>
              <a:rPr lang="en-US" b="1" dirty="0" smtClean="0"/>
              <a:t>performance balance</a:t>
            </a:r>
            <a:r>
              <a:rPr lang="en-US" dirty="0" smtClean="0"/>
              <a:t>.</a:t>
            </a:r>
          </a:p>
          <a:p>
            <a:pPr lvl="2"/>
            <a:r>
              <a:rPr lang="en-US" dirty="0" smtClean="0"/>
              <a:t>It is an adjustment/tuning </a:t>
            </a:r>
            <a:r>
              <a:rPr lang="en-US" dirty="0"/>
              <a:t>of the organization and architecture to </a:t>
            </a:r>
            <a:r>
              <a:rPr lang="en-US" dirty="0" smtClean="0"/>
              <a:t>compensate for </a:t>
            </a:r>
            <a:r>
              <a:rPr lang="en-US" dirty="0"/>
              <a:t>the mismatch among the capabilities of the various components</a:t>
            </a:r>
            <a:r>
              <a:rPr lang="en-US" dirty="0" smtClean="0"/>
              <a:t>.</a:t>
            </a:r>
          </a:p>
          <a:p>
            <a:r>
              <a:rPr lang="en-US" dirty="0"/>
              <a:t>The problem created by such mismatches is particularly critical at the </a:t>
            </a:r>
            <a:r>
              <a:rPr lang="en-US" b="1" dirty="0"/>
              <a:t>interface between processor and main memory</a:t>
            </a:r>
            <a:r>
              <a:rPr lang="en-US" dirty="0"/>
              <a:t>. </a:t>
            </a:r>
          </a:p>
        </p:txBody>
      </p:sp>
    </p:spTree>
    <p:extLst>
      <p:ext uri="{BB962C8B-B14F-4D97-AF65-F5344CB8AC3E}">
        <p14:creationId xmlns:p14="http://schemas.microsoft.com/office/powerpoint/2010/main" val="5881892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vs Memory</a:t>
            </a:r>
            <a:endParaRPr lang="en-US" dirty="0"/>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19</a:t>
            </a:fld>
            <a:endParaRPr lang="en-US"/>
          </a:p>
        </p:txBody>
      </p:sp>
      <p:sp>
        <p:nvSpPr>
          <p:cNvPr id="6" name="Content Placeholder 5"/>
          <p:cNvSpPr>
            <a:spLocks noGrp="1"/>
          </p:cNvSpPr>
          <p:nvPr>
            <p:ph sz="quarter" idx="1"/>
          </p:nvPr>
        </p:nvSpPr>
        <p:spPr>
          <a:xfrm>
            <a:off x="612648" y="1600199"/>
            <a:ext cx="8153400" cy="5013131"/>
          </a:xfrm>
        </p:spPr>
        <p:txBody>
          <a:bodyPr>
            <a:normAutofit fontScale="85000" lnSpcReduction="20000"/>
          </a:bodyPr>
          <a:lstStyle/>
          <a:p>
            <a:r>
              <a:rPr lang="en-US" dirty="0"/>
              <a:t>A system architect can attack this problem in a number of ways, all of </a:t>
            </a:r>
            <a:r>
              <a:rPr lang="en-US" dirty="0" smtClean="0"/>
              <a:t>which are </a:t>
            </a:r>
            <a:r>
              <a:rPr lang="en-US" dirty="0"/>
              <a:t>reflected in contemporary computer designs. Consider the following examples:</a:t>
            </a:r>
          </a:p>
          <a:p>
            <a:pPr lvl="1"/>
            <a:r>
              <a:rPr lang="en-US" b="1" dirty="0" smtClean="0"/>
              <a:t>Increase </a:t>
            </a:r>
            <a:r>
              <a:rPr lang="en-US" b="1" dirty="0"/>
              <a:t>the number of bits </a:t>
            </a:r>
            <a:r>
              <a:rPr lang="en-US" dirty="0"/>
              <a:t>that are retrieved at one time by making </a:t>
            </a:r>
            <a:r>
              <a:rPr lang="en-US" dirty="0" smtClean="0"/>
              <a:t>DRAMs “wider</a:t>
            </a:r>
            <a:r>
              <a:rPr lang="en-US" dirty="0"/>
              <a:t>” rather than “deeper” and by using wide bus data paths.</a:t>
            </a:r>
          </a:p>
          <a:p>
            <a:pPr lvl="1"/>
            <a:r>
              <a:rPr lang="en-US" b="1" dirty="0" smtClean="0"/>
              <a:t>Change </a:t>
            </a:r>
            <a:r>
              <a:rPr lang="en-US" b="1" dirty="0"/>
              <a:t>the DRAM interface </a:t>
            </a:r>
            <a:r>
              <a:rPr lang="en-US" dirty="0"/>
              <a:t>to make it more efficient by including a cache </a:t>
            </a:r>
            <a:r>
              <a:rPr lang="en-US" dirty="0" smtClean="0"/>
              <a:t>1 or </a:t>
            </a:r>
            <a:r>
              <a:rPr lang="en-US" dirty="0"/>
              <a:t>other buffering scheme on the DRAM chip.</a:t>
            </a:r>
          </a:p>
          <a:p>
            <a:pPr lvl="1"/>
            <a:r>
              <a:rPr lang="en-US" b="1" dirty="0" smtClean="0"/>
              <a:t>Reduce </a:t>
            </a:r>
            <a:r>
              <a:rPr lang="en-US" b="1" dirty="0"/>
              <a:t>the frequency of memory access </a:t>
            </a:r>
            <a:r>
              <a:rPr lang="en-US" dirty="0"/>
              <a:t>by incorporating increasingly </a:t>
            </a:r>
            <a:r>
              <a:rPr lang="en-US" dirty="0" smtClean="0"/>
              <a:t>complex </a:t>
            </a:r>
            <a:r>
              <a:rPr lang="en-US" dirty="0"/>
              <a:t>and efficient cache structures between the processor and main </a:t>
            </a:r>
            <a:r>
              <a:rPr lang="en-US" dirty="0" smtClean="0"/>
              <a:t>memory. </a:t>
            </a:r>
          </a:p>
          <a:p>
            <a:pPr lvl="2"/>
            <a:r>
              <a:rPr lang="en-US" dirty="0" smtClean="0"/>
              <a:t>This </a:t>
            </a:r>
            <a:r>
              <a:rPr lang="en-US" dirty="0"/>
              <a:t>includes the incorporation of one or more caches on the processor chip </a:t>
            </a:r>
            <a:r>
              <a:rPr lang="en-US" dirty="0" smtClean="0"/>
              <a:t>as well </a:t>
            </a:r>
            <a:r>
              <a:rPr lang="en-US" dirty="0"/>
              <a:t>as on an off-chip cache close to the processor chip</a:t>
            </a:r>
            <a:r>
              <a:rPr lang="en-US" dirty="0" smtClean="0"/>
              <a:t>.</a:t>
            </a:r>
          </a:p>
          <a:p>
            <a:pPr lvl="1"/>
            <a:r>
              <a:rPr lang="en-US" b="1" dirty="0" smtClean="0"/>
              <a:t>Increase </a:t>
            </a:r>
            <a:r>
              <a:rPr lang="en-US" b="1" dirty="0"/>
              <a:t>the interconnect bandwidth </a:t>
            </a:r>
            <a:r>
              <a:rPr lang="en-US" dirty="0"/>
              <a:t>between processors and memory by </a:t>
            </a:r>
            <a:r>
              <a:rPr lang="en-US" dirty="0" smtClean="0"/>
              <a:t>using higher-speed </a:t>
            </a:r>
            <a:r>
              <a:rPr lang="en-US" dirty="0"/>
              <a:t>buses and a hierarchy of buses to buffer and structure data flow</a:t>
            </a:r>
          </a:p>
        </p:txBody>
      </p:sp>
    </p:spTree>
    <p:extLst>
      <p:ext uri="{BB962C8B-B14F-4D97-AF65-F5344CB8AC3E}">
        <p14:creationId xmlns:p14="http://schemas.microsoft.com/office/powerpoint/2010/main" val="30098997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CH-2 Contents</a:t>
            </a:r>
            <a:endParaRPr lang="en-US" dirty="0"/>
          </a:p>
        </p:txBody>
      </p:sp>
      <p:sp>
        <p:nvSpPr>
          <p:cNvPr id="3" name="Date Placeholder 2"/>
          <p:cNvSpPr>
            <a:spLocks noGrp="1"/>
          </p:cNvSpPr>
          <p:nvPr>
            <p:ph type="dt" sz="half" idx="10"/>
          </p:nvPr>
        </p:nvSpPr>
        <p:spPr/>
        <p:txBody>
          <a:bodyPr/>
          <a:lstStyle/>
          <a:p>
            <a:fld id="{239B0A09-F3DA-453F-A668-19061CC9F673}" type="datetime1">
              <a:rPr lang="en-US" smtClean="0"/>
              <a:t>10/15/2024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a:t>
            </a:fld>
            <a:endParaRPr lang="en-US"/>
          </a:p>
        </p:txBody>
      </p:sp>
      <p:sp>
        <p:nvSpPr>
          <p:cNvPr id="5" name="Content Placeholder 4"/>
          <p:cNvSpPr>
            <a:spLocks noGrp="1"/>
          </p:cNvSpPr>
          <p:nvPr>
            <p:ph sz="quarter" idx="1"/>
          </p:nvPr>
        </p:nvSpPr>
        <p:spPr/>
        <p:txBody>
          <a:bodyPr>
            <a:normAutofit/>
          </a:bodyPr>
          <a:lstStyle/>
          <a:p>
            <a:pPr marL="514350" lvl="1" indent="-514350">
              <a:spcBef>
                <a:spcPts val="700"/>
              </a:spcBef>
              <a:buClr>
                <a:schemeClr val="accent2"/>
              </a:buClr>
              <a:buSzPct val="60000"/>
              <a:buFont typeface="+mj-lt"/>
              <a:buAutoNum type="arabicPeriod"/>
            </a:pPr>
            <a:r>
              <a:rPr lang="en-US" sz="3100" dirty="0" smtClean="0"/>
              <a:t>RISC </a:t>
            </a:r>
            <a:r>
              <a:rPr lang="en-US" sz="3100" dirty="0"/>
              <a:t>and CISC processor</a:t>
            </a:r>
          </a:p>
          <a:p>
            <a:pPr marL="514350" lvl="1" indent="-514350">
              <a:spcBef>
                <a:spcPts val="700"/>
              </a:spcBef>
              <a:buClr>
                <a:schemeClr val="accent2"/>
              </a:buClr>
              <a:buSzPct val="60000"/>
              <a:buFont typeface="+mj-lt"/>
              <a:buAutoNum type="arabicPeriod"/>
            </a:pPr>
            <a:r>
              <a:rPr lang="en-US" sz="3100" dirty="0"/>
              <a:t>Performance optimization</a:t>
            </a:r>
          </a:p>
          <a:p>
            <a:pPr marL="514350" lvl="1" indent="-514350">
              <a:spcBef>
                <a:spcPts val="700"/>
              </a:spcBef>
              <a:buClr>
                <a:schemeClr val="accent2"/>
              </a:buClr>
              <a:buSzPct val="60000"/>
              <a:buFont typeface="+mj-lt"/>
              <a:buAutoNum type="arabicPeriod"/>
            </a:pPr>
            <a:r>
              <a:rPr lang="en-US" sz="3100" dirty="0"/>
              <a:t>Improvements in chip organization and architecture</a:t>
            </a:r>
          </a:p>
          <a:p>
            <a:pPr marL="514350" lvl="1" indent="-514350">
              <a:spcBef>
                <a:spcPts val="700"/>
              </a:spcBef>
              <a:buClr>
                <a:schemeClr val="accent2"/>
              </a:buClr>
              <a:buSzPct val="60000"/>
              <a:buFont typeface="+mj-lt"/>
              <a:buAutoNum type="arabicPeriod"/>
            </a:pPr>
            <a:r>
              <a:rPr lang="en-US" sz="3100" dirty="0"/>
              <a:t>Pipelining and M</a:t>
            </a:r>
            <a:r>
              <a:rPr lang="en-US" sz="3100" dirty="0" smtClean="0"/>
              <a:t>ultithreading</a:t>
            </a:r>
            <a:endParaRPr lang="en-US" sz="31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Processor vs I/O Devices</a:t>
            </a:r>
            <a:endParaRPr lang="en-US" dirty="0"/>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20</a:t>
            </a:fld>
            <a:endParaRPr lang="en-US"/>
          </a:p>
        </p:txBody>
      </p:sp>
      <p:sp>
        <p:nvSpPr>
          <p:cNvPr id="6" name="Content Placeholder 5"/>
          <p:cNvSpPr>
            <a:spLocks noGrp="1"/>
          </p:cNvSpPr>
          <p:nvPr>
            <p:ph sz="quarter" idx="1"/>
          </p:nvPr>
        </p:nvSpPr>
        <p:spPr/>
        <p:txBody>
          <a:bodyPr>
            <a:normAutofit/>
          </a:bodyPr>
          <a:lstStyle/>
          <a:p>
            <a:r>
              <a:rPr lang="en-US" sz="2400" dirty="0"/>
              <a:t>Another area of design focus is the handling of I/O devices. </a:t>
            </a:r>
          </a:p>
          <a:p>
            <a:pPr lvl="1"/>
            <a:r>
              <a:rPr lang="en-US" sz="2000" dirty="0"/>
              <a:t>As computers become faster and more capable, more sophisticated applications are developed that support the use of peripherals with intensive I/O demands.</a:t>
            </a:r>
          </a:p>
        </p:txBody>
      </p:sp>
      <p:pic>
        <p:nvPicPr>
          <p:cNvPr id="8" name="Picture 7"/>
          <p:cNvPicPr>
            <a:picLocks noChangeAspect="1"/>
          </p:cNvPicPr>
          <p:nvPr/>
        </p:nvPicPr>
        <p:blipFill>
          <a:blip r:embed="rId2"/>
          <a:stretch>
            <a:fillRect/>
          </a:stretch>
        </p:blipFill>
        <p:spPr>
          <a:xfrm>
            <a:off x="3733800" y="2743201"/>
            <a:ext cx="5410200" cy="4114800"/>
          </a:xfrm>
          <a:prstGeom prst="rect">
            <a:avLst/>
          </a:prstGeom>
        </p:spPr>
      </p:pic>
    </p:spTree>
    <p:extLst>
      <p:ext uri="{BB962C8B-B14F-4D97-AF65-F5344CB8AC3E}">
        <p14:creationId xmlns:p14="http://schemas.microsoft.com/office/powerpoint/2010/main" val="32902819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21</a:t>
            </a:fld>
            <a:endParaRPr lang="en-US"/>
          </a:p>
        </p:txBody>
      </p:sp>
      <p:sp>
        <p:nvSpPr>
          <p:cNvPr id="6" name="Content Placeholder 5"/>
          <p:cNvSpPr>
            <a:spLocks noGrp="1"/>
          </p:cNvSpPr>
          <p:nvPr>
            <p:ph sz="quarter" idx="1"/>
          </p:nvPr>
        </p:nvSpPr>
        <p:spPr/>
        <p:txBody>
          <a:bodyPr>
            <a:normAutofit fontScale="85000" lnSpcReduction="10000"/>
          </a:bodyPr>
          <a:lstStyle/>
          <a:p>
            <a:r>
              <a:rPr lang="en-US" dirty="0" smtClean="0"/>
              <a:t>Above figure gives </a:t>
            </a:r>
            <a:r>
              <a:rPr lang="en-US" dirty="0"/>
              <a:t>some examples of typical peripheral devices in use on personal computers and workstations. </a:t>
            </a:r>
            <a:endParaRPr lang="en-US" dirty="0" smtClean="0"/>
          </a:p>
          <a:p>
            <a:pPr lvl="1"/>
            <a:r>
              <a:rPr lang="en-US" dirty="0" smtClean="0"/>
              <a:t>These </a:t>
            </a:r>
            <a:r>
              <a:rPr lang="en-US" dirty="0"/>
              <a:t>devices create tremendous data throughput demands. </a:t>
            </a:r>
            <a:endParaRPr lang="en-US" dirty="0" smtClean="0"/>
          </a:p>
          <a:p>
            <a:r>
              <a:rPr lang="en-US" dirty="0" smtClean="0"/>
              <a:t>While </a:t>
            </a:r>
            <a:r>
              <a:rPr lang="en-US" dirty="0"/>
              <a:t>the current generation of processors can handle the data pumped out by these devices, there remains </a:t>
            </a:r>
            <a:r>
              <a:rPr lang="en-US" b="1" dirty="0"/>
              <a:t>the problem of getting that data moved between processor and peripheral</a:t>
            </a:r>
            <a:r>
              <a:rPr lang="en-US" dirty="0"/>
              <a:t>. </a:t>
            </a:r>
            <a:endParaRPr lang="en-US" dirty="0" smtClean="0"/>
          </a:p>
          <a:p>
            <a:r>
              <a:rPr lang="en-US" dirty="0" smtClean="0"/>
              <a:t>Strategies </a:t>
            </a:r>
            <a:r>
              <a:rPr lang="en-US" dirty="0"/>
              <a:t>here include </a:t>
            </a:r>
            <a:r>
              <a:rPr lang="en-US" b="1" dirty="0"/>
              <a:t>caching and buffering schemes </a:t>
            </a:r>
            <a:r>
              <a:rPr lang="en-US" dirty="0"/>
              <a:t>plus the use of </a:t>
            </a:r>
            <a:r>
              <a:rPr lang="en-US" b="1" dirty="0"/>
              <a:t>higher-speed interconnection buses </a:t>
            </a:r>
            <a:r>
              <a:rPr lang="en-US" dirty="0"/>
              <a:t>and more elaborate interconnection structures. </a:t>
            </a:r>
            <a:endParaRPr lang="en-US" dirty="0" smtClean="0"/>
          </a:p>
          <a:p>
            <a:pPr lvl="1"/>
            <a:r>
              <a:rPr lang="en-US" dirty="0" smtClean="0"/>
              <a:t>In </a:t>
            </a:r>
            <a:r>
              <a:rPr lang="en-US" dirty="0"/>
              <a:t>addition, the use of multiple-processor configurations can aid in satisfying I/O demands.</a:t>
            </a:r>
          </a:p>
          <a:p>
            <a:pPr marL="0" indent="0">
              <a:buNone/>
            </a:pPr>
            <a:endParaRPr lang="en-US" dirty="0"/>
          </a:p>
        </p:txBody>
      </p:sp>
    </p:spTree>
    <p:extLst>
      <p:ext uri="{BB962C8B-B14F-4D97-AF65-F5344CB8AC3E}">
        <p14:creationId xmlns:p14="http://schemas.microsoft.com/office/powerpoint/2010/main" val="33815891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22</a:t>
            </a:fld>
            <a:endParaRPr lang="en-US"/>
          </a:p>
        </p:txBody>
      </p:sp>
      <p:sp>
        <p:nvSpPr>
          <p:cNvPr id="6" name="Content Placeholder 5"/>
          <p:cNvSpPr>
            <a:spLocks noGrp="1"/>
          </p:cNvSpPr>
          <p:nvPr>
            <p:ph sz="quarter" idx="1"/>
          </p:nvPr>
        </p:nvSpPr>
        <p:spPr/>
        <p:txBody>
          <a:bodyPr>
            <a:normAutofit fontScale="92500" lnSpcReduction="10000"/>
          </a:bodyPr>
          <a:lstStyle/>
          <a:p>
            <a:r>
              <a:rPr lang="en-US" dirty="0"/>
              <a:t>The key in all this is </a:t>
            </a:r>
            <a:r>
              <a:rPr lang="en-US" b="1" dirty="0"/>
              <a:t>balance</a:t>
            </a:r>
            <a:r>
              <a:rPr lang="en-US" dirty="0"/>
              <a:t>. </a:t>
            </a:r>
            <a:endParaRPr lang="en-US" dirty="0" smtClean="0"/>
          </a:p>
          <a:p>
            <a:pPr lvl="1"/>
            <a:r>
              <a:rPr lang="en-US" dirty="0" smtClean="0"/>
              <a:t>Designers </a:t>
            </a:r>
            <a:r>
              <a:rPr lang="en-US" dirty="0"/>
              <a:t>constantly strive to b</a:t>
            </a:r>
            <a:r>
              <a:rPr lang="en-US" b="1" dirty="0"/>
              <a:t>alance </a:t>
            </a:r>
            <a:r>
              <a:rPr lang="en-US" b="1" dirty="0" smtClean="0"/>
              <a:t>the throughput </a:t>
            </a:r>
            <a:r>
              <a:rPr lang="en-US" b="1" dirty="0"/>
              <a:t>and processing demands </a:t>
            </a:r>
            <a:r>
              <a:rPr lang="en-US" dirty="0"/>
              <a:t>of the processor components, main memory</a:t>
            </a:r>
            <a:r>
              <a:rPr lang="en-US" dirty="0" smtClean="0"/>
              <a:t>, I/O </a:t>
            </a:r>
            <a:r>
              <a:rPr lang="en-US" dirty="0"/>
              <a:t>devices, and the interconnection structures. </a:t>
            </a:r>
            <a:endParaRPr lang="en-US" dirty="0" smtClean="0"/>
          </a:p>
          <a:p>
            <a:r>
              <a:rPr lang="en-US" dirty="0" smtClean="0"/>
              <a:t>This </a:t>
            </a:r>
            <a:r>
              <a:rPr lang="en-US" dirty="0"/>
              <a:t>design must constantly </a:t>
            </a:r>
            <a:r>
              <a:rPr lang="en-US" dirty="0" smtClean="0"/>
              <a:t>consider the </a:t>
            </a:r>
            <a:r>
              <a:rPr lang="en-US" dirty="0"/>
              <a:t>two </a:t>
            </a:r>
            <a:r>
              <a:rPr lang="en-US" dirty="0" smtClean="0"/>
              <a:t>evolving factors</a:t>
            </a:r>
            <a:r>
              <a:rPr lang="en-US" dirty="0"/>
              <a:t>:</a:t>
            </a:r>
          </a:p>
          <a:p>
            <a:pPr lvl="1"/>
            <a:r>
              <a:rPr lang="en-US" dirty="0" smtClean="0"/>
              <a:t>The </a:t>
            </a:r>
            <a:r>
              <a:rPr lang="en-US" b="1" dirty="0"/>
              <a:t>rate at which performance </a:t>
            </a:r>
            <a:r>
              <a:rPr lang="en-US" dirty="0"/>
              <a:t>is changing in the various technology </a:t>
            </a:r>
            <a:r>
              <a:rPr lang="en-US" dirty="0" smtClean="0"/>
              <a:t>areas (processor</a:t>
            </a:r>
            <a:r>
              <a:rPr lang="en-US" dirty="0"/>
              <a:t>, buses, memory, peripherals) differs greatly from one type of </a:t>
            </a:r>
            <a:r>
              <a:rPr lang="en-US" dirty="0" smtClean="0"/>
              <a:t>element </a:t>
            </a:r>
            <a:r>
              <a:rPr lang="en-US" dirty="0"/>
              <a:t>to another.</a:t>
            </a:r>
          </a:p>
          <a:p>
            <a:pPr lvl="1"/>
            <a:r>
              <a:rPr lang="en-US" dirty="0" smtClean="0"/>
              <a:t>New </a:t>
            </a:r>
            <a:r>
              <a:rPr lang="en-US" dirty="0"/>
              <a:t>applications and new peripheral devices constantly </a:t>
            </a:r>
            <a:r>
              <a:rPr lang="en-US" b="1" dirty="0"/>
              <a:t>change the nature </a:t>
            </a:r>
            <a:r>
              <a:rPr lang="en-US" b="1" dirty="0" smtClean="0"/>
              <a:t>of the </a:t>
            </a:r>
            <a:r>
              <a:rPr lang="en-US" b="1" dirty="0"/>
              <a:t>demand on the system </a:t>
            </a:r>
            <a:r>
              <a:rPr lang="en-US" dirty="0"/>
              <a:t>in terms of typical instruction profile and the </a:t>
            </a:r>
            <a:r>
              <a:rPr lang="en-US" dirty="0" smtClean="0"/>
              <a:t>data access </a:t>
            </a:r>
            <a:r>
              <a:rPr lang="en-US" dirty="0"/>
              <a:t>patterns.</a:t>
            </a:r>
          </a:p>
        </p:txBody>
      </p:sp>
    </p:spTree>
    <p:extLst>
      <p:ext uri="{BB962C8B-B14F-4D97-AF65-F5344CB8AC3E}">
        <p14:creationId xmlns:p14="http://schemas.microsoft.com/office/powerpoint/2010/main" val="3278296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Improvements in chip organization and </a:t>
            </a:r>
            <a:r>
              <a:rPr lang="en-US" b="1" dirty="0" smtClean="0"/>
              <a:t>architecture</a:t>
            </a:r>
            <a:endParaRPr lang="en-US" b="1" dirty="0"/>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23</a:t>
            </a:fld>
            <a:endParaRPr lang="en-US"/>
          </a:p>
        </p:txBody>
      </p:sp>
      <p:sp>
        <p:nvSpPr>
          <p:cNvPr id="6" name="Content Placeholder 5"/>
          <p:cNvSpPr>
            <a:spLocks noGrp="1"/>
          </p:cNvSpPr>
          <p:nvPr>
            <p:ph sz="quarter" idx="1"/>
          </p:nvPr>
        </p:nvSpPr>
        <p:spPr/>
        <p:txBody>
          <a:bodyPr>
            <a:normAutofit fontScale="92500" lnSpcReduction="20000"/>
          </a:bodyPr>
          <a:lstStyle/>
          <a:p>
            <a:r>
              <a:rPr lang="en-US" dirty="0" smtClean="0"/>
              <a:t>There </a:t>
            </a:r>
            <a:r>
              <a:rPr lang="en-US" dirty="0"/>
              <a:t>are three approaches to achieving increased </a:t>
            </a:r>
            <a:r>
              <a:rPr lang="en-US" dirty="0" smtClean="0"/>
              <a:t>processor speed:</a:t>
            </a:r>
          </a:p>
          <a:p>
            <a:pPr lvl="1"/>
            <a:r>
              <a:rPr lang="en-US" b="1" dirty="0"/>
              <a:t>Increase the hardware speed of the processor</a:t>
            </a:r>
            <a:r>
              <a:rPr lang="en-US" dirty="0"/>
              <a:t>. </a:t>
            </a:r>
            <a:endParaRPr lang="en-US" dirty="0" smtClean="0"/>
          </a:p>
          <a:p>
            <a:pPr lvl="2"/>
            <a:r>
              <a:rPr lang="en-US" dirty="0"/>
              <a:t>Fundamentally due to shrinking logic gate size</a:t>
            </a:r>
          </a:p>
          <a:p>
            <a:pPr lvl="3"/>
            <a:r>
              <a:rPr lang="en-US" dirty="0" smtClean="0"/>
              <a:t>More </a:t>
            </a:r>
            <a:r>
              <a:rPr lang="en-US" dirty="0"/>
              <a:t>gates, packed more tightly, increasing clock rate</a:t>
            </a:r>
          </a:p>
          <a:p>
            <a:pPr lvl="3"/>
            <a:r>
              <a:rPr lang="en-US" dirty="0" smtClean="0"/>
              <a:t>Propagation </a:t>
            </a:r>
            <a:r>
              <a:rPr lang="en-US" dirty="0"/>
              <a:t>time for signals reduced</a:t>
            </a:r>
          </a:p>
          <a:p>
            <a:pPr lvl="1"/>
            <a:r>
              <a:rPr lang="en-US" b="1" dirty="0" smtClean="0"/>
              <a:t>Increase </a:t>
            </a:r>
            <a:r>
              <a:rPr lang="en-US" b="1" dirty="0"/>
              <a:t>the size and speed of caches </a:t>
            </a:r>
            <a:endParaRPr lang="en-US" b="1" dirty="0" smtClean="0"/>
          </a:p>
          <a:p>
            <a:pPr lvl="2"/>
            <a:r>
              <a:rPr lang="en-US" dirty="0"/>
              <a:t>Dedicating part of processor chip</a:t>
            </a:r>
          </a:p>
          <a:p>
            <a:pPr lvl="3"/>
            <a:r>
              <a:rPr lang="en-US" dirty="0" smtClean="0"/>
              <a:t>Cache </a:t>
            </a:r>
            <a:r>
              <a:rPr lang="en-US" dirty="0"/>
              <a:t>access times drop </a:t>
            </a:r>
            <a:r>
              <a:rPr lang="en-US" dirty="0" smtClean="0"/>
              <a:t>significantly</a:t>
            </a:r>
          </a:p>
          <a:p>
            <a:pPr lvl="1"/>
            <a:r>
              <a:rPr lang="en-US" b="1" dirty="0" smtClean="0"/>
              <a:t>Make </a:t>
            </a:r>
            <a:r>
              <a:rPr lang="en-US" b="1" dirty="0"/>
              <a:t>changes to the processor organization and </a:t>
            </a:r>
            <a:r>
              <a:rPr lang="en-US" b="1" dirty="0" smtClean="0"/>
              <a:t>architecture</a:t>
            </a:r>
          </a:p>
          <a:p>
            <a:pPr lvl="2"/>
            <a:r>
              <a:rPr lang="en-US" dirty="0"/>
              <a:t>Increase effective speed of instruction execution</a:t>
            </a:r>
          </a:p>
          <a:p>
            <a:pPr lvl="2"/>
            <a:r>
              <a:rPr lang="en-US" dirty="0" smtClean="0"/>
              <a:t>Parallelism</a:t>
            </a:r>
            <a:endParaRPr lang="en-US" dirty="0"/>
          </a:p>
        </p:txBody>
      </p:sp>
    </p:spTree>
    <p:extLst>
      <p:ext uri="{BB962C8B-B14F-4D97-AF65-F5344CB8AC3E}">
        <p14:creationId xmlns:p14="http://schemas.microsoft.com/office/powerpoint/2010/main" val="2150305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24</a:t>
            </a:fld>
            <a:endParaRPr lang="en-US"/>
          </a:p>
        </p:txBody>
      </p:sp>
      <p:sp>
        <p:nvSpPr>
          <p:cNvPr id="6" name="Content Placeholder 5"/>
          <p:cNvSpPr>
            <a:spLocks noGrp="1"/>
          </p:cNvSpPr>
          <p:nvPr>
            <p:ph sz="quarter" idx="1"/>
          </p:nvPr>
        </p:nvSpPr>
        <p:spPr/>
        <p:txBody>
          <a:bodyPr>
            <a:noAutofit/>
          </a:bodyPr>
          <a:lstStyle/>
          <a:p>
            <a:r>
              <a:rPr lang="en-US" sz="2700" dirty="0" smtClean="0"/>
              <a:t>Traditionally</a:t>
            </a:r>
            <a:r>
              <a:rPr lang="en-US" sz="2700" dirty="0"/>
              <a:t>, the dominant factor in performance gains has been in </a:t>
            </a:r>
            <a:r>
              <a:rPr lang="en-US" sz="2700" dirty="0" smtClean="0"/>
              <a:t>increases in </a:t>
            </a:r>
            <a:r>
              <a:rPr lang="en-US" sz="2700" b="1" dirty="0"/>
              <a:t>clock speed due </a:t>
            </a:r>
            <a:r>
              <a:rPr lang="en-US" sz="2700" dirty="0"/>
              <a:t>and </a:t>
            </a:r>
            <a:r>
              <a:rPr lang="en-US" sz="2700" b="1" dirty="0"/>
              <a:t>logic density</a:t>
            </a:r>
            <a:r>
              <a:rPr lang="en-US" sz="2700" dirty="0"/>
              <a:t>. </a:t>
            </a:r>
            <a:endParaRPr lang="en-US" sz="2700" dirty="0" smtClean="0"/>
          </a:p>
          <a:p>
            <a:r>
              <a:rPr lang="en-US" sz="2700" dirty="0" smtClean="0"/>
              <a:t>However</a:t>
            </a:r>
            <a:r>
              <a:rPr lang="en-US" sz="2700" dirty="0"/>
              <a:t>, as clock speed and logic </a:t>
            </a:r>
            <a:r>
              <a:rPr lang="en-US" sz="2700" dirty="0" smtClean="0"/>
              <a:t>density increase</a:t>
            </a:r>
            <a:r>
              <a:rPr lang="en-US" sz="2700" dirty="0"/>
              <a:t>, a number of obstacles become more </a:t>
            </a:r>
            <a:r>
              <a:rPr lang="en-US" sz="2700" dirty="0" smtClean="0"/>
              <a:t>significant:</a:t>
            </a:r>
          </a:p>
          <a:p>
            <a:pPr lvl="1"/>
            <a:r>
              <a:rPr lang="en-US" sz="2400" b="1" dirty="0" smtClean="0"/>
              <a:t>Power</a:t>
            </a:r>
            <a:r>
              <a:rPr lang="en-US" sz="2400" dirty="0"/>
              <a:t>: As the density of logic and the clock speed on a chip increase, so </a:t>
            </a:r>
            <a:r>
              <a:rPr lang="en-US" sz="2400" dirty="0" smtClean="0"/>
              <a:t>does the </a:t>
            </a:r>
            <a:r>
              <a:rPr lang="en-US" sz="2400" dirty="0"/>
              <a:t>power density (Watts/cm2 ). </a:t>
            </a:r>
            <a:endParaRPr lang="en-US" sz="2400" dirty="0" smtClean="0"/>
          </a:p>
          <a:p>
            <a:pPr lvl="2"/>
            <a:r>
              <a:rPr lang="en-US" sz="2100" dirty="0" smtClean="0"/>
              <a:t>The </a:t>
            </a:r>
            <a:r>
              <a:rPr lang="en-US" sz="2100" dirty="0"/>
              <a:t>difficulty of dissipating the heat </a:t>
            </a:r>
            <a:r>
              <a:rPr lang="en-US" sz="2100" dirty="0" smtClean="0"/>
              <a:t>generated on </a:t>
            </a:r>
            <a:r>
              <a:rPr lang="en-US" sz="2100" dirty="0"/>
              <a:t>high-density, high-speed chips is becoming a serious design </a:t>
            </a:r>
            <a:r>
              <a:rPr lang="en-US" sz="2100" dirty="0" smtClean="0"/>
              <a:t>issue.</a:t>
            </a:r>
          </a:p>
        </p:txBody>
      </p:sp>
    </p:spTree>
    <p:extLst>
      <p:ext uri="{BB962C8B-B14F-4D97-AF65-F5344CB8AC3E}">
        <p14:creationId xmlns:p14="http://schemas.microsoft.com/office/powerpoint/2010/main" val="2596978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10/15/2024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25</a:t>
            </a:fld>
            <a:endParaRPr lang="en-US"/>
          </a:p>
        </p:txBody>
      </p:sp>
      <p:sp>
        <p:nvSpPr>
          <p:cNvPr id="5" name="Content Placeholder 4"/>
          <p:cNvSpPr>
            <a:spLocks noGrp="1"/>
          </p:cNvSpPr>
          <p:nvPr>
            <p:ph sz="quarter" idx="1"/>
          </p:nvPr>
        </p:nvSpPr>
        <p:spPr/>
        <p:txBody>
          <a:bodyPr/>
          <a:lstStyle/>
          <a:p>
            <a:pPr lvl="1"/>
            <a:r>
              <a:rPr lang="en-US" sz="2400" b="1" dirty="0"/>
              <a:t>RC delay</a:t>
            </a:r>
            <a:r>
              <a:rPr lang="en-US" sz="2400" dirty="0"/>
              <a:t>: The speed at which electrons can flow on a chip between transistors is limited by the resistance and capacitance of the metal wires connecting them; specifically, delay increases as the RC product increases. </a:t>
            </a:r>
          </a:p>
          <a:p>
            <a:pPr lvl="2"/>
            <a:r>
              <a:rPr lang="en-US" sz="2100" dirty="0"/>
              <a:t>As components on the chip decrease in size, the wire interconnects become thinner, increasing resistance. Also, the wires are closer together, increasing capacitance. </a:t>
            </a:r>
          </a:p>
          <a:p>
            <a:pPr lvl="1"/>
            <a:r>
              <a:rPr lang="en-US" sz="2400" b="1" dirty="0"/>
              <a:t>Memory latency and throughput</a:t>
            </a:r>
            <a:r>
              <a:rPr lang="en-US" sz="2400" dirty="0"/>
              <a:t>: Memory access speed (latency) and transfer speed (throughput) lag processor speeds.</a:t>
            </a:r>
          </a:p>
          <a:p>
            <a:endParaRPr lang="en-US" dirty="0"/>
          </a:p>
        </p:txBody>
      </p:sp>
    </p:spTree>
    <p:extLst>
      <p:ext uri="{BB962C8B-B14F-4D97-AF65-F5344CB8AC3E}">
        <p14:creationId xmlns:p14="http://schemas.microsoft.com/office/powerpoint/2010/main" val="1585332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Pipelining and </a:t>
            </a:r>
            <a:r>
              <a:rPr lang="en-US" b="1" dirty="0" smtClean="0"/>
              <a:t>Multithreading</a:t>
            </a:r>
            <a:endParaRPr lang="en-US" b="1" dirty="0"/>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26</a:t>
            </a:fld>
            <a:endParaRPr lang="en-US"/>
          </a:p>
        </p:txBody>
      </p:sp>
      <p:sp>
        <p:nvSpPr>
          <p:cNvPr id="6" name="Content Placeholder 5"/>
          <p:cNvSpPr>
            <a:spLocks noGrp="1"/>
          </p:cNvSpPr>
          <p:nvPr>
            <p:ph sz="quarter" idx="1"/>
          </p:nvPr>
        </p:nvSpPr>
        <p:spPr/>
        <p:txBody>
          <a:bodyPr>
            <a:normAutofit fontScale="92500"/>
          </a:bodyPr>
          <a:lstStyle/>
          <a:p>
            <a:r>
              <a:rPr lang="en-US" b="1" dirty="0" smtClean="0"/>
              <a:t>Pipelining </a:t>
            </a:r>
            <a:r>
              <a:rPr lang="en-US" dirty="0"/>
              <a:t>is the process of accumulating instruction from the processor through a pipeline. </a:t>
            </a:r>
            <a:endParaRPr lang="en-US" dirty="0" smtClean="0"/>
          </a:p>
          <a:p>
            <a:pPr lvl="1"/>
            <a:r>
              <a:rPr lang="en-US" dirty="0" smtClean="0"/>
              <a:t>It </a:t>
            </a:r>
            <a:r>
              <a:rPr lang="en-US" dirty="0"/>
              <a:t>allows storing and executing instructions in an orderly process. It is also known as </a:t>
            </a:r>
            <a:r>
              <a:rPr lang="en-US" b="1" dirty="0"/>
              <a:t>pipeline processing</a:t>
            </a:r>
            <a:r>
              <a:rPr lang="en-US" dirty="0"/>
              <a:t>.</a:t>
            </a:r>
            <a:endParaRPr lang="en-US" b="1" dirty="0" smtClean="0"/>
          </a:p>
          <a:p>
            <a:r>
              <a:rPr lang="en-US" dirty="0" smtClean="0"/>
              <a:t>It is </a:t>
            </a:r>
            <a:r>
              <a:rPr lang="en-US" dirty="0"/>
              <a:t>a technique where multiple instructions are overlapped during execution. </a:t>
            </a:r>
            <a:endParaRPr lang="en-US" dirty="0" smtClean="0"/>
          </a:p>
          <a:p>
            <a:pPr lvl="1"/>
            <a:r>
              <a:rPr lang="en-US" b="1" dirty="0" smtClean="0"/>
              <a:t>Pipeline</a:t>
            </a:r>
            <a:r>
              <a:rPr lang="en-US" dirty="0" smtClean="0"/>
              <a:t> </a:t>
            </a:r>
            <a:r>
              <a:rPr lang="en-US" dirty="0"/>
              <a:t>is divided into stages and these stages are connected with one another to form a pipe like structure. Instructions enter from one end and exit from another end</a:t>
            </a:r>
            <a:r>
              <a:rPr lang="en-US" dirty="0" smtClean="0"/>
              <a:t>.</a:t>
            </a:r>
          </a:p>
          <a:p>
            <a:r>
              <a:rPr lang="en-US" dirty="0"/>
              <a:t>Pipelining increases the overall instruction throughput</a:t>
            </a:r>
            <a:r>
              <a:rPr lang="en-US" dirty="0" smtClean="0"/>
              <a:t>.</a:t>
            </a:r>
            <a:endParaRPr lang="en-US" dirty="0"/>
          </a:p>
        </p:txBody>
      </p:sp>
    </p:spTree>
    <p:extLst>
      <p:ext uri="{BB962C8B-B14F-4D97-AF65-F5344CB8AC3E}">
        <p14:creationId xmlns:p14="http://schemas.microsoft.com/office/powerpoint/2010/main" val="3221694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27</a:t>
            </a:fld>
            <a:endParaRPr lang="en-US"/>
          </a:p>
        </p:txBody>
      </p:sp>
      <p:sp>
        <p:nvSpPr>
          <p:cNvPr id="6" name="Content Placeholder 5"/>
          <p:cNvSpPr>
            <a:spLocks noGrp="1"/>
          </p:cNvSpPr>
          <p:nvPr>
            <p:ph sz="quarter" idx="1"/>
          </p:nvPr>
        </p:nvSpPr>
        <p:spPr/>
        <p:txBody>
          <a:bodyPr/>
          <a:lstStyle/>
          <a:p>
            <a:r>
              <a:rPr lang="en-US" dirty="0"/>
              <a:t>In pipeline system, each segment consists of an input register followed by a combinational circuit. </a:t>
            </a:r>
            <a:endParaRPr lang="en-US" dirty="0" smtClean="0"/>
          </a:p>
          <a:p>
            <a:pPr lvl="1"/>
            <a:r>
              <a:rPr lang="en-US" dirty="0" smtClean="0"/>
              <a:t>The </a:t>
            </a:r>
            <a:r>
              <a:rPr lang="en-US" dirty="0"/>
              <a:t>register is used to hold data and combinational circuit performs operations on it. </a:t>
            </a:r>
            <a:endParaRPr lang="en-US" dirty="0" smtClean="0"/>
          </a:p>
          <a:p>
            <a:r>
              <a:rPr lang="en-US" dirty="0" smtClean="0"/>
              <a:t>The </a:t>
            </a:r>
            <a:r>
              <a:rPr lang="en-US" dirty="0"/>
              <a:t>output of combinational circuit is applied to the input register of the next segment.</a:t>
            </a:r>
          </a:p>
          <a:p>
            <a:pPr marL="0" indent="0">
              <a:buNone/>
            </a:pPr>
            <a:r>
              <a:rPr lang="en-US" dirty="0"/>
              <a:t/>
            </a:r>
            <a:br>
              <a:rPr lang="en-US" dirty="0"/>
            </a:br>
            <a:endParaRPr lang="en-US" dirty="0"/>
          </a:p>
        </p:txBody>
      </p:sp>
      <p:pic>
        <p:nvPicPr>
          <p:cNvPr id="8194" name="Picture 2" descr="Pipeli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150" y="4419599"/>
            <a:ext cx="4514850" cy="2154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191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28</a:t>
            </a:fld>
            <a:endParaRPr lang="en-US"/>
          </a:p>
        </p:txBody>
      </p:sp>
      <p:sp>
        <p:nvSpPr>
          <p:cNvPr id="6" name="Content Placeholder 5"/>
          <p:cNvSpPr>
            <a:spLocks noGrp="1"/>
          </p:cNvSpPr>
          <p:nvPr>
            <p:ph sz="quarter" idx="1"/>
          </p:nvPr>
        </p:nvSpPr>
        <p:spPr/>
        <p:txBody>
          <a:bodyPr/>
          <a:lstStyle/>
          <a:p>
            <a:r>
              <a:rPr lang="en-US" dirty="0"/>
              <a:t>Pipeline system is like the modern day assembly line setup in factories. </a:t>
            </a:r>
            <a:endParaRPr lang="en-US" dirty="0" smtClean="0"/>
          </a:p>
          <a:p>
            <a:pPr lvl="1"/>
            <a:r>
              <a:rPr lang="en-US" dirty="0" smtClean="0"/>
              <a:t>For </a:t>
            </a:r>
            <a:r>
              <a:rPr lang="en-US" dirty="0"/>
              <a:t>example in a car manufacturing industry, huge assembly lines are setup and at each point, there are robotic arms to perform a certain task, </a:t>
            </a:r>
            <a:r>
              <a:rPr lang="en-US" dirty="0" smtClean="0"/>
              <a:t>and then the car moves on ahead to the next arm.</a:t>
            </a:r>
          </a:p>
          <a:p>
            <a:r>
              <a:rPr lang="en-US" b="1" dirty="0"/>
              <a:t>Types of Pipeline</a:t>
            </a:r>
          </a:p>
          <a:p>
            <a:pPr lvl="1"/>
            <a:r>
              <a:rPr lang="en-US" dirty="0"/>
              <a:t>It is divided into 2 categories:</a:t>
            </a:r>
          </a:p>
          <a:p>
            <a:pPr marL="857250" lvl="2" indent="-342900">
              <a:buFont typeface="+mj-lt"/>
              <a:buAutoNum type="arabicPeriod"/>
            </a:pPr>
            <a:r>
              <a:rPr lang="en-US" dirty="0"/>
              <a:t>Arithmetic Pipeline</a:t>
            </a:r>
          </a:p>
          <a:p>
            <a:pPr marL="857250" lvl="2" indent="-342900">
              <a:buFont typeface="+mj-lt"/>
              <a:buAutoNum type="arabicPeriod"/>
            </a:pPr>
            <a:r>
              <a:rPr lang="en-US" dirty="0"/>
              <a:t>Instruction Pipeline</a:t>
            </a:r>
          </a:p>
          <a:p>
            <a:endParaRPr lang="en-US" dirty="0"/>
          </a:p>
        </p:txBody>
      </p:sp>
    </p:spTree>
    <p:extLst>
      <p:ext uri="{BB962C8B-B14F-4D97-AF65-F5344CB8AC3E}">
        <p14:creationId xmlns:p14="http://schemas.microsoft.com/office/powerpoint/2010/main" val="37821134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29</a:t>
            </a:fld>
            <a:endParaRPr lang="en-US"/>
          </a:p>
        </p:txBody>
      </p:sp>
      <p:sp>
        <p:nvSpPr>
          <p:cNvPr id="6" name="Content Placeholder 5"/>
          <p:cNvSpPr>
            <a:spLocks noGrp="1"/>
          </p:cNvSpPr>
          <p:nvPr>
            <p:ph sz="quarter" idx="1"/>
          </p:nvPr>
        </p:nvSpPr>
        <p:spPr/>
        <p:txBody>
          <a:bodyPr/>
          <a:lstStyle/>
          <a:p>
            <a:r>
              <a:rPr lang="en-US" b="1" dirty="0"/>
              <a:t>Arithmetic Pipeline</a:t>
            </a:r>
          </a:p>
          <a:p>
            <a:pPr lvl="1"/>
            <a:r>
              <a:rPr lang="en-US" dirty="0"/>
              <a:t>Arithmetic pipelines are usually found in most of the computers. They are used for floating point operations, multiplication of fixed point numbers </a:t>
            </a:r>
            <a:r>
              <a:rPr lang="en-US" dirty="0" smtClean="0"/>
              <a:t>etc.</a:t>
            </a:r>
          </a:p>
          <a:p>
            <a:pPr lvl="1"/>
            <a:r>
              <a:rPr lang="en-US" dirty="0" smtClean="0"/>
              <a:t>For </a:t>
            </a:r>
            <a:r>
              <a:rPr lang="en-US" dirty="0"/>
              <a:t>example: The input to the Floating Point Adder pipeline is</a:t>
            </a:r>
            <a:r>
              <a:rPr lang="en-US" dirty="0" smtClean="0"/>
              <a:t>:</a:t>
            </a:r>
          </a:p>
          <a:p>
            <a:pPr lvl="2"/>
            <a:r>
              <a:rPr lang="en-US" dirty="0" smtClean="0"/>
              <a:t>X =  A*2</a:t>
            </a:r>
            <a:r>
              <a:rPr lang="en-US" baseline="30000" dirty="0" smtClean="0"/>
              <a:t>a</a:t>
            </a:r>
            <a:r>
              <a:rPr lang="en-US" dirty="0" smtClean="0"/>
              <a:t>     </a:t>
            </a:r>
          </a:p>
          <a:p>
            <a:pPr lvl="2"/>
            <a:r>
              <a:rPr lang="en-US" dirty="0" smtClean="0"/>
              <a:t>Y = B*2</a:t>
            </a:r>
            <a:r>
              <a:rPr lang="en-US" baseline="30000" dirty="0" smtClean="0"/>
              <a:t>b</a:t>
            </a:r>
            <a:endParaRPr lang="en-US" baseline="30000" dirty="0"/>
          </a:p>
          <a:p>
            <a:pPr lvl="1"/>
            <a:r>
              <a:rPr lang="en-US" dirty="0"/>
              <a:t>Here A and B are mantissas (significant digit of floating point numbers), while </a:t>
            </a:r>
            <a:r>
              <a:rPr lang="en-US" b="1" dirty="0"/>
              <a:t>a</a:t>
            </a:r>
            <a:r>
              <a:rPr lang="en-US" dirty="0"/>
              <a:t> and </a:t>
            </a:r>
            <a:r>
              <a:rPr lang="en-US" b="1" dirty="0"/>
              <a:t>b</a:t>
            </a:r>
            <a:r>
              <a:rPr lang="en-US" dirty="0"/>
              <a:t> are exponents.</a:t>
            </a:r>
          </a:p>
          <a:p>
            <a:endParaRPr lang="en-US" dirty="0"/>
          </a:p>
        </p:txBody>
      </p:sp>
    </p:spTree>
    <p:extLst>
      <p:ext uri="{BB962C8B-B14F-4D97-AF65-F5344CB8AC3E}">
        <p14:creationId xmlns:p14="http://schemas.microsoft.com/office/powerpoint/2010/main" val="3013448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Reduced &amp; Complex Instruction Set</a:t>
            </a:r>
            <a:endParaRPr lang="en-US" b="1" dirty="0"/>
          </a:p>
        </p:txBody>
      </p:sp>
      <p:sp>
        <p:nvSpPr>
          <p:cNvPr id="3" name="Date Placeholder 2"/>
          <p:cNvSpPr>
            <a:spLocks noGrp="1"/>
          </p:cNvSpPr>
          <p:nvPr>
            <p:ph type="dt" sz="half" idx="10"/>
          </p:nvPr>
        </p:nvSpPr>
        <p:spPr/>
        <p:txBody>
          <a:bodyPr/>
          <a:lstStyle/>
          <a:p>
            <a:fld id="{CC75AEA9-A7D3-4759-97E0-A9DF4BBDEB9A}" type="datetime1">
              <a:rPr lang="en-US" smtClean="0"/>
              <a:t>10/15/2024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3</a:t>
            </a:fld>
            <a:endParaRPr lang="en-US"/>
          </a:p>
        </p:txBody>
      </p:sp>
      <p:sp>
        <p:nvSpPr>
          <p:cNvPr id="5" name="Content Placeholder 4"/>
          <p:cNvSpPr>
            <a:spLocks noGrp="1"/>
          </p:cNvSpPr>
          <p:nvPr>
            <p:ph sz="quarter" idx="1"/>
          </p:nvPr>
        </p:nvSpPr>
        <p:spPr/>
        <p:txBody>
          <a:bodyPr>
            <a:normAutofit lnSpcReduction="10000"/>
          </a:bodyPr>
          <a:lstStyle/>
          <a:p>
            <a:pPr fontAlgn="base"/>
            <a:r>
              <a:rPr lang="en-US" b="1" dirty="0"/>
              <a:t>Reduced Instruction Set Architecture (RISC)</a:t>
            </a:r>
          </a:p>
          <a:p>
            <a:pPr lvl="1" fontAlgn="base"/>
            <a:r>
              <a:rPr lang="en-US" dirty="0"/>
              <a:t>The main idea behind this is to </a:t>
            </a:r>
            <a:r>
              <a:rPr lang="en-US" b="1" dirty="0"/>
              <a:t>simplify hardware </a:t>
            </a:r>
            <a:r>
              <a:rPr lang="en-US" dirty="0"/>
              <a:t>by using an instruction set composed of a </a:t>
            </a:r>
            <a:r>
              <a:rPr lang="en-US" b="1" dirty="0"/>
              <a:t>few basic steps </a:t>
            </a:r>
            <a:r>
              <a:rPr lang="en-US" dirty="0"/>
              <a:t>for loading, evaluating, and storing operations just like a load command will load data, a store command will store the data. </a:t>
            </a:r>
            <a:endParaRPr lang="en-US" dirty="0" smtClean="0"/>
          </a:p>
          <a:p>
            <a:pPr fontAlgn="base"/>
            <a:r>
              <a:rPr lang="en-US" b="1" dirty="0"/>
              <a:t>Complex Instruction Set Architecture (CISC)</a:t>
            </a:r>
          </a:p>
          <a:p>
            <a:pPr lvl="1" fontAlgn="base"/>
            <a:r>
              <a:rPr lang="en-US" dirty="0"/>
              <a:t>The main idea is that a </a:t>
            </a:r>
            <a:r>
              <a:rPr lang="en-US" b="1" dirty="0"/>
              <a:t>single instruction </a:t>
            </a:r>
            <a:r>
              <a:rPr lang="en-US" dirty="0"/>
              <a:t>will do all loading, evaluating, and storing operations just like a multiplication command will do stuff like loading data, evaluating, and storing it, hence it’s complex. </a:t>
            </a:r>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27552854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30</a:t>
            </a:fld>
            <a:endParaRPr lang="en-US"/>
          </a:p>
        </p:txBody>
      </p:sp>
      <p:sp>
        <p:nvSpPr>
          <p:cNvPr id="6" name="Content Placeholder 5"/>
          <p:cNvSpPr>
            <a:spLocks noGrp="1"/>
          </p:cNvSpPr>
          <p:nvPr>
            <p:ph sz="quarter" idx="1"/>
          </p:nvPr>
        </p:nvSpPr>
        <p:spPr/>
        <p:txBody>
          <a:bodyPr/>
          <a:lstStyle/>
          <a:p>
            <a:pPr lvl="1"/>
            <a:r>
              <a:rPr lang="en-US" dirty="0"/>
              <a:t>The floating point addition and subtraction is done in 4 parts:</a:t>
            </a:r>
          </a:p>
          <a:p>
            <a:pPr lvl="2"/>
            <a:r>
              <a:rPr lang="en-US" dirty="0"/>
              <a:t>Compare the exponents.</a:t>
            </a:r>
          </a:p>
          <a:p>
            <a:pPr lvl="2"/>
            <a:r>
              <a:rPr lang="en-US" dirty="0"/>
              <a:t>Align the mantissas.</a:t>
            </a:r>
          </a:p>
          <a:p>
            <a:pPr lvl="2"/>
            <a:r>
              <a:rPr lang="en-US" dirty="0"/>
              <a:t>Add or subtract mantissas</a:t>
            </a:r>
          </a:p>
          <a:p>
            <a:pPr lvl="2"/>
            <a:r>
              <a:rPr lang="en-US" dirty="0"/>
              <a:t>Produce the result.</a:t>
            </a:r>
          </a:p>
          <a:p>
            <a:pPr lvl="1"/>
            <a:r>
              <a:rPr lang="en-US" dirty="0"/>
              <a:t>Registers are used for storing the intermediate results between the above operations.</a:t>
            </a:r>
          </a:p>
          <a:p>
            <a:endParaRPr lang="en-US" dirty="0"/>
          </a:p>
        </p:txBody>
      </p:sp>
    </p:spTree>
    <p:extLst>
      <p:ext uri="{BB962C8B-B14F-4D97-AF65-F5344CB8AC3E}">
        <p14:creationId xmlns:p14="http://schemas.microsoft.com/office/powerpoint/2010/main" val="1438232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31</a:t>
            </a:fld>
            <a:endParaRPr lang="en-US"/>
          </a:p>
        </p:txBody>
      </p:sp>
      <p:sp>
        <p:nvSpPr>
          <p:cNvPr id="6" name="Content Placeholder 5"/>
          <p:cNvSpPr>
            <a:spLocks noGrp="1"/>
          </p:cNvSpPr>
          <p:nvPr>
            <p:ph sz="quarter" idx="1"/>
          </p:nvPr>
        </p:nvSpPr>
        <p:spPr/>
        <p:txBody>
          <a:bodyPr>
            <a:normAutofit fontScale="92500" lnSpcReduction="10000"/>
          </a:bodyPr>
          <a:lstStyle/>
          <a:p>
            <a:r>
              <a:rPr lang="en-US" b="1" dirty="0"/>
              <a:t>Instruction Pipeline</a:t>
            </a:r>
          </a:p>
          <a:p>
            <a:pPr lvl="1"/>
            <a:r>
              <a:rPr lang="en-US" dirty="0"/>
              <a:t>In this a stream of instructions can be executed </a:t>
            </a:r>
            <a:r>
              <a:rPr lang="en-US" dirty="0" smtClean="0"/>
              <a:t>by overlapping</a:t>
            </a:r>
            <a:r>
              <a:rPr lang="en-US" dirty="0"/>
              <a:t> </a:t>
            </a:r>
            <a:r>
              <a:rPr lang="en-US" b="1" i="1" dirty="0" smtClean="0"/>
              <a:t>fetch</a:t>
            </a:r>
            <a:r>
              <a:rPr lang="en-US" dirty="0" smtClean="0"/>
              <a:t>, </a:t>
            </a:r>
            <a:r>
              <a:rPr lang="en-US" b="1" i="1" dirty="0" smtClean="0"/>
              <a:t>decode</a:t>
            </a:r>
            <a:r>
              <a:rPr lang="en-US" dirty="0"/>
              <a:t> </a:t>
            </a:r>
            <a:r>
              <a:rPr lang="en-US" dirty="0" smtClean="0"/>
              <a:t>and</a:t>
            </a:r>
            <a:r>
              <a:rPr lang="en-US" dirty="0"/>
              <a:t> </a:t>
            </a:r>
            <a:r>
              <a:rPr lang="en-US" b="1" i="1" dirty="0" smtClean="0"/>
              <a:t>execute</a:t>
            </a:r>
            <a:r>
              <a:rPr lang="en-US" dirty="0"/>
              <a:t> phases of an instruction cycle. </a:t>
            </a:r>
            <a:endParaRPr lang="en-US" dirty="0" smtClean="0"/>
          </a:p>
          <a:p>
            <a:pPr lvl="2"/>
            <a:r>
              <a:rPr lang="en-US" dirty="0" smtClean="0"/>
              <a:t>This </a:t>
            </a:r>
            <a:r>
              <a:rPr lang="en-US" dirty="0"/>
              <a:t>type of technique is used to increase the throughput of the computer system.</a:t>
            </a:r>
          </a:p>
          <a:p>
            <a:pPr lvl="1"/>
            <a:r>
              <a:rPr lang="en-US" dirty="0"/>
              <a:t>An instruction pipeline reads instruction from the memory while previous instructions are being executed in other segments of the pipeline. </a:t>
            </a:r>
            <a:endParaRPr lang="en-US" dirty="0" smtClean="0"/>
          </a:p>
          <a:p>
            <a:pPr lvl="1"/>
            <a:r>
              <a:rPr lang="en-US" dirty="0" smtClean="0"/>
              <a:t>Thus </a:t>
            </a:r>
            <a:r>
              <a:rPr lang="en-US" dirty="0"/>
              <a:t>we can execute multiple instructions simultaneously. </a:t>
            </a:r>
            <a:endParaRPr lang="en-US" dirty="0" smtClean="0"/>
          </a:p>
          <a:p>
            <a:pPr lvl="1"/>
            <a:r>
              <a:rPr lang="en-US" dirty="0" smtClean="0"/>
              <a:t>The </a:t>
            </a:r>
            <a:r>
              <a:rPr lang="en-US" b="1" dirty="0"/>
              <a:t>pipeline will be more efficient </a:t>
            </a:r>
            <a:r>
              <a:rPr lang="en-US" dirty="0"/>
              <a:t>if the instruction cycle is </a:t>
            </a:r>
            <a:r>
              <a:rPr lang="en-US" b="1" dirty="0"/>
              <a:t>divided into segments of equal duration.</a:t>
            </a:r>
          </a:p>
          <a:p>
            <a:endParaRPr lang="en-US" dirty="0"/>
          </a:p>
        </p:txBody>
      </p:sp>
    </p:spTree>
    <p:extLst>
      <p:ext uri="{BB962C8B-B14F-4D97-AF65-F5344CB8AC3E}">
        <p14:creationId xmlns:p14="http://schemas.microsoft.com/office/powerpoint/2010/main" val="973723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32</a:t>
            </a:fld>
            <a:endParaRPr lang="en-US"/>
          </a:p>
        </p:txBody>
      </p:sp>
      <p:sp>
        <p:nvSpPr>
          <p:cNvPr id="6" name="Content Placeholder 5"/>
          <p:cNvSpPr>
            <a:spLocks noGrp="1"/>
          </p:cNvSpPr>
          <p:nvPr>
            <p:ph sz="quarter" idx="1"/>
          </p:nvPr>
        </p:nvSpPr>
        <p:spPr/>
        <p:txBody>
          <a:bodyPr>
            <a:normAutofit fontScale="92500" lnSpcReduction="20000"/>
          </a:bodyPr>
          <a:lstStyle/>
          <a:p>
            <a:r>
              <a:rPr lang="en-US" b="1" dirty="0"/>
              <a:t>Pipeline Conflicts</a:t>
            </a:r>
          </a:p>
          <a:p>
            <a:pPr lvl="1"/>
            <a:r>
              <a:rPr lang="en-US" dirty="0"/>
              <a:t>There are some factors that cause the pipeline to deviate its normal performance. Some of these factors are given below:</a:t>
            </a:r>
          </a:p>
          <a:p>
            <a:pPr lvl="1"/>
            <a:r>
              <a:rPr lang="en-US" b="1" dirty="0"/>
              <a:t>Timing Variations</a:t>
            </a:r>
          </a:p>
          <a:p>
            <a:pPr lvl="2"/>
            <a:r>
              <a:rPr lang="en-US" dirty="0"/>
              <a:t>All stages cannot take same amount of time. This problem generally occurs in instruction processing where different instructions have different operand requirements and thus different processing time</a:t>
            </a:r>
            <a:r>
              <a:rPr lang="en-US" dirty="0" smtClean="0"/>
              <a:t>.</a:t>
            </a:r>
          </a:p>
          <a:p>
            <a:pPr lvl="1"/>
            <a:r>
              <a:rPr lang="en-US" b="1" dirty="0"/>
              <a:t>Data Hazards</a:t>
            </a:r>
          </a:p>
          <a:p>
            <a:pPr lvl="2"/>
            <a:r>
              <a:rPr lang="en-US" dirty="0"/>
              <a:t>When several instructions are in partial execution, and if they reference same data then the problem arises. We must ensure that next instruction does not attempt to access data before the current instruction, because this will lead to incorrect results</a:t>
            </a:r>
            <a:r>
              <a:rPr lang="en-US" dirty="0" smtClean="0"/>
              <a:t>.</a:t>
            </a:r>
            <a:endParaRPr lang="en-US" dirty="0"/>
          </a:p>
        </p:txBody>
      </p:sp>
    </p:spTree>
    <p:extLst>
      <p:ext uri="{BB962C8B-B14F-4D97-AF65-F5344CB8AC3E}">
        <p14:creationId xmlns:p14="http://schemas.microsoft.com/office/powerpoint/2010/main" val="1095994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33</a:t>
            </a:fld>
            <a:endParaRPr lang="en-US"/>
          </a:p>
        </p:txBody>
      </p:sp>
      <p:sp>
        <p:nvSpPr>
          <p:cNvPr id="6" name="Content Placeholder 5"/>
          <p:cNvSpPr>
            <a:spLocks noGrp="1"/>
          </p:cNvSpPr>
          <p:nvPr>
            <p:ph sz="quarter" idx="1"/>
          </p:nvPr>
        </p:nvSpPr>
        <p:spPr/>
        <p:txBody>
          <a:bodyPr>
            <a:normAutofit lnSpcReduction="10000"/>
          </a:bodyPr>
          <a:lstStyle/>
          <a:p>
            <a:pPr lvl="1"/>
            <a:r>
              <a:rPr lang="en-US" b="1" dirty="0"/>
              <a:t>Branching</a:t>
            </a:r>
          </a:p>
          <a:p>
            <a:pPr lvl="2"/>
            <a:r>
              <a:rPr lang="en-US" dirty="0"/>
              <a:t>In order to fetch and execute the next instruction, we must know what that instruction is. If the present instruction is a conditional branch, and its result will lead us to the next instruction, then the next instruction may not be known until the current one is processed.</a:t>
            </a:r>
          </a:p>
          <a:p>
            <a:pPr lvl="1"/>
            <a:r>
              <a:rPr lang="en-US" b="1" dirty="0"/>
              <a:t>Interrupts</a:t>
            </a:r>
          </a:p>
          <a:p>
            <a:pPr lvl="2"/>
            <a:r>
              <a:rPr lang="en-US" dirty="0"/>
              <a:t>Interrupts set unwanted instruction into the instruction stream. Interrupts effect the execution of instruction</a:t>
            </a:r>
            <a:r>
              <a:rPr lang="en-US" dirty="0" smtClean="0"/>
              <a:t>.</a:t>
            </a:r>
          </a:p>
          <a:p>
            <a:pPr lvl="1"/>
            <a:r>
              <a:rPr lang="en-US" b="1" dirty="0"/>
              <a:t>Data Dependency</a:t>
            </a:r>
          </a:p>
          <a:p>
            <a:pPr lvl="2"/>
            <a:r>
              <a:rPr lang="en-US" dirty="0"/>
              <a:t>It arises when an instruction depends upon the result of a previous instruction but this result is not yet available</a:t>
            </a:r>
            <a:r>
              <a:rPr lang="en-US" dirty="0" smtClean="0"/>
              <a:t>.</a:t>
            </a:r>
            <a:endParaRPr lang="en-US" dirty="0"/>
          </a:p>
          <a:p>
            <a:endParaRPr lang="en-US" dirty="0"/>
          </a:p>
        </p:txBody>
      </p:sp>
    </p:spTree>
    <p:extLst>
      <p:ext uri="{BB962C8B-B14F-4D97-AF65-F5344CB8AC3E}">
        <p14:creationId xmlns:p14="http://schemas.microsoft.com/office/powerpoint/2010/main" val="2890892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34</a:t>
            </a:fld>
            <a:endParaRPr lang="en-US"/>
          </a:p>
        </p:txBody>
      </p:sp>
      <p:sp>
        <p:nvSpPr>
          <p:cNvPr id="6" name="Content Placeholder 5"/>
          <p:cNvSpPr>
            <a:spLocks noGrp="1"/>
          </p:cNvSpPr>
          <p:nvPr>
            <p:ph sz="quarter" idx="1"/>
          </p:nvPr>
        </p:nvSpPr>
        <p:spPr/>
        <p:txBody>
          <a:bodyPr/>
          <a:lstStyle/>
          <a:p>
            <a:r>
              <a:rPr lang="en-US" b="1" dirty="0"/>
              <a:t>Advantages of Pipelining</a:t>
            </a:r>
          </a:p>
          <a:p>
            <a:pPr lvl="1"/>
            <a:r>
              <a:rPr lang="en-US" dirty="0"/>
              <a:t>The cycle time of the processor is reduced.</a:t>
            </a:r>
          </a:p>
          <a:p>
            <a:pPr lvl="1"/>
            <a:r>
              <a:rPr lang="en-US" dirty="0"/>
              <a:t>It increases the throughput of the system</a:t>
            </a:r>
          </a:p>
          <a:p>
            <a:pPr lvl="1"/>
            <a:r>
              <a:rPr lang="en-US" dirty="0"/>
              <a:t>It makes the system reliable.</a:t>
            </a:r>
          </a:p>
          <a:p>
            <a:r>
              <a:rPr lang="en-US" b="1" dirty="0"/>
              <a:t>Disadvantages of Pipelining</a:t>
            </a:r>
          </a:p>
          <a:p>
            <a:pPr lvl="1"/>
            <a:r>
              <a:rPr lang="en-US" dirty="0"/>
              <a:t>The design of pipelined processor is complex and costly to manufacture.</a:t>
            </a:r>
          </a:p>
          <a:p>
            <a:pPr lvl="1"/>
            <a:r>
              <a:rPr lang="en-US" dirty="0"/>
              <a:t>The instruction latency is more.</a:t>
            </a:r>
          </a:p>
        </p:txBody>
      </p:sp>
    </p:spTree>
    <p:extLst>
      <p:ext uri="{BB962C8B-B14F-4D97-AF65-F5344CB8AC3E}">
        <p14:creationId xmlns:p14="http://schemas.microsoft.com/office/powerpoint/2010/main" val="3003225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35</a:t>
            </a:fld>
            <a:endParaRPr lang="en-US"/>
          </a:p>
        </p:txBody>
      </p:sp>
      <p:sp>
        <p:nvSpPr>
          <p:cNvPr id="6" name="Content Placeholder 5"/>
          <p:cNvSpPr>
            <a:spLocks noGrp="1"/>
          </p:cNvSpPr>
          <p:nvPr>
            <p:ph sz="quarter" idx="1"/>
          </p:nvPr>
        </p:nvSpPr>
        <p:spPr/>
        <p:txBody>
          <a:bodyPr>
            <a:normAutofit fontScale="92500" lnSpcReduction="10000"/>
          </a:bodyPr>
          <a:lstStyle/>
          <a:p>
            <a:r>
              <a:rPr lang="en-US" b="1" dirty="0" smtClean="0"/>
              <a:t>Multithreading </a:t>
            </a:r>
            <a:r>
              <a:rPr lang="en-US" dirty="0" smtClean="0"/>
              <a:t>is </a:t>
            </a:r>
            <a:r>
              <a:rPr lang="en-US" dirty="0"/>
              <a:t>a function of the CPU that permits multiple threads to run independently while sharing the same process resources. </a:t>
            </a:r>
            <a:endParaRPr lang="en-US" dirty="0" smtClean="0"/>
          </a:p>
          <a:p>
            <a:pPr lvl="1"/>
            <a:r>
              <a:rPr lang="en-US" dirty="0" smtClean="0"/>
              <a:t>A </a:t>
            </a:r>
            <a:r>
              <a:rPr lang="en-US" b="1" dirty="0"/>
              <a:t>thread </a:t>
            </a:r>
            <a:r>
              <a:rPr lang="en-US" dirty="0"/>
              <a:t>is a conscience sequence of instructions that may run in the same parent process as other threads</a:t>
            </a:r>
            <a:r>
              <a:rPr lang="en-US" dirty="0" smtClean="0"/>
              <a:t>.</a:t>
            </a:r>
          </a:p>
          <a:p>
            <a:r>
              <a:rPr lang="en-US" dirty="0"/>
              <a:t>Multithreading allows many parts of a program to run simultaneously</a:t>
            </a:r>
            <a:r>
              <a:rPr lang="en-US" dirty="0" smtClean="0"/>
              <a:t>.</a:t>
            </a:r>
          </a:p>
          <a:p>
            <a:pPr lvl="1"/>
            <a:r>
              <a:rPr lang="en-US" dirty="0" smtClean="0"/>
              <a:t>These </a:t>
            </a:r>
            <a:r>
              <a:rPr lang="en-US" dirty="0"/>
              <a:t>parts are referred to as threads, and they are lightweight processes that are available within the process. </a:t>
            </a:r>
            <a:endParaRPr lang="en-US" dirty="0" smtClean="0"/>
          </a:p>
          <a:p>
            <a:pPr lvl="1"/>
            <a:r>
              <a:rPr lang="en-US" dirty="0" smtClean="0"/>
              <a:t>As </a:t>
            </a:r>
            <a:r>
              <a:rPr lang="en-US" dirty="0"/>
              <a:t>a result, multithreading increases CPU utilization through multitasking</a:t>
            </a:r>
            <a:r>
              <a:rPr lang="en-US" dirty="0" smtClean="0"/>
              <a:t>.</a:t>
            </a:r>
          </a:p>
        </p:txBody>
      </p:sp>
    </p:spTree>
    <p:extLst>
      <p:ext uri="{BB962C8B-B14F-4D97-AF65-F5344CB8AC3E}">
        <p14:creationId xmlns:p14="http://schemas.microsoft.com/office/powerpoint/2010/main" val="2577640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36</a:t>
            </a:fld>
            <a:endParaRPr lang="en-US"/>
          </a:p>
        </p:txBody>
      </p:sp>
      <p:sp>
        <p:nvSpPr>
          <p:cNvPr id="6" name="Content Placeholder 5"/>
          <p:cNvSpPr>
            <a:spLocks noGrp="1"/>
          </p:cNvSpPr>
          <p:nvPr>
            <p:ph sz="quarter" idx="1"/>
          </p:nvPr>
        </p:nvSpPr>
        <p:spPr/>
        <p:txBody>
          <a:bodyPr/>
          <a:lstStyle/>
          <a:p>
            <a:r>
              <a:rPr lang="en-US" dirty="0"/>
              <a:t>In multithreading, a computer may execute and process multiple tasks simultaneously.</a:t>
            </a:r>
          </a:p>
          <a:p>
            <a:r>
              <a:rPr lang="en-US" dirty="0" smtClean="0"/>
              <a:t>Multithreading </a:t>
            </a:r>
            <a:r>
              <a:rPr lang="en-US" dirty="0"/>
              <a:t>needs a detailed understanding of these two terms: </a:t>
            </a:r>
            <a:r>
              <a:rPr lang="en-US" b="1" dirty="0"/>
              <a:t>process</a:t>
            </a:r>
            <a:r>
              <a:rPr lang="en-US" dirty="0"/>
              <a:t> and </a:t>
            </a:r>
            <a:r>
              <a:rPr lang="en-US" b="1" dirty="0"/>
              <a:t>thread</a:t>
            </a:r>
            <a:r>
              <a:rPr lang="en-US" dirty="0"/>
              <a:t>. </a:t>
            </a:r>
            <a:endParaRPr lang="en-US" dirty="0" smtClean="0"/>
          </a:p>
          <a:p>
            <a:pPr lvl="1"/>
            <a:r>
              <a:rPr lang="en-US" dirty="0" smtClean="0"/>
              <a:t>A </a:t>
            </a:r>
            <a:r>
              <a:rPr lang="en-US" b="1" dirty="0"/>
              <a:t>process</a:t>
            </a:r>
            <a:r>
              <a:rPr lang="en-US" dirty="0"/>
              <a:t> is a running program, and a process can also be subdivided into independent units called </a:t>
            </a:r>
            <a:r>
              <a:rPr lang="en-US" b="1" dirty="0"/>
              <a:t>threads</a:t>
            </a:r>
            <a:r>
              <a:rPr lang="en-US" dirty="0"/>
              <a:t>.</a:t>
            </a:r>
          </a:p>
        </p:txBody>
      </p:sp>
    </p:spTree>
    <p:extLst>
      <p:ext uri="{BB962C8B-B14F-4D97-AF65-F5344CB8AC3E}">
        <p14:creationId xmlns:p14="http://schemas.microsoft.com/office/powerpoint/2010/main" val="673916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37</a:t>
            </a:fld>
            <a:endParaRPr lang="en-US"/>
          </a:p>
        </p:txBody>
      </p:sp>
      <p:sp>
        <p:nvSpPr>
          <p:cNvPr id="6" name="Content Placeholder 5"/>
          <p:cNvSpPr>
            <a:spLocks noGrp="1"/>
          </p:cNvSpPr>
          <p:nvPr>
            <p:ph sz="quarter" idx="1"/>
          </p:nvPr>
        </p:nvSpPr>
        <p:spPr/>
        <p:txBody>
          <a:bodyPr>
            <a:normAutofit fontScale="92500" lnSpcReduction="10000"/>
          </a:bodyPr>
          <a:lstStyle/>
          <a:p>
            <a:r>
              <a:rPr lang="en-US" b="1" dirty="0"/>
              <a:t>Examples of Multithreading</a:t>
            </a:r>
          </a:p>
          <a:p>
            <a:pPr lvl="1"/>
            <a:r>
              <a:rPr lang="en-US" dirty="0"/>
              <a:t>Multiple threads run behind the scenes in most of the applications you use regularly. </a:t>
            </a:r>
            <a:endParaRPr lang="en-US" dirty="0" smtClean="0"/>
          </a:p>
          <a:p>
            <a:pPr lvl="2"/>
            <a:r>
              <a:rPr lang="en-US" dirty="0" smtClean="0"/>
              <a:t>At </a:t>
            </a:r>
            <a:r>
              <a:rPr lang="en-US" dirty="0"/>
              <a:t>any given time, you may have </a:t>
            </a:r>
            <a:r>
              <a:rPr lang="en-US" b="1" dirty="0"/>
              <a:t>numerous tabs open in the system </a:t>
            </a:r>
            <a:r>
              <a:rPr lang="en-US" dirty="0"/>
              <a:t>and every tab displaying different types of content. </a:t>
            </a:r>
            <a:endParaRPr lang="en-US" dirty="0" smtClean="0"/>
          </a:p>
          <a:p>
            <a:pPr lvl="2"/>
            <a:r>
              <a:rPr lang="en-US" dirty="0" smtClean="0"/>
              <a:t>Many </a:t>
            </a:r>
            <a:r>
              <a:rPr lang="en-US" dirty="0"/>
              <a:t>threads of execution are used to display animations, load content, play a video, etc.</a:t>
            </a:r>
          </a:p>
          <a:p>
            <a:pPr lvl="1"/>
            <a:r>
              <a:rPr lang="en-US" dirty="0"/>
              <a:t>A </a:t>
            </a:r>
            <a:r>
              <a:rPr lang="en-US" b="1" dirty="0"/>
              <a:t>word processor </a:t>
            </a:r>
            <a:r>
              <a:rPr lang="en-US" dirty="0"/>
              <a:t>is another instance of a multithreaded program with which you are all familiar. </a:t>
            </a:r>
            <a:endParaRPr lang="en-US" dirty="0" smtClean="0"/>
          </a:p>
          <a:p>
            <a:pPr lvl="2"/>
            <a:r>
              <a:rPr lang="en-US" dirty="0" smtClean="0"/>
              <a:t>Multiple </a:t>
            </a:r>
            <a:r>
              <a:rPr lang="en-US" dirty="0"/>
              <a:t>threads are used to show the content, asynchronously check content's spelling and grammar, and generate a PDF version of content while typing. These are all happening simultaneously, with independent threads doing these tasks internally.</a:t>
            </a:r>
          </a:p>
          <a:p>
            <a:endParaRPr lang="en-US" dirty="0"/>
          </a:p>
        </p:txBody>
      </p:sp>
    </p:spTree>
    <p:extLst>
      <p:ext uri="{BB962C8B-B14F-4D97-AF65-F5344CB8AC3E}">
        <p14:creationId xmlns:p14="http://schemas.microsoft.com/office/powerpoint/2010/main" val="41718937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38</a:t>
            </a:fld>
            <a:endParaRPr lang="en-US"/>
          </a:p>
        </p:txBody>
      </p:sp>
      <p:sp>
        <p:nvSpPr>
          <p:cNvPr id="6" name="Content Placeholder 5"/>
          <p:cNvSpPr>
            <a:spLocks noGrp="1"/>
          </p:cNvSpPr>
          <p:nvPr>
            <p:ph sz="quarter" idx="1"/>
          </p:nvPr>
        </p:nvSpPr>
        <p:spPr/>
        <p:txBody>
          <a:bodyPr>
            <a:normAutofit fontScale="85000" lnSpcReduction="20000"/>
          </a:bodyPr>
          <a:lstStyle/>
          <a:p>
            <a:r>
              <a:rPr lang="en-US" b="1" dirty="0"/>
              <a:t>Benefits of Multithreading</a:t>
            </a:r>
          </a:p>
          <a:p>
            <a:pPr lvl="1"/>
            <a:r>
              <a:rPr lang="en-US" dirty="0"/>
              <a:t>Various benefits of multithreading in the operating system are as follows:</a:t>
            </a:r>
          </a:p>
          <a:p>
            <a:pPr lvl="1"/>
            <a:r>
              <a:rPr lang="en-US" b="1" dirty="0"/>
              <a:t>Responsiveness</a:t>
            </a:r>
          </a:p>
          <a:p>
            <a:pPr lvl="2"/>
            <a:r>
              <a:rPr lang="en-US" dirty="0"/>
              <a:t>Multithreading in an interactive application enables a program to continue running even if a section is blocked or executing a lengthy process, increasing user responsiveness</a:t>
            </a:r>
            <a:r>
              <a:rPr lang="en-US" dirty="0" smtClean="0"/>
              <a:t>.</a:t>
            </a:r>
          </a:p>
          <a:p>
            <a:pPr lvl="2"/>
            <a:r>
              <a:rPr lang="en-US" dirty="0"/>
              <a:t>A server in a non-multithreading environment listens to a port for a request, processes the request, and then resumes listening for another request. Other users are made to wait unnecessarily because of the time it takes to execute a request. Instead, a better approach will be to pass the request to a worker thread while listening on a port</a:t>
            </a:r>
            <a:r>
              <a:rPr lang="en-US" dirty="0" smtClean="0"/>
              <a:t>.</a:t>
            </a:r>
          </a:p>
          <a:p>
            <a:pPr lvl="2"/>
            <a:r>
              <a:rPr lang="en-US" dirty="0"/>
              <a:t>For instance, a multithreaded web browser permits the user interaction in one thread while a video is loading in another thread. As a result, instead of waiting for the entire web page to load, the user can continue viewing a section of a web page.</a:t>
            </a:r>
          </a:p>
          <a:p>
            <a:pPr lvl="1"/>
            <a:endParaRPr lang="en-US" dirty="0"/>
          </a:p>
        </p:txBody>
      </p:sp>
    </p:spTree>
    <p:extLst>
      <p:ext uri="{BB962C8B-B14F-4D97-AF65-F5344CB8AC3E}">
        <p14:creationId xmlns:p14="http://schemas.microsoft.com/office/powerpoint/2010/main" val="2967526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39</a:t>
            </a:fld>
            <a:endParaRPr lang="en-US"/>
          </a:p>
        </p:txBody>
      </p:sp>
      <p:sp>
        <p:nvSpPr>
          <p:cNvPr id="6" name="Content Placeholder 5"/>
          <p:cNvSpPr>
            <a:spLocks noGrp="1"/>
          </p:cNvSpPr>
          <p:nvPr>
            <p:ph sz="quarter" idx="1"/>
          </p:nvPr>
        </p:nvSpPr>
        <p:spPr>
          <a:xfrm>
            <a:off x="612648" y="1600199"/>
            <a:ext cx="8153400" cy="5013131"/>
          </a:xfrm>
        </p:spPr>
        <p:txBody>
          <a:bodyPr>
            <a:normAutofit fontScale="85000" lnSpcReduction="20000"/>
          </a:bodyPr>
          <a:lstStyle/>
          <a:p>
            <a:pPr lvl="1"/>
            <a:r>
              <a:rPr lang="en-US" b="1" dirty="0"/>
              <a:t>Resource Sharing</a:t>
            </a:r>
          </a:p>
          <a:p>
            <a:pPr lvl="2"/>
            <a:r>
              <a:rPr lang="en-US" dirty="0"/>
              <a:t>Processes can only share the resources only via two techniques such as:</a:t>
            </a:r>
          </a:p>
          <a:p>
            <a:pPr lvl="3"/>
            <a:r>
              <a:rPr lang="en-US" dirty="0"/>
              <a:t>Message Passing</a:t>
            </a:r>
          </a:p>
          <a:p>
            <a:pPr lvl="3"/>
            <a:r>
              <a:rPr lang="en-US" dirty="0"/>
              <a:t>Shared Memory</a:t>
            </a:r>
          </a:p>
          <a:p>
            <a:pPr lvl="2"/>
            <a:r>
              <a:rPr lang="en-US" dirty="0"/>
              <a:t>The programmer must explicitly structure such strategies. On the other hand, by default, threads share the memory and resources of the process they belong to.</a:t>
            </a:r>
          </a:p>
          <a:p>
            <a:pPr lvl="2"/>
            <a:r>
              <a:rPr lang="en-US" dirty="0"/>
              <a:t>The advantage of sharing code and data is that it permits an app to execute multiple code threads in the same address space</a:t>
            </a:r>
            <a:r>
              <a:rPr lang="en-US" dirty="0" smtClean="0"/>
              <a:t>.</a:t>
            </a:r>
          </a:p>
          <a:p>
            <a:pPr lvl="1"/>
            <a:r>
              <a:rPr lang="en-US" b="1" dirty="0"/>
              <a:t>Economy</a:t>
            </a:r>
          </a:p>
          <a:p>
            <a:pPr lvl="2"/>
            <a:r>
              <a:rPr lang="en-US" dirty="0"/>
              <a:t>Allocating memory and resources for process creation is an expensive procedure because it is a time and space-consuming task.</a:t>
            </a:r>
          </a:p>
          <a:p>
            <a:pPr lvl="2"/>
            <a:r>
              <a:rPr lang="en-US" dirty="0"/>
              <a:t>Because threads share a memory with the process to which they belong, establishing and context switching threads is more cost-effective. In general, generating and managing processes takes far more time than threads</a:t>
            </a:r>
            <a:r>
              <a:rPr lang="en-US" dirty="0" smtClean="0"/>
              <a:t>.</a:t>
            </a:r>
            <a:endParaRPr lang="en-US" dirty="0"/>
          </a:p>
        </p:txBody>
      </p:sp>
    </p:spTree>
    <p:extLst>
      <p:ext uri="{BB962C8B-B14F-4D97-AF65-F5344CB8AC3E}">
        <p14:creationId xmlns:p14="http://schemas.microsoft.com/office/powerpoint/2010/main" val="108886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10/15/2024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a:t>
            </a:fld>
            <a:endParaRPr lang="en-US"/>
          </a:p>
        </p:txBody>
      </p:sp>
      <p:sp>
        <p:nvSpPr>
          <p:cNvPr id="5" name="Content Placeholder 4"/>
          <p:cNvSpPr>
            <a:spLocks noGrp="1"/>
          </p:cNvSpPr>
          <p:nvPr>
            <p:ph sz="quarter" idx="1"/>
          </p:nvPr>
        </p:nvSpPr>
        <p:spPr/>
        <p:txBody>
          <a:bodyPr/>
          <a:lstStyle/>
          <a:p>
            <a:pPr fontAlgn="base"/>
            <a:r>
              <a:rPr lang="en-US" b="1" dirty="0"/>
              <a:t>Characteristics of RISC </a:t>
            </a:r>
          </a:p>
          <a:p>
            <a:pPr lvl="1" fontAlgn="base"/>
            <a:r>
              <a:rPr lang="en-US" dirty="0"/>
              <a:t>Simpler instruction, hence simple instruction decoding.</a:t>
            </a:r>
          </a:p>
          <a:p>
            <a:pPr lvl="1" fontAlgn="base"/>
            <a:r>
              <a:rPr lang="en-US" dirty="0"/>
              <a:t>Instruction comes undersize of one word.</a:t>
            </a:r>
          </a:p>
          <a:p>
            <a:pPr lvl="1" fontAlgn="base"/>
            <a:r>
              <a:rPr lang="en-US" dirty="0"/>
              <a:t>Instruction takes a single clock cycle to get executed.</a:t>
            </a:r>
          </a:p>
          <a:p>
            <a:pPr lvl="1" fontAlgn="base"/>
            <a:r>
              <a:rPr lang="en-US" dirty="0"/>
              <a:t>More general-purpose registers.</a:t>
            </a:r>
          </a:p>
          <a:p>
            <a:pPr lvl="1" fontAlgn="base"/>
            <a:r>
              <a:rPr lang="en-US" dirty="0"/>
              <a:t>Simple Addressing Modes.</a:t>
            </a:r>
          </a:p>
          <a:p>
            <a:pPr lvl="1" fontAlgn="base"/>
            <a:r>
              <a:rPr lang="en-US" dirty="0"/>
              <a:t>Fewer Data types.</a:t>
            </a:r>
          </a:p>
          <a:p>
            <a:pPr lvl="1" fontAlgn="base"/>
            <a:r>
              <a:rPr lang="en-US" dirty="0"/>
              <a:t>A pipeline can be achieved. </a:t>
            </a:r>
          </a:p>
        </p:txBody>
      </p:sp>
    </p:spTree>
    <p:extLst>
      <p:ext uri="{BB962C8B-B14F-4D97-AF65-F5344CB8AC3E}">
        <p14:creationId xmlns:p14="http://schemas.microsoft.com/office/powerpoint/2010/main" val="2485650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40</a:t>
            </a:fld>
            <a:endParaRPr lang="en-US"/>
          </a:p>
        </p:txBody>
      </p:sp>
      <p:sp>
        <p:nvSpPr>
          <p:cNvPr id="6" name="Content Placeholder 5"/>
          <p:cNvSpPr>
            <a:spLocks noGrp="1"/>
          </p:cNvSpPr>
          <p:nvPr>
            <p:ph sz="quarter" idx="1"/>
          </p:nvPr>
        </p:nvSpPr>
        <p:spPr/>
        <p:txBody>
          <a:bodyPr>
            <a:normAutofit fontScale="92500" lnSpcReduction="20000"/>
          </a:bodyPr>
          <a:lstStyle/>
          <a:p>
            <a:pPr lvl="1"/>
            <a:r>
              <a:rPr lang="en-US" b="1" dirty="0" smtClean="0"/>
              <a:t>Scalability</a:t>
            </a:r>
            <a:endParaRPr lang="en-US" b="1" dirty="0"/>
          </a:p>
          <a:p>
            <a:pPr lvl="2"/>
            <a:r>
              <a:rPr lang="en-US" dirty="0"/>
              <a:t>The advantages of multi-programming become much more apparent in the case of multiprocessor architecture, when threads may execute in parallel on many processors. When there is just one thread, it is impossible to break the processes into smaller jobs performed by different processors.</a:t>
            </a:r>
          </a:p>
          <a:p>
            <a:pPr lvl="2"/>
            <a:r>
              <a:rPr lang="en-US" dirty="0"/>
              <a:t>A single-threaded process could only run on one processor, despite the number of processors available. Multithreading on multiple CPU machines increases parallelism</a:t>
            </a:r>
            <a:r>
              <a:rPr lang="en-US" dirty="0" smtClean="0"/>
              <a:t>.</a:t>
            </a:r>
          </a:p>
          <a:p>
            <a:pPr lvl="1"/>
            <a:r>
              <a:rPr lang="en-US" b="1" dirty="0"/>
              <a:t>Better Communication</a:t>
            </a:r>
          </a:p>
          <a:p>
            <a:pPr lvl="2"/>
            <a:r>
              <a:rPr lang="en-US" dirty="0"/>
              <a:t>Thread synchronization functions could be used to improve inter-process communication. Moreover, sharing huge amounts of data across multiple threads of execution inside the same address space provides extremely high-bandwidth, low-latency communication across various tasks within an application</a:t>
            </a:r>
            <a:r>
              <a:rPr lang="en-US" dirty="0" smtClean="0"/>
              <a:t>.</a:t>
            </a:r>
            <a:endParaRPr lang="en-US" dirty="0"/>
          </a:p>
        </p:txBody>
      </p:sp>
    </p:spTree>
    <p:extLst>
      <p:ext uri="{BB962C8B-B14F-4D97-AF65-F5344CB8AC3E}">
        <p14:creationId xmlns:p14="http://schemas.microsoft.com/office/powerpoint/2010/main" val="22900817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41</a:t>
            </a:fld>
            <a:endParaRPr lang="en-US"/>
          </a:p>
        </p:txBody>
      </p:sp>
      <p:sp>
        <p:nvSpPr>
          <p:cNvPr id="6" name="Content Placeholder 5"/>
          <p:cNvSpPr>
            <a:spLocks noGrp="1"/>
          </p:cNvSpPr>
          <p:nvPr>
            <p:ph sz="quarter" idx="1"/>
          </p:nvPr>
        </p:nvSpPr>
        <p:spPr/>
        <p:txBody>
          <a:bodyPr>
            <a:normAutofit fontScale="92500" lnSpcReduction="20000"/>
          </a:bodyPr>
          <a:lstStyle/>
          <a:p>
            <a:pPr lvl="1"/>
            <a:r>
              <a:rPr lang="en-US" b="1" dirty="0" smtClean="0"/>
              <a:t>Utilization </a:t>
            </a:r>
            <a:r>
              <a:rPr lang="en-US" b="1" dirty="0"/>
              <a:t>of multiprocessor architecture</a:t>
            </a:r>
          </a:p>
          <a:p>
            <a:pPr lvl="2"/>
            <a:r>
              <a:rPr lang="en-US" dirty="0"/>
              <a:t>The advantages of multithreading might be considerably amplified in a multiprocessor architecture, where every thread could execute in parallel on a distinct processor.</a:t>
            </a:r>
          </a:p>
          <a:p>
            <a:pPr lvl="2"/>
            <a:r>
              <a:rPr lang="en-US" dirty="0"/>
              <a:t>A single-threaded task could only run on one of them, no matter how many CPUs are available. On a multi-CPU machine, multithreading enhances concurrency.</a:t>
            </a:r>
          </a:p>
          <a:p>
            <a:pPr lvl="2"/>
            <a:r>
              <a:rPr lang="en-US" dirty="0"/>
              <a:t>The CPU switches among threads so quickly in single-processor architecture that it creates the illusion of parallelism, but only one thread is running at a particular time</a:t>
            </a:r>
            <a:r>
              <a:rPr lang="en-US" dirty="0" smtClean="0"/>
              <a:t>.</a:t>
            </a:r>
          </a:p>
          <a:p>
            <a:pPr lvl="1"/>
            <a:r>
              <a:rPr lang="en-US" b="1" dirty="0"/>
              <a:t>Minimized system resource usage</a:t>
            </a:r>
          </a:p>
          <a:p>
            <a:pPr lvl="2"/>
            <a:r>
              <a:rPr lang="en-US" dirty="0"/>
              <a:t>Threads have a minimal influence on the system's resources. The overhead of creating, maintaining, and managing threads is lower than a general process</a:t>
            </a:r>
            <a:r>
              <a:rPr lang="en-US" dirty="0" smtClean="0"/>
              <a:t>.</a:t>
            </a:r>
            <a:endParaRPr lang="en-US" dirty="0"/>
          </a:p>
        </p:txBody>
      </p:sp>
    </p:spTree>
    <p:extLst>
      <p:ext uri="{BB962C8B-B14F-4D97-AF65-F5344CB8AC3E}">
        <p14:creationId xmlns:p14="http://schemas.microsoft.com/office/powerpoint/2010/main" val="3547598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42</a:t>
            </a:fld>
            <a:endParaRPr lang="en-US"/>
          </a:p>
        </p:txBody>
      </p:sp>
      <p:sp>
        <p:nvSpPr>
          <p:cNvPr id="6" name="Content Placeholder 5"/>
          <p:cNvSpPr>
            <a:spLocks noGrp="1"/>
          </p:cNvSpPr>
          <p:nvPr>
            <p:ph sz="quarter" idx="1"/>
          </p:nvPr>
        </p:nvSpPr>
        <p:spPr/>
        <p:txBody>
          <a:bodyPr>
            <a:normAutofit lnSpcReduction="10000"/>
          </a:bodyPr>
          <a:lstStyle/>
          <a:p>
            <a:r>
              <a:rPr lang="en-US" b="1" dirty="0"/>
              <a:t>Disadvantages of Multithreading</a:t>
            </a:r>
          </a:p>
          <a:p>
            <a:pPr lvl="1"/>
            <a:r>
              <a:rPr lang="en-US" dirty="0" smtClean="0"/>
              <a:t>There </a:t>
            </a:r>
            <a:r>
              <a:rPr lang="en-US" dirty="0"/>
              <a:t>are various disadvantages of multithreading in the operating system, and some of the disadvantages are as follows:</a:t>
            </a:r>
          </a:p>
          <a:p>
            <a:pPr lvl="2"/>
            <a:r>
              <a:rPr lang="en-US" dirty="0"/>
              <a:t>It needs more careful synchronization.</a:t>
            </a:r>
          </a:p>
          <a:p>
            <a:pPr lvl="2"/>
            <a:r>
              <a:rPr lang="en-US" dirty="0"/>
              <a:t>It can consume a large space of stocks of blocked threads.</a:t>
            </a:r>
          </a:p>
          <a:p>
            <a:pPr lvl="2"/>
            <a:r>
              <a:rPr lang="en-US" dirty="0"/>
              <a:t>It needs support for thread or process.</a:t>
            </a:r>
          </a:p>
          <a:p>
            <a:pPr lvl="2"/>
            <a:r>
              <a:rPr lang="en-US" dirty="0"/>
              <a:t>If a parent process has several threads for proper process functioning, the child processes should also be multithreaded because they may be required.</a:t>
            </a:r>
          </a:p>
          <a:p>
            <a:pPr lvl="2"/>
            <a:r>
              <a:rPr lang="en-US" dirty="0"/>
              <a:t>It imposes context switching overhead</a:t>
            </a:r>
            <a:r>
              <a:rPr lang="en-US" dirty="0" smtClean="0"/>
              <a:t>.</a:t>
            </a:r>
            <a:endParaRPr lang="en-US" dirty="0"/>
          </a:p>
        </p:txBody>
      </p:sp>
    </p:spTree>
    <p:extLst>
      <p:ext uri="{BB962C8B-B14F-4D97-AF65-F5344CB8AC3E}">
        <p14:creationId xmlns:p14="http://schemas.microsoft.com/office/powerpoint/2010/main" val="110439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EBF9166D-4EFA-4098-A866-49158D66C957}" type="datetime1">
              <a:rPr lang="en-US" smtClean="0"/>
              <a:t>10/15/2024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43</a:t>
            </a:fld>
            <a:endParaRPr lang="en-US"/>
          </a:p>
        </p:txBody>
      </p:sp>
      <p:sp>
        <p:nvSpPr>
          <p:cNvPr id="5" name="Content Placeholder 4"/>
          <p:cNvSpPr>
            <a:spLocks noGrp="1"/>
          </p:cNvSpPr>
          <p:nvPr>
            <p:ph sz="quarter" idx="1"/>
          </p:nvPr>
        </p:nvSpPr>
        <p:spPr>
          <a:xfrm>
            <a:off x="533400" y="2514600"/>
            <a:ext cx="8153400" cy="1981200"/>
          </a:xfrm>
        </p:spPr>
        <p:txBody>
          <a:bodyPr>
            <a:noAutofit/>
          </a:bodyPr>
          <a:lstStyle/>
          <a:p>
            <a:pPr algn="ctr">
              <a:buNone/>
            </a:pPr>
            <a:r>
              <a:rPr lang="en-US" sz="11500" dirty="0" smtClean="0"/>
              <a:t>Questions?</a:t>
            </a:r>
            <a:endParaRPr lang="en-US" sz="115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26ECC91B-2E46-418E-8BE4-2049C399741F}" type="datetime1">
              <a:rPr lang="en-US" smtClean="0"/>
              <a:t>10/15/2024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44</a:t>
            </a:fld>
            <a:endParaRPr lang="en-US"/>
          </a:p>
        </p:txBody>
      </p:sp>
      <p:sp>
        <p:nvSpPr>
          <p:cNvPr id="5" name="Content Placeholder 4"/>
          <p:cNvSpPr>
            <a:spLocks noGrp="1"/>
          </p:cNvSpPr>
          <p:nvPr>
            <p:ph sz="quarter" idx="1"/>
          </p:nvPr>
        </p:nvSpPr>
        <p:spPr>
          <a:xfrm>
            <a:off x="533400" y="2514600"/>
            <a:ext cx="8153400" cy="1981200"/>
          </a:xfrm>
        </p:spPr>
        <p:txBody>
          <a:bodyPr>
            <a:noAutofit/>
          </a:bodyPr>
          <a:lstStyle/>
          <a:p>
            <a:pPr>
              <a:buNone/>
            </a:pPr>
            <a:r>
              <a:rPr lang="en-US" sz="11500" dirty="0" smtClean="0"/>
              <a:t>   Thank You</a:t>
            </a:r>
            <a:endParaRPr lang="en-US" sz="11500" dirty="0"/>
          </a:p>
        </p:txBody>
      </p:sp>
    </p:spTree>
    <p:extLst>
      <p:ext uri="{BB962C8B-B14F-4D97-AF65-F5344CB8AC3E}">
        <p14:creationId xmlns:p14="http://schemas.microsoft.com/office/powerpoint/2010/main" val="3317287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FDFCFAD0-85FC-4021-AFE5-E20B9A21E063}" type="datetime1">
              <a:rPr lang="en-US" smtClean="0"/>
              <a:t>10/15/2024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5</a:t>
            </a:fld>
            <a:endParaRPr lang="en-US"/>
          </a:p>
        </p:txBody>
      </p:sp>
      <p:sp>
        <p:nvSpPr>
          <p:cNvPr id="5" name="Content Placeholder 4"/>
          <p:cNvSpPr>
            <a:spLocks noGrp="1"/>
          </p:cNvSpPr>
          <p:nvPr>
            <p:ph sz="quarter" idx="1"/>
          </p:nvPr>
        </p:nvSpPr>
        <p:spPr/>
        <p:txBody>
          <a:bodyPr>
            <a:normAutofit fontScale="85000" lnSpcReduction="20000"/>
          </a:bodyPr>
          <a:lstStyle/>
          <a:p>
            <a:pPr fontAlgn="base"/>
            <a:r>
              <a:rPr lang="en-US" sz="2800" b="1" dirty="0"/>
              <a:t>Advantages of RISC</a:t>
            </a:r>
          </a:p>
          <a:p>
            <a:pPr lvl="1" fontAlgn="base"/>
            <a:r>
              <a:rPr lang="en-US" b="1" dirty="0"/>
              <a:t>Simpler instructions: </a:t>
            </a:r>
            <a:r>
              <a:rPr lang="en-US" dirty="0" smtClean="0"/>
              <a:t>which </a:t>
            </a:r>
            <a:r>
              <a:rPr lang="en-US" dirty="0"/>
              <a:t>makes them </a:t>
            </a:r>
            <a:r>
              <a:rPr lang="en-US" b="1" dirty="0"/>
              <a:t>easier to decode </a:t>
            </a:r>
            <a:r>
              <a:rPr lang="en-US" dirty="0"/>
              <a:t>and </a:t>
            </a:r>
            <a:r>
              <a:rPr lang="en-US" b="1" dirty="0"/>
              <a:t>execute quickly</a:t>
            </a:r>
            <a:r>
              <a:rPr lang="en-US" dirty="0"/>
              <a:t>. This results in faster processing times.</a:t>
            </a:r>
          </a:p>
          <a:p>
            <a:pPr lvl="1" fontAlgn="base"/>
            <a:r>
              <a:rPr lang="en-US" b="1" dirty="0"/>
              <a:t>Faster execution: </a:t>
            </a:r>
            <a:r>
              <a:rPr lang="en-US" dirty="0" smtClean="0"/>
              <a:t>they </a:t>
            </a:r>
            <a:r>
              <a:rPr lang="en-US" dirty="0"/>
              <a:t>can </a:t>
            </a:r>
            <a:r>
              <a:rPr lang="en-US" b="1" dirty="0"/>
              <a:t>execute instructions faster </a:t>
            </a:r>
            <a:r>
              <a:rPr lang="en-US" dirty="0"/>
              <a:t>than CISC processors.</a:t>
            </a:r>
          </a:p>
          <a:p>
            <a:pPr lvl="1" fontAlgn="base"/>
            <a:r>
              <a:rPr lang="en-US" b="1" dirty="0"/>
              <a:t>Lower power consumption:</a:t>
            </a:r>
            <a:r>
              <a:rPr lang="en-US" dirty="0"/>
              <a:t> </a:t>
            </a:r>
            <a:r>
              <a:rPr lang="en-US" dirty="0" smtClean="0"/>
              <a:t>making </a:t>
            </a:r>
            <a:r>
              <a:rPr lang="en-US" dirty="0"/>
              <a:t>them ideal for portable devices</a:t>
            </a:r>
            <a:r>
              <a:rPr lang="en-US" dirty="0" smtClean="0"/>
              <a:t>.</a:t>
            </a:r>
          </a:p>
          <a:p>
            <a:pPr fontAlgn="base"/>
            <a:r>
              <a:rPr lang="en-US" sz="2800" b="1" dirty="0"/>
              <a:t>Disadvantages of RISC</a:t>
            </a:r>
          </a:p>
          <a:p>
            <a:pPr lvl="1" fontAlgn="base"/>
            <a:r>
              <a:rPr lang="en-US" b="1" dirty="0"/>
              <a:t>More instructions required: </a:t>
            </a:r>
            <a:r>
              <a:rPr lang="en-US" b="1" dirty="0" smtClean="0"/>
              <a:t>require </a:t>
            </a:r>
            <a:r>
              <a:rPr lang="en-US" b="1" dirty="0"/>
              <a:t>more instructions </a:t>
            </a:r>
            <a:r>
              <a:rPr lang="en-US" dirty="0"/>
              <a:t>to perform complex tasks than CISC processors.</a:t>
            </a:r>
          </a:p>
          <a:p>
            <a:pPr lvl="1" fontAlgn="base"/>
            <a:r>
              <a:rPr lang="en-US" b="1" dirty="0"/>
              <a:t>Increased memory usage: </a:t>
            </a:r>
            <a:r>
              <a:rPr lang="en-US" b="1" dirty="0" smtClean="0"/>
              <a:t>require </a:t>
            </a:r>
            <a:r>
              <a:rPr lang="en-US" b="1" dirty="0"/>
              <a:t>more memory </a:t>
            </a:r>
            <a:r>
              <a:rPr lang="en-US" dirty="0"/>
              <a:t>to store the additional instructions needed to perform complex tasks.</a:t>
            </a:r>
          </a:p>
          <a:p>
            <a:pPr lvl="1" fontAlgn="base"/>
            <a:r>
              <a:rPr lang="en-US" b="1" dirty="0"/>
              <a:t>Higher cost:</a:t>
            </a:r>
            <a:r>
              <a:rPr lang="en-US" dirty="0"/>
              <a:t> Developing and manufacturing RISC processors can be more </a:t>
            </a:r>
            <a:r>
              <a:rPr lang="en-US" b="1" dirty="0"/>
              <a:t>expensive</a:t>
            </a:r>
            <a:r>
              <a:rPr lang="en-US" dirty="0"/>
              <a:t> than CISC processors</a:t>
            </a:r>
            <a:r>
              <a:rPr lang="en-US" dirty="0" smtClean="0"/>
              <a:t>.</a:t>
            </a:r>
          </a:p>
          <a:p>
            <a:pPr fontAlgn="base"/>
            <a:endParaRPr lang="en-US" dirty="0"/>
          </a:p>
        </p:txBody>
      </p:sp>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3179366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61D3331-213F-43E6-815C-A100D58283B5}" type="datetime1">
              <a:rPr lang="en-US" smtClean="0"/>
              <a:t>10/15/2024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6</a:t>
            </a:fld>
            <a:endParaRPr lang="en-US"/>
          </a:p>
        </p:txBody>
      </p:sp>
      <p:sp>
        <p:nvSpPr>
          <p:cNvPr id="5" name="Content Placeholder 4"/>
          <p:cNvSpPr>
            <a:spLocks noGrp="1"/>
          </p:cNvSpPr>
          <p:nvPr>
            <p:ph sz="quarter" idx="1"/>
          </p:nvPr>
        </p:nvSpPr>
        <p:spPr/>
        <p:txBody>
          <a:bodyPr>
            <a:normAutofit lnSpcReduction="10000"/>
          </a:bodyPr>
          <a:lstStyle/>
          <a:p>
            <a:pPr fontAlgn="base"/>
            <a:r>
              <a:rPr lang="en-US" b="1" dirty="0"/>
              <a:t>Characteristics of CISC</a:t>
            </a:r>
          </a:p>
          <a:p>
            <a:pPr lvl="1" fontAlgn="base"/>
            <a:r>
              <a:rPr lang="en-US" dirty="0"/>
              <a:t>Complex instruction, hence complex instruction decoding.</a:t>
            </a:r>
          </a:p>
          <a:p>
            <a:pPr lvl="1" fontAlgn="base"/>
            <a:r>
              <a:rPr lang="en-US" dirty="0"/>
              <a:t>Instructions are larger than one-word size.</a:t>
            </a:r>
          </a:p>
          <a:p>
            <a:pPr lvl="1" fontAlgn="base"/>
            <a:r>
              <a:rPr lang="en-US" dirty="0"/>
              <a:t>Instruction may take more than a single clock cycle to get executed.</a:t>
            </a:r>
          </a:p>
          <a:p>
            <a:pPr lvl="1" fontAlgn="base"/>
            <a:r>
              <a:rPr lang="en-US" dirty="0"/>
              <a:t>Less number of general-purpose registers as operations get performed in memory itself.</a:t>
            </a:r>
          </a:p>
          <a:p>
            <a:pPr lvl="1" fontAlgn="base"/>
            <a:r>
              <a:rPr lang="en-US" dirty="0"/>
              <a:t>Complex Addressing Modes.</a:t>
            </a:r>
          </a:p>
          <a:p>
            <a:pPr lvl="1" fontAlgn="base"/>
            <a:r>
              <a:rPr lang="en-US" dirty="0"/>
              <a:t>More Data types. </a:t>
            </a:r>
          </a:p>
        </p:txBody>
      </p:sp>
    </p:spTree>
    <p:extLst>
      <p:ext uri="{BB962C8B-B14F-4D97-AF65-F5344CB8AC3E}">
        <p14:creationId xmlns:p14="http://schemas.microsoft.com/office/powerpoint/2010/main" val="4133383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75FBE343-8316-48ED-93FF-14FAEB7E537A}" type="datetime1">
              <a:rPr lang="en-US" smtClean="0"/>
              <a:t>10/15/2024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7</a:t>
            </a:fld>
            <a:endParaRPr lang="en-US"/>
          </a:p>
        </p:txBody>
      </p:sp>
      <p:sp>
        <p:nvSpPr>
          <p:cNvPr id="5" name="Content Placeholder 4"/>
          <p:cNvSpPr>
            <a:spLocks noGrp="1"/>
          </p:cNvSpPr>
          <p:nvPr>
            <p:ph sz="quarter" idx="1"/>
          </p:nvPr>
        </p:nvSpPr>
        <p:spPr>
          <a:xfrm>
            <a:off x="612648" y="1600200"/>
            <a:ext cx="8153400" cy="4648006"/>
          </a:xfrm>
        </p:spPr>
        <p:txBody>
          <a:bodyPr>
            <a:noAutofit/>
          </a:bodyPr>
          <a:lstStyle/>
          <a:p>
            <a:pPr fontAlgn="base"/>
            <a:r>
              <a:rPr lang="en-US" sz="2400" b="1" dirty="0"/>
              <a:t>Advantages of CISC</a:t>
            </a:r>
          </a:p>
          <a:p>
            <a:pPr lvl="1" fontAlgn="base">
              <a:lnSpc>
                <a:spcPct val="80000"/>
              </a:lnSpc>
            </a:pPr>
            <a:r>
              <a:rPr lang="en-US" sz="2200" b="1" dirty="0"/>
              <a:t>Reduced code size</a:t>
            </a:r>
            <a:r>
              <a:rPr lang="en-US" sz="2200" dirty="0"/>
              <a:t>: </a:t>
            </a:r>
            <a:r>
              <a:rPr lang="en-US" sz="2200" b="1" dirty="0"/>
              <a:t>reducing the amount of code needed </a:t>
            </a:r>
            <a:r>
              <a:rPr lang="en-US" sz="2200" dirty="0"/>
              <a:t>to perform a task.</a:t>
            </a:r>
          </a:p>
          <a:p>
            <a:pPr lvl="1" fontAlgn="base">
              <a:lnSpc>
                <a:spcPct val="80000"/>
              </a:lnSpc>
            </a:pPr>
            <a:r>
              <a:rPr lang="en-US" sz="2200" b="1" dirty="0"/>
              <a:t>More memory efficient</a:t>
            </a:r>
            <a:r>
              <a:rPr lang="en-US" sz="2200" dirty="0"/>
              <a:t>: they </a:t>
            </a:r>
            <a:r>
              <a:rPr lang="en-US" sz="2200" b="1" dirty="0"/>
              <a:t>require fewer instructions </a:t>
            </a:r>
            <a:r>
              <a:rPr lang="en-US" sz="2200" dirty="0"/>
              <a:t>to perform complex tasks, it is </a:t>
            </a:r>
            <a:r>
              <a:rPr lang="en-US" sz="2200" b="1" dirty="0"/>
              <a:t>more memory-efficient code</a:t>
            </a:r>
            <a:r>
              <a:rPr lang="en-US" sz="2200" dirty="0"/>
              <a:t>.</a:t>
            </a:r>
          </a:p>
          <a:p>
            <a:pPr lvl="1" fontAlgn="base">
              <a:lnSpc>
                <a:spcPct val="80000"/>
              </a:lnSpc>
            </a:pPr>
            <a:r>
              <a:rPr lang="en-US" sz="2200" b="1" dirty="0"/>
              <a:t>Widely used</a:t>
            </a:r>
            <a:r>
              <a:rPr lang="en-US" sz="2200" dirty="0"/>
              <a:t>: they </a:t>
            </a:r>
            <a:r>
              <a:rPr lang="en-US" sz="2200" b="1" dirty="0"/>
              <a:t>have a larger user base </a:t>
            </a:r>
            <a:r>
              <a:rPr lang="en-US" sz="2200" dirty="0"/>
              <a:t>and more available software.</a:t>
            </a:r>
          </a:p>
          <a:p>
            <a:pPr fontAlgn="base"/>
            <a:r>
              <a:rPr lang="en-US" sz="2400" b="1" dirty="0"/>
              <a:t>Disadvantages of CISC</a:t>
            </a:r>
          </a:p>
          <a:p>
            <a:pPr lvl="1" fontAlgn="base">
              <a:lnSpc>
                <a:spcPct val="80000"/>
              </a:lnSpc>
            </a:pPr>
            <a:r>
              <a:rPr lang="en-US" sz="2200" b="1" dirty="0"/>
              <a:t>Slower execution</a:t>
            </a:r>
            <a:r>
              <a:rPr lang="en-US" sz="2200" dirty="0"/>
              <a:t>: take </a:t>
            </a:r>
            <a:r>
              <a:rPr lang="en-US" sz="2200" b="1" dirty="0"/>
              <a:t>longer to execute instructions </a:t>
            </a:r>
            <a:r>
              <a:rPr lang="en-US" sz="2200" dirty="0"/>
              <a:t>and </a:t>
            </a:r>
            <a:r>
              <a:rPr lang="en-US" sz="2200" b="1" dirty="0"/>
              <a:t>need more time to decode</a:t>
            </a:r>
            <a:r>
              <a:rPr lang="en-US" sz="2200" dirty="0"/>
              <a:t> them.</a:t>
            </a:r>
          </a:p>
          <a:p>
            <a:pPr lvl="1" fontAlgn="base">
              <a:lnSpc>
                <a:spcPct val="80000"/>
              </a:lnSpc>
            </a:pPr>
            <a:r>
              <a:rPr lang="en-US" sz="2200" b="1" dirty="0"/>
              <a:t>More complex design</a:t>
            </a:r>
            <a:r>
              <a:rPr lang="en-US" sz="2200" dirty="0"/>
              <a:t>: which makes them more </a:t>
            </a:r>
            <a:r>
              <a:rPr lang="en-US" sz="2200" b="1" dirty="0"/>
              <a:t>difficult to design </a:t>
            </a:r>
            <a:r>
              <a:rPr lang="en-US" sz="2200" dirty="0"/>
              <a:t>and manufacture.</a:t>
            </a:r>
          </a:p>
          <a:p>
            <a:pPr lvl="1" fontAlgn="base">
              <a:lnSpc>
                <a:spcPct val="80000"/>
              </a:lnSpc>
            </a:pPr>
            <a:r>
              <a:rPr lang="en-US" sz="2200" b="1" dirty="0"/>
              <a:t>Higher power consumption</a:t>
            </a:r>
            <a:r>
              <a:rPr lang="en-US" sz="2200" dirty="0"/>
              <a:t>: CISC processors </a:t>
            </a:r>
            <a:r>
              <a:rPr lang="en-US" sz="2200" b="1" dirty="0"/>
              <a:t>consume more power</a:t>
            </a:r>
            <a:r>
              <a:rPr lang="en-US" sz="2200" dirty="0"/>
              <a:t> than RISC processors</a:t>
            </a:r>
          </a:p>
        </p:txBody>
      </p:sp>
      <p:sp>
        <p:nvSpPr>
          <p:cNvPr id="6" name="Footer Placeholder 5"/>
          <p:cNvSpPr>
            <a:spLocks noGrp="1"/>
          </p:cNvSpPr>
          <p:nvPr>
            <p:ph type="ftr" sz="quarter" idx="11"/>
          </p:nvPr>
        </p:nvSpPr>
        <p:spPr/>
        <p:txBody>
          <a:bodyPr/>
          <a:lstStyle/>
          <a:p>
            <a:r>
              <a:rPr lang="en-US" dirty="0" smtClean="0"/>
              <a:t>Andargachew A.</a:t>
            </a:r>
            <a:endParaRPr lang="en-US" dirty="0"/>
          </a:p>
        </p:txBody>
      </p:sp>
    </p:spTree>
    <p:extLst>
      <p:ext uri="{BB962C8B-B14F-4D97-AF65-F5344CB8AC3E}">
        <p14:creationId xmlns:p14="http://schemas.microsoft.com/office/powerpoint/2010/main" val="2467163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fld id="{B3C678DA-0EA3-496A-A486-A237FB258443}" type="datetime1">
              <a:rPr lang="en-US" smtClean="0"/>
              <a:t>10/15/2024</a:t>
            </a:fld>
            <a:endParaRPr lang="en-US"/>
          </a:p>
        </p:txBody>
      </p:sp>
      <p:sp>
        <p:nvSpPr>
          <p:cNvPr id="4" name="Slide Number Placeholder 3"/>
          <p:cNvSpPr>
            <a:spLocks noGrp="1"/>
          </p:cNvSpPr>
          <p:nvPr>
            <p:ph type="sldNum" sz="quarter" idx="12"/>
          </p:nvPr>
        </p:nvSpPr>
        <p:spPr/>
        <p:txBody>
          <a:bodyPr>
            <a:normAutofit fontScale="85000" lnSpcReduction="20000"/>
          </a:bodyPr>
          <a:lstStyle/>
          <a:p>
            <a:fld id="{3EF80EFA-36AE-410C-A1D3-AA024E16FD9D}" type="slidenum">
              <a:rPr lang="en-US" smtClean="0"/>
              <a:pPr/>
              <a:t>8</a:t>
            </a:fld>
            <a:endParaRPr lang="en-US"/>
          </a:p>
        </p:txBody>
      </p:sp>
      <p:sp>
        <p:nvSpPr>
          <p:cNvPr id="5" name="Content Placeholder 4"/>
          <p:cNvSpPr>
            <a:spLocks noGrp="1"/>
          </p:cNvSpPr>
          <p:nvPr>
            <p:ph sz="quarter" idx="1"/>
          </p:nvPr>
        </p:nvSpPr>
        <p:spPr/>
        <p:txBody>
          <a:bodyPr>
            <a:normAutofit/>
          </a:bodyPr>
          <a:lstStyle/>
          <a:p>
            <a:pPr fontAlgn="base"/>
            <a:r>
              <a:rPr lang="en-US" b="1" dirty="0"/>
              <a:t>CPU Performance</a:t>
            </a:r>
          </a:p>
          <a:p>
            <a:pPr lvl="1" fontAlgn="base"/>
            <a:r>
              <a:rPr lang="en-US" dirty="0"/>
              <a:t>Both approaches try to increase the CPU performance</a:t>
            </a:r>
          </a:p>
          <a:p>
            <a:pPr marL="685800" lvl="2" indent="0">
              <a:buNone/>
            </a:pPr>
            <a:endParaRPr lang="en-US" b="1" dirty="0" smtClean="0"/>
          </a:p>
          <a:p>
            <a:pPr marL="685800" lvl="2" indent="0">
              <a:buNone/>
            </a:pPr>
            <a:endParaRPr lang="en-US" b="1" dirty="0" smtClean="0"/>
          </a:p>
          <a:p>
            <a:pPr marL="685800" lvl="2" indent="0">
              <a:buNone/>
            </a:pPr>
            <a:endParaRPr lang="en-US" b="1" dirty="0" smtClean="0"/>
          </a:p>
          <a:p>
            <a:pPr lvl="2"/>
            <a:r>
              <a:rPr lang="en-US" b="1" dirty="0" smtClean="0"/>
              <a:t>RISC</a:t>
            </a:r>
            <a:r>
              <a:rPr lang="en-US" b="1" dirty="0"/>
              <a:t>:</a:t>
            </a:r>
            <a:r>
              <a:rPr lang="en-US" dirty="0"/>
              <a:t> Reduce the cycles per instruction at the cost of the number of instructions per program</a:t>
            </a:r>
            <a:r>
              <a:rPr lang="en-US" dirty="0" smtClean="0"/>
              <a:t>.</a:t>
            </a:r>
          </a:p>
          <a:p>
            <a:pPr lvl="2"/>
            <a:r>
              <a:rPr lang="en-US" b="1" dirty="0"/>
              <a:t>CISC:</a:t>
            </a:r>
            <a:r>
              <a:rPr lang="en-US" dirty="0"/>
              <a:t> The CISC approach attempts to minimize the number of instructions per program but at the cost of an increase in the number of cycles per instruction. </a:t>
            </a:r>
          </a:p>
        </p:txBody>
      </p:sp>
      <p:pic>
        <p:nvPicPr>
          <p:cNvPr id="1028" name="Picture 4"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743200"/>
            <a:ext cx="6281382" cy="80010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smtClean="0"/>
              <a:t>Andargachew A.</a:t>
            </a:r>
            <a:endParaRPr lang="en-US"/>
          </a:p>
        </p:txBody>
      </p:sp>
    </p:spTree>
    <p:extLst>
      <p:ext uri="{BB962C8B-B14F-4D97-AF65-F5344CB8AC3E}">
        <p14:creationId xmlns:p14="http://schemas.microsoft.com/office/powerpoint/2010/main" val="13836340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Basic measures of computer </a:t>
            </a:r>
            <a:r>
              <a:rPr lang="en-US" b="1" dirty="0" smtClean="0"/>
              <a:t>performance</a:t>
            </a:r>
            <a:endParaRPr lang="en-US" b="1" dirty="0"/>
          </a:p>
        </p:txBody>
      </p:sp>
      <p:sp>
        <p:nvSpPr>
          <p:cNvPr id="3" name="Date Placeholder 2"/>
          <p:cNvSpPr>
            <a:spLocks noGrp="1"/>
          </p:cNvSpPr>
          <p:nvPr>
            <p:ph type="dt" sz="half" idx="10"/>
          </p:nvPr>
        </p:nvSpPr>
        <p:spPr/>
        <p:txBody>
          <a:bodyPr/>
          <a:lstStyle/>
          <a:p>
            <a:fld id="{882C0123-D37A-4CBC-9247-44BEB97176AC}" type="datetime1">
              <a:rPr lang="en-US" smtClean="0"/>
              <a:t>10/15/2024</a:t>
            </a:fld>
            <a:endParaRPr lang="en-US"/>
          </a:p>
        </p:txBody>
      </p:sp>
      <p:sp>
        <p:nvSpPr>
          <p:cNvPr id="4" name="Footer Placeholder 3"/>
          <p:cNvSpPr>
            <a:spLocks noGrp="1"/>
          </p:cNvSpPr>
          <p:nvPr>
            <p:ph type="ftr" sz="quarter" idx="11"/>
          </p:nvPr>
        </p:nvSpPr>
        <p:spPr/>
        <p:txBody>
          <a:bodyPr/>
          <a:lstStyle/>
          <a:p>
            <a:r>
              <a:rPr lang="en-US" smtClean="0"/>
              <a:t>Andargachew A.</a:t>
            </a:r>
            <a:endParaRPr lang="en-US"/>
          </a:p>
        </p:txBody>
      </p:sp>
      <p:sp>
        <p:nvSpPr>
          <p:cNvPr id="5" name="Slide Number Placeholder 4"/>
          <p:cNvSpPr>
            <a:spLocks noGrp="1"/>
          </p:cNvSpPr>
          <p:nvPr>
            <p:ph type="sldNum" sz="quarter" idx="12"/>
          </p:nvPr>
        </p:nvSpPr>
        <p:spPr/>
        <p:txBody>
          <a:bodyPr>
            <a:normAutofit fontScale="85000" lnSpcReduction="20000"/>
          </a:bodyPr>
          <a:lstStyle/>
          <a:p>
            <a:fld id="{3EF80EFA-36AE-410C-A1D3-AA024E16FD9D}" type="slidenum">
              <a:rPr lang="en-US" smtClean="0"/>
              <a:pPr/>
              <a:t>9</a:t>
            </a:fld>
            <a:endParaRPr lang="en-US"/>
          </a:p>
        </p:txBody>
      </p:sp>
      <p:sp>
        <p:nvSpPr>
          <p:cNvPr id="6" name="Content Placeholder 5"/>
          <p:cNvSpPr>
            <a:spLocks noGrp="1"/>
          </p:cNvSpPr>
          <p:nvPr>
            <p:ph sz="quarter" idx="1"/>
          </p:nvPr>
        </p:nvSpPr>
        <p:spPr/>
        <p:txBody>
          <a:bodyPr>
            <a:normAutofit lnSpcReduction="10000"/>
          </a:bodyPr>
          <a:lstStyle/>
          <a:p>
            <a:r>
              <a:rPr lang="en-US" dirty="0" smtClean="0"/>
              <a:t>In computer, performance refers to the </a:t>
            </a:r>
            <a:r>
              <a:rPr lang="en-US" b="1" dirty="0" smtClean="0"/>
              <a:t>speed </a:t>
            </a:r>
            <a:r>
              <a:rPr lang="en-US" dirty="0" smtClean="0"/>
              <a:t>and </a:t>
            </a:r>
            <a:r>
              <a:rPr lang="en-US" b="1" dirty="0" smtClean="0"/>
              <a:t>efficiency</a:t>
            </a:r>
            <a:r>
              <a:rPr lang="en-US" dirty="0" smtClean="0"/>
              <a:t> at which a computer system can execute tasks and process data.</a:t>
            </a:r>
          </a:p>
          <a:p>
            <a:pPr lvl="1"/>
            <a:r>
              <a:rPr lang="en-US" dirty="0" smtClean="0"/>
              <a:t>A </a:t>
            </a:r>
            <a:r>
              <a:rPr lang="en-US" dirty="0"/>
              <a:t>high-performing computer system is one that can perform tasks quickly and efficiently while minimizing the amount of time and resources required to complete these </a:t>
            </a:r>
            <a:r>
              <a:rPr lang="en-US" dirty="0" smtClean="0"/>
              <a:t>tasks.</a:t>
            </a:r>
          </a:p>
          <a:p>
            <a:r>
              <a:rPr lang="en-US" dirty="0"/>
              <a:t>There are several factors that can impact the performance of a computer system, including</a:t>
            </a:r>
            <a:r>
              <a:rPr lang="en-US" dirty="0" smtClean="0"/>
              <a:t>:</a:t>
            </a:r>
          </a:p>
          <a:p>
            <a:pPr lvl="1"/>
            <a:r>
              <a:rPr lang="en-US" dirty="0" smtClean="0"/>
              <a:t>Processor speed, memory, storage, I/O devices and software optimization</a:t>
            </a:r>
            <a:endParaRPr lang="en-US" dirty="0"/>
          </a:p>
        </p:txBody>
      </p:sp>
    </p:spTree>
    <p:extLst>
      <p:ext uri="{BB962C8B-B14F-4D97-AF65-F5344CB8AC3E}">
        <p14:creationId xmlns:p14="http://schemas.microsoft.com/office/powerpoint/2010/main" val="1956855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6550</TotalTime>
  <Words>3027</Words>
  <Application>Microsoft Office PowerPoint</Application>
  <PresentationFormat>On-screen Show (4:3)</PresentationFormat>
  <Paragraphs>383</Paragraphs>
  <Slides>44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Calibri</vt:lpstr>
      <vt:lpstr>Tw Cen MT</vt:lpstr>
      <vt:lpstr>Wingdings</vt:lpstr>
      <vt:lpstr>Wingdings 2</vt:lpstr>
      <vt:lpstr>Median</vt:lpstr>
      <vt:lpstr>Advanced Processor Organization and Performance Optimization</vt:lpstr>
      <vt:lpstr>CH-2 Contents</vt:lpstr>
      <vt:lpstr>Reduced &amp; Complex Instruction Set</vt:lpstr>
      <vt:lpstr>PowerPoint Presentation</vt:lpstr>
      <vt:lpstr>PowerPoint Presentation</vt:lpstr>
      <vt:lpstr>PowerPoint Presentation</vt:lpstr>
      <vt:lpstr>PowerPoint Presentation</vt:lpstr>
      <vt:lpstr>PowerPoint Presentation</vt:lpstr>
      <vt:lpstr>Basic measures of computer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Processor vs Memory</vt:lpstr>
      <vt:lpstr>Processor vs I/O Devices</vt:lpstr>
      <vt:lpstr>PowerPoint Presentation</vt:lpstr>
      <vt:lpstr>PowerPoint Presentation</vt:lpstr>
      <vt:lpstr>Improvements in chip organization and architecture</vt:lpstr>
      <vt:lpstr>PowerPoint Presentation</vt:lpstr>
      <vt:lpstr>PowerPoint Presentation</vt:lpstr>
      <vt:lpstr>Pipelining and Multithreading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and Digital systems</dc:title>
  <dc:creator>Andargachew A</dc:creator>
  <cp:keywords>SIS</cp:keywords>
  <cp:lastModifiedBy>Andy</cp:lastModifiedBy>
  <cp:revision>527</cp:revision>
  <dcterms:created xsi:type="dcterms:W3CDTF">2016-11-02T14:42:47Z</dcterms:created>
  <dcterms:modified xsi:type="dcterms:W3CDTF">2024-10-15T23:32:22Z</dcterms:modified>
  <cp:category>COA</cp:category>
</cp:coreProperties>
</file>