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19" r:id="rId2"/>
    <p:sldId id="338" r:id="rId3"/>
    <p:sldId id="583" r:id="rId4"/>
    <p:sldId id="584" r:id="rId5"/>
    <p:sldId id="560" r:id="rId6"/>
    <p:sldId id="576" r:id="rId7"/>
    <p:sldId id="587" r:id="rId8"/>
    <p:sldId id="628" r:id="rId9"/>
    <p:sldId id="592" r:id="rId10"/>
    <p:sldId id="593" r:id="rId11"/>
    <p:sldId id="594" r:id="rId12"/>
    <p:sldId id="620" r:id="rId13"/>
    <p:sldId id="625" r:id="rId14"/>
    <p:sldId id="621" r:id="rId15"/>
    <p:sldId id="626" r:id="rId16"/>
    <p:sldId id="622" r:id="rId17"/>
    <p:sldId id="600" r:id="rId18"/>
    <p:sldId id="601" r:id="rId19"/>
    <p:sldId id="596" r:id="rId20"/>
    <p:sldId id="597" r:id="rId21"/>
    <p:sldId id="598" r:id="rId22"/>
    <p:sldId id="623" r:id="rId23"/>
    <p:sldId id="599" r:id="rId24"/>
    <p:sldId id="602" r:id="rId25"/>
    <p:sldId id="604" r:id="rId26"/>
    <p:sldId id="605" r:id="rId27"/>
    <p:sldId id="606" r:id="rId28"/>
    <p:sldId id="607" r:id="rId29"/>
    <p:sldId id="608" r:id="rId30"/>
    <p:sldId id="609" r:id="rId31"/>
    <p:sldId id="610" r:id="rId32"/>
    <p:sldId id="624" r:id="rId33"/>
    <p:sldId id="603" r:id="rId34"/>
    <p:sldId id="612" r:id="rId35"/>
    <p:sldId id="619" r:id="rId36"/>
    <p:sldId id="365" r:id="rId37"/>
    <p:sldId id="627" r:id="rId38"/>
    <p:sldId id="38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6C8381FE-EF69-415E-BCF3-6FA2BB842F74}">
          <p14:sldIdLst>
            <p14:sldId id="319"/>
            <p14:sldId id="338"/>
          </p14:sldIdLst>
        </p14:section>
        <p14:section name="Brainstorm Questions" id="{52458260-F70E-4BED-8369-C2745103AC6E}">
          <p14:sldIdLst>
            <p14:sldId id="583"/>
            <p14:sldId id="584"/>
          </p14:sldIdLst>
        </p14:section>
        <p14:section name="Introduction" id="{E513FF98-4195-43AA-914A-855A92F3368F}">
          <p14:sldIdLst>
            <p14:sldId id="560"/>
            <p14:sldId id="576"/>
            <p14:sldId id="587"/>
            <p14:sldId id="628"/>
            <p14:sldId id="592"/>
            <p14:sldId id="593"/>
            <p14:sldId id="594"/>
          </p14:sldIdLst>
        </p14:section>
        <p14:section name="Historical Evolution of Operating Systems" id="{7CAFE6C5-B2F9-4BD1-9B55-F0C2610845A3}">
          <p14:sldIdLst>
            <p14:sldId id="620"/>
            <p14:sldId id="625"/>
          </p14:sldIdLst>
        </p14:section>
        <p14:section name="Types of Operating Systems" id="{BBB0AB9F-878B-461F-A5B5-C079EDC331D1}">
          <p14:sldIdLst>
            <p14:sldId id="621"/>
            <p14:sldId id="626"/>
          </p14:sldIdLst>
        </p14:section>
        <p14:section name="Operating System Concepts" id="{97F88717-6E38-4D6F-9D09-B2597772BBEB}">
          <p14:sldIdLst>
            <p14:sldId id="622"/>
            <p14:sldId id="600"/>
            <p14:sldId id="601"/>
            <p14:sldId id="596"/>
            <p14:sldId id="597"/>
            <p14:sldId id="598"/>
          </p14:sldIdLst>
        </p14:section>
        <p14:section name="Components of an OS" id="{EF2C2122-BBEA-4214-9758-795E0364CBFE}">
          <p14:sldIdLst>
            <p14:sldId id="623"/>
            <p14:sldId id="599"/>
            <p14:sldId id="602"/>
            <p14:sldId id="604"/>
            <p14:sldId id="605"/>
            <p14:sldId id="606"/>
            <p14:sldId id="607"/>
            <p14:sldId id="608"/>
            <p14:sldId id="609"/>
            <p14:sldId id="610"/>
          </p14:sldIdLst>
        </p14:section>
        <p14:section name="System calls and OS structure" id="{809FADC7-4259-48E6-BA7E-46E2CBBC8DF9}">
          <p14:sldIdLst>
            <p14:sldId id="624"/>
            <p14:sldId id="603"/>
            <p14:sldId id="612"/>
            <p14:sldId id="619"/>
          </p14:sldIdLst>
        </p14:section>
        <p14:section name="Question?" id="{A7DCB4B6-A20D-4C11-B589-0726B1BB45E8}">
          <p14:sldIdLst>
            <p14:sldId id="365"/>
          </p14:sldIdLst>
        </p14:section>
        <p14:section name="Assignment-1" id="{6B3AA1FF-6BAD-4AAB-85F7-2817BD77027C}">
          <p14:sldIdLst>
            <p14:sldId id="627"/>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52"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F050-ED85-44A6-B529-1E2DFCAEFD4C}" type="datetimeFigureOut">
              <a:rPr lang="en-US" smtClean="0"/>
              <a:pPr/>
              <a:t>10/24/2024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F1E1AE-4A48-416A-B53E-03B36FDB5D38}" type="slidenum">
              <a:rPr lang="en-US" smtClean="0"/>
              <a:pPr/>
              <a:t>‹#›</a:t>
            </a:fld>
            <a:endParaRPr lang="en-US"/>
          </a:p>
        </p:txBody>
      </p:sp>
    </p:spTree>
    <p:extLst>
      <p:ext uri="{BB962C8B-B14F-4D97-AF65-F5344CB8AC3E}">
        <p14:creationId xmlns:p14="http://schemas.microsoft.com/office/powerpoint/2010/main" val="40570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OS provides a bridge between the user and the hardware, making it simpler for users to execute tasks without needing to understand the underlying complexities.</a:t>
            </a:r>
          </a:p>
          <a:p>
            <a:endParaRPr lang="en-US" dirty="0"/>
          </a:p>
        </p:txBody>
      </p:sp>
      <p:sp>
        <p:nvSpPr>
          <p:cNvPr id="4" name="Slide Number Placeholder 3"/>
          <p:cNvSpPr>
            <a:spLocks noGrp="1"/>
          </p:cNvSpPr>
          <p:nvPr>
            <p:ph type="sldNum" sz="quarter" idx="10"/>
          </p:nvPr>
        </p:nvSpPr>
        <p:spPr/>
        <p:txBody>
          <a:bodyPr/>
          <a:lstStyle/>
          <a:p>
            <a:fld id="{13F1E1AE-4A48-416A-B53E-03B36FDB5D38}" type="slidenum">
              <a:rPr lang="en-US" smtClean="0"/>
              <a:pPr/>
              <a:t>10</a:t>
            </a:fld>
            <a:endParaRPr lang="en-US"/>
          </a:p>
        </p:txBody>
      </p:sp>
    </p:spTree>
    <p:extLst>
      <p:ext uri="{BB962C8B-B14F-4D97-AF65-F5344CB8AC3E}">
        <p14:creationId xmlns:p14="http://schemas.microsoft.com/office/powerpoint/2010/main" val="314894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OS abstracts the hardware details and provides a controlled environment for applications to run safely and efficiently.</a:t>
            </a:r>
            <a:endParaRPr lang="en-US" dirty="0"/>
          </a:p>
        </p:txBody>
      </p:sp>
      <p:sp>
        <p:nvSpPr>
          <p:cNvPr id="4" name="Slide Number Placeholder 3"/>
          <p:cNvSpPr>
            <a:spLocks noGrp="1"/>
          </p:cNvSpPr>
          <p:nvPr>
            <p:ph type="sldNum" sz="quarter" idx="10"/>
          </p:nvPr>
        </p:nvSpPr>
        <p:spPr/>
        <p:txBody>
          <a:bodyPr/>
          <a:lstStyle/>
          <a:p>
            <a:fld id="{13F1E1AE-4A48-416A-B53E-03B36FDB5D38}" type="slidenum">
              <a:rPr lang="en-US" smtClean="0"/>
              <a:pPr/>
              <a:t>11</a:t>
            </a:fld>
            <a:endParaRPr lang="en-US"/>
          </a:p>
        </p:txBody>
      </p:sp>
    </p:spTree>
    <p:extLst>
      <p:ext uri="{BB962C8B-B14F-4D97-AF65-F5344CB8AC3E}">
        <p14:creationId xmlns:p14="http://schemas.microsoft.com/office/powerpoint/2010/main" val="287190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7A01899-FE34-4880-85A0-11E587E20077}" type="datetime1">
              <a:rPr lang="en-US" smtClean="0"/>
              <a:t>10/24/2024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EF80EFA-36AE-410C-A1D3-AA024E16FD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F8EAFE-9EB8-42C5-8386-D57DAC149724}" type="datetime1">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80EFA-36AE-410C-A1D3-AA024E16F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973F1F5-8EB6-4197-B04C-89751E49A964}" type="datetime1">
              <a:rPr lang="en-US" smtClean="0"/>
              <a:t>10/24/2024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EF80EFA-36AE-410C-A1D3-AA024E16FD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1D3331-213F-43E6-815C-A100D58283B5}" type="datetime1">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4DCF5A5-8670-424E-B898-AB12E8AB786F}" type="datetime1">
              <a:rPr lang="en-US" smtClean="0"/>
              <a:t>10/24/2024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EF80EFA-36AE-410C-A1D3-AA024E16FD9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E95760A-DDCD-45D7-9B3B-1F06729D74AB}" type="datetime1">
              <a:rPr lang="en-US" smtClean="0"/>
              <a:t>10/24/2024</a:t>
            </a:fld>
            <a:endParaRPr lang="en-US"/>
          </a:p>
        </p:txBody>
      </p:sp>
      <p:sp>
        <p:nvSpPr>
          <p:cNvPr id="10" name="Slide Number Placeholder 9"/>
          <p:cNvSpPr>
            <a:spLocks noGrp="1"/>
          </p:cNvSpPr>
          <p:nvPr>
            <p:ph type="sldNum" sz="quarter" idx="16"/>
          </p:nvPr>
        </p:nvSpPr>
        <p:spPr/>
        <p:txBody>
          <a:bodyPr rtlCol="0"/>
          <a:lstStyle/>
          <a:p>
            <a:fld id="{3EF80EFA-36AE-410C-A1D3-AA024E16FD9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925A0A5-5D21-41F9-8BB7-3934DAE1D00D}" type="datetime1">
              <a:rPr lang="en-US" smtClean="0"/>
              <a:t>10/24/2024</a:t>
            </a:fld>
            <a:endParaRPr lang="en-US"/>
          </a:p>
        </p:txBody>
      </p:sp>
      <p:sp>
        <p:nvSpPr>
          <p:cNvPr id="12" name="Slide Number Placeholder 11"/>
          <p:cNvSpPr>
            <a:spLocks noGrp="1"/>
          </p:cNvSpPr>
          <p:nvPr>
            <p:ph type="sldNum" sz="quarter" idx="16"/>
          </p:nvPr>
        </p:nvSpPr>
        <p:spPr/>
        <p:txBody>
          <a:bodyPr rtlCol="0"/>
          <a:lstStyle/>
          <a:p>
            <a:fld id="{3EF80EFA-36AE-410C-A1D3-AA024E16FD9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020990-BCE6-4A51-9104-D431A1681F6D}" type="datetime1">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6C840-1E64-4F7D-882E-3B658FE16AC6}" type="datetime1">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EF80EFA-36AE-410C-A1D3-AA024E16FD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8FBA90-710D-4A44-BD8A-1D5F0F896B14}" type="datetime1">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9BA527D-B936-4D76-B4E1-46DB8C117D93}" type="datetime1">
              <a:rPr lang="en-US" smtClean="0"/>
              <a:t>10/24/2024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EF80EFA-36AE-410C-A1D3-AA024E16FD9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B0AB4E4-AF31-4534-B2FF-F14028B71C39}" type="datetime1">
              <a:rPr lang="en-US" smtClean="0"/>
              <a:t>10/24/2024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EF80EFA-36AE-410C-A1D3-AA024E16F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76600"/>
            <a:ext cx="7498080" cy="1828800"/>
          </a:xfrm>
        </p:spPr>
        <p:txBody>
          <a:bodyPr>
            <a:normAutofit/>
          </a:bodyPr>
          <a:lstStyle/>
          <a:p>
            <a:pPr algn="ctr"/>
            <a:r>
              <a:rPr lang="en-US" b="1" dirty="0" smtClean="0"/>
              <a:t>Operating System Concepts</a:t>
            </a:r>
            <a:endParaRPr lang="en-US" b="1" dirty="0"/>
          </a:p>
        </p:txBody>
      </p:sp>
      <p:sp>
        <p:nvSpPr>
          <p:cNvPr id="3" name="Subtitle 2"/>
          <p:cNvSpPr>
            <a:spLocks noGrp="1"/>
          </p:cNvSpPr>
          <p:nvPr>
            <p:ph type="subTitle" idx="1"/>
          </p:nvPr>
        </p:nvSpPr>
        <p:spPr/>
        <p:txBody>
          <a:bodyPr>
            <a:normAutofit/>
          </a:bodyPr>
          <a:lstStyle/>
          <a:p>
            <a:r>
              <a:rPr lang="en-US" dirty="0" smtClean="0"/>
              <a:t>CA_OS- CH3 – </a:t>
            </a:r>
            <a:r>
              <a:rPr lang="en-US" b="1" dirty="0"/>
              <a:t>Operating System Concepts</a:t>
            </a:r>
            <a:r>
              <a:rPr lang="en-US" dirty="0" smtClean="0"/>
              <a:t>	</a:t>
            </a:r>
            <a:endParaRPr lang="en-US" dirty="0"/>
          </a:p>
        </p:txBody>
      </p:sp>
      <p:sp>
        <p:nvSpPr>
          <p:cNvPr id="4" name="Title 1"/>
          <p:cNvSpPr txBox="1">
            <a:spLocks/>
          </p:cNvSpPr>
          <p:nvPr/>
        </p:nvSpPr>
        <p:spPr>
          <a:xfrm>
            <a:off x="1219200" y="1524000"/>
            <a:ext cx="6477000" cy="18288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smtClean="0">
                <a:ln>
                  <a:noFill/>
                </a:ln>
                <a:solidFill>
                  <a:schemeClr val="tx2"/>
                </a:solidFill>
                <a:effectLst/>
                <a:uLnTx/>
                <a:uFillTx/>
                <a:latin typeface="+mj-lt"/>
                <a:ea typeface="+mj-ea"/>
                <a:cs typeface="+mj-cs"/>
              </a:rPr>
              <a:t>Chapter Three</a:t>
            </a:r>
            <a:endParaRPr kumimoji="0" lang="en-US" sz="4400" b="0" i="0" u="none" strike="noStrike" kern="1200" cap="all" spc="0" normalizeH="0" baseline="0" noProof="0" dirty="0">
              <a:ln>
                <a:noFill/>
              </a:ln>
              <a:solidFill>
                <a:schemeClr val="tx2"/>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fld id="{E3147A4E-379A-45CB-AEC7-4E1F12A62B74}" type="datetime1">
              <a:rPr lang="en-US" smtClean="0"/>
              <a:t>10/24/2024</a:t>
            </a:fld>
            <a:endParaRPr lang="en-US"/>
          </a:p>
        </p:txBody>
      </p:sp>
      <p:sp>
        <p:nvSpPr>
          <p:cNvPr id="6" name="Slide Number Placeholder 5"/>
          <p:cNvSpPr>
            <a:spLocks noGrp="1"/>
          </p:cNvSpPr>
          <p:nvPr>
            <p:ph type="sldNum" sz="quarter" idx="12"/>
          </p:nvPr>
        </p:nvSpPr>
        <p:spPr/>
        <p:txBody>
          <a:bodyPr/>
          <a:lstStyle/>
          <a:p>
            <a:fld id="{3EF80EFA-36AE-410C-A1D3-AA024E16FD9D}" type="slidenum">
              <a:rPr lang="en-US" smtClean="0"/>
              <a:pPr/>
              <a:t>1</a:t>
            </a:fld>
            <a:endParaRPr lang="en-US"/>
          </a:p>
        </p:txBody>
      </p:sp>
      <p:pic>
        <p:nvPicPr>
          <p:cNvPr id="7" name="Picture 6" descr="Addis_Ababa_University_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821" y="228600"/>
            <a:ext cx="1808163" cy="2057400"/>
          </a:xfrm>
          <a:prstGeom prst="rect">
            <a:avLst/>
          </a:prstGeom>
          <a:noFill/>
          <a:ln>
            <a:noFill/>
          </a:ln>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bwMode="auto">
          <a:xfrm>
            <a:off x="6781800" y="609600"/>
            <a:ext cx="2203704" cy="138391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10</a:t>
            </a:fld>
            <a:endParaRPr lang="en-US"/>
          </a:p>
        </p:txBody>
      </p:sp>
      <p:sp>
        <p:nvSpPr>
          <p:cNvPr id="5" name="Content Placeholder 4"/>
          <p:cNvSpPr>
            <a:spLocks noGrp="1"/>
          </p:cNvSpPr>
          <p:nvPr>
            <p:ph sz="quarter" idx="1"/>
          </p:nvPr>
        </p:nvSpPr>
        <p:spPr/>
        <p:txBody>
          <a:bodyPr>
            <a:normAutofit lnSpcReduction="10000"/>
          </a:bodyPr>
          <a:lstStyle/>
          <a:p>
            <a:r>
              <a:rPr lang="en-US" b="1" dirty="0" smtClean="0"/>
              <a:t>What Operating System do?</a:t>
            </a:r>
          </a:p>
          <a:p>
            <a:pPr lvl="1"/>
            <a:r>
              <a:rPr lang="en-US" dirty="0"/>
              <a:t>The role of OS can be viewed from two </a:t>
            </a:r>
            <a:r>
              <a:rPr lang="en-US" dirty="0" smtClean="0"/>
              <a:t>perspectives: </a:t>
            </a:r>
            <a:r>
              <a:rPr lang="en-US" b="1" dirty="0" smtClean="0"/>
              <a:t>user</a:t>
            </a:r>
            <a:r>
              <a:rPr lang="en-US" dirty="0" smtClean="0"/>
              <a:t> and </a:t>
            </a:r>
            <a:r>
              <a:rPr lang="en-US" b="1" dirty="0" smtClean="0"/>
              <a:t>system</a:t>
            </a:r>
            <a:r>
              <a:rPr lang="en-US" dirty="0" smtClean="0"/>
              <a:t> view</a:t>
            </a:r>
          </a:p>
          <a:p>
            <a:pPr lvl="2"/>
            <a:r>
              <a:rPr lang="en-US" b="1" dirty="0" smtClean="0"/>
              <a:t>User View</a:t>
            </a:r>
          </a:p>
          <a:p>
            <a:pPr lvl="3"/>
            <a:r>
              <a:rPr lang="en-US" dirty="0" smtClean="0"/>
              <a:t>From </a:t>
            </a:r>
            <a:r>
              <a:rPr lang="en-US" dirty="0"/>
              <a:t>the </a:t>
            </a:r>
            <a:r>
              <a:rPr lang="en-US" b="1" dirty="0"/>
              <a:t>user perspective</a:t>
            </a:r>
            <a:r>
              <a:rPr lang="en-US" dirty="0"/>
              <a:t>, the OS is primarily concerned with </a:t>
            </a:r>
            <a:r>
              <a:rPr lang="en-US" b="1" dirty="0"/>
              <a:t>ease of use</a:t>
            </a:r>
            <a:r>
              <a:rPr lang="en-US" dirty="0"/>
              <a:t>, </a:t>
            </a:r>
            <a:r>
              <a:rPr lang="en-US" b="1" dirty="0"/>
              <a:t>convenience</a:t>
            </a:r>
            <a:r>
              <a:rPr lang="en-US" dirty="0"/>
              <a:t>, and </a:t>
            </a:r>
            <a:r>
              <a:rPr lang="en-US" b="1" dirty="0"/>
              <a:t>efficiency</a:t>
            </a:r>
            <a:r>
              <a:rPr lang="en-US" dirty="0"/>
              <a:t> in interacting with the computer system. </a:t>
            </a:r>
            <a:endParaRPr lang="en-US" dirty="0" smtClean="0"/>
          </a:p>
          <a:p>
            <a:pPr lvl="4"/>
            <a:r>
              <a:rPr lang="en-US" dirty="0" smtClean="0"/>
              <a:t>User Interface</a:t>
            </a:r>
          </a:p>
          <a:p>
            <a:pPr lvl="4"/>
            <a:r>
              <a:rPr lang="en-US" dirty="0" smtClean="0"/>
              <a:t>Program Execution</a:t>
            </a:r>
          </a:p>
          <a:p>
            <a:pPr lvl="4"/>
            <a:r>
              <a:rPr lang="en-US" dirty="0" smtClean="0"/>
              <a:t>Multitasking</a:t>
            </a:r>
          </a:p>
          <a:p>
            <a:pPr lvl="4"/>
            <a:r>
              <a:rPr lang="en-US" dirty="0" smtClean="0"/>
              <a:t>File and Data management</a:t>
            </a:r>
          </a:p>
          <a:p>
            <a:pPr lvl="4"/>
            <a:r>
              <a:rPr lang="en-US" dirty="0" smtClean="0"/>
              <a:t>Responsiveness and performance</a:t>
            </a:r>
          </a:p>
          <a:p>
            <a:pPr lvl="4"/>
            <a:r>
              <a:rPr lang="en-US" dirty="0" smtClean="0"/>
              <a:t>Security and access control</a:t>
            </a:r>
          </a:p>
          <a:p>
            <a:pPr lvl="1"/>
            <a:endParaRPr lang="en-US" dirty="0"/>
          </a:p>
        </p:txBody>
      </p:sp>
    </p:spTree>
    <p:extLst>
      <p:ext uri="{BB962C8B-B14F-4D97-AF65-F5344CB8AC3E}">
        <p14:creationId xmlns:p14="http://schemas.microsoft.com/office/powerpoint/2010/main" val="2539637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11</a:t>
            </a:fld>
            <a:endParaRPr lang="en-US"/>
          </a:p>
        </p:txBody>
      </p:sp>
      <p:sp>
        <p:nvSpPr>
          <p:cNvPr id="5" name="Content Placeholder 4"/>
          <p:cNvSpPr>
            <a:spLocks noGrp="1"/>
          </p:cNvSpPr>
          <p:nvPr>
            <p:ph sz="quarter" idx="1"/>
          </p:nvPr>
        </p:nvSpPr>
        <p:spPr/>
        <p:txBody>
          <a:bodyPr>
            <a:normAutofit/>
          </a:bodyPr>
          <a:lstStyle/>
          <a:p>
            <a:pPr lvl="2"/>
            <a:r>
              <a:rPr lang="en-US" b="1" dirty="0" smtClean="0"/>
              <a:t>System View</a:t>
            </a:r>
            <a:endParaRPr lang="en-US" b="1" dirty="0"/>
          </a:p>
          <a:p>
            <a:pPr lvl="3"/>
            <a:r>
              <a:rPr lang="en-US" dirty="0" smtClean="0"/>
              <a:t>From </a:t>
            </a:r>
            <a:r>
              <a:rPr lang="en-US" dirty="0"/>
              <a:t>the </a:t>
            </a:r>
            <a:r>
              <a:rPr lang="en-US" b="1" dirty="0"/>
              <a:t>system perspective</a:t>
            </a:r>
            <a:r>
              <a:rPr lang="en-US" dirty="0"/>
              <a:t>, the OS is primarily concerned with </a:t>
            </a:r>
            <a:r>
              <a:rPr lang="en-US" b="1" dirty="0"/>
              <a:t>managing the hardware resources </a:t>
            </a:r>
            <a:r>
              <a:rPr lang="en-US" dirty="0"/>
              <a:t>and ensuring that all components of the computer </a:t>
            </a:r>
            <a:r>
              <a:rPr lang="en-US" b="1" dirty="0"/>
              <a:t>work together efficiently</a:t>
            </a:r>
            <a:r>
              <a:rPr lang="en-US" dirty="0"/>
              <a:t>. </a:t>
            </a:r>
          </a:p>
          <a:p>
            <a:pPr lvl="4"/>
            <a:r>
              <a:rPr lang="en-US" dirty="0" smtClean="0"/>
              <a:t>Resource Management</a:t>
            </a:r>
          </a:p>
          <a:p>
            <a:pPr lvl="4"/>
            <a:r>
              <a:rPr lang="en-US" dirty="0" smtClean="0"/>
              <a:t>Process Management</a:t>
            </a:r>
          </a:p>
          <a:p>
            <a:pPr lvl="4"/>
            <a:r>
              <a:rPr lang="en-US" dirty="0" smtClean="0"/>
              <a:t>Memory Management </a:t>
            </a:r>
          </a:p>
          <a:p>
            <a:pPr lvl="4"/>
            <a:r>
              <a:rPr lang="en-US" dirty="0" smtClean="0"/>
              <a:t>File System Management</a:t>
            </a:r>
          </a:p>
          <a:p>
            <a:pPr lvl="4"/>
            <a:r>
              <a:rPr lang="en-US" dirty="0" smtClean="0"/>
              <a:t>Device Management</a:t>
            </a:r>
          </a:p>
          <a:p>
            <a:pPr lvl="4"/>
            <a:r>
              <a:rPr lang="en-US" dirty="0" smtClean="0"/>
              <a:t>Security and Protection</a:t>
            </a:r>
          </a:p>
          <a:p>
            <a:pPr lvl="4"/>
            <a:r>
              <a:rPr lang="en-US" dirty="0" smtClean="0"/>
              <a:t>System performance monitoring</a:t>
            </a:r>
          </a:p>
        </p:txBody>
      </p:sp>
    </p:spTree>
    <p:extLst>
      <p:ext uri="{BB962C8B-B14F-4D97-AF65-F5344CB8AC3E}">
        <p14:creationId xmlns:p14="http://schemas.microsoft.com/office/powerpoint/2010/main" val="2982965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CH-3 Contents</a:t>
            </a:r>
            <a:endParaRPr lang="en-US" dirty="0"/>
          </a:p>
        </p:txBody>
      </p:sp>
      <p:sp>
        <p:nvSpPr>
          <p:cNvPr id="3" name="Date Placeholder 2"/>
          <p:cNvSpPr>
            <a:spLocks noGrp="1"/>
          </p:cNvSpPr>
          <p:nvPr>
            <p:ph type="dt" sz="half" idx="10"/>
          </p:nvPr>
        </p:nvSpPr>
        <p:spPr/>
        <p:txBody>
          <a:bodyPr/>
          <a:lstStyle/>
          <a:p>
            <a:fld id="{3E99183F-EE07-45AC-9C8A-1C93B8588CFD}"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12</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Introduction</a:t>
            </a:r>
          </a:p>
          <a:p>
            <a:pPr marL="514350" lvl="1" indent="-514350">
              <a:spcBef>
                <a:spcPts val="700"/>
              </a:spcBef>
              <a:buClr>
                <a:schemeClr val="accent2"/>
              </a:buClr>
              <a:buSzPct val="60000"/>
              <a:buFont typeface="+mj-lt"/>
              <a:buAutoNum type="arabicPeriod"/>
            </a:pPr>
            <a:r>
              <a:rPr lang="en-US" sz="3100" dirty="0"/>
              <a:t>Historical Evolution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Types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Operating System Concepts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Components of an OS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System calls and OS </a:t>
            </a:r>
            <a:r>
              <a:rPr lang="en-US" sz="3100" dirty="0" smtClean="0">
                <a:solidFill>
                  <a:schemeClr val="bg1">
                    <a:lumMod val="95000"/>
                  </a:schemeClr>
                </a:solidFill>
              </a:rPr>
              <a:t>structure</a:t>
            </a:r>
            <a:endParaRPr lang="en-US" sz="3100" dirty="0">
              <a:solidFill>
                <a:schemeClr val="bg1">
                  <a:lumMod val="95000"/>
                </a:schemeClr>
              </a:solidFill>
            </a:endParaRPr>
          </a:p>
        </p:txBody>
      </p:sp>
    </p:spTree>
    <p:extLst>
      <p:ext uri="{BB962C8B-B14F-4D97-AF65-F5344CB8AC3E}">
        <p14:creationId xmlns:p14="http://schemas.microsoft.com/office/powerpoint/2010/main" val="54736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Historical </a:t>
            </a:r>
            <a:r>
              <a:rPr lang="en-US" b="1" dirty="0"/>
              <a:t>Evolution of Operating </a:t>
            </a:r>
            <a:r>
              <a:rPr lang="en-US" b="1" dirty="0" smtClean="0"/>
              <a:t>Systems</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13</a:t>
            </a:fld>
            <a:endParaRPr lang="en-US"/>
          </a:p>
        </p:txBody>
      </p:sp>
      <p:sp>
        <p:nvSpPr>
          <p:cNvPr id="5" name="Content Placeholder 4"/>
          <p:cNvSpPr>
            <a:spLocks noGrp="1"/>
          </p:cNvSpPr>
          <p:nvPr>
            <p:ph sz="quarter" idx="1"/>
          </p:nvPr>
        </p:nvSpPr>
        <p:spPr/>
        <p:txBody>
          <a:bodyPr>
            <a:normAutofit fontScale="92500" lnSpcReduction="20000"/>
          </a:bodyPr>
          <a:lstStyle/>
          <a:p>
            <a:r>
              <a:rPr lang="en-US" dirty="0"/>
              <a:t>First generation: 1945–1955  </a:t>
            </a:r>
          </a:p>
          <a:p>
            <a:pPr lvl="1"/>
            <a:r>
              <a:rPr lang="en-US" dirty="0"/>
              <a:t>Vacuum tubes and plug-boards (no OS)</a:t>
            </a:r>
          </a:p>
          <a:p>
            <a:r>
              <a:rPr lang="en-US" dirty="0"/>
              <a:t>Second generation: 1955–1965</a:t>
            </a:r>
          </a:p>
          <a:p>
            <a:pPr lvl="1"/>
            <a:r>
              <a:rPr lang="en-US" dirty="0"/>
              <a:t>Transistors, batch systems</a:t>
            </a:r>
          </a:p>
          <a:p>
            <a:r>
              <a:rPr lang="en-US" dirty="0"/>
              <a:t>Third generation: 1965–1980 </a:t>
            </a:r>
          </a:p>
          <a:p>
            <a:pPr lvl="1"/>
            <a:r>
              <a:rPr lang="en-US" dirty="0"/>
              <a:t>Integrated circuits and multiprogramming</a:t>
            </a:r>
          </a:p>
          <a:p>
            <a:r>
              <a:rPr lang="en-US" dirty="0"/>
              <a:t>Fourth generation: 1980–present </a:t>
            </a:r>
          </a:p>
          <a:p>
            <a:pPr lvl="1"/>
            <a:r>
              <a:rPr lang="en-US" dirty="0"/>
              <a:t>Personal computers, mobile devices, </a:t>
            </a:r>
            <a:r>
              <a:rPr lang="en-US" dirty="0" smtClean="0"/>
              <a:t>sensors</a:t>
            </a:r>
          </a:p>
          <a:p>
            <a:r>
              <a:rPr lang="en-US" altLang="en-US" dirty="0"/>
              <a:t>Next generation: ???</a:t>
            </a:r>
          </a:p>
          <a:p>
            <a:pPr lvl="1"/>
            <a:r>
              <a:rPr lang="en-US" altLang="en-US" dirty="0"/>
              <a:t>Systems connected by high-speed networks?</a:t>
            </a:r>
          </a:p>
          <a:p>
            <a:pPr lvl="1"/>
            <a:r>
              <a:rPr lang="en-US" altLang="en-US" dirty="0"/>
              <a:t>Wide area resource management</a:t>
            </a:r>
            <a:r>
              <a:rPr lang="en-US" altLang="en-US" dirty="0"/>
              <a:t>?</a:t>
            </a:r>
            <a:endParaRPr lang="en-US" altLang="en-US" dirty="0"/>
          </a:p>
        </p:txBody>
      </p:sp>
    </p:spTree>
    <p:extLst>
      <p:ext uri="{BB962C8B-B14F-4D97-AF65-F5344CB8AC3E}">
        <p14:creationId xmlns:p14="http://schemas.microsoft.com/office/powerpoint/2010/main" val="1083662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CH-3 Contents</a:t>
            </a:r>
            <a:endParaRPr lang="en-US" dirty="0"/>
          </a:p>
        </p:txBody>
      </p:sp>
      <p:sp>
        <p:nvSpPr>
          <p:cNvPr id="3" name="Date Placeholder 2"/>
          <p:cNvSpPr>
            <a:spLocks noGrp="1"/>
          </p:cNvSpPr>
          <p:nvPr>
            <p:ph type="dt" sz="half" idx="10"/>
          </p:nvPr>
        </p:nvSpPr>
        <p:spPr/>
        <p:txBody>
          <a:bodyPr/>
          <a:lstStyle/>
          <a:p>
            <a:fld id="{3E99183F-EE07-45AC-9C8A-1C93B8588CFD}"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14</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Introduction</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Historical Evolution of Operating Systems</a:t>
            </a:r>
          </a:p>
          <a:p>
            <a:pPr marL="514350" lvl="1" indent="-514350">
              <a:spcBef>
                <a:spcPts val="700"/>
              </a:spcBef>
              <a:buClr>
                <a:schemeClr val="accent2"/>
              </a:buClr>
              <a:buSzPct val="60000"/>
              <a:buFont typeface="+mj-lt"/>
              <a:buAutoNum type="arabicPeriod"/>
            </a:pPr>
            <a:r>
              <a:rPr lang="en-US" sz="3100" dirty="0"/>
              <a:t>Types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Operating System Concepts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Components of an OS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System calls and OS </a:t>
            </a:r>
            <a:r>
              <a:rPr lang="en-US" sz="3100" dirty="0" smtClean="0">
                <a:solidFill>
                  <a:schemeClr val="bg1">
                    <a:lumMod val="95000"/>
                  </a:schemeClr>
                </a:solidFill>
              </a:rPr>
              <a:t>structure</a:t>
            </a:r>
            <a:endParaRPr lang="en-US" sz="3100" dirty="0">
              <a:solidFill>
                <a:schemeClr val="bg1">
                  <a:lumMod val="95000"/>
                </a:schemeClr>
              </a:solidFill>
            </a:endParaRPr>
          </a:p>
        </p:txBody>
      </p:sp>
    </p:spTree>
    <p:extLst>
      <p:ext uri="{BB962C8B-B14F-4D97-AF65-F5344CB8AC3E}">
        <p14:creationId xmlns:p14="http://schemas.microsoft.com/office/powerpoint/2010/main" val="608508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Operating Systems</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15</a:t>
            </a:fld>
            <a:endParaRPr lang="en-US"/>
          </a:p>
        </p:txBody>
      </p:sp>
      <p:sp>
        <p:nvSpPr>
          <p:cNvPr id="5" name="Content Placeholder 4"/>
          <p:cNvSpPr>
            <a:spLocks noGrp="1"/>
          </p:cNvSpPr>
          <p:nvPr>
            <p:ph sz="quarter" idx="1"/>
          </p:nvPr>
        </p:nvSpPr>
        <p:spPr/>
        <p:txBody>
          <a:bodyPr>
            <a:normAutofit/>
          </a:bodyPr>
          <a:lstStyle/>
          <a:p>
            <a:r>
              <a:rPr lang="en-US" dirty="0"/>
              <a:t>Operating systems (OS) come in various types, each designed to handle specific tasks, environments, or devices. </a:t>
            </a:r>
            <a:endParaRPr lang="en-US" dirty="0" smtClean="0"/>
          </a:p>
          <a:p>
            <a:pPr lvl="1"/>
            <a:r>
              <a:rPr lang="en-US" b="1" dirty="0" smtClean="0"/>
              <a:t>Mainframe</a:t>
            </a:r>
            <a:r>
              <a:rPr lang="en-US" dirty="0" smtClean="0"/>
              <a:t> </a:t>
            </a:r>
            <a:r>
              <a:rPr lang="en-US" dirty="0"/>
              <a:t>operating systems</a:t>
            </a:r>
          </a:p>
          <a:p>
            <a:pPr lvl="1"/>
            <a:r>
              <a:rPr lang="en-US" b="1" dirty="0"/>
              <a:t>Server</a:t>
            </a:r>
            <a:r>
              <a:rPr lang="en-US" dirty="0"/>
              <a:t> operating systems</a:t>
            </a:r>
          </a:p>
          <a:p>
            <a:pPr lvl="1"/>
            <a:r>
              <a:rPr lang="en-US" b="1" dirty="0"/>
              <a:t>Personal</a:t>
            </a:r>
            <a:r>
              <a:rPr lang="en-US" dirty="0"/>
              <a:t> computer operating systems</a:t>
            </a:r>
          </a:p>
          <a:p>
            <a:pPr lvl="1"/>
            <a:r>
              <a:rPr lang="en-US" b="1" dirty="0"/>
              <a:t>Real-time</a:t>
            </a:r>
            <a:r>
              <a:rPr lang="en-US" dirty="0"/>
              <a:t> operating systems</a:t>
            </a:r>
          </a:p>
          <a:p>
            <a:pPr lvl="1"/>
            <a:r>
              <a:rPr lang="en-US" b="1" dirty="0"/>
              <a:t>Embedded</a:t>
            </a:r>
            <a:r>
              <a:rPr lang="en-US" dirty="0"/>
              <a:t> operating systems</a:t>
            </a:r>
          </a:p>
          <a:p>
            <a:pPr lvl="1"/>
            <a:r>
              <a:rPr lang="en-US" b="1" dirty="0"/>
              <a:t>Smart card </a:t>
            </a:r>
            <a:r>
              <a:rPr lang="en-US" dirty="0"/>
              <a:t>operating systems . . </a:t>
            </a:r>
            <a:r>
              <a:rPr lang="en-US" dirty="0" smtClean="0"/>
              <a:t>.</a:t>
            </a:r>
            <a:endParaRPr lang="en-US" dirty="0"/>
          </a:p>
          <a:p>
            <a:endParaRPr lang="en-US" b="1" dirty="0"/>
          </a:p>
        </p:txBody>
      </p:sp>
    </p:spTree>
    <p:extLst>
      <p:ext uri="{BB962C8B-B14F-4D97-AF65-F5344CB8AC3E}">
        <p14:creationId xmlns:p14="http://schemas.microsoft.com/office/powerpoint/2010/main" val="2655552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CH-3 Contents</a:t>
            </a:r>
            <a:endParaRPr lang="en-US" dirty="0"/>
          </a:p>
        </p:txBody>
      </p:sp>
      <p:sp>
        <p:nvSpPr>
          <p:cNvPr id="3" name="Date Placeholder 2"/>
          <p:cNvSpPr>
            <a:spLocks noGrp="1"/>
          </p:cNvSpPr>
          <p:nvPr>
            <p:ph type="dt" sz="half" idx="10"/>
          </p:nvPr>
        </p:nvSpPr>
        <p:spPr/>
        <p:txBody>
          <a:bodyPr/>
          <a:lstStyle/>
          <a:p>
            <a:fld id="{3E99183F-EE07-45AC-9C8A-1C93B8588CFD}"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16</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Introduction</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Historical Evolution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Types of Operating Systems</a:t>
            </a:r>
          </a:p>
          <a:p>
            <a:pPr marL="514350" lvl="1" indent="-514350">
              <a:spcBef>
                <a:spcPts val="700"/>
              </a:spcBef>
              <a:buClr>
                <a:schemeClr val="accent2"/>
              </a:buClr>
              <a:buSzPct val="60000"/>
              <a:buFont typeface="+mj-lt"/>
              <a:buAutoNum type="arabicPeriod"/>
            </a:pPr>
            <a:r>
              <a:rPr lang="en-US" sz="3100" dirty="0"/>
              <a:t>Operating System Concepts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Components of an OS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System calls and OS </a:t>
            </a:r>
            <a:r>
              <a:rPr lang="en-US" sz="3100" dirty="0" smtClean="0">
                <a:solidFill>
                  <a:schemeClr val="bg1">
                    <a:lumMod val="95000"/>
                  </a:schemeClr>
                </a:solidFill>
              </a:rPr>
              <a:t>structure</a:t>
            </a:r>
            <a:endParaRPr lang="en-US" sz="3100" dirty="0">
              <a:solidFill>
                <a:schemeClr val="bg1">
                  <a:lumMod val="95000"/>
                </a:schemeClr>
              </a:solidFill>
            </a:endParaRPr>
          </a:p>
        </p:txBody>
      </p:sp>
    </p:spTree>
    <p:extLst>
      <p:ext uri="{BB962C8B-B14F-4D97-AF65-F5344CB8AC3E}">
        <p14:creationId xmlns:p14="http://schemas.microsoft.com/office/powerpoint/2010/main" val="3625256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Operating System Concepts</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17</a:t>
            </a:fld>
            <a:endParaRPr lang="en-US"/>
          </a:p>
        </p:txBody>
      </p:sp>
      <p:sp>
        <p:nvSpPr>
          <p:cNvPr id="5" name="Content Placeholder 4"/>
          <p:cNvSpPr>
            <a:spLocks noGrp="1"/>
          </p:cNvSpPr>
          <p:nvPr>
            <p:ph sz="quarter" idx="1"/>
          </p:nvPr>
        </p:nvSpPr>
        <p:spPr/>
        <p:txBody>
          <a:bodyPr>
            <a:normAutofit lnSpcReduction="10000"/>
          </a:bodyPr>
          <a:lstStyle/>
          <a:p>
            <a:r>
              <a:rPr lang="en-US" dirty="0"/>
              <a:t>Most operating systems provide certain basic concepts and abstractions such as </a:t>
            </a:r>
          </a:p>
          <a:p>
            <a:pPr lvl="1"/>
            <a:r>
              <a:rPr lang="en-US" dirty="0"/>
              <a:t>Processes</a:t>
            </a:r>
          </a:p>
          <a:p>
            <a:pPr lvl="1"/>
            <a:r>
              <a:rPr lang="en-US" dirty="0"/>
              <a:t>Address spaces</a:t>
            </a:r>
          </a:p>
          <a:p>
            <a:pPr lvl="1"/>
            <a:r>
              <a:rPr lang="en-US" dirty="0"/>
              <a:t>Files</a:t>
            </a:r>
          </a:p>
          <a:p>
            <a:pPr lvl="1"/>
            <a:r>
              <a:rPr lang="en-US" dirty="0"/>
              <a:t>Input/output</a:t>
            </a:r>
          </a:p>
          <a:p>
            <a:pPr lvl="1"/>
            <a:r>
              <a:rPr lang="en-US" dirty="0"/>
              <a:t>Protection</a:t>
            </a:r>
          </a:p>
          <a:p>
            <a:pPr lvl="1"/>
            <a:r>
              <a:rPr lang="en-US" dirty="0"/>
              <a:t>The Shell</a:t>
            </a:r>
          </a:p>
          <a:p>
            <a:r>
              <a:rPr lang="en-US" dirty="0" smtClean="0"/>
              <a:t>We </a:t>
            </a:r>
            <a:r>
              <a:rPr lang="en-US" dirty="0"/>
              <a:t>will look at some of these basic concepts briefly, as an introduction. </a:t>
            </a:r>
          </a:p>
        </p:txBody>
      </p:sp>
    </p:spTree>
    <p:extLst>
      <p:ext uri="{BB962C8B-B14F-4D97-AF65-F5344CB8AC3E}">
        <p14:creationId xmlns:p14="http://schemas.microsoft.com/office/powerpoint/2010/main" val="2694578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18</a:t>
            </a:fld>
            <a:endParaRPr lang="en-US"/>
          </a:p>
        </p:txBody>
      </p:sp>
      <p:sp>
        <p:nvSpPr>
          <p:cNvPr id="5" name="Content Placeholder 4"/>
          <p:cNvSpPr>
            <a:spLocks noGrp="1"/>
          </p:cNvSpPr>
          <p:nvPr>
            <p:ph sz="quarter" idx="1"/>
          </p:nvPr>
        </p:nvSpPr>
        <p:spPr/>
        <p:txBody>
          <a:bodyPr>
            <a:normAutofit fontScale="92500" lnSpcReduction="10000"/>
          </a:bodyPr>
          <a:lstStyle/>
          <a:p>
            <a:r>
              <a:rPr lang="en-US" b="1" dirty="0"/>
              <a:t>Process</a:t>
            </a:r>
          </a:p>
          <a:p>
            <a:pPr lvl="1"/>
            <a:r>
              <a:rPr lang="en-US" dirty="0" smtClean="0"/>
              <a:t>A </a:t>
            </a:r>
            <a:r>
              <a:rPr lang="en-US" dirty="0"/>
              <a:t>process is basically </a:t>
            </a:r>
            <a:r>
              <a:rPr lang="en-US" b="1" dirty="0"/>
              <a:t>a program in execution</a:t>
            </a:r>
            <a:r>
              <a:rPr lang="en-US" dirty="0"/>
              <a:t>. </a:t>
            </a:r>
          </a:p>
          <a:p>
            <a:pPr lvl="2"/>
            <a:r>
              <a:rPr lang="en-US" dirty="0"/>
              <a:t>Associated with each process is its address space, a list of memory locations from 0 to some maximum, which the process can read and write.</a:t>
            </a:r>
          </a:p>
          <a:p>
            <a:pPr lvl="3"/>
            <a:r>
              <a:rPr lang="en-US" dirty="0"/>
              <a:t>The </a:t>
            </a:r>
            <a:r>
              <a:rPr lang="en-US" b="1" dirty="0"/>
              <a:t>address space </a:t>
            </a:r>
            <a:r>
              <a:rPr lang="en-US" dirty="0"/>
              <a:t>contains the </a:t>
            </a:r>
            <a:r>
              <a:rPr lang="en-US" b="1" dirty="0"/>
              <a:t>executable program</a:t>
            </a:r>
            <a:r>
              <a:rPr lang="en-US" dirty="0"/>
              <a:t>, the </a:t>
            </a:r>
            <a:r>
              <a:rPr lang="en-US" b="1" dirty="0"/>
              <a:t>program’s data</a:t>
            </a:r>
            <a:r>
              <a:rPr lang="en-US" dirty="0"/>
              <a:t>, and </a:t>
            </a:r>
            <a:r>
              <a:rPr lang="en-US" b="1" dirty="0"/>
              <a:t>its stack</a:t>
            </a:r>
            <a:r>
              <a:rPr lang="en-US" dirty="0"/>
              <a:t>. </a:t>
            </a:r>
          </a:p>
          <a:p>
            <a:pPr lvl="3"/>
            <a:r>
              <a:rPr lang="en-US" dirty="0"/>
              <a:t>Also associated with each process is a set of resources, commonly including </a:t>
            </a:r>
            <a:r>
              <a:rPr lang="en-US" b="1" dirty="0"/>
              <a:t>registers</a:t>
            </a:r>
            <a:r>
              <a:rPr lang="en-US" dirty="0"/>
              <a:t> (including the program counter and stack pointer), </a:t>
            </a:r>
            <a:r>
              <a:rPr lang="en-US" b="1" dirty="0"/>
              <a:t>a list of open files</a:t>
            </a:r>
            <a:r>
              <a:rPr lang="en-US" dirty="0"/>
              <a:t>, </a:t>
            </a:r>
            <a:r>
              <a:rPr lang="en-US" b="1" dirty="0"/>
              <a:t>outstanding alarms</a:t>
            </a:r>
            <a:r>
              <a:rPr lang="en-US" dirty="0"/>
              <a:t>, </a:t>
            </a:r>
            <a:r>
              <a:rPr lang="en-US" b="1" dirty="0"/>
              <a:t>lists of related processes</a:t>
            </a:r>
            <a:r>
              <a:rPr lang="en-US" dirty="0"/>
              <a:t>, and all the other information needed to run the program. </a:t>
            </a:r>
          </a:p>
          <a:p>
            <a:pPr lvl="1"/>
            <a:r>
              <a:rPr lang="en-US" dirty="0"/>
              <a:t>A process is fundamentally a </a:t>
            </a:r>
            <a:r>
              <a:rPr lang="en-US" b="1" dirty="0"/>
              <a:t>container that holds all the information </a:t>
            </a:r>
            <a:r>
              <a:rPr lang="en-US" dirty="0"/>
              <a:t>needed to run a program</a:t>
            </a:r>
            <a:r>
              <a:rPr lang="en-US" dirty="0" smtClean="0"/>
              <a:t>.</a:t>
            </a:r>
            <a:endParaRPr lang="en-US" dirty="0"/>
          </a:p>
        </p:txBody>
      </p:sp>
    </p:spTree>
    <p:extLst>
      <p:ext uri="{BB962C8B-B14F-4D97-AF65-F5344CB8AC3E}">
        <p14:creationId xmlns:p14="http://schemas.microsoft.com/office/powerpoint/2010/main" val="465315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19</a:t>
            </a:fld>
            <a:endParaRPr lang="en-US"/>
          </a:p>
        </p:txBody>
      </p:sp>
      <p:sp>
        <p:nvSpPr>
          <p:cNvPr id="5" name="Content Placeholder 4"/>
          <p:cNvSpPr>
            <a:spLocks noGrp="1"/>
          </p:cNvSpPr>
          <p:nvPr>
            <p:ph sz="quarter" idx="1"/>
          </p:nvPr>
        </p:nvSpPr>
        <p:spPr/>
        <p:txBody>
          <a:bodyPr>
            <a:normAutofit/>
          </a:bodyPr>
          <a:lstStyle/>
          <a:p>
            <a:r>
              <a:rPr lang="en-US" b="1" dirty="0"/>
              <a:t>Files</a:t>
            </a:r>
          </a:p>
          <a:p>
            <a:pPr lvl="1"/>
            <a:r>
              <a:rPr lang="en-US" dirty="0"/>
              <a:t>Another key concept supported by virtually all operating systems is the </a:t>
            </a:r>
            <a:r>
              <a:rPr lang="en-US" b="1" dirty="0"/>
              <a:t>file system</a:t>
            </a:r>
            <a:r>
              <a:rPr lang="en-US" dirty="0"/>
              <a:t>. </a:t>
            </a:r>
          </a:p>
          <a:p>
            <a:pPr lvl="1"/>
            <a:r>
              <a:rPr lang="en-US" dirty="0" smtClean="0"/>
              <a:t>System </a:t>
            </a:r>
            <a:r>
              <a:rPr lang="en-US" dirty="0"/>
              <a:t>calls are obviously needed to create files, remove files, read files, and write files. </a:t>
            </a:r>
          </a:p>
          <a:p>
            <a:pPr lvl="2"/>
            <a:r>
              <a:rPr lang="en-US" dirty="0"/>
              <a:t>Before a file can be read, it must be located on the disk and opened, and after being read it should be closed, so calls are provided to do these things</a:t>
            </a:r>
            <a:r>
              <a:rPr lang="en-US" dirty="0" smtClean="0"/>
              <a:t>.</a:t>
            </a:r>
            <a:endParaRPr lang="en-US" dirty="0"/>
          </a:p>
        </p:txBody>
      </p:sp>
    </p:spTree>
    <p:extLst>
      <p:ext uri="{BB962C8B-B14F-4D97-AF65-F5344CB8AC3E}">
        <p14:creationId xmlns:p14="http://schemas.microsoft.com/office/powerpoint/2010/main" val="2823819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CH-3 Contents</a:t>
            </a:r>
            <a:endParaRPr lang="en-US" dirty="0"/>
          </a:p>
        </p:txBody>
      </p:sp>
      <p:sp>
        <p:nvSpPr>
          <p:cNvPr id="3" name="Date Placeholder 2"/>
          <p:cNvSpPr>
            <a:spLocks noGrp="1"/>
          </p:cNvSpPr>
          <p:nvPr>
            <p:ph type="dt" sz="half" idx="10"/>
          </p:nvPr>
        </p:nvSpPr>
        <p:spPr/>
        <p:txBody>
          <a:bodyPr/>
          <a:lstStyle/>
          <a:p>
            <a:fld id="{239B0A09-F3DA-453F-A668-19061CC9F673}"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100" dirty="0" smtClean="0"/>
              <a:t>Introduction</a:t>
            </a:r>
            <a:endParaRPr lang="en-US" sz="3100" dirty="0"/>
          </a:p>
          <a:p>
            <a:pPr marL="514350" lvl="1" indent="-514350">
              <a:spcBef>
                <a:spcPts val="700"/>
              </a:spcBef>
              <a:buClr>
                <a:schemeClr val="accent2"/>
              </a:buClr>
              <a:buSzPct val="60000"/>
              <a:buFont typeface="+mj-lt"/>
              <a:buAutoNum type="arabicPeriod"/>
            </a:pPr>
            <a:r>
              <a:rPr lang="en-US" sz="3100" dirty="0"/>
              <a:t>Historical Evolution of Operating Systems</a:t>
            </a:r>
          </a:p>
          <a:p>
            <a:pPr marL="514350" lvl="1" indent="-514350">
              <a:spcBef>
                <a:spcPts val="700"/>
              </a:spcBef>
              <a:buClr>
                <a:schemeClr val="accent2"/>
              </a:buClr>
              <a:buSzPct val="60000"/>
              <a:buFont typeface="+mj-lt"/>
              <a:buAutoNum type="arabicPeriod"/>
            </a:pPr>
            <a:r>
              <a:rPr lang="en-US" sz="3100" dirty="0"/>
              <a:t>Types of Operating </a:t>
            </a:r>
            <a:r>
              <a:rPr lang="en-US" sz="3100" dirty="0" smtClean="0"/>
              <a:t>Systems</a:t>
            </a:r>
            <a:endParaRPr lang="en-US" sz="3100" dirty="0"/>
          </a:p>
          <a:p>
            <a:pPr marL="514350" lvl="1" indent="-514350">
              <a:spcBef>
                <a:spcPts val="700"/>
              </a:spcBef>
              <a:buClr>
                <a:schemeClr val="accent2"/>
              </a:buClr>
              <a:buSzPct val="60000"/>
              <a:buFont typeface="+mj-lt"/>
              <a:buAutoNum type="arabicPeriod"/>
            </a:pPr>
            <a:r>
              <a:rPr lang="en-US" sz="3100" dirty="0"/>
              <a:t>Operating System Concepts</a:t>
            </a:r>
          </a:p>
          <a:p>
            <a:pPr marL="514350" lvl="1" indent="-514350">
              <a:spcBef>
                <a:spcPts val="700"/>
              </a:spcBef>
              <a:buClr>
                <a:schemeClr val="accent2"/>
              </a:buClr>
              <a:buSzPct val="60000"/>
              <a:buFont typeface="+mj-lt"/>
              <a:buAutoNum type="arabicPeriod"/>
            </a:pPr>
            <a:r>
              <a:rPr lang="en-US" sz="3100" dirty="0" smtClean="0"/>
              <a:t>Components </a:t>
            </a:r>
            <a:r>
              <a:rPr lang="en-US" sz="3100" dirty="0"/>
              <a:t>of an </a:t>
            </a:r>
            <a:r>
              <a:rPr lang="en-US" sz="3100" dirty="0" smtClean="0"/>
              <a:t>OS</a:t>
            </a:r>
            <a:endParaRPr lang="en-US" sz="3100" dirty="0"/>
          </a:p>
          <a:p>
            <a:pPr marL="514350" lvl="1" indent="-514350">
              <a:spcBef>
                <a:spcPts val="700"/>
              </a:spcBef>
              <a:buClr>
                <a:schemeClr val="accent2"/>
              </a:buClr>
              <a:buSzPct val="60000"/>
              <a:buFont typeface="+mj-lt"/>
              <a:buAutoNum type="arabicPeriod"/>
            </a:pPr>
            <a:r>
              <a:rPr lang="en-US" sz="3100" dirty="0" smtClean="0"/>
              <a:t>System </a:t>
            </a:r>
            <a:r>
              <a:rPr lang="en-US" sz="3100" dirty="0"/>
              <a:t>calls and OS structure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20</a:t>
            </a:fld>
            <a:endParaRPr lang="en-US"/>
          </a:p>
        </p:txBody>
      </p:sp>
      <p:sp>
        <p:nvSpPr>
          <p:cNvPr id="5" name="Content Placeholder 4"/>
          <p:cNvSpPr>
            <a:spLocks noGrp="1"/>
          </p:cNvSpPr>
          <p:nvPr>
            <p:ph sz="quarter" idx="1"/>
          </p:nvPr>
        </p:nvSpPr>
        <p:spPr/>
        <p:txBody>
          <a:bodyPr>
            <a:normAutofit fontScale="92500"/>
          </a:bodyPr>
          <a:lstStyle/>
          <a:p>
            <a:r>
              <a:rPr lang="en-US" b="1" dirty="0"/>
              <a:t>Protection</a:t>
            </a:r>
          </a:p>
          <a:p>
            <a:pPr lvl="1"/>
            <a:r>
              <a:rPr lang="en-US" dirty="0"/>
              <a:t>Computers contain large amounts of information that users often want to protect and keep confidential. </a:t>
            </a:r>
          </a:p>
          <a:p>
            <a:pPr lvl="2"/>
            <a:r>
              <a:rPr lang="en-US" dirty="0"/>
              <a:t>This information may include email, business plans, tax returns, and much more. </a:t>
            </a:r>
          </a:p>
          <a:p>
            <a:pPr lvl="1"/>
            <a:r>
              <a:rPr lang="en-US" dirty="0"/>
              <a:t>It is up to the operating system to </a:t>
            </a:r>
            <a:r>
              <a:rPr lang="en-US" b="1" dirty="0"/>
              <a:t>manage the system security </a:t>
            </a:r>
            <a:r>
              <a:rPr lang="en-US" dirty="0"/>
              <a:t>so that files, for example, are accessible only to authorized users.</a:t>
            </a:r>
          </a:p>
          <a:p>
            <a:pPr lvl="1"/>
            <a:r>
              <a:rPr lang="en-US" dirty="0"/>
              <a:t>In addition to file protection, there are many other </a:t>
            </a:r>
            <a:r>
              <a:rPr lang="en-US" b="1" dirty="0"/>
              <a:t>security issues</a:t>
            </a:r>
            <a:r>
              <a:rPr lang="en-US" dirty="0"/>
              <a:t>. Protecting the system from unwanted intruders, both human and nonhuman (e.g., viruses) is one of them</a:t>
            </a:r>
            <a:r>
              <a:rPr lang="en-US" dirty="0" smtClean="0"/>
              <a:t>.</a:t>
            </a:r>
            <a:endParaRPr lang="en-US" dirty="0"/>
          </a:p>
        </p:txBody>
      </p:sp>
    </p:spTree>
    <p:extLst>
      <p:ext uri="{BB962C8B-B14F-4D97-AF65-F5344CB8AC3E}">
        <p14:creationId xmlns:p14="http://schemas.microsoft.com/office/powerpoint/2010/main" val="2061188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21</a:t>
            </a:fld>
            <a:endParaRPr lang="en-US"/>
          </a:p>
        </p:txBody>
      </p:sp>
      <p:sp>
        <p:nvSpPr>
          <p:cNvPr id="5" name="Content Placeholder 4"/>
          <p:cNvSpPr>
            <a:spLocks noGrp="1"/>
          </p:cNvSpPr>
          <p:nvPr>
            <p:ph sz="quarter" idx="1"/>
          </p:nvPr>
        </p:nvSpPr>
        <p:spPr/>
        <p:txBody>
          <a:bodyPr>
            <a:normAutofit fontScale="92500" lnSpcReduction="10000"/>
          </a:bodyPr>
          <a:lstStyle/>
          <a:p>
            <a:r>
              <a:rPr lang="en-US" b="1" dirty="0"/>
              <a:t>The Shell</a:t>
            </a:r>
          </a:p>
          <a:p>
            <a:pPr lvl="1"/>
            <a:r>
              <a:rPr lang="en-US" dirty="0"/>
              <a:t>The operating system is the code that carries out the system calls. </a:t>
            </a:r>
          </a:p>
          <a:p>
            <a:pPr lvl="2"/>
            <a:r>
              <a:rPr lang="en-US" dirty="0"/>
              <a:t>Editors, compilers, assemblers, linkers, utility programs, and command interpreters definitely are not part of the operating system, even though they are important and useful. </a:t>
            </a:r>
          </a:p>
          <a:p>
            <a:pPr lvl="1"/>
            <a:r>
              <a:rPr lang="en-US" dirty="0"/>
              <a:t>A </a:t>
            </a:r>
            <a:r>
              <a:rPr lang="en-US" b="1" dirty="0"/>
              <a:t>shell</a:t>
            </a:r>
            <a:r>
              <a:rPr lang="en-US" dirty="0"/>
              <a:t> is a computer program that exposes an </a:t>
            </a:r>
            <a:r>
              <a:rPr lang="en-US" b="1" dirty="0"/>
              <a:t>operating system</a:t>
            </a:r>
            <a:r>
              <a:rPr lang="en-US" dirty="0"/>
              <a:t>'s services to a human user or other programs.</a:t>
            </a:r>
          </a:p>
          <a:p>
            <a:pPr lvl="1"/>
            <a:r>
              <a:rPr lang="en-US" dirty="0"/>
              <a:t>It is also the </a:t>
            </a:r>
            <a:r>
              <a:rPr lang="en-US" b="1" dirty="0"/>
              <a:t>main interface between </a:t>
            </a:r>
            <a:r>
              <a:rPr lang="en-US" dirty="0"/>
              <a:t>a user sitting at his terminal and the operating system, unless the user is using a graphical user interface. </a:t>
            </a:r>
          </a:p>
          <a:p>
            <a:pPr lvl="1"/>
            <a:r>
              <a:rPr lang="en-US" dirty="0"/>
              <a:t>Many shells exist, including </a:t>
            </a:r>
            <a:r>
              <a:rPr lang="en-US" dirty="0" err="1"/>
              <a:t>sh</a:t>
            </a:r>
            <a:r>
              <a:rPr lang="en-US" dirty="0"/>
              <a:t>, </a:t>
            </a:r>
            <a:r>
              <a:rPr lang="en-US" dirty="0" err="1"/>
              <a:t>csh</a:t>
            </a:r>
            <a:r>
              <a:rPr lang="en-US" dirty="0"/>
              <a:t>, </a:t>
            </a:r>
            <a:r>
              <a:rPr lang="en-US" dirty="0" err="1"/>
              <a:t>ksh</a:t>
            </a:r>
            <a:r>
              <a:rPr lang="en-US" dirty="0"/>
              <a:t>, and bash</a:t>
            </a:r>
            <a:r>
              <a:rPr lang="en-US" dirty="0" smtClean="0"/>
              <a:t>.</a:t>
            </a:r>
            <a:endParaRPr lang="en-US" dirty="0"/>
          </a:p>
        </p:txBody>
      </p:sp>
    </p:spTree>
    <p:extLst>
      <p:ext uri="{BB962C8B-B14F-4D97-AF65-F5344CB8AC3E}">
        <p14:creationId xmlns:p14="http://schemas.microsoft.com/office/powerpoint/2010/main" val="1575959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CH-3 Contents</a:t>
            </a:r>
            <a:endParaRPr lang="en-US" dirty="0"/>
          </a:p>
        </p:txBody>
      </p:sp>
      <p:sp>
        <p:nvSpPr>
          <p:cNvPr id="3" name="Date Placeholder 2"/>
          <p:cNvSpPr>
            <a:spLocks noGrp="1"/>
          </p:cNvSpPr>
          <p:nvPr>
            <p:ph type="dt" sz="half" idx="10"/>
          </p:nvPr>
        </p:nvSpPr>
        <p:spPr/>
        <p:txBody>
          <a:bodyPr/>
          <a:lstStyle/>
          <a:p>
            <a:fld id="{3E99183F-EE07-45AC-9C8A-1C93B8588CFD}"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22</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Introduction</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Historical Evolution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Types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Operating System Concepts</a:t>
            </a:r>
          </a:p>
          <a:p>
            <a:pPr marL="514350" lvl="1" indent="-514350">
              <a:spcBef>
                <a:spcPts val="700"/>
              </a:spcBef>
              <a:buClr>
                <a:schemeClr val="accent2"/>
              </a:buClr>
              <a:buSzPct val="60000"/>
              <a:buFont typeface="+mj-lt"/>
              <a:buAutoNum type="arabicPeriod"/>
            </a:pPr>
            <a:r>
              <a:rPr lang="en-US" sz="3100" dirty="0"/>
              <a:t>Components of an OS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System calls and OS </a:t>
            </a:r>
            <a:r>
              <a:rPr lang="en-US" sz="3100" dirty="0" smtClean="0">
                <a:solidFill>
                  <a:schemeClr val="bg1">
                    <a:lumMod val="95000"/>
                  </a:schemeClr>
                </a:solidFill>
              </a:rPr>
              <a:t>structure</a:t>
            </a:r>
            <a:endParaRPr lang="en-US" sz="3100" dirty="0">
              <a:solidFill>
                <a:schemeClr val="bg1">
                  <a:lumMod val="95000"/>
                </a:schemeClr>
              </a:solidFill>
            </a:endParaRPr>
          </a:p>
        </p:txBody>
      </p:sp>
    </p:spTree>
    <p:extLst>
      <p:ext uri="{BB962C8B-B14F-4D97-AF65-F5344CB8AC3E}">
        <p14:creationId xmlns:p14="http://schemas.microsoft.com/office/powerpoint/2010/main" val="511247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OS</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23</a:t>
            </a:fld>
            <a:endParaRPr lang="en-US"/>
          </a:p>
        </p:txBody>
      </p:sp>
      <p:sp>
        <p:nvSpPr>
          <p:cNvPr id="5" name="Content Placeholder 4"/>
          <p:cNvSpPr>
            <a:spLocks noGrp="1"/>
          </p:cNvSpPr>
          <p:nvPr>
            <p:ph sz="quarter" idx="1"/>
          </p:nvPr>
        </p:nvSpPr>
        <p:spPr/>
        <p:txBody>
          <a:bodyPr/>
          <a:lstStyle/>
          <a:p>
            <a:r>
              <a:rPr lang="en-US" dirty="0"/>
              <a:t>The </a:t>
            </a:r>
            <a:r>
              <a:rPr lang="en-US" b="1" dirty="0"/>
              <a:t>components of an Operating System (OS)</a:t>
            </a:r>
            <a:r>
              <a:rPr lang="en-US" dirty="0"/>
              <a:t> are the key elements that manage hardware resources and provide a platform for running </a:t>
            </a:r>
            <a:r>
              <a:rPr lang="en-US" dirty="0" smtClean="0"/>
              <a:t>applications.</a:t>
            </a:r>
          </a:p>
          <a:p>
            <a:pPr lvl="1"/>
            <a:r>
              <a:rPr lang="en-US" dirty="0" smtClean="0"/>
              <a:t>These </a:t>
            </a:r>
            <a:r>
              <a:rPr lang="en-US" dirty="0"/>
              <a:t>components work together to ensure efficient execution of processes, handling of input/output (I/O), and overall system stability. </a:t>
            </a:r>
            <a:endParaRPr lang="en-US" dirty="0" smtClean="0"/>
          </a:p>
          <a:p>
            <a:pPr lvl="2"/>
            <a:r>
              <a:rPr lang="en-US" dirty="0" smtClean="0"/>
              <a:t>Kernel</a:t>
            </a:r>
          </a:p>
          <a:p>
            <a:pPr lvl="2"/>
            <a:r>
              <a:rPr lang="en-US" dirty="0" smtClean="0"/>
              <a:t>Process manager</a:t>
            </a:r>
          </a:p>
          <a:p>
            <a:pPr lvl="2"/>
            <a:r>
              <a:rPr lang="en-US" dirty="0" smtClean="0"/>
              <a:t>Memory manager </a:t>
            </a:r>
          </a:p>
          <a:p>
            <a:pPr lvl="2"/>
            <a:r>
              <a:rPr lang="en-US" dirty="0" smtClean="0"/>
              <a:t>File manager</a:t>
            </a:r>
          </a:p>
          <a:p>
            <a:pPr lvl="2"/>
            <a:endParaRPr lang="en-US" dirty="0" smtClean="0"/>
          </a:p>
          <a:p>
            <a:pPr lvl="1"/>
            <a:endParaRPr lang="en-US" dirty="0"/>
          </a:p>
          <a:p>
            <a:endParaRPr lang="en-US" dirty="0"/>
          </a:p>
        </p:txBody>
      </p:sp>
    </p:spTree>
    <p:extLst>
      <p:ext uri="{BB962C8B-B14F-4D97-AF65-F5344CB8AC3E}">
        <p14:creationId xmlns:p14="http://schemas.microsoft.com/office/powerpoint/2010/main" val="2081572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24</a:t>
            </a:fld>
            <a:endParaRPr lang="en-US"/>
          </a:p>
        </p:txBody>
      </p:sp>
      <p:sp>
        <p:nvSpPr>
          <p:cNvPr id="5" name="Content Placeholder 4"/>
          <p:cNvSpPr>
            <a:spLocks noGrp="1"/>
          </p:cNvSpPr>
          <p:nvPr>
            <p:ph sz="quarter" idx="1"/>
          </p:nvPr>
        </p:nvSpPr>
        <p:spPr>
          <a:xfrm>
            <a:off x="612648" y="1600199"/>
            <a:ext cx="8153400" cy="5013325"/>
          </a:xfrm>
        </p:spPr>
        <p:txBody>
          <a:bodyPr>
            <a:normAutofit lnSpcReduction="10000"/>
          </a:bodyPr>
          <a:lstStyle/>
          <a:p>
            <a:r>
              <a:rPr lang="en-US" b="1" dirty="0" smtClean="0"/>
              <a:t>Kernel</a:t>
            </a:r>
          </a:p>
          <a:p>
            <a:pPr lvl="1"/>
            <a:r>
              <a:rPr lang="en-US" dirty="0" smtClean="0"/>
              <a:t>It is </a:t>
            </a:r>
            <a:r>
              <a:rPr lang="en-US" dirty="0"/>
              <a:t>the </a:t>
            </a:r>
            <a:r>
              <a:rPr lang="en-US" b="1" dirty="0"/>
              <a:t>core part of the operating system </a:t>
            </a:r>
            <a:r>
              <a:rPr lang="en-US" dirty="0"/>
              <a:t>that directly interacts with the hardware. </a:t>
            </a:r>
            <a:endParaRPr lang="en-US" dirty="0" smtClean="0"/>
          </a:p>
          <a:p>
            <a:pPr lvl="2"/>
            <a:r>
              <a:rPr lang="en-US" dirty="0" smtClean="0"/>
              <a:t>It </a:t>
            </a:r>
            <a:r>
              <a:rPr lang="en-US" dirty="0"/>
              <a:t>is responsible for </a:t>
            </a:r>
            <a:r>
              <a:rPr lang="en-US" b="1" dirty="0"/>
              <a:t>managing system resources </a:t>
            </a:r>
            <a:r>
              <a:rPr lang="en-US" dirty="0"/>
              <a:t>and acts as a </a:t>
            </a:r>
            <a:r>
              <a:rPr lang="en-US" b="1" dirty="0"/>
              <a:t>bridge between applications and hardware</a:t>
            </a:r>
            <a:r>
              <a:rPr lang="en-US" dirty="0" smtClean="0"/>
              <a:t>.</a:t>
            </a:r>
          </a:p>
          <a:p>
            <a:pPr lvl="2"/>
            <a:r>
              <a:rPr lang="en-US" dirty="0"/>
              <a:t>The kernel has a crucial role in the functioning of an operating system. </a:t>
            </a:r>
            <a:endParaRPr lang="en-US" dirty="0" smtClean="0"/>
          </a:p>
          <a:p>
            <a:pPr lvl="3"/>
            <a:r>
              <a:rPr lang="en-US" dirty="0" smtClean="0"/>
              <a:t>It </a:t>
            </a:r>
            <a:r>
              <a:rPr lang="en-US" b="1" dirty="0"/>
              <a:t>manages the system resources</a:t>
            </a:r>
            <a:r>
              <a:rPr lang="en-US" dirty="0"/>
              <a:t>, including the processor, memory, and device drivers. </a:t>
            </a:r>
            <a:endParaRPr lang="en-US" dirty="0" smtClean="0"/>
          </a:p>
          <a:p>
            <a:pPr lvl="3"/>
            <a:r>
              <a:rPr lang="en-US" dirty="0" smtClean="0"/>
              <a:t>It </a:t>
            </a:r>
            <a:r>
              <a:rPr lang="en-US" dirty="0"/>
              <a:t>also </a:t>
            </a:r>
            <a:r>
              <a:rPr lang="en-US" b="1" dirty="0"/>
              <a:t>handles system calls </a:t>
            </a:r>
            <a:r>
              <a:rPr lang="en-US" dirty="0"/>
              <a:t>from software applications, allowing them to interact with the hardware. </a:t>
            </a:r>
            <a:endParaRPr lang="en-US" dirty="0" smtClean="0"/>
          </a:p>
          <a:p>
            <a:pPr lvl="3"/>
            <a:r>
              <a:rPr lang="en-US" dirty="0" smtClean="0"/>
              <a:t>It </a:t>
            </a:r>
            <a:r>
              <a:rPr lang="en-US" dirty="0"/>
              <a:t>is essential in </a:t>
            </a:r>
            <a:r>
              <a:rPr lang="en-US" b="1" dirty="0"/>
              <a:t>controlling processes</a:t>
            </a:r>
            <a:r>
              <a:rPr lang="en-US" dirty="0"/>
              <a:t>, </a:t>
            </a:r>
            <a:r>
              <a:rPr lang="en-US" b="1" dirty="0"/>
              <a:t>managing memory</a:t>
            </a:r>
            <a:r>
              <a:rPr lang="en-US" dirty="0"/>
              <a:t>, </a:t>
            </a:r>
            <a:r>
              <a:rPr lang="en-US" b="1" dirty="0"/>
              <a:t>handling interrupts</a:t>
            </a:r>
            <a:r>
              <a:rPr lang="en-US" dirty="0"/>
              <a:t>, and </a:t>
            </a:r>
            <a:r>
              <a:rPr lang="en-US" b="1" dirty="0"/>
              <a:t>facilitating input/output (I/O</a:t>
            </a:r>
            <a:r>
              <a:rPr lang="en-US" dirty="0"/>
              <a:t>) operations</a:t>
            </a:r>
            <a:r>
              <a:rPr lang="en-US" dirty="0" smtClean="0"/>
              <a:t>.</a:t>
            </a:r>
            <a:endParaRPr lang="en-US" b="1" dirty="0"/>
          </a:p>
        </p:txBody>
      </p:sp>
    </p:spTree>
    <p:extLst>
      <p:ext uri="{BB962C8B-B14F-4D97-AF65-F5344CB8AC3E}">
        <p14:creationId xmlns:p14="http://schemas.microsoft.com/office/powerpoint/2010/main" val="1102065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25</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20000"/>
          </a:bodyPr>
          <a:lstStyle/>
          <a:p>
            <a:r>
              <a:rPr lang="en-US" b="1" dirty="0"/>
              <a:t>Process </a:t>
            </a:r>
            <a:r>
              <a:rPr lang="en-US" b="1" dirty="0" smtClean="0"/>
              <a:t>Manager</a:t>
            </a:r>
            <a:endParaRPr lang="en-US" dirty="0"/>
          </a:p>
          <a:p>
            <a:pPr lvl="1"/>
            <a:r>
              <a:rPr lang="en-US" dirty="0" smtClean="0"/>
              <a:t>This </a:t>
            </a:r>
            <a:r>
              <a:rPr lang="en-US" dirty="0"/>
              <a:t>component is responsible for </a:t>
            </a:r>
            <a:r>
              <a:rPr lang="en-US" b="1" dirty="0"/>
              <a:t>managing </a:t>
            </a:r>
            <a:r>
              <a:rPr lang="en-US" b="1" dirty="0" smtClean="0"/>
              <a:t>all aspects of processes </a:t>
            </a:r>
            <a:r>
              <a:rPr lang="en-US" b="1" dirty="0"/>
              <a:t>in a system</a:t>
            </a:r>
            <a:r>
              <a:rPr lang="en-US" dirty="0"/>
              <a:t>, including </a:t>
            </a:r>
            <a:endParaRPr lang="en-US" dirty="0" smtClean="0"/>
          </a:p>
          <a:p>
            <a:pPr lvl="2"/>
            <a:r>
              <a:rPr lang="en-US" b="1" dirty="0" smtClean="0"/>
              <a:t>Creation</a:t>
            </a:r>
            <a:r>
              <a:rPr lang="en-US" dirty="0"/>
              <a:t>: Starts new processes.</a:t>
            </a:r>
          </a:p>
          <a:p>
            <a:pPr lvl="2"/>
            <a:r>
              <a:rPr lang="en-US" b="1" dirty="0"/>
              <a:t>Execution</a:t>
            </a:r>
            <a:r>
              <a:rPr lang="en-US" dirty="0"/>
              <a:t>: Runs processes and manages their states (e.g., running, waiting).</a:t>
            </a:r>
          </a:p>
          <a:p>
            <a:pPr lvl="2"/>
            <a:r>
              <a:rPr lang="en-US" b="1" dirty="0"/>
              <a:t>Scheduling</a:t>
            </a:r>
            <a:r>
              <a:rPr lang="en-US" dirty="0"/>
              <a:t>: Decides which process gets CPU time using schedulers (short-term, long-term).</a:t>
            </a:r>
          </a:p>
          <a:p>
            <a:pPr lvl="2"/>
            <a:r>
              <a:rPr lang="en-US" b="1" dirty="0"/>
              <a:t>Termination</a:t>
            </a:r>
            <a:r>
              <a:rPr lang="en-US" dirty="0"/>
              <a:t>: Ends processes once they complete or are killed.</a:t>
            </a:r>
          </a:p>
          <a:p>
            <a:pPr lvl="2"/>
            <a:r>
              <a:rPr lang="en-US" b="1" dirty="0"/>
              <a:t>Resource Allocation</a:t>
            </a:r>
            <a:r>
              <a:rPr lang="en-US" dirty="0"/>
              <a:t>: Manages CPU, memory, and I/O for processes.</a:t>
            </a:r>
          </a:p>
          <a:p>
            <a:pPr lvl="2"/>
            <a:r>
              <a:rPr lang="en-US" b="1" dirty="0"/>
              <a:t>Process Control Block (PCB)</a:t>
            </a:r>
            <a:r>
              <a:rPr lang="en-US" dirty="0"/>
              <a:t>: Keeps track of process-specific information like state, program counter, and memory usage</a:t>
            </a:r>
            <a:r>
              <a:rPr lang="en-US" dirty="0" smtClean="0"/>
              <a:t>.</a:t>
            </a:r>
          </a:p>
          <a:p>
            <a:pPr lvl="2"/>
            <a:r>
              <a:rPr lang="en-US" b="1" dirty="0"/>
              <a:t>Process synchronization and communication</a:t>
            </a:r>
            <a:r>
              <a:rPr lang="en-US" dirty="0"/>
              <a:t>: Handles inter-process communication (IPC) and ensures synchronization in multitasking environments </a:t>
            </a:r>
          </a:p>
        </p:txBody>
      </p:sp>
    </p:spTree>
    <p:extLst>
      <p:ext uri="{BB962C8B-B14F-4D97-AF65-F5344CB8AC3E}">
        <p14:creationId xmlns:p14="http://schemas.microsoft.com/office/powerpoint/2010/main" val="1591827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26</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20000"/>
          </a:bodyPr>
          <a:lstStyle/>
          <a:p>
            <a:r>
              <a:rPr lang="en-US" b="1" dirty="0" smtClean="0"/>
              <a:t>Memory Manager</a:t>
            </a:r>
          </a:p>
          <a:p>
            <a:pPr lvl="1"/>
            <a:r>
              <a:rPr lang="en-US" dirty="0" smtClean="0"/>
              <a:t>It handles </a:t>
            </a:r>
            <a:r>
              <a:rPr lang="en-US" dirty="0"/>
              <a:t>the allocation, tracking, and management of the system’s memory resources. </a:t>
            </a:r>
          </a:p>
          <a:p>
            <a:pPr lvl="2"/>
            <a:r>
              <a:rPr lang="en-US" b="1" dirty="0" smtClean="0"/>
              <a:t>Memory </a:t>
            </a:r>
            <a:r>
              <a:rPr lang="en-US" b="1" dirty="0"/>
              <a:t>Allocation</a:t>
            </a:r>
            <a:r>
              <a:rPr lang="en-US" dirty="0"/>
              <a:t>: Assigns memory space to processes and applications.</a:t>
            </a:r>
          </a:p>
          <a:p>
            <a:pPr lvl="2"/>
            <a:r>
              <a:rPr lang="en-US" b="1" dirty="0" smtClean="0"/>
              <a:t>Static/Dynamic </a:t>
            </a:r>
            <a:r>
              <a:rPr lang="en-US" b="1" dirty="0"/>
              <a:t>Allocation</a:t>
            </a:r>
            <a:r>
              <a:rPr lang="en-US" dirty="0"/>
              <a:t>: Allocates memory either at compile-time (static) or run-time (dynamic).</a:t>
            </a:r>
          </a:p>
          <a:p>
            <a:pPr lvl="2"/>
            <a:r>
              <a:rPr lang="en-US" b="1" dirty="0"/>
              <a:t>Contiguous/Non-contiguous Allocation</a:t>
            </a:r>
            <a:r>
              <a:rPr lang="en-US" dirty="0"/>
              <a:t>: Manages whether memory is allocated in one continuous block or split across different locations.</a:t>
            </a:r>
          </a:p>
          <a:p>
            <a:pPr lvl="2"/>
            <a:r>
              <a:rPr lang="en-US" b="1" dirty="0"/>
              <a:t>Memory Protection</a:t>
            </a:r>
            <a:r>
              <a:rPr lang="en-US" dirty="0"/>
              <a:t>: Ensures processes don’t interfere with each other’s memory space by isolating process memory.</a:t>
            </a:r>
          </a:p>
          <a:p>
            <a:pPr lvl="2"/>
            <a:r>
              <a:rPr lang="en-US" b="1" dirty="0" smtClean="0"/>
              <a:t>Virtual </a:t>
            </a:r>
            <a:r>
              <a:rPr lang="en-US" b="1" dirty="0"/>
              <a:t>Memory</a:t>
            </a:r>
            <a:r>
              <a:rPr lang="en-US" dirty="0"/>
              <a:t>: Uses disk space as additional memory (through paging or segmentation) to give the illusion of more RAM than physically available.</a:t>
            </a:r>
          </a:p>
          <a:p>
            <a:pPr lvl="2"/>
            <a:r>
              <a:rPr lang="en-US" b="1" dirty="0" smtClean="0"/>
              <a:t>Swapping</a:t>
            </a:r>
            <a:r>
              <a:rPr lang="en-US" dirty="0"/>
              <a:t>: Moves processes in and out of the main memory to optimize space</a:t>
            </a:r>
            <a:r>
              <a:rPr lang="en-US" dirty="0" smtClean="0"/>
              <a:t>.</a:t>
            </a:r>
          </a:p>
          <a:p>
            <a:pPr lvl="2"/>
            <a:r>
              <a:rPr lang="en-US" b="1" dirty="0" smtClean="0"/>
              <a:t>Fragmentation Management</a:t>
            </a:r>
            <a:r>
              <a:rPr lang="en-US" dirty="0" smtClean="0"/>
              <a:t>:</a:t>
            </a:r>
            <a:endParaRPr lang="en-US" dirty="0"/>
          </a:p>
        </p:txBody>
      </p:sp>
    </p:spTree>
    <p:extLst>
      <p:ext uri="{BB962C8B-B14F-4D97-AF65-F5344CB8AC3E}">
        <p14:creationId xmlns:p14="http://schemas.microsoft.com/office/powerpoint/2010/main" val="3788451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27</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20000"/>
          </a:bodyPr>
          <a:lstStyle/>
          <a:p>
            <a:r>
              <a:rPr lang="en-US" b="1" dirty="0" smtClean="0"/>
              <a:t>File Manager</a:t>
            </a:r>
          </a:p>
          <a:p>
            <a:pPr lvl="1"/>
            <a:r>
              <a:rPr lang="en-US" dirty="0" smtClean="0"/>
              <a:t>It </a:t>
            </a:r>
            <a:r>
              <a:rPr lang="en-US" dirty="0"/>
              <a:t>is responsible for handling files and directories on storage devices. Its key functions include:</a:t>
            </a:r>
          </a:p>
          <a:p>
            <a:pPr lvl="2"/>
            <a:r>
              <a:rPr lang="en-US" b="1" dirty="0" smtClean="0"/>
              <a:t>File Organization</a:t>
            </a:r>
            <a:r>
              <a:rPr lang="en-US" dirty="0" smtClean="0"/>
              <a:t>: </a:t>
            </a:r>
            <a:r>
              <a:rPr lang="en-US" dirty="0"/>
              <a:t>Manages the creation, naming, and organization of files into directories (or folders).</a:t>
            </a:r>
          </a:p>
          <a:p>
            <a:pPr lvl="2"/>
            <a:r>
              <a:rPr lang="en-US" b="1" dirty="0"/>
              <a:t>File Access</a:t>
            </a:r>
            <a:r>
              <a:rPr lang="en-US" dirty="0"/>
              <a:t>: Controls how files are read, written, and modified, ensuring data integrity.</a:t>
            </a:r>
          </a:p>
          <a:p>
            <a:pPr lvl="2"/>
            <a:r>
              <a:rPr lang="en-US" b="1" dirty="0"/>
              <a:t>File Permissions</a:t>
            </a:r>
            <a:r>
              <a:rPr lang="en-US" dirty="0"/>
              <a:t>: Enforces security by managing access permissions (read, write, execute) for users and groups.</a:t>
            </a:r>
          </a:p>
          <a:p>
            <a:pPr lvl="2"/>
            <a:r>
              <a:rPr lang="en-US" b="1" dirty="0"/>
              <a:t>Storage Allocation</a:t>
            </a:r>
            <a:r>
              <a:rPr lang="en-US" dirty="0"/>
              <a:t>: Allocates disk space for files and keeps track of free and used space.</a:t>
            </a:r>
          </a:p>
          <a:p>
            <a:pPr lvl="2"/>
            <a:r>
              <a:rPr lang="en-US" b="1" dirty="0"/>
              <a:t>File Operations</a:t>
            </a:r>
            <a:r>
              <a:rPr lang="en-US" dirty="0"/>
              <a:t>: Supports operations like creating, deleting, opening, closing, and renaming files.</a:t>
            </a:r>
          </a:p>
          <a:p>
            <a:pPr lvl="2"/>
            <a:r>
              <a:rPr lang="en-US" b="1" dirty="0"/>
              <a:t>File System Maintenance</a:t>
            </a:r>
            <a:r>
              <a:rPr lang="en-US" dirty="0"/>
              <a:t>: Provides methods for ensuring file integrity and efficient storage, like defragmentation or error checking.</a:t>
            </a:r>
          </a:p>
        </p:txBody>
      </p:sp>
    </p:spTree>
    <p:extLst>
      <p:ext uri="{BB962C8B-B14F-4D97-AF65-F5344CB8AC3E}">
        <p14:creationId xmlns:p14="http://schemas.microsoft.com/office/powerpoint/2010/main" val="2052172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28</a:t>
            </a:fld>
            <a:endParaRPr lang="en-US"/>
          </a:p>
        </p:txBody>
      </p:sp>
      <p:sp>
        <p:nvSpPr>
          <p:cNvPr id="5" name="Content Placeholder 4"/>
          <p:cNvSpPr>
            <a:spLocks noGrp="1"/>
          </p:cNvSpPr>
          <p:nvPr>
            <p:ph sz="quarter" idx="1"/>
          </p:nvPr>
        </p:nvSpPr>
        <p:spPr>
          <a:xfrm>
            <a:off x="612648" y="1600199"/>
            <a:ext cx="8153400" cy="5013325"/>
          </a:xfrm>
        </p:spPr>
        <p:txBody>
          <a:bodyPr>
            <a:normAutofit fontScale="85000" lnSpcReduction="10000"/>
          </a:bodyPr>
          <a:lstStyle/>
          <a:p>
            <a:r>
              <a:rPr lang="en-US" b="1" dirty="0" smtClean="0"/>
              <a:t>Device Manager</a:t>
            </a:r>
          </a:p>
          <a:p>
            <a:pPr lvl="1"/>
            <a:r>
              <a:rPr lang="en-US" dirty="0" smtClean="0"/>
              <a:t>It </a:t>
            </a:r>
            <a:r>
              <a:rPr lang="en-US" dirty="0"/>
              <a:t>manages and controls hardware devices connected to the computer. Its main functions include:</a:t>
            </a:r>
          </a:p>
          <a:p>
            <a:pPr lvl="2"/>
            <a:r>
              <a:rPr lang="en-US" b="1" dirty="0" smtClean="0"/>
              <a:t>Device </a:t>
            </a:r>
            <a:r>
              <a:rPr lang="en-US" b="1" dirty="0"/>
              <a:t>Communication</a:t>
            </a:r>
            <a:r>
              <a:rPr lang="en-US" dirty="0"/>
              <a:t>: Facilitates communication between hardware devices (printers, keyboards, hard drives, etc.) and the OS.</a:t>
            </a:r>
          </a:p>
          <a:p>
            <a:pPr lvl="2"/>
            <a:r>
              <a:rPr lang="en-US" b="1" dirty="0"/>
              <a:t>Driver Management</a:t>
            </a:r>
            <a:r>
              <a:rPr lang="en-US" dirty="0"/>
              <a:t>: Loads and manages device drivers, which act as translators between the OS and hardware.</a:t>
            </a:r>
          </a:p>
          <a:p>
            <a:pPr lvl="2"/>
            <a:r>
              <a:rPr lang="en-US" b="1" dirty="0"/>
              <a:t>Device Allocation</a:t>
            </a:r>
            <a:r>
              <a:rPr lang="en-US" dirty="0"/>
              <a:t>: Ensures that multiple processes can access hardware devices without conflicts.</a:t>
            </a:r>
          </a:p>
          <a:p>
            <a:pPr lvl="2"/>
            <a:r>
              <a:rPr lang="en-US" b="1" dirty="0"/>
              <a:t>Device Monitoring</a:t>
            </a:r>
            <a:r>
              <a:rPr lang="en-US" dirty="0"/>
              <a:t>: Monitors device status and handles errors or malfunctions.</a:t>
            </a:r>
          </a:p>
          <a:p>
            <a:pPr lvl="2"/>
            <a:r>
              <a:rPr lang="en-US" b="1" dirty="0"/>
              <a:t>Buffering and Caching</a:t>
            </a:r>
            <a:r>
              <a:rPr lang="en-US" dirty="0"/>
              <a:t>: Manages temporary storage (buffers and caches) to improve data transfer between devices and the system.</a:t>
            </a:r>
          </a:p>
          <a:p>
            <a:pPr lvl="2"/>
            <a:r>
              <a:rPr lang="en-US" b="1" dirty="0"/>
              <a:t>Plug-and-Play</a:t>
            </a:r>
            <a:r>
              <a:rPr lang="en-US" dirty="0"/>
              <a:t>: Detects and configures new hardware automatically when plugged into the system.</a:t>
            </a:r>
          </a:p>
        </p:txBody>
      </p:sp>
    </p:spTree>
    <p:extLst>
      <p:ext uri="{BB962C8B-B14F-4D97-AF65-F5344CB8AC3E}">
        <p14:creationId xmlns:p14="http://schemas.microsoft.com/office/powerpoint/2010/main" val="4092388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29</a:t>
            </a:fld>
            <a:endParaRPr lang="en-US"/>
          </a:p>
        </p:txBody>
      </p:sp>
      <p:sp>
        <p:nvSpPr>
          <p:cNvPr id="5" name="Content Placeholder 4"/>
          <p:cNvSpPr>
            <a:spLocks noGrp="1"/>
          </p:cNvSpPr>
          <p:nvPr>
            <p:ph sz="quarter" idx="1"/>
          </p:nvPr>
        </p:nvSpPr>
        <p:spPr>
          <a:xfrm>
            <a:off x="612648" y="1600198"/>
            <a:ext cx="8153400" cy="5257801"/>
          </a:xfrm>
        </p:spPr>
        <p:txBody>
          <a:bodyPr>
            <a:normAutofit fontScale="85000" lnSpcReduction="20000"/>
          </a:bodyPr>
          <a:lstStyle/>
          <a:p>
            <a:r>
              <a:rPr lang="en-US" b="1" dirty="0"/>
              <a:t>Security </a:t>
            </a:r>
            <a:r>
              <a:rPr lang="en-US" b="1" dirty="0" smtClean="0"/>
              <a:t>Manager (Protection System)</a:t>
            </a:r>
          </a:p>
          <a:p>
            <a:pPr lvl="1"/>
            <a:r>
              <a:rPr lang="en-US" dirty="0" smtClean="0"/>
              <a:t>It </a:t>
            </a:r>
            <a:r>
              <a:rPr lang="en-US" dirty="0"/>
              <a:t>is responsible for enforcing access control, ensuring system integrity, and safeguarding data and resources from unauthorized access or threats. This component is often referred to as the Security Manager or Protection System.</a:t>
            </a:r>
          </a:p>
          <a:p>
            <a:pPr lvl="2"/>
            <a:r>
              <a:rPr lang="en-US" b="1" dirty="0" smtClean="0"/>
              <a:t>Authentication</a:t>
            </a:r>
            <a:r>
              <a:rPr lang="en-US" dirty="0"/>
              <a:t>: Verifies the identity of users (e.g., through passwords, biometrics).</a:t>
            </a:r>
          </a:p>
          <a:p>
            <a:pPr lvl="2"/>
            <a:r>
              <a:rPr lang="en-US" b="1" dirty="0"/>
              <a:t>Authorization</a:t>
            </a:r>
            <a:r>
              <a:rPr lang="en-US" dirty="0"/>
              <a:t>: Determines what resources (files, devices, etc.) users are allowed to access and what actions they can perform (read, write, execute).</a:t>
            </a:r>
          </a:p>
          <a:p>
            <a:pPr lvl="2"/>
            <a:r>
              <a:rPr lang="en-US" b="1" dirty="0"/>
              <a:t>Access Control</a:t>
            </a:r>
            <a:r>
              <a:rPr lang="en-US" dirty="0"/>
              <a:t>: Enforces permissions and access rights for users and processes.</a:t>
            </a:r>
          </a:p>
          <a:p>
            <a:pPr lvl="2"/>
            <a:r>
              <a:rPr lang="en-US" b="1" dirty="0"/>
              <a:t>Data Protection</a:t>
            </a:r>
            <a:r>
              <a:rPr lang="en-US" dirty="0"/>
              <a:t>: Protects data from unauthorized access or modification, often using encryption or permissions.</a:t>
            </a:r>
          </a:p>
          <a:p>
            <a:pPr lvl="2"/>
            <a:r>
              <a:rPr lang="en-US" b="1" dirty="0"/>
              <a:t>Auditing</a:t>
            </a:r>
            <a:r>
              <a:rPr lang="en-US" dirty="0"/>
              <a:t>: Logs and monitors system activity to detect and respond to potential security breaches.</a:t>
            </a:r>
          </a:p>
          <a:p>
            <a:pPr lvl="2"/>
            <a:r>
              <a:rPr lang="en-US" b="1" dirty="0"/>
              <a:t>Intrusion Detection</a:t>
            </a:r>
            <a:r>
              <a:rPr lang="en-US" dirty="0"/>
              <a:t>: Identifies potential attacks or suspicious behavior.</a:t>
            </a:r>
          </a:p>
        </p:txBody>
      </p:sp>
    </p:spTree>
    <p:extLst>
      <p:ext uri="{BB962C8B-B14F-4D97-AF65-F5344CB8AC3E}">
        <p14:creationId xmlns:p14="http://schemas.microsoft.com/office/powerpoint/2010/main" val="2397976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Brainstorm Questions</a:t>
            </a:r>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a:t>
            </a:fld>
            <a:endParaRPr lang="en-US"/>
          </a:p>
        </p:txBody>
      </p:sp>
      <p:sp>
        <p:nvSpPr>
          <p:cNvPr id="5" name="Content Placeholder 4"/>
          <p:cNvSpPr>
            <a:spLocks noGrp="1"/>
          </p:cNvSpPr>
          <p:nvPr>
            <p:ph sz="quarter" idx="1"/>
          </p:nvPr>
        </p:nvSpPr>
        <p:spPr/>
        <p:txBody>
          <a:bodyPr>
            <a:normAutofit/>
          </a:bodyPr>
          <a:lstStyle/>
          <a:p>
            <a:pPr marL="514350" indent="-514350">
              <a:buFont typeface="+mj-lt"/>
              <a:buAutoNum type="arabicPeriod"/>
            </a:pPr>
            <a:r>
              <a:rPr lang="en-US" dirty="0" smtClean="0"/>
              <a:t>What </a:t>
            </a:r>
            <a:r>
              <a:rPr lang="en-US" dirty="0"/>
              <a:t>is an </a:t>
            </a:r>
            <a:r>
              <a:rPr lang="en-US" b="1" dirty="0"/>
              <a:t>operating system</a:t>
            </a:r>
            <a:r>
              <a:rPr lang="en-US" dirty="0"/>
              <a:t>, and </a:t>
            </a:r>
            <a:r>
              <a:rPr lang="en-US" b="1" dirty="0"/>
              <a:t>why is it essential</a:t>
            </a:r>
            <a:r>
              <a:rPr lang="en-US" dirty="0"/>
              <a:t> for computers</a:t>
            </a:r>
            <a:r>
              <a:rPr lang="en-US" dirty="0" smtClean="0"/>
              <a:t>?</a:t>
            </a:r>
          </a:p>
          <a:p>
            <a:pPr marL="514350" indent="-514350">
              <a:buFont typeface="+mj-lt"/>
              <a:buAutoNum type="arabicPeriod"/>
            </a:pPr>
            <a:r>
              <a:rPr lang="en-US" dirty="0"/>
              <a:t>Can you name some </a:t>
            </a:r>
            <a:r>
              <a:rPr lang="en-US" b="1" dirty="0"/>
              <a:t>examples of operating systems</a:t>
            </a:r>
            <a:r>
              <a:rPr lang="en-US" dirty="0"/>
              <a:t> you use every day?</a:t>
            </a:r>
          </a:p>
          <a:p>
            <a:pPr marL="514350" indent="-514350">
              <a:buFont typeface="+mj-lt"/>
              <a:buAutoNum type="arabicPeriod"/>
            </a:pPr>
            <a:r>
              <a:rPr lang="en-US" dirty="0" smtClean="0"/>
              <a:t>What </a:t>
            </a:r>
            <a:r>
              <a:rPr lang="en-US" dirty="0"/>
              <a:t>do you think happens when you </a:t>
            </a:r>
            <a:r>
              <a:rPr lang="en-US" b="1" dirty="0"/>
              <a:t>open an application</a:t>
            </a:r>
            <a:r>
              <a:rPr lang="en-US" dirty="0"/>
              <a:t> on your computer</a:t>
            </a:r>
            <a:r>
              <a:rPr lang="en-US" dirty="0" smtClean="0"/>
              <a:t>?</a:t>
            </a:r>
          </a:p>
          <a:p>
            <a:pPr marL="514350" indent="-514350">
              <a:buFont typeface="+mj-lt"/>
              <a:buAutoNum type="arabicPeriod"/>
            </a:pPr>
            <a:r>
              <a:rPr lang="en-US" dirty="0"/>
              <a:t>How does the </a:t>
            </a:r>
            <a:r>
              <a:rPr lang="en-US" dirty="0" smtClean="0"/>
              <a:t>computer system </a:t>
            </a:r>
            <a:r>
              <a:rPr lang="en-US" dirty="0"/>
              <a:t>know </a:t>
            </a:r>
            <a:r>
              <a:rPr lang="en-US" b="1" dirty="0"/>
              <a:t>how much memory</a:t>
            </a:r>
            <a:r>
              <a:rPr lang="en-US" dirty="0"/>
              <a:t> to give each application</a:t>
            </a:r>
            <a:r>
              <a:rPr lang="en-US" dirty="0" smtClean="0"/>
              <a:t>?</a:t>
            </a:r>
            <a:endParaRPr lang="en-US" dirty="0"/>
          </a:p>
        </p:txBody>
      </p:sp>
    </p:spTree>
    <p:extLst>
      <p:ext uri="{BB962C8B-B14F-4D97-AF65-F5344CB8AC3E}">
        <p14:creationId xmlns:p14="http://schemas.microsoft.com/office/powerpoint/2010/main" val="2338962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30</a:t>
            </a:fld>
            <a:endParaRPr lang="en-US"/>
          </a:p>
        </p:txBody>
      </p:sp>
      <p:sp>
        <p:nvSpPr>
          <p:cNvPr id="5" name="Content Placeholder 4"/>
          <p:cNvSpPr>
            <a:spLocks noGrp="1"/>
          </p:cNvSpPr>
          <p:nvPr>
            <p:ph sz="quarter" idx="1"/>
          </p:nvPr>
        </p:nvSpPr>
        <p:spPr/>
        <p:txBody>
          <a:bodyPr>
            <a:normAutofit lnSpcReduction="10000"/>
          </a:bodyPr>
          <a:lstStyle/>
          <a:p>
            <a:r>
              <a:rPr lang="en-US" b="1" dirty="0" smtClean="0"/>
              <a:t>User Interface Manager / Shell</a:t>
            </a:r>
          </a:p>
          <a:p>
            <a:pPr lvl="1"/>
            <a:r>
              <a:rPr lang="en-US" dirty="0" smtClean="0"/>
              <a:t>It </a:t>
            </a:r>
            <a:r>
              <a:rPr lang="en-US" dirty="0"/>
              <a:t>provides the mechanisms through which users interact with the operating system.</a:t>
            </a:r>
          </a:p>
          <a:p>
            <a:pPr lvl="2"/>
            <a:r>
              <a:rPr lang="en-US" b="1" dirty="0"/>
              <a:t>Types of User Interfaces:</a:t>
            </a:r>
          </a:p>
          <a:p>
            <a:pPr lvl="3"/>
            <a:r>
              <a:rPr lang="en-US" b="1" dirty="0"/>
              <a:t>Graphical User Interface (GUI)</a:t>
            </a:r>
            <a:r>
              <a:rPr lang="en-US" dirty="0"/>
              <a:t>:</a:t>
            </a:r>
          </a:p>
          <a:p>
            <a:pPr lvl="4"/>
            <a:r>
              <a:rPr lang="en-US" dirty="0"/>
              <a:t>Provides a visual interface with windows, icons, menus, and buttons.</a:t>
            </a:r>
          </a:p>
          <a:p>
            <a:pPr lvl="4"/>
            <a:r>
              <a:rPr lang="en-US" dirty="0"/>
              <a:t>Example: Windows Explorer, </a:t>
            </a:r>
            <a:r>
              <a:rPr lang="en-US" dirty="0" err="1"/>
              <a:t>macOS</a:t>
            </a:r>
            <a:r>
              <a:rPr lang="en-US" dirty="0"/>
              <a:t> Finder.</a:t>
            </a:r>
          </a:p>
          <a:p>
            <a:pPr lvl="3"/>
            <a:r>
              <a:rPr lang="en-US" b="1" dirty="0"/>
              <a:t>Command-Line Interface (CLI)</a:t>
            </a:r>
            <a:r>
              <a:rPr lang="en-US" dirty="0"/>
              <a:t>:</a:t>
            </a:r>
          </a:p>
          <a:p>
            <a:pPr lvl="4"/>
            <a:r>
              <a:rPr lang="en-US" dirty="0"/>
              <a:t>Allows users to type commands directly to interact with the system.</a:t>
            </a:r>
          </a:p>
          <a:p>
            <a:pPr lvl="4"/>
            <a:r>
              <a:rPr lang="en-US" dirty="0" smtClean="0"/>
              <a:t>Example</a:t>
            </a:r>
            <a:r>
              <a:rPr lang="en-US" dirty="0"/>
              <a:t>: Bash shell in Linux, Command Prompt in Windows</a:t>
            </a:r>
            <a:r>
              <a:rPr lang="en-US" dirty="0" smtClean="0"/>
              <a:t>.</a:t>
            </a:r>
            <a:endParaRPr lang="en-US" dirty="0"/>
          </a:p>
        </p:txBody>
      </p:sp>
    </p:spTree>
    <p:extLst>
      <p:ext uri="{BB962C8B-B14F-4D97-AF65-F5344CB8AC3E}">
        <p14:creationId xmlns:p14="http://schemas.microsoft.com/office/powerpoint/2010/main" val="1134103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31</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smtClean="0"/>
              <a:t>Network Manager</a:t>
            </a:r>
          </a:p>
          <a:p>
            <a:pPr lvl="1"/>
            <a:r>
              <a:rPr lang="en-US" dirty="0" smtClean="0"/>
              <a:t>It </a:t>
            </a:r>
            <a:r>
              <a:rPr lang="en-US" dirty="0"/>
              <a:t>handles network communication and management tasks. Its main functions include:</a:t>
            </a:r>
          </a:p>
          <a:p>
            <a:pPr lvl="2"/>
            <a:r>
              <a:rPr lang="en-US" b="1" dirty="0"/>
              <a:t>Network Configuration</a:t>
            </a:r>
            <a:r>
              <a:rPr lang="en-US" dirty="0"/>
              <a:t>: Manages settings for network interfaces (IP address, DNS, gateway, etc.).</a:t>
            </a:r>
          </a:p>
          <a:p>
            <a:pPr lvl="2"/>
            <a:r>
              <a:rPr lang="en-US" b="1" dirty="0"/>
              <a:t>Data Transmission</a:t>
            </a:r>
            <a:r>
              <a:rPr lang="en-US" dirty="0"/>
              <a:t>: Facilitates data exchange between devices over local and wide-area networks (LAN/WAN) using protocols like TCP/IP.</a:t>
            </a:r>
          </a:p>
          <a:p>
            <a:pPr lvl="2"/>
            <a:r>
              <a:rPr lang="en-US" b="1" dirty="0"/>
              <a:t>Connection Management</a:t>
            </a:r>
            <a:r>
              <a:rPr lang="en-US" dirty="0"/>
              <a:t>: Manages connections to networks (e.g., Ethernet, Wi-Fi) and handles switching between networks.</a:t>
            </a:r>
          </a:p>
          <a:p>
            <a:pPr lvl="2"/>
            <a:r>
              <a:rPr lang="en-US" b="1" dirty="0"/>
              <a:t>Network Security</a:t>
            </a:r>
            <a:r>
              <a:rPr lang="en-US" dirty="0"/>
              <a:t>: Implements security protocols like firewalls, encryption, and authentication for secure data transmission.</a:t>
            </a:r>
          </a:p>
          <a:p>
            <a:pPr lvl="2"/>
            <a:r>
              <a:rPr lang="en-US" b="1" dirty="0"/>
              <a:t>Error Handling</a:t>
            </a:r>
            <a:r>
              <a:rPr lang="en-US" dirty="0"/>
              <a:t>: Detects and manages network-related errors or failures</a:t>
            </a:r>
            <a:r>
              <a:rPr lang="en-US" dirty="0" smtClean="0"/>
              <a:t>.</a:t>
            </a:r>
            <a:endParaRPr lang="en-US" dirty="0"/>
          </a:p>
        </p:txBody>
      </p:sp>
    </p:spTree>
    <p:extLst>
      <p:ext uri="{BB962C8B-B14F-4D97-AF65-F5344CB8AC3E}">
        <p14:creationId xmlns:p14="http://schemas.microsoft.com/office/powerpoint/2010/main" val="2731543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CH-3 Contents</a:t>
            </a:r>
            <a:endParaRPr lang="en-US" dirty="0"/>
          </a:p>
        </p:txBody>
      </p:sp>
      <p:sp>
        <p:nvSpPr>
          <p:cNvPr id="3" name="Date Placeholder 2"/>
          <p:cNvSpPr>
            <a:spLocks noGrp="1"/>
          </p:cNvSpPr>
          <p:nvPr>
            <p:ph type="dt" sz="half" idx="10"/>
          </p:nvPr>
        </p:nvSpPr>
        <p:spPr/>
        <p:txBody>
          <a:bodyPr/>
          <a:lstStyle/>
          <a:p>
            <a:fld id="{3E99183F-EE07-45AC-9C8A-1C93B8588CFD}"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32</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Introduction</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Historical Evolution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Types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Operating System Concepts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Components of an OS</a:t>
            </a:r>
          </a:p>
          <a:p>
            <a:pPr marL="514350" lvl="1" indent="-514350">
              <a:spcBef>
                <a:spcPts val="700"/>
              </a:spcBef>
              <a:buClr>
                <a:schemeClr val="accent2"/>
              </a:buClr>
              <a:buSzPct val="60000"/>
              <a:buFont typeface="+mj-lt"/>
              <a:buAutoNum type="arabicPeriod"/>
            </a:pPr>
            <a:r>
              <a:rPr lang="en-US" sz="3100" dirty="0"/>
              <a:t>System calls and OS structure</a:t>
            </a:r>
          </a:p>
        </p:txBody>
      </p:sp>
    </p:spTree>
    <p:extLst>
      <p:ext uri="{BB962C8B-B14F-4D97-AF65-F5344CB8AC3E}">
        <p14:creationId xmlns:p14="http://schemas.microsoft.com/office/powerpoint/2010/main" val="3481566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 calls and OS </a:t>
            </a:r>
            <a:r>
              <a:rPr lang="en-US" b="1" dirty="0" smtClean="0"/>
              <a:t>structure</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33</a:t>
            </a:fld>
            <a:endParaRPr lang="en-US"/>
          </a:p>
        </p:txBody>
      </p:sp>
      <p:sp>
        <p:nvSpPr>
          <p:cNvPr id="5" name="Content Placeholder 4"/>
          <p:cNvSpPr>
            <a:spLocks noGrp="1"/>
          </p:cNvSpPr>
          <p:nvPr>
            <p:ph sz="quarter" idx="1"/>
          </p:nvPr>
        </p:nvSpPr>
        <p:spPr/>
        <p:txBody>
          <a:bodyPr>
            <a:normAutofit fontScale="92500" lnSpcReduction="20000"/>
          </a:bodyPr>
          <a:lstStyle/>
          <a:p>
            <a:r>
              <a:rPr lang="en-US" b="1" dirty="0"/>
              <a:t>System Calls</a:t>
            </a:r>
          </a:p>
          <a:p>
            <a:pPr lvl="1"/>
            <a:r>
              <a:rPr lang="en-US" dirty="0" smtClean="0"/>
              <a:t>System </a:t>
            </a:r>
            <a:r>
              <a:rPr lang="en-US" dirty="0"/>
              <a:t>calls are the </a:t>
            </a:r>
            <a:r>
              <a:rPr lang="en-US" b="1" dirty="0"/>
              <a:t>interface </a:t>
            </a:r>
            <a:r>
              <a:rPr lang="en-US" dirty="0"/>
              <a:t>between</a:t>
            </a:r>
            <a:r>
              <a:rPr lang="en-US" b="1" dirty="0"/>
              <a:t> user programs </a:t>
            </a:r>
            <a:r>
              <a:rPr lang="en-US" dirty="0"/>
              <a:t>and </a:t>
            </a:r>
            <a:r>
              <a:rPr lang="en-US" b="1" dirty="0"/>
              <a:t>the operating system</a:t>
            </a:r>
            <a:r>
              <a:rPr lang="en-US" dirty="0"/>
              <a:t>. </a:t>
            </a:r>
            <a:endParaRPr lang="en-US" dirty="0" smtClean="0"/>
          </a:p>
          <a:p>
            <a:pPr lvl="2"/>
            <a:r>
              <a:rPr lang="en-US" dirty="0" smtClean="0"/>
              <a:t>They </a:t>
            </a:r>
            <a:r>
              <a:rPr lang="en-US" dirty="0"/>
              <a:t>allow applications to request </a:t>
            </a:r>
            <a:r>
              <a:rPr lang="en-US" dirty="0" smtClean="0"/>
              <a:t>services from </a:t>
            </a:r>
            <a:r>
              <a:rPr lang="en-US" dirty="0"/>
              <a:t>the kernel of the operating system it is </a:t>
            </a:r>
            <a:r>
              <a:rPr lang="en-US" dirty="0" smtClean="0"/>
              <a:t>executed </a:t>
            </a:r>
            <a:r>
              <a:rPr lang="en-US" dirty="0"/>
              <a:t>on</a:t>
            </a:r>
            <a:r>
              <a:rPr lang="en-US" dirty="0" smtClean="0"/>
              <a:t>.</a:t>
            </a:r>
          </a:p>
          <a:p>
            <a:pPr lvl="1"/>
            <a:r>
              <a:rPr lang="en-US" b="1" dirty="0" smtClean="0"/>
              <a:t>Key </a:t>
            </a:r>
            <a:r>
              <a:rPr lang="en-US" b="1" dirty="0"/>
              <a:t>Concepts</a:t>
            </a:r>
            <a:r>
              <a:rPr lang="en-US" dirty="0"/>
              <a:t>:</a:t>
            </a:r>
          </a:p>
          <a:p>
            <a:pPr lvl="2"/>
            <a:r>
              <a:rPr lang="en-US" b="1" dirty="0"/>
              <a:t>Examples of system calls</a:t>
            </a:r>
            <a:r>
              <a:rPr lang="en-US" dirty="0"/>
              <a:t>: File operations (open, read, write), process control (create, terminate), and device management (input/output operations).</a:t>
            </a:r>
          </a:p>
          <a:p>
            <a:pPr lvl="2"/>
            <a:r>
              <a:rPr lang="en-US" b="1" dirty="0"/>
              <a:t>User mode vs. kernel mode</a:t>
            </a:r>
            <a:r>
              <a:rPr lang="en-US" dirty="0"/>
              <a:t>: User applications run in </a:t>
            </a:r>
            <a:r>
              <a:rPr lang="en-US" b="1" dirty="0"/>
              <a:t>user mode</a:t>
            </a:r>
            <a:r>
              <a:rPr lang="en-US" dirty="0"/>
              <a:t>, while system calls switch execution to </a:t>
            </a:r>
            <a:r>
              <a:rPr lang="en-US" b="1" dirty="0"/>
              <a:t>kernel mode</a:t>
            </a:r>
            <a:r>
              <a:rPr lang="en-US" dirty="0"/>
              <a:t> to access protected system resources</a:t>
            </a:r>
            <a:r>
              <a:rPr lang="en-US" dirty="0" smtClean="0"/>
              <a:t>.</a:t>
            </a:r>
          </a:p>
          <a:p>
            <a:pPr lvl="1"/>
            <a:r>
              <a:rPr lang="en-US" b="1" dirty="0"/>
              <a:t>Examples</a:t>
            </a:r>
            <a:r>
              <a:rPr lang="en-US" dirty="0"/>
              <a:t>: Common system calls in Unix-like systems include open(), read(), write(), fork(), and exec</a:t>
            </a:r>
            <a:r>
              <a:rPr lang="en-US" dirty="0" smtClean="0"/>
              <a:t>().</a:t>
            </a:r>
            <a:endParaRPr lang="en-US" dirty="0"/>
          </a:p>
          <a:p>
            <a:endParaRPr lang="en-US" dirty="0"/>
          </a:p>
        </p:txBody>
      </p:sp>
    </p:spTree>
    <p:extLst>
      <p:ext uri="{BB962C8B-B14F-4D97-AF65-F5344CB8AC3E}">
        <p14:creationId xmlns:p14="http://schemas.microsoft.com/office/powerpoint/2010/main" val="1093780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34</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10000"/>
          </a:bodyPr>
          <a:lstStyle/>
          <a:p>
            <a:pPr lvl="1"/>
            <a:r>
              <a:rPr lang="en-US" b="1" dirty="0" smtClean="0"/>
              <a:t>Functionality</a:t>
            </a:r>
            <a:r>
              <a:rPr lang="en-US" dirty="0" smtClean="0"/>
              <a:t>:</a:t>
            </a:r>
            <a:endParaRPr lang="en-US" dirty="0"/>
          </a:p>
          <a:p>
            <a:pPr lvl="2"/>
            <a:r>
              <a:rPr lang="en-US" b="1" dirty="0"/>
              <a:t>File Management</a:t>
            </a:r>
            <a:r>
              <a:rPr lang="en-US" dirty="0"/>
              <a:t>: Open, read, write, and close files.</a:t>
            </a:r>
          </a:p>
          <a:p>
            <a:pPr lvl="2"/>
            <a:r>
              <a:rPr lang="en-US" b="1" dirty="0"/>
              <a:t>Process Management</a:t>
            </a:r>
            <a:r>
              <a:rPr lang="en-US" dirty="0"/>
              <a:t>: Create, terminate, and synchronize processes.</a:t>
            </a:r>
          </a:p>
          <a:p>
            <a:pPr lvl="2"/>
            <a:r>
              <a:rPr lang="en-US" b="1" dirty="0"/>
              <a:t>Memory Management</a:t>
            </a:r>
            <a:r>
              <a:rPr lang="en-US" dirty="0"/>
              <a:t>: Allocate and free memory.</a:t>
            </a:r>
          </a:p>
          <a:p>
            <a:pPr lvl="2"/>
            <a:r>
              <a:rPr lang="en-US" b="1" dirty="0"/>
              <a:t>Device Management</a:t>
            </a:r>
            <a:r>
              <a:rPr lang="en-US" dirty="0"/>
              <a:t>: Access and control hardware devices.</a:t>
            </a:r>
          </a:p>
          <a:p>
            <a:pPr lvl="2"/>
            <a:r>
              <a:rPr lang="en-US" b="1" dirty="0"/>
              <a:t>Networking</a:t>
            </a:r>
            <a:r>
              <a:rPr lang="en-US" dirty="0"/>
              <a:t>: Establish and manage network connections.</a:t>
            </a:r>
          </a:p>
          <a:p>
            <a:pPr lvl="1"/>
            <a:r>
              <a:rPr lang="en-US" b="1" dirty="0"/>
              <a:t>Types of System Calls:</a:t>
            </a:r>
          </a:p>
          <a:p>
            <a:pPr lvl="2"/>
            <a:r>
              <a:rPr lang="en-US" b="1" dirty="0"/>
              <a:t>Blocking Calls</a:t>
            </a:r>
            <a:r>
              <a:rPr lang="en-US" dirty="0"/>
              <a:t>: The process waits for the operation to complete (e.g., reading from a file).</a:t>
            </a:r>
          </a:p>
          <a:p>
            <a:pPr lvl="2"/>
            <a:r>
              <a:rPr lang="en-US" b="1" dirty="0"/>
              <a:t>Non-blocking Calls</a:t>
            </a:r>
            <a:r>
              <a:rPr lang="en-US" dirty="0"/>
              <a:t>: The process continues executing without waiting (e.g., sending data to a socket).</a:t>
            </a:r>
          </a:p>
          <a:p>
            <a:pPr lvl="2"/>
            <a:r>
              <a:rPr lang="en-US" b="1" dirty="0"/>
              <a:t>Asynchronous Calls</a:t>
            </a:r>
            <a:r>
              <a:rPr lang="en-US" dirty="0"/>
              <a:t>: The system call is initiated, and the process can be notified when it completes</a:t>
            </a:r>
            <a:r>
              <a:rPr lang="en-US" dirty="0" smtClean="0"/>
              <a:t>.</a:t>
            </a:r>
            <a:endParaRPr lang="en-US" dirty="0"/>
          </a:p>
        </p:txBody>
      </p:sp>
    </p:spTree>
    <p:extLst>
      <p:ext uri="{BB962C8B-B14F-4D97-AF65-F5344CB8AC3E}">
        <p14:creationId xmlns:p14="http://schemas.microsoft.com/office/powerpoint/2010/main" val="2343870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35</a:t>
            </a:fld>
            <a:endParaRPr lang="en-US"/>
          </a:p>
        </p:txBody>
      </p:sp>
      <p:sp>
        <p:nvSpPr>
          <p:cNvPr id="5" name="Content Placeholder 4"/>
          <p:cNvSpPr>
            <a:spLocks noGrp="1"/>
          </p:cNvSpPr>
          <p:nvPr>
            <p:ph sz="quarter" idx="1"/>
          </p:nvPr>
        </p:nvSpPr>
        <p:spPr/>
        <p:txBody>
          <a:bodyPr/>
          <a:lstStyle/>
          <a:p>
            <a:r>
              <a:rPr lang="en-US" b="1" dirty="0" smtClean="0"/>
              <a:t>OS Structure</a:t>
            </a:r>
          </a:p>
          <a:p>
            <a:pPr lvl="1"/>
            <a:r>
              <a:rPr lang="en-US" dirty="0"/>
              <a:t>The </a:t>
            </a:r>
            <a:r>
              <a:rPr lang="en-US" b="1" dirty="0"/>
              <a:t>structure of an operating system</a:t>
            </a:r>
            <a:r>
              <a:rPr lang="en-US" dirty="0"/>
              <a:t> refers to how its components are organized and interact with each other. Common structures include</a:t>
            </a:r>
            <a:r>
              <a:rPr lang="en-US" dirty="0" smtClean="0"/>
              <a:t>:</a:t>
            </a:r>
          </a:p>
          <a:p>
            <a:pPr lvl="2"/>
            <a:r>
              <a:rPr lang="en-US" dirty="0"/>
              <a:t>Simple structure (monolithic) </a:t>
            </a:r>
          </a:p>
          <a:p>
            <a:pPr lvl="2"/>
            <a:r>
              <a:rPr lang="en-US" dirty="0"/>
              <a:t>Layered </a:t>
            </a:r>
          </a:p>
          <a:p>
            <a:pPr lvl="2"/>
            <a:r>
              <a:rPr lang="en-US" dirty="0"/>
              <a:t>Microkernel </a:t>
            </a:r>
          </a:p>
          <a:p>
            <a:pPr lvl="2"/>
            <a:r>
              <a:rPr lang="en-US" dirty="0"/>
              <a:t>Module</a:t>
            </a:r>
          </a:p>
          <a:p>
            <a:pPr lvl="2"/>
            <a:r>
              <a:rPr lang="en-US" dirty="0"/>
              <a:t>Hybrid</a:t>
            </a:r>
          </a:p>
          <a:p>
            <a:pPr lvl="1"/>
            <a:endParaRPr lang="en-US" dirty="0"/>
          </a:p>
        </p:txBody>
      </p:sp>
    </p:spTree>
    <p:extLst>
      <p:ext uri="{BB962C8B-B14F-4D97-AF65-F5344CB8AC3E}">
        <p14:creationId xmlns:p14="http://schemas.microsoft.com/office/powerpoint/2010/main" val="9292356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BF9166D-4EFA-4098-A866-49158D66C957}"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36</a:t>
            </a:fld>
            <a:endParaRPr lang="en-US"/>
          </a:p>
        </p:txBody>
      </p:sp>
      <p:sp>
        <p:nvSpPr>
          <p:cNvPr id="5" name="Content Placeholder 4"/>
          <p:cNvSpPr>
            <a:spLocks noGrp="1"/>
          </p:cNvSpPr>
          <p:nvPr>
            <p:ph sz="quarter" idx="1"/>
          </p:nvPr>
        </p:nvSpPr>
        <p:spPr>
          <a:xfrm>
            <a:off x="533400" y="2514600"/>
            <a:ext cx="8153400" cy="1981200"/>
          </a:xfrm>
        </p:spPr>
        <p:txBody>
          <a:bodyPr>
            <a:noAutofit/>
          </a:bodyPr>
          <a:lstStyle/>
          <a:p>
            <a:pPr algn="ctr">
              <a:buNone/>
            </a:pPr>
            <a:r>
              <a:rPr lang="en-US" sz="11500" dirty="0" smtClean="0"/>
              <a:t>Questions?</a:t>
            </a:r>
            <a:endParaRPr lang="en-US" sz="115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Assignment-1</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37</a:t>
            </a:fld>
            <a:endParaRPr lang="en-US"/>
          </a:p>
        </p:txBody>
      </p:sp>
      <p:sp>
        <p:nvSpPr>
          <p:cNvPr id="5" name="Content Placeholder 4"/>
          <p:cNvSpPr>
            <a:spLocks noGrp="1"/>
          </p:cNvSpPr>
          <p:nvPr>
            <p:ph sz="quarter" idx="1"/>
          </p:nvPr>
        </p:nvSpPr>
        <p:spPr/>
        <p:txBody>
          <a:bodyPr>
            <a:normAutofit fontScale="77500" lnSpcReduction="20000"/>
          </a:bodyPr>
          <a:lstStyle/>
          <a:p>
            <a:r>
              <a:rPr lang="en-US" b="1" dirty="0" smtClean="0"/>
              <a:t>Topics</a:t>
            </a:r>
            <a:r>
              <a:rPr lang="en-US" b="1" dirty="0"/>
              <a:t>:</a:t>
            </a:r>
          </a:p>
          <a:p>
            <a:pPr lvl="1"/>
            <a:r>
              <a:rPr lang="en-US" b="1" dirty="0"/>
              <a:t>Historical Evolution of Operating Systems</a:t>
            </a:r>
            <a:endParaRPr lang="en-US" dirty="0"/>
          </a:p>
          <a:p>
            <a:pPr lvl="2"/>
            <a:r>
              <a:rPr lang="en-US" dirty="0"/>
              <a:t>Key milestones in the development of operating systems.</a:t>
            </a:r>
          </a:p>
          <a:p>
            <a:pPr lvl="2"/>
            <a:r>
              <a:rPr lang="en-US" dirty="0"/>
              <a:t>Major breakthroughs and their impact on computing.</a:t>
            </a:r>
          </a:p>
          <a:p>
            <a:pPr lvl="1"/>
            <a:r>
              <a:rPr lang="en-US" b="1" dirty="0"/>
              <a:t>Types of Operating Systems</a:t>
            </a:r>
            <a:endParaRPr lang="en-US" dirty="0"/>
          </a:p>
          <a:p>
            <a:pPr lvl="2"/>
            <a:r>
              <a:rPr lang="en-US" dirty="0"/>
              <a:t>Different categories (e.g., batch, time-sharing, distributed, real-time).</a:t>
            </a:r>
          </a:p>
          <a:p>
            <a:pPr lvl="2"/>
            <a:r>
              <a:rPr lang="en-US" dirty="0"/>
              <a:t>Examples of each type and their applications.</a:t>
            </a:r>
          </a:p>
          <a:p>
            <a:pPr lvl="1"/>
            <a:r>
              <a:rPr lang="en-US" b="1" dirty="0"/>
              <a:t>OS Structure</a:t>
            </a:r>
            <a:endParaRPr lang="en-US" dirty="0"/>
          </a:p>
          <a:p>
            <a:pPr lvl="2"/>
            <a:r>
              <a:rPr lang="en-US" dirty="0"/>
              <a:t>Overview of various OS architectures (monolithic, microkernel, layered, client-server).</a:t>
            </a:r>
          </a:p>
          <a:p>
            <a:pPr lvl="2"/>
            <a:r>
              <a:rPr lang="en-US" dirty="0"/>
              <a:t>Strengths and weaknesses of each structure</a:t>
            </a:r>
            <a:r>
              <a:rPr lang="en-US" dirty="0" smtClean="0"/>
              <a:t>.</a:t>
            </a:r>
          </a:p>
          <a:p>
            <a:r>
              <a:rPr lang="en-US" b="1" dirty="0" smtClean="0"/>
              <a:t>Note</a:t>
            </a:r>
          </a:p>
          <a:p>
            <a:pPr lvl="1"/>
            <a:r>
              <a:rPr lang="en-US" dirty="0"/>
              <a:t>You are required to prepare a </a:t>
            </a:r>
            <a:r>
              <a:rPr lang="en-US" b="1" dirty="0"/>
              <a:t>10-minute presentation</a:t>
            </a:r>
            <a:r>
              <a:rPr lang="en-US" dirty="0"/>
              <a:t> covering the </a:t>
            </a:r>
            <a:r>
              <a:rPr lang="en-US" dirty="0" smtClean="0"/>
              <a:t>above topics. </a:t>
            </a:r>
            <a:r>
              <a:rPr lang="en-US" dirty="0"/>
              <a:t>Please ensure that your presentation consists of a maximum of </a:t>
            </a:r>
            <a:r>
              <a:rPr lang="en-US" b="1" dirty="0"/>
              <a:t>10 slides</a:t>
            </a:r>
            <a:r>
              <a:rPr lang="en-US" dirty="0" smtClean="0"/>
              <a:t>.</a:t>
            </a:r>
            <a:endParaRPr lang="en-US" dirty="0"/>
          </a:p>
        </p:txBody>
      </p:sp>
    </p:spTree>
    <p:extLst>
      <p:ext uri="{BB962C8B-B14F-4D97-AF65-F5344CB8AC3E}">
        <p14:creationId xmlns:p14="http://schemas.microsoft.com/office/powerpoint/2010/main" val="407170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6ECC91B-2E46-418E-8BE4-2049C399741F}"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38</a:t>
            </a:fld>
            <a:endParaRPr lang="en-US"/>
          </a:p>
        </p:txBody>
      </p:sp>
      <p:sp>
        <p:nvSpPr>
          <p:cNvPr id="5" name="Content Placeholder 4"/>
          <p:cNvSpPr>
            <a:spLocks noGrp="1"/>
          </p:cNvSpPr>
          <p:nvPr>
            <p:ph sz="quarter" idx="1"/>
          </p:nvPr>
        </p:nvSpPr>
        <p:spPr>
          <a:xfrm>
            <a:off x="533400" y="2514600"/>
            <a:ext cx="8153400" cy="1981200"/>
          </a:xfrm>
        </p:spPr>
        <p:txBody>
          <a:bodyPr>
            <a:noAutofit/>
          </a:bodyPr>
          <a:lstStyle/>
          <a:p>
            <a:pPr>
              <a:buNone/>
            </a:pPr>
            <a:r>
              <a:rPr lang="en-US" sz="11500" dirty="0" smtClean="0"/>
              <a:t>   Thank You</a:t>
            </a:r>
            <a:endParaRPr lang="en-US" sz="11500" dirty="0"/>
          </a:p>
        </p:txBody>
      </p:sp>
    </p:spTree>
    <p:extLst>
      <p:ext uri="{BB962C8B-B14F-4D97-AF65-F5344CB8AC3E}">
        <p14:creationId xmlns:p14="http://schemas.microsoft.com/office/powerpoint/2010/main" val="331728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Brainstorm </a:t>
            </a:r>
            <a:r>
              <a:rPr lang="en-US" b="1" dirty="0" smtClean="0"/>
              <a:t>Questions . . .</a:t>
            </a:r>
            <a:endParaRPr lang="en-US" dirty="0"/>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a:t>
            </a:fld>
            <a:endParaRPr lang="en-US"/>
          </a:p>
        </p:txBody>
      </p:sp>
      <p:sp>
        <p:nvSpPr>
          <p:cNvPr id="5" name="Content Placeholder 4"/>
          <p:cNvSpPr>
            <a:spLocks noGrp="1"/>
          </p:cNvSpPr>
          <p:nvPr>
            <p:ph sz="quarter" idx="1"/>
          </p:nvPr>
        </p:nvSpPr>
        <p:spPr/>
        <p:txBody>
          <a:bodyPr>
            <a:normAutofit/>
          </a:bodyPr>
          <a:lstStyle/>
          <a:p>
            <a:pPr marL="514350" indent="-514350">
              <a:buFont typeface="+mj-lt"/>
              <a:buAutoNum type="arabicPeriod" startAt="5"/>
            </a:pPr>
            <a:r>
              <a:rPr lang="en-US" dirty="0" smtClean="0"/>
              <a:t>What </a:t>
            </a:r>
            <a:r>
              <a:rPr lang="en-US" dirty="0"/>
              <a:t>is the difference between </a:t>
            </a:r>
            <a:r>
              <a:rPr lang="en-US" b="1" dirty="0"/>
              <a:t>a command-line interface (CLI)</a:t>
            </a:r>
            <a:r>
              <a:rPr lang="en-US" dirty="0"/>
              <a:t> and a </a:t>
            </a:r>
            <a:r>
              <a:rPr lang="en-US" b="1" dirty="0"/>
              <a:t>graphical user interface (GUI)</a:t>
            </a:r>
            <a:r>
              <a:rPr lang="en-US" dirty="0"/>
              <a:t>?</a:t>
            </a:r>
          </a:p>
          <a:p>
            <a:pPr marL="514350" indent="-514350">
              <a:buFont typeface="+mj-lt"/>
              <a:buAutoNum type="arabicPeriod" startAt="5"/>
            </a:pPr>
            <a:r>
              <a:rPr lang="en-US" dirty="0"/>
              <a:t>What are the different </a:t>
            </a:r>
            <a:r>
              <a:rPr lang="en-US" b="1" dirty="0"/>
              <a:t>types of operating systems </a:t>
            </a:r>
            <a:r>
              <a:rPr lang="en-US" dirty="0"/>
              <a:t>used in various devices?</a:t>
            </a:r>
          </a:p>
          <a:p>
            <a:pPr marL="514350" indent="-514350">
              <a:buFont typeface="+mj-lt"/>
              <a:buAutoNum type="arabicPeriod" startAt="5"/>
            </a:pPr>
            <a:r>
              <a:rPr lang="en-US" dirty="0"/>
              <a:t>How do you think an </a:t>
            </a:r>
            <a:r>
              <a:rPr lang="en-US" b="1" dirty="0"/>
              <a:t>OS keeps your system secure </a:t>
            </a:r>
            <a:r>
              <a:rPr lang="en-US" dirty="0"/>
              <a:t>from viruses and malware</a:t>
            </a:r>
            <a:r>
              <a:rPr lang="en-US" dirty="0" smtClean="0"/>
              <a:t>?</a:t>
            </a:r>
          </a:p>
          <a:p>
            <a:pPr marL="514350" indent="-514350">
              <a:buFont typeface="+mj-lt"/>
              <a:buAutoNum type="arabicPeriod" startAt="5"/>
            </a:pPr>
            <a:r>
              <a:rPr lang="en-US" dirty="0"/>
              <a:t>What would happen if a </a:t>
            </a:r>
            <a:r>
              <a:rPr lang="en-US" b="1" dirty="0"/>
              <a:t>computer didn’t have an operating system</a:t>
            </a:r>
            <a:r>
              <a:rPr lang="en-US" dirty="0"/>
              <a:t>?</a:t>
            </a:r>
          </a:p>
          <a:p>
            <a:pPr marL="514350" indent="-514350">
              <a:buFont typeface="+mj-lt"/>
              <a:buAutoNum type="arabicPeriod" startAt="5"/>
            </a:pPr>
            <a:endParaRPr lang="en-US" dirty="0"/>
          </a:p>
        </p:txBody>
      </p:sp>
    </p:spTree>
    <p:extLst>
      <p:ext uri="{BB962C8B-B14F-4D97-AF65-F5344CB8AC3E}">
        <p14:creationId xmlns:p14="http://schemas.microsoft.com/office/powerpoint/2010/main" val="3586382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CH-3 Contents</a:t>
            </a:r>
            <a:endParaRPr lang="en-US" dirty="0"/>
          </a:p>
        </p:txBody>
      </p:sp>
      <p:sp>
        <p:nvSpPr>
          <p:cNvPr id="3" name="Date Placeholder 2"/>
          <p:cNvSpPr>
            <a:spLocks noGrp="1"/>
          </p:cNvSpPr>
          <p:nvPr>
            <p:ph type="dt" sz="half" idx="10"/>
          </p:nvPr>
        </p:nvSpPr>
        <p:spPr/>
        <p:txBody>
          <a:bodyPr/>
          <a:lstStyle/>
          <a:p>
            <a:fld id="{3E99183F-EE07-45AC-9C8A-1C93B8588CFD}"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100" dirty="0" smtClean="0"/>
              <a:t>Introduction</a:t>
            </a:r>
            <a:endParaRPr lang="en-US" sz="3100" dirty="0"/>
          </a:p>
          <a:p>
            <a:pPr marL="514350" lvl="1" indent="-514350">
              <a:spcBef>
                <a:spcPts val="700"/>
              </a:spcBef>
              <a:buClr>
                <a:schemeClr val="accent2"/>
              </a:buClr>
              <a:buSzPct val="60000"/>
              <a:buFont typeface="+mj-lt"/>
              <a:buAutoNum type="arabicPeriod"/>
            </a:pPr>
            <a:r>
              <a:rPr lang="en-US" sz="3100" dirty="0" smtClean="0">
                <a:solidFill>
                  <a:schemeClr val="bg1">
                    <a:lumMod val="95000"/>
                  </a:schemeClr>
                </a:solidFill>
              </a:rPr>
              <a:t>Historical </a:t>
            </a:r>
            <a:r>
              <a:rPr lang="en-US" sz="3100" dirty="0">
                <a:solidFill>
                  <a:schemeClr val="bg1">
                    <a:lumMod val="95000"/>
                  </a:schemeClr>
                </a:solidFill>
              </a:rPr>
              <a:t>Evolution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Types of Operating Systems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Operating System Concepts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Components of an OS</a:t>
            </a:r>
          </a:p>
          <a:p>
            <a:pPr marL="514350" lvl="1" indent="-514350">
              <a:spcBef>
                <a:spcPts val="700"/>
              </a:spcBef>
              <a:buClr>
                <a:schemeClr val="accent2"/>
              </a:buClr>
              <a:buSzPct val="60000"/>
              <a:buFont typeface="+mj-lt"/>
              <a:buAutoNum type="arabicPeriod"/>
            </a:pPr>
            <a:r>
              <a:rPr lang="en-US" sz="3100" dirty="0">
                <a:solidFill>
                  <a:schemeClr val="bg1">
                    <a:lumMod val="95000"/>
                  </a:schemeClr>
                </a:solidFill>
              </a:rPr>
              <a:t>System calls and OS </a:t>
            </a:r>
            <a:r>
              <a:rPr lang="en-US" sz="3100" dirty="0" smtClean="0">
                <a:solidFill>
                  <a:schemeClr val="bg1">
                    <a:lumMod val="95000"/>
                  </a:schemeClr>
                </a:solidFill>
              </a:rPr>
              <a:t>structure</a:t>
            </a:r>
            <a:endParaRPr lang="en-US" sz="3100" dirty="0">
              <a:solidFill>
                <a:schemeClr val="bg1">
                  <a:lumMod val="95000"/>
                </a:schemeClr>
              </a:solidFill>
            </a:endParaRPr>
          </a:p>
        </p:txBody>
      </p:sp>
    </p:spTree>
    <p:extLst>
      <p:ext uri="{BB962C8B-B14F-4D97-AF65-F5344CB8AC3E}">
        <p14:creationId xmlns:p14="http://schemas.microsoft.com/office/powerpoint/2010/main" val="303712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a:t>
            </a:fld>
            <a:endParaRPr lang="en-US"/>
          </a:p>
        </p:txBody>
      </p:sp>
      <p:sp>
        <p:nvSpPr>
          <p:cNvPr id="5" name="Content Placeholder 4"/>
          <p:cNvSpPr>
            <a:spLocks noGrp="1"/>
          </p:cNvSpPr>
          <p:nvPr>
            <p:ph sz="quarter" idx="1"/>
          </p:nvPr>
        </p:nvSpPr>
        <p:spPr>
          <a:xfrm>
            <a:off x="612648" y="1600200"/>
            <a:ext cx="8153400" cy="1790698"/>
          </a:xfrm>
        </p:spPr>
        <p:txBody>
          <a:bodyPr>
            <a:normAutofit lnSpcReduction="10000"/>
          </a:bodyPr>
          <a:lstStyle/>
          <a:p>
            <a:r>
              <a:rPr lang="en-US" b="1" dirty="0" smtClean="0"/>
              <a:t>What is operating system?</a:t>
            </a:r>
          </a:p>
          <a:p>
            <a:pPr lvl="1"/>
            <a:r>
              <a:rPr lang="en-US" dirty="0" smtClean="0"/>
              <a:t>It is a </a:t>
            </a:r>
            <a:r>
              <a:rPr lang="en-US" dirty="0"/>
              <a:t>collection of software that </a:t>
            </a:r>
            <a:r>
              <a:rPr lang="en-US" b="1" dirty="0"/>
              <a:t>manages computer </a:t>
            </a:r>
            <a:r>
              <a:rPr lang="en-US" b="1" dirty="0" smtClean="0"/>
              <a:t>resources</a:t>
            </a:r>
            <a:r>
              <a:rPr lang="en-US" dirty="0" smtClean="0"/>
              <a:t> </a:t>
            </a:r>
            <a:r>
              <a:rPr lang="en-US" dirty="0"/>
              <a:t>and </a:t>
            </a:r>
            <a:r>
              <a:rPr lang="en-US" b="1" dirty="0"/>
              <a:t>provides common services</a:t>
            </a:r>
            <a:r>
              <a:rPr lang="en-US" dirty="0"/>
              <a:t> for computer </a:t>
            </a:r>
            <a:r>
              <a:rPr lang="en-US" dirty="0" smtClean="0"/>
              <a:t>programs</a:t>
            </a:r>
          </a:p>
        </p:txBody>
      </p:sp>
      <p:sp>
        <p:nvSpPr>
          <p:cNvPr id="6" name="Content Placeholder 4"/>
          <p:cNvSpPr txBox="1">
            <a:spLocks/>
          </p:cNvSpPr>
          <p:nvPr/>
        </p:nvSpPr>
        <p:spPr>
          <a:xfrm>
            <a:off x="627888" y="5333996"/>
            <a:ext cx="8153400" cy="1143004"/>
          </a:xfrm>
          <a:prstGeom prst="rect">
            <a:avLst/>
          </a:prstGeom>
        </p:spPr>
        <p:txBody>
          <a:bodyPr vert="horz">
            <a:normAutofit fontScale="92500"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r>
              <a:rPr lang="en-US" dirty="0" smtClean="0"/>
              <a:t>Unlike most programs, which complete a task and terminate, </a:t>
            </a:r>
            <a:r>
              <a:rPr lang="en-US" b="1" dirty="0" smtClean="0"/>
              <a:t>an operating system runs indefinitely </a:t>
            </a:r>
            <a:r>
              <a:rPr lang="en-US" dirty="0" smtClean="0"/>
              <a:t>and terminates only when the computer is turned off.</a:t>
            </a:r>
          </a:p>
          <a:p>
            <a:endParaRPr lang="en-US" dirty="0"/>
          </a:p>
        </p:txBody>
      </p:sp>
      <p:sp>
        <p:nvSpPr>
          <p:cNvPr id="7" name="Content Placeholder 4"/>
          <p:cNvSpPr txBox="1">
            <a:spLocks/>
          </p:cNvSpPr>
          <p:nvPr/>
        </p:nvSpPr>
        <p:spPr>
          <a:xfrm>
            <a:off x="627888" y="3371847"/>
            <a:ext cx="4343400" cy="1962153"/>
          </a:xfrm>
          <a:prstGeom prst="rect">
            <a:avLst/>
          </a:prstGeom>
        </p:spPr>
        <p:txBody>
          <a:bodyPr vert="horz">
            <a:normAutofit fontScale="85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2"/>
            <a:r>
              <a:rPr lang="en-US" b="1" dirty="0" smtClean="0"/>
              <a:t>Typical resources include</a:t>
            </a:r>
          </a:p>
          <a:p>
            <a:pPr lvl="3"/>
            <a:r>
              <a:rPr lang="en-US" dirty="0" smtClean="0"/>
              <a:t>Central Processing Unit (CPU), </a:t>
            </a:r>
          </a:p>
          <a:p>
            <a:pPr lvl="3"/>
            <a:r>
              <a:rPr lang="en-US" dirty="0" smtClean="0"/>
              <a:t>Computer memory, </a:t>
            </a:r>
          </a:p>
          <a:p>
            <a:pPr lvl="3"/>
            <a:r>
              <a:rPr lang="en-US" dirty="0" smtClean="0"/>
              <a:t>File storage, </a:t>
            </a:r>
          </a:p>
          <a:p>
            <a:pPr lvl="3"/>
            <a:r>
              <a:rPr lang="en-US" dirty="0" smtClean="0"/>
              <a:t>Input / Output (I/O) devices, and </a:t>
            </a:r>
          </a:p>
          <a:p>
            <a:pPr lvl="3"/>
            <a:r>
              <a:rPr lang="en-US" dirty="0" smtClean="0"/>
              <a:t>Network connections. </a:t>
            </a:r>
          </a:p>
        </p:txBody>
      </p:sp>
      <p:sp>
        <p:nvSpPr>
          <p:cNvPr id="8" name="Content Placeholder 4"/>
          <p:cNvSpPr txBox="1">
            <a:spLocks/>
          </p:cNvSpPr>
          <p:nvPr/>
        </p:nvSpPr>
        <p:spPr>
          <a:xfrm>
            <a:off x="4038600" y="3371847"/>
            <a:ext cx="4953000" cy="1962153"/>
          </a:xfrm>
          <a:prstGeom prst="rect">
            <a:avLst/>
          </a:prstGeom>
        </p:spPr>
        <p:txBody>
          <a:bodyPr vert="horz">
            <a:normAutofit fontScale="925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2"/>
            <a:r>
              <a:rPr lang="en-US" sz="2200" b="1" dirty="0" smtClean="0"/>
              <a:t>Common Services</a:t>
            </a:r>
          </a:p>
          <a:p>
            <a:pPr lvl="3"/>
            <a:r>
              <a:rPr lang="en-US" sz="1800" dirty="0" smtClean="0"/>
              <a:t>Program execution</a:t>
            </a:r>
          </a:p>
          <a:p>
            <a:pPr lvl="3"/>
            <a:r>
              <a:rPr lang="en-US" sz="1800" dirty="0" smtClean="0"/>
              <a:t>User Interface</a:t>
            </a:r>
          </a:p>
          <a:p>
            <a:pPr lvl="3"/>
            <a:r>
              <a:rPr lang="en-US" sz="1800" dirty="0" smtClean="0"/>
              <a:t>Process and Memory management</a:t>
            </a:r>
          </a:p>
          <a:p>
            <a:pPr lvl="3"/>
            <a:r>
              <a:rPr lang="en-US" sz="1800" dirty="0" smtClean="0"/>
              <a:t>File, Device, and Network management</a:t>
            </a:r>
          </a:p>
          <a:p>
            <a:pPr lvl="3"/>
            <a:r>
              <a:rPr lang="en-US" sz="1800" dirty="0" smtClean="0"/>
              <a:t>Backup and Recovery</a:t>
            </a:r>
          </a:p>
        </p:txBody>
      </p:sp>
    </p:spTree>
    <p:extLst>
      <p:ext uri="{BB962C8B-B14F-4D97-AF65-F5344CB8AC3E}">
        <p14:creationId xmlns:p14="http://schemas.microsoft.com/office/powerpoint/2010/main" val="3603276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882C0123-D37A-4CBC-9247-44BEB97176AC}" type="datetime1">
              <a:rPr lang="en-US" smtClean="0"/>
              <a:t>10/24/2024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7</a:t>
            </a:fld>
            <a:endParaRPr lang="en-US"/>
          </a:p>
        </p:txBody>
      </p:sp>
      <p:sp>
        <p:nvSpPr>
          <p:cNvPr id="6" name="Content Placeholder 5"/>
          <p:cNvSpPr>
            <a:spLocks noGrp="1"/>
          </p:cNvSpPr>
          <p:nvPr>
            <p:ph sz="quarter" idx="1"/>
          </p:nvPr>
        </p:nvSpPr>
        <p:spPr>
          <a:xfrm>
            <a:off x="612648" y="1600200"/>
            <a:ext cx="8153400" cy="4876800"/>
          </a:xfrm>
        </p:spPr>
        <p:txBody>
          <a:bodyPr>
            <a:normAutofit lnSpcReduction="10000"/>
          </a:bodyPr>
          <a:lstStyle/>
          <a:p>
            <a:r>
              <a:rPr lang="en-US" b="1" dirty="0"/>
              <a:t>Operation or Execution Modes</a:t>
            </a:r>
            <a:endParaRPr lang="en-US" dirty="0" smtClean="0"/>
          </a:p>
          <a:p>
            <a:pPr lvl="1"/>
            <a:r>
              <a:rPr lang="en-US" dirty="0" smtClean="0"/>
              <a:t>Most computers have two modes of operation: </a:t>
            </a:r>
            <a:r>
              <a:rPr lang="en-US" b="1" dirty="0" smtClean="0"/>
              <a:t>kernel mode </a:t>
            </a:r>
            <a:r>
              <a:rPr lang="en-US" dirty="0" smtClean="0"/>
              <a:t>and </a:t>
            </a:r>
            <a:r>
              <a:rPr lang="en-US" b="1" dirty="0" smtClean="0"/>
              <a:t>user mode</a:t>
            </a:r>
            <a:r>
              <a:rPr lang="en-US" dirty="0" smtClean="0"/>
              <a:t>. </a:t>
            </a:r>
          </a:p>
          <a:p>
            <a:pPr lvl="2"/>
            <a:r>
              <a:rPr lang="en-US" dirty="0" smtClean="0"/>
              <a:t>The operating system, the most fundamental piece of software, runs in </a:t>
            </a:r>
            <a:r>
              <a:rPr lang="en-US" b="1" dirty="0" smtClean="0"/>
              <a:t>kernel mode</a:t>
            </a:r>
            <a:r>
              <a:rPr lang="en-US" dirty="0" smtClean="0"/>
              <a:t> (also called </a:t>
            </a:r>
            <a:r>
              <a:rPr lang="en-US" b="1" dirty="0" smtClean="0"/>
              <a:t>supervisor mode</a:t>
            </a:r>
            <a:r>
              <a:rPr lang="en-US" dirty="0" smtClean="0"/>
              <a:t>). </a:t>
            </a:r>
          </a:p>
          <a:p>
            <a:pPr lvl="3"/>
            <a:r>
              <a:rPr lang="en-US" dirty="0" smtClean="0"/>
              <a:t>In this mode it has complete access to all the hardware and can execute any instruction the machine is capable of executing. </a:t>
            </a:r>
          </a:p>
          <a:p>
            <a:pPr lvl="2"/>
            <a:r>
              <a:rPr lang="en-US" dirty="0" smtClean="0"/>
              <a:t>The rest of the software runs in </a:t>
            </a:r>
            <a:r>
              <a:rPr lang="en-US" b="1" dirty="0" smtClean="0"/>
              <a:t>user mode</a:t>
            </a:r>
            <a:r>
              <a:rPr lang="en-US" dirty="0" smtClean="0"/>
              <a:t>, in which only a subset of the machine instructions is available. </a:t>
            </a:r>
          </a:p>
          <a:p>
            <a:pPr lvl="1"/>
            <a:r>
              <a:rPr lang="en-US" dirty="0" smtClean="0"/>
              <a:t>In particular, those instructions that affect </a:t>
            </a:r>
            <a:r>
              <a:rPr lang="en-US" b="1" dirty="0" smtClean="0"/>
              <a:t>control of the machine </a:t>
            </a:r>
            <a:r>
              <a:rPr lang="en-US" dirty="0" smtClean="0"/>
              <a:t>or do </a:t>
            </a:r>
            <a:r>
              <a:rPr lang="en-US" b="1" dirty="0" smtClean="0"/>
              <a:t>Input/output </a:t>
            </a:r>
            <a:r>
              <a:rPr lang="en-US" dirty="0" smtClean="0"/>
              <a:t>are forbidden to user-mode programs.</a:t>
            </a:r>
            <a:endParaRPr lang="en-US" dirty="0"/>
          </a:p>
        </p:txBody>
      </p:sp>
    </p:spTree>
    <p:extLst>
      <p:ext uri="{BB962C8B-B14F-4D97-AF65-F5344CB8AC3E}">
        <p14:creationId xmlns:p14="http://schemas.microsoft.com/office/powerpoint/2010/main" val="194744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a:bodyPr>
          <a:lstStyle/>
          <a:p>
            <a:fld id="{3EF80EFA-36AE-410C-A1D3-AA024E16FD9D}" type="slidenum">
              <a:rPr lang="en-US" smtClean="0"/>
              <a:pPr/>
              <a:t>8</a:t>
            </a:fld>
            <a:endParaRPr lang="en-US"/>
          </a:p>
        </p:txBody>
      </p:sp>
      <p:pic>
        <p:nvPicPr>
          <p:cNvPr id="6" name="Content Placeholder 5"/>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90500" y="1676400"/>
            <a:ext cx="8801100" cy="3657600"/>
          </a:xfrm>
        </p:spPr>
      </p:pic>
    </p:spTree>
    <p:extLst>
      <p:ext uri="{BB962C8B-B14F-4D97-AF65-F5344CB8AC3E}">
        <p14:creationId xmlns:p14="http://schemas.microsoft.com/office/powerpoint/2010/main" val="1349465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10/24/2024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9</a:t>
            </a:fld>
            <a:endParaRPr lang="en-US"/>
          </a:p>
        </p:txBody>
      </p:sp>
      <p:sp>
        <p:nvSpPr>
          <p:cNvPr id="5" name="Content Placeholder 4"/>
          <p:cNvSpPr>
            <a:spLocks noGrp="1"/>
          </p:cNvSpPr>
          <p:nvPr>
            <p:ph sz="quarter" idx="1"/>
          </p:nvPr>
        </p:nvSpPr>
        <p:spPr>
          <a:xfrm>
            <a:off x="612648" y="1600199"/>
            <a:ext cx="8153400" cy="5013325"/>
          </a:xfrm>
        </p:spPr>
        <p:txBody>
          <a:bodyPr>
            <a:normAutofit fontScale="92500" lnSpcReduction="10000"/>
          </a:bodyPr>
          <a:lstStyle/>
          <a:p>
            <a:r>
              <a:rPr lang="en-US" b="1" dirty="0"/>
              <a:t>Important features of </a:t>
            </a:r>
            <a:r>
              <a:rPr lang="en-US" b="1" dirty="0" smtClean="0"/>
              <a:t>OS</a:t>
            </a:r>
          </a:p>
          <a:p>
            <a:pPr lvl="1"/>
            <a:r>
              <a:rPr lang="en-US" b="1" dirty="0"/>
              <a:t>Abstracts the </a:t>
            </a:r>
            <a:r>
              <a:rPr lang="en-US" b="1" dirty="0" smtClean="0"/>
              <a:t>Computer </a:t>
            </a:r>
            <a:r>
              <a:rPr lang="en-US" b="1" dirty="0"/>
              <a:t>H</a:t>
            </a:r>
            <a:r>
              <a:rPr lang="en-US" b="1" dirty="0" smtClean="0"/>
              <a:t>ardware</a:t>
            </a:r>
            <a:endParaRPr lang="en-US" b="1" dirty="0"/>
          </a:p>
          <a:p>
            <a:pPr lvl="2"/>
            <a:r>
              <a:rPr lang="en-US" dirty="0"/>
              <a:t>Hides the messy details of the underlying hardware</a:t>
            </a:r>
          </a:p>
          <a:p>
            <a:pPr lvl="2"/>
            <a:r>
              <a:rPr lang="en-US" dirty="0"/>
              <a:t>Presents users with a resource abstraction that is easy to use</a:t>
            </a:r>
          </a:p>
          <a:p>
            <a:pPr lvl="2"/>
            <a:r>
              <a:rPr lang="en-US" dirty="0"/>
              <a:t>Extends or virtualizes the underlying machine</a:t>
            </a:r>
          </a:p>
          <a:p>
            <a:pPr lvl="1"/>
            <a:r>
              <a:rPr lang="en-US" b="1" dirty="0"/>
              <a:t>Manages </a:t>
            </a:r>
            <a:r>
              <a:rPr lang="en-US" b="1" dirty="0" smtClean="0"/>
              <a:t>Computing Resources</a:t>
            </a:r>
            <a:endParaRPr lang="en-US" b="1" dirty="0"/>
          </a:p>
          <a:p>
            <a:pPr lvl="2"/>
            <a:r>
              <a:rPr lang="en-US" dirty="0" smtClean="0"/>
              <a:t>Responsible </a:t>
            </a:r>
            <a:r>
              <a:rPr lang="en-US" dirty="0"/>
              <a:t>for allocating resources for users and processes</a:t>
            </a:r>
          </a:p>
          <a:p>
            <a:pPr lvl="3"/>
            <a:r>
              <a:rPr lang="en-US" dirty="0"/>
              <a:t>Should ensure that no starvation, allocation is based on desired policy( like FCFS) and efficient system utilization.</a:t>
            </a:r>
          </a:p>
          <a:p>
            <a:pPr lvl="1"/>
            <a:r>
              <a:rPr lang="en-US" b="1" dirty="0"/>
              <a:t>Provides </a:t>
            </a:r>
            <a:r>
              <a:rPr lang="en-US" b="1" dirty="0" smtClean="0"/>
              <a:t>Isolation </a:t>
            </a:r>
            <a:r>
              <a:rPr lang="en-US" b="1" dirty="0"/>
              <a:t>and </a:t>
            </a:r>
            <a:r>
              <a:rPr lang="en-US" b="1" dirty="0" smtClean="0"/>
              <a:t>Protection</a:t>
            </a:r>
            <a:endParaRPr lang="en-US" b="1" dirty="0"/>
          </a:p>
          <a:p>
            <a:pPr lvl="2"/>
            <a:r>
              <a:rPr lang="en-US" dirty="0"/>
              <a:t>Isolates user programs from the OS</a:t>
            </a:r>
          </a:p>
          <a:p>
            <a:pPr lvl="2"/>
            <a:r>
              <a:rPr lang="en-US" dirty="0"/>
              <a:t>Isolates one user program from another</a:t>
            </a:r>
          </a:p>
          <a:p>
            <a:pPr lvl="2"/>
            <a:r>
              <a:rPr lang="en-US" dirty="0"/>
              <a:t>Protects illegal access/actions</a:t>
            </a:r>
          </a:p>
        </p:txBody>
      </p:sp>
    </p:spTree>
    <p:extLst>
      <p:ext uri="{BB962C8B-B14F-4D97-AF65-F5344CB8AC3E}">
        <p14:creationId xmlns:p14="http://schemas.microsoft.com/office/powerpoint/2010/main" val="2861613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8025</TotalTime>
  <Words>2640</Words>
  <Application>Microsoft Office PowerPoint</Application>
  <PresentationFormat>On-screen Show (4:3)</PresentationFormat>
  <Paragraphs>359</Paragraphs>
  <Slides>38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Tw Cen MT</vt:lpstr>
      <vt:lpstr>Wingdings</vt:lpstr>
      <vt:lpstr>Wingdings 2</vt:lpstr>
      <vt:lpstr>Median</vt:lpstr>
      <vt:lpstr>Operating System Concepts</vt:lpstr>
      <vt:lpstr>CH-3 Contents</vt:lpstr>
      <vt:lpstr>Brainstorm Questions</vt:lpstr>
      <vt:lpstr>Brainstorm Questions . . .</vt:lpstr>
      <vt:lpstr>CH-3 Contents</vt:lpstr>
      <vt:lpstr>Introduction</vt:lpstr>
      <vt:lpstr>PowerPoint Presentation</vt:lpstr>
      <vt:lpstr>PowerPoint Presentation</vt:lpstr>
      <vt:lpstr>PowerPoint Presentation</vt:lpstr>
      <vt:lpstr>PowerPoint Presentation</vt:lpstr>
      <vt:lpstr>PowerPoint Presentation</vt:lpstr>
      <vt:lpstr>CH-3 Contents</vt:lpstr>
      <vt:lpstr>Historical Evolution of Operating Systems</vt:lpstr>
      <vt:lpstr>CH-3 Contents</vt:lpstr>
      <vt:lpstr>Types of Operating Systems</vt:lpstr>
      <vt:lpstr>CH-3 Contents</vt:lpstr>
      <vt:lpstr>Operating System Concepts</vt:lpstr>
      <vt:lpstr>PowerPoint Presentation</vt:lpstr>
      <vt:lpstr>PowerPoint Presentation</vt:lpstr>
      <vt:lpstr>PowerPoint Presentation</vt:lpstr>
      <vt:lpstr>PowerPoint Presentation</vt:lpstr>
      <vt:lpstr>CH-3 Contents</vt:lpstr>
      <vt:lpstr>Components of 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CH-3 Contents</vt:lpstr>
      <vt:lpstr>System calls and OS structure</vt:lpstr>
      <vt:lpstr>PowerPoint Presentation</vt:lpstr>
      <vt:lpstr>PowerPoint Presentation</vt:lpstr>
      <vt:lpstr>PowerPoint Presentation</vt:lpstr>
      <vt:lpstr>Assignment-1</vt:lpstr>
      <vt:lpstr>PowerPoint Presentation</vt:lpstr>
    </vt:vector>
  </TitlesOfParts>
  <Company>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and Digital systems</dc:title>
  <dc:creator>Andargachew A</dc:creator>
  <cp:keywords>SIS</cp:keywords>
  <cp:lastModifiedBy>Andy</cp:lastModifiedBy>
  <cp:revision>569</cp:revision>
  <dcterms:created xsi:type="dcterms:W3CDTF">2016-11-02T14:42:47Z</dcterms:created>
  <dcterms:modified xsi:type="dcterms:W3CDTF">2024-10-25T00:52:56Z</dcterms:modified>
  <cp:category>COA</cp:category>
</cp:coreProperties>
</file>