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19" r:id="rId2"/>
    <p:sldId id="338" r:id="rId3"/>
    <p:sldId id="583" r:id="rId4"/>
    <p:sldId id="628" r:id="rId5"/>
    <p:sldId id="630" r:id="rId6"/>
    <p:sldId id="639" r:id="rId7"/>
    <p:sldId id="629" r:id="rId8"/>
    <p:sldId id="638" r:id="rId9"/>
    <p:sldId id="631" r:id="rId10"/>
    <p:sldId id="643" r:id="rId11"/>
    <p:sldId id="645" r:id="rId12"/>
    <p:sldId id="632" r:id="rId13"/>
    <p:sldId id="634" r:id="rId14"/>
    <p:sldId id="635" r:id="rId15"/>
    <p:sldId id="636" r:id="rId16"/>
    <p:sldId id="648" r:id="rId17"/>
    <p:sldId id="649" r:id="rId18"/>
    <p:sldId id="673" r:id="rId19"/>
    <p:sldId id="674" r:id="rId20"/>
    <p:sldId id="650" r:id="rId21"/>
    <p:sldId id="680" r:id="rId22"/>
    <p:sldId id="681" r:id="rId23"/>
    <p:sldId id="677" r:id="rId24"/>
    <p:sldId id="678" r:id="rId25"/>
    <p:sldId id="679" r:id="rId26"/>
    <p:sldId id="682" r:id="rId27"/>
    <p:sldId id="651" r:id="rId28"/>
    <p:sldId id="653" r:id="rId29"/>
    <p:sldId id="654" r:id="rId30"/>
    <p:sldId id="655" r:id="rId31"/>
    <p:sldId id="656" r:id="rId32"/>
    <p:sldId id="657" r:id="rId33"/>
    <p:sldId id="658" r:id="rId34"/>
    <p:sldId id="659" r:id="rId35"/>
    <p:sldId id="660" r:id="rId36"/>
    <p:sldId id="661" r:id="rId37"/>
    <p:sldId id="684" r:id="rId38"/>
    <p:sldId id="662" r:id="rId39"/>
    <p:sldId id="365" r:id="rId40"/>
    <p:sldId id="627" r:id="rId41"/>
    <p:sldId id="3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C8381FE-EF69-415E-BCF3-6FA2BB842F74}">
          <p14:sldIdLst>
            <p14:sldId id="319"/>
            <p14:sldId id="338"/>
          </p14:sldIdLst>
        </p14:section>
        <p14:section name="Brainstorm Questions" id="{52458260-F70E-4BED-8369-C2745103AC6E}">
          <p14:sldIdLst>
            <p14:sldId id="583"/>
          </p14:sldIdLst>
        </p14:section>
        <p14:section name="Introduction" id="{3A9FCC53-4A22-499E-AFAD-4EBE286B3AD7}">
          <p14:sldIdLst>
            <p14:sldId id="628"/>
            <p14:sldId id="630"/>
            <p14:sldId id="639"/>
            <p14:sldId id="629"/>
            <p14:sldId id="638"/>
          </p14:sldIdLst>
        </p14:section>
        <p14:section name="Process life cycle" id="{0E1E8C1E-644F-4BC4-B706-5FF6A75B91FB}">
          <p14:sldIdLst>
            <p14:sldId id="631"/>
            <p14:sldId id="643"/>
            <p14:sldId id="645"/>
          </p14:sldIdLst>
        </p14:section>
        <p14:section name="Process Control Block (PCB)" id="{EA11A937-2FB6-4744-B36C-27D4A039F3FE}">
          <p14:sldIdLst>
            <p14:sldId id="632"/>
            <p14:sldId id="634"/>
          </p14:sldIdLst>
        </p14:section>
        <p14:section name="Context switching" id="{94B27B93-D345-46C3-AAF3-F5C6A9713DBD}">
          <p14:sldIdLst>
            <p14:sldId id="635"/>
            <p14:sldId id="636"/>
            <p14:sldId id="648"/>
          </p14:sldIdLst>
        </p14:section>
        <p14:section name="Process Scheduler" id="{1D1F94B3-F69F-4185-878B-A8212FD78C59}">
          <p14:sldIdLst>
            <p14:sldId id="649"/>
            <p14:sldId id="673"/>
            <p14:sldId id="674"/>
            <p14:sldId id="650"/>
          </p14:sldIdLst>
        </p14:section>
        <p14:section name="Thread and Multithreading" id="{20146F19-7616-4DDA-A9D2-83DB3056D92A}">
          <p14:sldIdLst>
            <p14:sldId id="680"/>
            <p14:sldId id="681"/>
            <p14:sldId id="677"/>
            <p14:sldId id="678"/>
            <p14:sldId id="679"/>
            <p14:sldId id="682"/>
          </p14:sldIdLst>
        </p14:section>
        <p14:section name="Process Synchronization" id="{71E5C8FC-EF48-45F4-9C57-E841CC93D423}">
          <p14:sldIdLst>
            <p14:sldId id="651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</p14:sldIdLst>
        </p14:section>
        <p14:section name="Inter Process Communication (IPC)" id="{5585F124-956A-433D-BC81-D76E5BA521DF}">
          <p14:sldIdLst>
            <p14:sldId id="661"/>
            <p14:sldId id="684"/>
            <p14:sldId id="662"/>
          </p14:sldIdLst>
        </p14:section>
        <p14:section name="Question?" id="{A7DCB4B6-A20D-4C11-B589-0726B1BB45E8}">
          <p14:sldIdLst>
            <p14:sldId id="365"/>
          </p14:sldIdLst>
        </p14:section>
        <p14:section name="Assignment-1" id="{6B3AA1FF-6BAD-4AAB-85F7-2817BD77027C}">
          <p14:sldIdLst>
            <p14:sldId id="627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F050-ED85-44A6-B529-1E2DFCAEFD4C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1E1AE-4A48-416A-B53E-03B36FDB5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1E1AE-4A48-416A-B53E-03B36FDB5D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System initialization. 2. Execution of a process-creation system call by a running process. 3. A user request to create a new process. 4. Initiation of a batch job.</a:t>
            </a:r>
          </a:p>
          <a:p>
            <a:r>
              <a:rPr lang="en-US" dirty="0" smtClean="0"/>
              <a:t>1. Normal exit (voluntary). 2. Error exit (voluntary). 3. Fatal error (involuntary). 4. Killed by another process (involuntary).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1E1AE-4A48-416A-B53E-03B36FDB5D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A01899-FE34-4880-85A0-11E587E20077}" type="datetime1">
              <a:rPr lang="en-US" smtClean="0"/>
              <a:t>11/6/2024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EAFE-9EB8-42C5-8386-D57DAC149724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973F1F5-8EB6-4197-B04C-89751E49A964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F5A5-8670-424E-B898-AB12E8AB786F}" type="datetime1">
              <a:rPr lang="en-US" smtClean="0"/>
              <a:t>11/6/2024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95760A-DDCD-45D7-9B3B-1F06729D74AB}" type="datetime1">
              <a:rPr lang="en-US" smtClean="0"/>
              <a:t>11/6/2024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25A0A5-5D21-41F9-8BB7-3934DAE1D00D}" type="datetime1">
              <a:rPr lang="en-US" smtClean="0"/>
              <a:t>11/6/2024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0990-BCE6-4A51-9104-D431A1681F6D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C840-1E64-4F7D-882E-3B658FE16AC6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FBA90-710D-4A44-BD8A-1D5F0F896B14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9BA527D-B936-4D76-B4E1-46DB8C117D93}" type="datetime1">
              <a:rPr lang="en-US" smtClean="0"/>
              <a:t>11/6/2024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0AB4E4-AF31-4534-B2FF-F14028B71C39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71800"/>
            <a:ext cx="7498080" cy="1219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Processes and Thread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CA_OS- CH4 – </a:t>
            </a:r>
            <a:r>
              <a:rPr lang="en-US" sz="2800" b="1" dirty="0"/>
              <a:t>Processes and Thread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0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Four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7A4E-379A-45CB-AEC7-4E1F12A62B74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0EFA-36AE-410C-A1D3-AA024E16FD9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Addis_Ababa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1" y="228600"/>
            <a:ext cx="180816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609600"/>
            <a:ext cx="2203704" cy="138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74498"/>
            <a:ext cx="735845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09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New →Ready</a:t>
            </a:r>
          </a:p>
          <a:p>
            <a:pPr lvl="1"/>
            <a:r>
              <a:rPr lang="en-US" dirty="0" smtClean="0"/>
              <a:t>Admitted </a:t>
            </a:r>
            <a:r>
              <a:rPr lang="en-US" dirty="0"/>
              <a:t>to ready queue; </a:t>
            </a:r>
          </a:p>
          <a:p>
            <a:pPr lvl="1"/>
            <a:r>
              <a:rPr lang="en-US" dirty="0"/>
              <a:t>Can now be considered by CPU scheduler</a:t>
            </a:r>
          </a:p>
          <a:p>
            <a:r>
              <a:rPr lang="en-US" b="1" dirty="0" smtClean="0"/>
              <a:t>Ready →Running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scheduler chooses that process to execute next, according to some scheduling algorithm</a:t>
            </a:r>
          </a:p>
          <a:p>
            <a:r>
              <a:rPr lang="en-US" b="1" dirty="0" smtClean="0"/>
              <a:t>Running →Ready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has used up its current time slice  or </a:t>
            </a:r>
          </a:p>
          <a:p>
            <a:pPr lvl="1"/>
            <a:r>
              <a:rPr lang="en-US" dirty="0"/>
              <a:t>Interrupt has been detected</a:t>
            </a:r>
          </a:p>
          <a:p>
            <a:r>
              <a:rPr lang="en-US" b="1" dirty="0" smtClean="0"/>
              <a:t>Running →Waiting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is waiting for some event to occur (for I/O operation to complete, etc.)</a:t>
            </a:r>
          </a:p>
          <a:p>
            <a:r>
              <a:rPr lang="en-US" b="1" dirty="0"/>
              <a:t>Waiting → </a:t>
            </a:r>
            <a:r>
              <a:rPr lang="en-US" b="1" dirty="0" smtClean="0"/>
              <a:t>Ready</a:t>
            </a:r>
            <a:endParaRPr lang="en-US" b="1" dirty="0"/>
          </a:p>
          <a:p>
            <a:pPr lvl="1"/>
            <a:r>
              <a:rPr lang="en-US" dirty="0"/>
              <a:t>Whatever event the process was waiting on has </a:t>
            </a:r>
            <a:r>
              <a:rPr lang="en-US" dirty="0" smtClean="0"/>
              <a:t>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Process Control Block (PCB)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3977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 </a:t>
            </a:r>
            <a:r>
              <a:rPr lang="en-US" b="1" dirty="0"/>
              <a:t>data structure in OS </a:t>
            </a:r>
            <a:r>
              <a:rPr lang="en-US" dirty="0"/>
              <a:t>that contains </a:t>
            </a:r>
            <a:r>
              <a:rPr lang="en-US" b="1" dirty="0"/>
              <a:t>information associated with each process </a:t>
            </a:r>
            <a:r>
              <a:rPr lang="en-US" dirty="0"/>
              <a:t>(also called task control block/task descriptor)</a:t>
            </a:r>
          </a:p>
          <a:p>
            <a:pPr lvl="1"/>
            <a:r>
              <a:rPr lang="en-US" dirty="0"/>
              <a:t>A PCB is </a:t>
            </a:r>
            <a:r>
              <a:rPr lang="en-US" b="1" dirty="0"/>
              <a:t>created in the kernel </a:t>
            </a:r>
            <a:r>
              <a:rPr lang="en-US" dirty="0"/>
              <a:t>whenever a new process is started.</a:t>
            </a:r>
          </a:p>
          <a:p>
            <a:pPr lvl="1"/>
            <a:r>
              <a:rPr lang="en-US" b="1" dirty="0"/>
              <a:t>A PCB will include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Process ID and State</a:t>
            </a:r>
          </a:p>
          <a:p>
            <a:pPr lvl="2"/>
            <a:r>
              <a:rPr lang="en-US" dirty="0" smtClean="0"/>
              <a:t>CPU register and Program counter</a:t>
            </a:r>
          </a:p>
          <a:p>
            <a:pPr lvl="2"/>
            <a:r>
              <a:rPr lang="en-US" dirty="0" smtClean="0"/>
              <a:t>CPU scheduling and Memory management Information</a:t>
            </a:r>
          </a:p>
          <a:p>
            <a:pPr lvl="2"/>
            <a:r>
              <a:rPr lang="en-US" dirty="0" smtClean="0"/>
              <a:t>Accounting and I/O status Information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320907"/>
            <a:ext cx="1966157" cy="36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 </a:t>
            </a:r>
            <a:r>
              <a:rPr lang="en-US" b="1" dirty="0" smtClean="0"/>
              <a:t>Process ID </a:t>
            </a:r>
            <a:r>
              <a:rPr lang="en-US" b="1" dirty="0"/>
              <a:t>(PID</a:t>
            </a:r>
            <a:r>
              <a:rPr lang="en-US" b="1" dirty="0" smtClean="0"/>
              <a:t>): </a:t>
            </a:r>
            <a:r>
              <a:rPr lang="en-US" dirty="0"/>
              <a:t>Every process is assigned a unique id</a:t>
            </a:r>
            <a:endParaRPr lang="en-US" b="1" dirty="0"/>
          </a:p>
          <a:p>
            <a:r>
              <a:rPr lang="en-US" b="1" dirty="0"/>
              <a:t>Process state </a:t>
            </a:r>
            <a:r>
              <a:rPr lang="en-US" dirty="0"/>
              <a:t>– It stores the respective state of the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Program </a:t>
            </a:r>
            <a:r>
              <a:rPr lang="en-US" b="1" dirty="0"/>
              <a:t>counter </a:t>
            </a:r>
            <a:r>
              <a:rPr lang="en-US" dirty="0"/>
              <a:t>– contains the address of the next </a:t>
            </a:r>
            <a:r>
              <a:rPr lang="en-US" dirty="0" smtClean="0"/>
              <a:t>instruction</a:t>
            </a:r>
          </a:p>
          <a:p>
            <a:r>
              <a:rPr lang="en-US" b="1" dirty="0" smtClean="0"/>
              <a:t>CPU </a:t>
            </a:r>
            <a:r>
              <a:rPr lang="en-US" b="1" dirty="0"/>
              <a:t>registers </a:t>
            </a:r>
            <a:r>
              <a:rPr lang="en-US" dirty="0"/>
              <a:t>– contents of all process-centric registers</a:t>
            </a:r>
          </a:p>
          <a:p>
            <a:r>
              <a:rPr lang="en-US" b="1" dirty="0"/>
              <a:t>CPU scheduling information- </a:t>
            </a:r>
            <a:r>
              <a:rPr lang="en-US" dirty="0"/>
              <a:t>priorities, scheduling queue pointers</a:t>
            </a:r>
          </a:p>
          <a:p>
            <a:r>
              <a:rPr lang="en-US" b="1" dirty="0"/>
              <a:t>Memory-management information</a:t>
            </a:r>
            <a:r>
              <a:rPr lang="en-US" dirty="0"/>
              <a:t> – memory allocated to the process</a:t>
            </a:r>
          </a:p>
          <a:p>
            <a:r>
              <a:rPr lang="en-US" b="1" dirty="0"/>
              <a:t>Accounting information</a:t>
            </a:r>
            <a:r>
              <a:rPr lang="en-US" dirty="0"/>
              <a:t> – CPU used, clock time elapsed since start, time limits</a:t>
            </a:r>
          </a:p>
          <a:p>
            <a:r>
              <a:rPr lang="en-US" b="1" dirty="0"/>
              <a:t>I/O status information </a:t>
            </a:r>
            <a:r>
              <a:rPr lang="en-US" dirty="0"/>
              <a:t>– I/O devices allocated to process, list of open files</a:t>
            </a:r>
          </a:p>
        </p:txBody>
      </p:sp>
    </p:spTree>
    <p:extLst>
      <p:ext uri="{BB962C8B-B14F-4D97-AF65-F5344CB8AC3E}">
        <p14:creationId xmlns:p14="http://schemas.microsoft.com/office/powerpoint/2010/main" val="19699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Context S</a:t>
            </a:r>
            <a:r>
              <a:rPr lang="en-US" b="1" dirty="0" smtClean="0"/>
              <a:t>witching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Interrupts cause the operating system to change a CPU from its current task and to run a kernel routine.</a:t>
            </a:r>
          </a:p>
          <a:p>
            <a:pPr lvl="1"/>
            <a:r>
              <a:rPr lang="en-US" dirty="0"/>
              <a:t>When an interrupt occurs, the system need to </a:t>
            </a:r>
            <a:r>
              <a:rPr lang="en-US" b="1" dirty="0"/>
              <a:t>save the current CONTEXT of the process </a:t>
            </a:r>
            <a:r>
              <a:rPr lang="en-US" dirty="0"/>
              <a:t>currently running on the CPU so that it can </a:t>
            </a:r>
            <a:r>
              <a:rPr lang="en-US" b="1" dirty="0"/>
              <a:t>restore that context when its processing is done,</a:t>
            </a:r>
            <a:r>
              <a:rPr lang="en-US" dirty="0"/>
              <a:t> essentially suspending the process and then resuming it.</a:t>
            </a:r>
          </a:p>
          <a:p>
            <a:r>
              <a:rPr lang="en-US" dirty="0"/>
              <a:t>The process of changing the CPU hardware state from one process to another is called a </a:t>
            </a:r>
            <a:r>
              <a:rPr lang="en-US" b="1" dirty="0"/>
              <a:t>Context </a:t>
            </a:r>
            <a:r>
              <a:rPr lang="en-US" b="1" dirty="0" smtClean="0"/>
              <a:t>Switch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can happen </a:t>
            </a:r>
            <a:r>
              <a:rPr lang="en-US" b="1" dirty="0"/>
              <a:t>100 or 1000 times a second</a:t>
            </a:r>
            <a:r>
              <a:rPr lang="en-US" dirty="0"/>
              <a:t>!</a:t>
            </a:r>
          </a:p>
          <a:p>
            <a:r>
              <a:rPr lang="en-US" dirty="0"/>
              <a:t>When CPU switches to another process, </a:t>
            </a:r>
          </a:p>
          <a:p>
            <a:pPr lvl="1"/>
            <a:r>
              <a:rPr lang="en-US" dirty="0"/>
              <a:t>The system </a:t>
            </a:r>
            <a:r>
              <a:rPr lang="en-US" b="1" dirty="0"/>
              <a:t>must save the state of the old process</a:t>
            </a:r>
            <a:r>
              <a:rPr lang="en-US" dirty="0"/>
              <a:t> and </a:t>
            </a:r>
          </a:p>
          <a:p>
            <a:pPr lvl="1"/>
            <a:r>
              <a:rPr lang="en-US" b="1" dirty="0"/>
              <a:t>Load the saved state </a:t>
            </a:r>
            <a:r>
              <a:rPr lang="en-US" dirty="0"/>
              <a:t>for the new process via </a:t>
            </a:r>
            <a:r>
              <a:rPr lang="en-US" b="1" dirty="0"/>
              <a:t>a context </a:t>
            </a:r>
            <a:r>
              <a:rPr lang="en-US" b="1" dirty="0" smtClean="0"/>
              <a:t>switch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711" y="4779370"/>
            <a:ext cx="959689" cy="898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15" y="5936772"/>
            <a:ext cx="830176" cy="9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Context of a process represented in the PCB</a:t>
            </a:r>
          </a:p>
          <a:p>
            <a:pPr lvl="1"/>
            <a:r>
              <a:rPr lang="en-US" dirty="0"/>
              <a:t>Context-switch time is </a:t>
            </a:r>
            <a:r>
              <a:rPr lang="en-US" b="1" dirty="0"/>
              <a:t>overhead</a:t>
            </a:r>
            <a:r>
              <a:rPr lang="en-US" dirty="0"/>
              <a:t>; </a:t>
            </a:r>
          </a:p>
          <a:p>
            <a:pPr lvl="2"/>
            <a:r>
              <a:rPr lang="en-US" b="1" dirty="0"/>
              <a:t>The system does no useful work while switching</a:t>
            </a:r>
          </a:p>
          <a:p>
            <a:pPr lvl="2"/>
            <a:r>
              <a:rPr lang="en-US" b="1" dirty="0"/>
              <a:t>The more complex the OS and the PCB 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/>
              <a:t>the </a:t>
            </a:r>
            <a:r>
              <a:rPr lang="en-US" b="1" dirty="0"/>
              <a:t>longer the context switch</a:t>
            </a:r>
          </a:p>
          <a:p>
            <a:r>
              <a:rPr lang="en-US" dirty="0"/>
              <a:t>Time for context switch is </a:t>
            </a:r>
            <a:r>
              <a:rPr lang="en-US" b="1" dirty="0"/>
              <a:t>dependent on hardware </a:t>
            </a:r>
            <a:r>
              <a:rPr lang="en-US" dirty="0"/>
              <a:t>support </a:t>
            </a:r>
          </a:p>
          <a:p>
            <a:pPr lvl="1"/>
            <a:r>
              <a:rPr lang="en-US" dirty="0"/>
              <a:t>Some hardware provides multiple sets of registers per CPU </a:t>
            </a:r>
          </a:p>
          <a:p>
            <a:pPr lvl="2"/>
            <a:r>
              <a:rPr lang="en-US" dirty="0"/>
              <a:t>Multiple contexts loaded at once </a:t>
            </a:r>
          </a:p>
          <a:p>
            <a:pPr lvl="2"/>
            <a:r>
              <a:rPr lang="en-US" dirty="0"/>
              <a:t>Context switch time will be minimal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2388" y="2169347"/>
            <a:ext cx="6868612" cy="461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12648" y="1600200"/>
            <a:ext cx="8153400" cy="685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/>
              <a:t>CPU Switch From Process to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9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Scheduler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process scheduler </a:t>
            </a:r>
            <a:r>
              <a:rPr lang="en-US" dirty="0"/>
              <a:t>in an operating system is responsible for </a:t>
            </a:r>
            <a:r>
              <a:rPr lang="en-US" b="1" dirty="0"/>
              <a:t>managing the execution of processes </a:t>
            </a:r>
            <a:r>
              <a:rPr lang="en-US" dirty="0"/>
              <a:t>by the CPU. 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decides the order in which processes are assigned CPU time</a:t>
            </a:r>
            <a:r>
              <a:rPr lang="en-US" dirty="0"/>
              <a:t>, aiming to optimize performance, ensure fairness, and achieve efficient utilization of resources</a:t>
            </a:r>
          </a:p>
          <a:p>
            <a:r>
              <a:rPr lang="en-US" dirty="0"/>
              <a:t>The </a:t>
            </a:r>
            <a:r>
              <a:rPr lang="en-US" b="1" dirty="0"/>
              <a:t>process manager’s </a:t>
            </a:r>
            <a:r>
              <a:rPr lang="en-US" dirty="0"/>
              <a:t>activity is </a:t>
            </a:r>
            <a:r>
              <a:rPr lang="en-US" b="1" dirty="0"/>
              <a:t>process scheduling</a:t>
            </a:r>
            <a:r>
              <a:rPr lang="en-US" dirty="0"/>
              <a:t>, which involves </a:t>
            </a:r>
            <a:r>
              <a:rPr lang="en-US" b="1" dirty="0"/>
              <a:t>removing the running proces</a:t>
            </a:r>
            <a:r>
              <a:rPr lang="en-US" dirty="0"/>
              <a:t>s from the CPU and </a:t>
            </a:r>
            <a:r>
              <a:rPr lang="en-US" b="1" dirty="0"/>
              <a:t>selecting another process</a:t>
            </a:r>
            <a:r>
              <a:rPr lang="en-US" dirty="0"/>
              <a:t> based on a specific strategy. </a:t>
            </a:r>
          </a:p>
          <a:p>
            <a:pPr lvl="1"/>
            <a:r>
              <a:rPr lang="en-US" b="1" dirty="0"/>
              <a:t>Process scheduling </a:t>
            </a:r>
            <a:r>
              <a:rPr lang="en-US" dirty="0"/>
              <a:t>is an essential part of a </a:t>
            </a:r>
            <a:r>
              <a:rPr lang="en-US" b="1" dirty="0"/>
              <a:t>Multiprogramming</a:t>
            </a:r>
            <a:r>
              <a:rPr lang="en-US" dirty="0"/>
              <a:t> operating system. </a:t>
            </a:r>
          </a:p>
        </p:txBody>
      </p:sp>
    </p:spTree>
    <p:extLst>
      <p:ext uri="{BB962C8B-B14F-4D97-AF65-F5344CB8AC3E}">
        <p14:creationId xmlns:p14="http://schemas.microsoft.com/office/powerpoint/2010/main" val="31063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Objectives </a:t>
            </a:r>
            <a:r>
              <a:rPr lang="en-US" b="1" dirty="0"/>
              <a:t>of Process Scheduling:</a:t>
            </a:r>
          </a:p>
          <a:p>
            <a:pPr lvl="1"/>
            <a:r>
              <a:rPr lang="en-US" b="1" dirty="0"/>
              <a:t>Maximizing CPU Utilization</a:t>
            </a:r>
            <a:r>
              <a:rPr lang="en-US" dirty="0"/>
              <a:t>: Ensure that the CPU is always busy executing tasks and not sitting idle.</a:t>
            </a:r>
          </a:p>
          <a:p>
            <a:pPr lvl="1"/>
            <a:r>
              <a:rPr lang="en-US" b="1" dirty="0"/>
              <a:t>Minimizing Turnaround Time</a:t>
            </a:r>
            <a:r>
              <a:rPr lang="en-US" dirty="0"/>
              <a:t>: Reduce the time taken for a process to complete from submission to termination.</a:t>
            </a:r>
          </a:p>
          <a:p>
            <a:pPr lvl="1"/>
            <a:r>
              <a:rPr lang="en-US" b="1" dirty="0"/>
              <a:t>Fair Allocation of Resources</a:t>
            </a:r>
            <a:r>
              <a:rPr lang="en-US" dirty="0"/>
              <a:t>: Ensure all processes get fair access to CPU resources, avoiding starvation.</a:t>
            </a:r>
          </a:p>
          <a:p>
            <a:pPr lvl="1"/>
            <a:r>
              <a:rPr lang="en-US" b="1" dirty="0"/>
              <a:t>Maximizing Throughput</a:t>
            </a:r>
            <a:r>
              <a:rPr lang="en-US" dirty="0"/>
              <a:t>: Increase the number of processes completed per unit time.</a:t>
            </a:r>
          </a:p>
        </p:txBody>
      </p:sp>
    </p:spTree>
    <p:extLst>
      <p:ext uri="{BB962C8B-B14F-4D97-AF65-F5344CB8AC3E}">
        <p14:creationId xmlns:p14="http://schemas.microsoft.com/office/powerpoint/2010/main" val="17963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/>
          </a:bodyPr>
          <a:lstStyle/>
          <a:p>
            <a:r>
              <a:rPr lang="en-US" b="1" dirty="0"/>
              <a:t>Types of Process Schedulers</a:t>
            </a:r>
          </a:p>
          <a:p>
            <a:pPr lvl="1"/>
            <a:r>
              <a:rPr lang="en-US" dirty="0"/>
              <a:t>Process schedulers are categorized based on their roles in managing the life cycle of a process: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b="1" dirty="0" smtClean="0"/>
              <a:t>Long-Term </a:t>
            </a:r>
            <a:r>
              <a:rPr lang="en-US" b="1" dirty="0"/>
              <a:t>Scheduler (Job Scheduler</a:t>
            </a:r>
            <a:r>
              <a:rPr lang="en-US" b="1" dirty="0" smtClean="0"/>
              <a:t>)</a:t>
            </a:r>
          </a:p>
          <a:p>
            <a:pPr lvl="3"/>
            <a:r>
              <a:rPr lang="en-US" dirty="0"/>
              <a:t>Brings </a:t>
            </a:r>
            <a:r>
              <a:rPr lang="en-US" b="1" dirty="0"/>
              <a:t>new processes to the ‘Ready’ </a:t>
            </a:r>
            <a:r>
              <a:rPr lang="en-US" b="1" dirty="0" smtClean="0"/>
              <a:t>state</a:t>
            </a:r>
            <a:r>
              <a:rPr lang="en-US" dirty="0" smtClean="0"/>
              <a:t>. It </a:t>
            </a:r>
            <a:r>
              <a:rPr lang="en-US" b="1" dirty="0"/>
              <a:t>controls the degree of multiprogramming</a:t>
            </a:r>
            <a:r>
              <a:rPr lang="en-US" dirty="0"/>
              <a:t> by selecting processes from the job pool.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b="1" dirty="0"/>
              <a:t>Short-Term Scheduler (CPU Scheduler</a:t>
            </a:r>
            <a:r>
              <a:rPr lang="en-US" b="1" dirty="0" smtClean="0"/>
              <a:t>)</a:t>
            </a:r>
          </a:p>
          <a:p>
            <a:pPr lvl="3"/>
            <a:r>
              <a:rPr lang="en-US" dirty="0" smtClean="0"/>
              <a:t>Selects </a:t>
            </a:r>
            <a:r>
              <a:rPr lang="en-US" dirty="0"/>
              <a:t>one of the processes from the ready queue and allocates the CPU to </a:t>
            </a:r>
            <a:r>
              <a:rPr lang="en-US" dirty="0" smtClean="0"/>
              <a:t>it.</a:t>
            </a:r>
            <a:endParaRPr lang="en-US" dirty="0"/>
          </a:p>
          <a:p>
            <a:pPr marL="1143000" lvl="2" indent="-457200">
              <a:buFont typeface="+mj-lt"/>
              <a:buAutoNum type="arabicPeriod"/>
            </a:pPr>
            <a:r>
              <a:rPr lang="en-US" b="1" dirty="0"/>
              <a:t>Medium-Term </a:t>
            </a:r>
            <a:r>
              <a:rPr lang="en-US" b="1" dirty="0" smtClean="0"/>
              <a:t>Scheduler</a:t>
            </a:r>
          </a:p>
          <a:p>
            <a:pPr lvl="3"/>
            <a:r>
              <a:rPr lang="en-US" dirty="0"/>
              <a:t>Suspends and resumes processes, effectively managing the degree of multiprogramming</a:t>
            </a:r>
          </a:p>
        </p:txBody>
      </p:sp>
    </p:spTree>
    <p:extLst>
      <p:ext uri="{BB962C8B-B14F-4D97-AF65-F5344CB8AC3E}">
        <p14:creationId xmlns:p14="http://schemas.microsoft.com/office/powerpoint/2010/main" val="14637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CH-4 Contents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0A09-F3DA-453F-A668-19061CC9F673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 smtClean="0"/>
              <a:t>Introduction</a:t>
            </a:r>
            <a:endParaRPr lang="en-US" sz="3000" dirty="0"/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/>
              <a:t>Process life cycle </a:t>
            </a:r>
            <a:endParaRPr lang="en-US" sz="3000" dirty="0" smtClean="0"/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 smtClean="0"/>
              <a:t>Process </a:t>
            </a:r>
            <a:r>
              <a:rPr lang="en-US" sz="3000" dirty="0"/>
              <a:t>Control Block (PCB)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/>
              <a:t>Context switching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/>
              <a:t>Process </a:t>
            </a:r>
            <a:r>
              <a:rPr lang="en-US" sz="3000" dirty="0" smtClean="0"/>
              <a:t>Scheduler</a:t>
            </a:r>
            <a:endParaRPr lang="en-US" sz="3000" dirty="0"/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/>
              <a:t>Thread and Multithreading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 smtClean="0"/>
              <a:t>Process </a:t>
            </a:r>
            <a:r>
              <a:rPr lang="en-US" sz="3000" dirty="0"/>
              <a:t>Synchronization</a:t>
            </a:r>
          </a:p>
          <a:p>
            <a:pPr marL="514350" lvl="1" indent="-51435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3000" dirty="0" smtClean="0"/>
              <a:t>Inter Process Communication (IPC)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process-scheduler-in-operating-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3131"/>
            <a:ext cx="8240780" cy="50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and </a:t>
            </a:r>
            <a:r>
              <a:rPr lang="en-US" b="1" strike="sngStrike" dirty="0" smtClean="0"/>
              <a:t>Multithreading</a:t>
            </a:r>
            <a:endParaRPr lang="en-US" b="1" strike="sngStrik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thread is a basic unit of CPU utilization and flow of control within a process </a:t>
            </a:r>
          </a:p>
          <a:p>
            <a:pPr lvl="1"/>
            <a:r>
              <a:rPr lang="en-US" dirty="0"/>
              <a:t>A process might have many threads.</a:t>
            </a:r>
          </a:p>
          <a:p>
            <a:r>
              <a:rPr lang="en-US" b="1" dirty="0"/>
              <a:t> Thread can comprises </a:t>
            </a:r>
          </a:p>
          <a:p>
            <a:pPr lvl="1"/>
            <a:r>
              <a:rPr lang="en-US" dirty="0"/>
              <a:t>Thread-id, program counter, register set, and a stack.</a:t>
            </a:r>
          </a:p>
          <a:p>
            <a:pPr lvl="1"/>
            <a:r>
              <a:rPr lang="en-US" b="1" dirty="0"/>
              <a:t>It shares code section, data section, open files</a:t>
            </a:r>
            <a:r>
              <a:rPr lang="en-US" dirty="0"/>
              <a:t> and </a:t>
            </a:r>
            <a:r>
              <a:rPr lang="en-US" b="1" dirty="0"/>
              <a:t>other system resources </a:t>
            </a:r>
            <a:r>
              <a:rPr lang="en-US" dirty="0"/>
              <a:t>with other threads living in the same process   </a:t>
            </a:r>
          </a:p>
        </p:txBody>
      </p:sp>
    </p:spTree>
    <p:extLst>
      <p:ext uri="{BB962C8B-B14F-4D97-AF65-F5344CB8AC3E}">
        <p14:creationId xmlns:p14="http://schemas.microsoft.com/office/powerpoint/2010/main" val="28878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b="1" dirty="0" smtClean="0"/>
              <a:t>Thread in a Process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7620000" cy="43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have some of the properties of processes(also known as</a:t>
            </a:r>
            <a:r>
              <a:rPr lang="en-US" b="1" dirty="0"/>
              <a:t> light weight process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Threads share CPU and only one thread active (running) at a time. </a:t>
            </a:r>
          </a:p>
          <a:p>
            <a:pPr lvl="1"/>
            <a:r>
              <a:rPr lang="en-US" dirty="0"/>
              <a:t>Threads within a processes execute sequentially. </a:t>
            </a:r>
          </a:p>
          <a:p>
            <a:pPr lvl="1"/>
            <a:r>
              <a:rPr lang="en-US" dirty="0"/>
              <a:t>If one thread is blocked, another thread can run. </a:t>
            </a:r>
          </a:p>
          <a:p>
            <a:r>
              <a:rPr lang="en-US" dirty="0"/>
              <a:t>Threads are different from processes:</a:t>
            </a:r>
          </a:p>
          <a:p>
            <a:pPr lvl="1"/>
            <a:r>
              <a:rPr lang="en-US" dirty="0"/>
              <a:t>All threads can </a:t>
            </a:r>
            <a:r>
              <a:rPr lang="en-US" b="1" dirty="0"/>
              <a:t>access every address </a:t>
            </a:r>
            <a:r>
              <a:rPr lang="en-US" dirty="0"/>
              <a:t>in the task/process. </a:t>
            </a:r>
          </a:p>
          <a:p>
            <a:pPr lvl="1"/>
            <a:r>
              <a:rPr lang="en-US" dirty="0"/>
              <a:t>Threads are </a:t>
            </a:r>
            <a:r>
              <a:rPr lang="en-US" b="1" dirty="0"/>
              <a:t>designed to assist </a:t>
            </a:r>
            <a:r>
              <a:rPr lang="en-US" dirty="0"/>
              <a:t>one other (processes might be cooperating or independent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 of Thread</a:t>
            </a:r>
          </a:p>
          <a:p>
            <a:pPr lvl="1"/>
            <a:r>
              <a:rPr lang="en-US" dirty="0"/>
              <a:t>Threads are very </a:t>
            </a:r>
            <a:r>
              <a:rPr lang="en-US" b="1" dirty="0"/>
              <a:t>useful in modern programming </a:t>
            </a:r>
          </a:p>
          <a:p>
            <a:pPr lvl="2"/>
            <a:r>
              <a:rPr lang="en-US" dirty="0"/>
              <a:t>For example, word processor may have a thread</a:t>
            </a:r>
          </a:p>
          <a:p>
            <a:pPr lvl="3"/>
            <a:r>
              <a:rPr lang="en-US" dirty="0"/>
              <a:t>For displaying graphics, </a:t>
            </a:r>
          </a:p>
          <a:p>
            <a:pPr lvl="3"/>
            <a:r>
              <a:rPr lang="en-US" dirty="0"/>
              <a:t>Another thread for responding to keystrokes from the user, and</a:t>
            </a:r>
          </a:p>
          <a:p>
            <a:pPr lvl="3"/>
            <a:r>
              <a:rPr lang="en-US" dirty="0"/>
              <a:t>A third thread for performing spelling and grammar checking in the background.</a:t>
            </a:r>
          </a:p>
          <a:p>
            <a:pPr lvl="3"/>
            <a:r>
              <a:rPr lang="en-US" dirty="0"/>
              <a:t>A fourth does periodic automatic backups of the file being edited. </a:t>
            </a:r>
          </a:p>
          <a:p>
            <a:pPr lvl="2"/>
            <a:r>
              <a:rPr lang="en-US" dirty="0"/>
              <a:t>Another example is a web server - Multiple threads allow for multiple requests to be satisfied </a:t>
            </a:r>
            <a:r>
              <a:rPr lang="en-US" dirty="0" smtClean="0"/>
              <a:t>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/>
          <a:lstStyle/>
          <a:p>
            <a:r>
              <a:rPr lang="en-US" altLang="en-US" b="1" dirty="0"/>
              <a:t>Single and Multithreaded Processes</a:t>
            </a:r>
            <a:endParaRPr lang="en-US" b="1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16864" y="2209800"/>
            <a:ext cx="5279136" cy="4251325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Traditional ( heavyweight ) processes have a </a:t>
            </a:r>
            <a:r>
              <a:rPr lang="en-US" b="1" smtClean="0"/>
              <a:t>single thread </a:t>
            </a:r>
            <a:r>
              <a:rPr lang="en-US" smtClean="0"/>
              <a:t>of control </a:t>
            </a:r>
          </a:p>
          <a:p>
            <a:pPr lvl="1"/>
            <a:r>
              <a:rPr lang="en-US" smtClean="0"/>
              <a:t>There is one program counter, and one sequence of instructions that can be carried out at any given time.</a:t>
            </a:r>
          </a:p>
          <a:p>
            <a:r>
              <a:rPr lang="en-US" b="1" smtClean="0"/>
              <a:t>Multi-threaded</a:t>
            </a:r>
            <a:r>
              <a:rPr lang="en-US" smtClean="0"/>
              <a:t> applications have multiple threads within a single process, each having their own program counter, stack, and set of registers</a:t>
            </a:r>
          </a:p>
          <a:p>
            <a:pPr lvl="1"/>
            <a:r>
              <a:rPr lang="en-US" smtClean="0"/>
              <a:t>But sharing common code, data, and certain structures, such as open files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72" y="1600200"/>
            <a:ext cx="1778466" cy="2495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72" y="4476283"/>
            <a:ext cx="207033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Benefits of Thread</a:t>
            </a:r>
          </a:p>
          <a:p>
            <a:pPr lvl="1"/>
            <a:r>
              <a:rPr lang="en-US" b="1" dirty="0"/>
              <a:t>Responsiveness</a:t>
            </a:r>
            <a:r>
              <a:rPr lang="en-US" dirty="0"/>
              <a:t> – may allow continued execution if part of process is blocked, especially important for user interfaces</a:t>
            </a:r>
          </a:p>
          <a:p>
            <a:pPr lvl="1"/>
            <a:r>
              <a:rPr lang="en-US" b="1" dirty="0"/>
              <a:t>Resource Sharing </a:t>
            </a:r>
            <a:r>
              <a:rPr lang="en-US" dirty="0"/>
              <a:t>– threads share resources of process, easier than shared memory or message passing</a:t>
            </a:r>
          </a:p>
          <a:p>
            <a:pPr lvl="1"/>
            <a:r>
              <a:rPr lang="en-US" b="1" dirty="0"/>
              <a:t>Economy</a:t>
            </a:r>
            <a:r>
              <a:rPr lang="en-US" dirty="0"/>
              <a:t> – cheaper than process creation, thread switching has lower overhead than context switching</a:t>
            </a:r>
          </a:p>
          <a:p>
            <a:pPr lvl="1"/>
            <a:r>
              <a:rPr lang="en-US" b="1" dirty="0"/>
              <a:t>Scalability</a:t>
            </a:r>
            <a:r>
              <a:rPr lang="en-US" dirty="0"/>
              <a:t> – multithreading can take advantage of multiprocessor </a:t>
            </a:r>
            <a:r>
              <a:rPr lang="en-US" dirty="0" smtClean="0"/>
              <a:t>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Synchronization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Synchronization is the </a:t>
            </a:r>
            <a:r>
              <a:rPr lang="en-US" b="1" dirty="0"/>
              <a:t>coordination of execution of multiple processes</a:t>
            </a:r>
            <a:r>
              <a:rPr lang="en-US" dirty="0"/>
              <a:t> in a multi-process system to </a:t>
            </a:r>
            <a:r>
              <a:rPr lang="en-US" b="1" dirty="0"/>
              <a:t>ensure that they access shared resources</a:t>
            </a:r>
            <a:r>
              <a:rPr lang="en-US" dirty="0"/>
              <a:t> in a controlled and predictable manner.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aims to resolve the problem of </a:t>
            </a:r>
            <a:r>
              <a:rPr lang="en-US" b="1" dirty="0"/>
              <a:t>race conditions </a:t>
            </a:r>
            <a:r>
              <a:rPr lang="en-US" dirty="0"/>
              <a:t>and other synchronization issues in a concurrent system.</a:t>
            </a:r>
          </a:p>
          <a:p>
            <a:r>
              <a:rPr lang="en-US" dirty="0" smtClean="0"/>
              <a:t>To </a:t>
            </a:r>
            <a:r>
              <a:rPr lang="en-US" dirty="0"/>
              <a:t>achieve this, various synchronization techniques such as </a:t>
            </a:r>
            <a:r>
              <a:rPr lang="en-US" b="1" dirty="0"/>
              <a:t>semaphores</a:t>
            </a:r>
            <a:r>
              <a:rPr lang="en-US" dirty="0"/>
              <a:t>, </a:t>
            </a:r>
            <a:r>
              <a:rPr lang="en-US" b="1" dirty="0"/>
              <a:t>monitors</a:t>
            </a:r>
            <a:r>
              <a:rPr lang="en-US" dirty="0"/>
              <a:t>, and </a:t>
            </a:r>
            <a:r>
              <a:rPr lang="en-US" b="1" dirty="0"/>
              <a:t>critical sections </a:t>
            </a:r>
            <a:r>
              <a:rPr lang="en-US" dirty="0"/>
              <a:t>are used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Need for Synchronization: </a:t>
            </a:r>
            <a:r>
              <a:rPr lang="en-US" sz="3600" dirty="0" smtClean="0"/>
              <a:t>Example:</a:t>
            </a:r>
            <a:br>
              <a:rPr lang="en-US" sz="3600" dirty="0" smtClean="0"/>
            </a:br>
            <a:r>
              <a:rPr lang="en-US" sz="3600" b="1" dirty="0" smtClean="0"/>
              <a:t>Bank </a:t>
            </a:r>
            <a:r>
              <a:rPr lang="en-US" sz="3600" b="1" dirty="0"/>
              <a:t>Account Balance Update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Imagine </a:t>
            </a:r>
            <a:r>
              <a:rPr lang="en-US" dirty="0"/>
              <a:t>an online banking system where multiple users (or processes) can deposit or withdraw money from the same bank account simultaneously. </a:t>
            </a:r>
            <a:endParaRPr lang="en-US" dirty="0" smtClean="0"/>
          </a:p>
          <a:p>
            <a:r>
              <a:rPr lang="en-US" dirty="0" smtClean="0"/>
              <a:t>Here’s </a:t>
            </a:r>
            <a:r>
              <a:rPr lang="en-US" dirty="0"/>
              <a:t>what might happen if synchronization is not implemented</a:t>
            </a:r>
            <a:r>
              <a:rPr lang="en-US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b="1" dirty="0"/>
              <a:t>Initial Balance</a:t>
            </a:r>
            <a:r>
              <a:rPr lang="en-US" dirty="0"/>
              <a:t>: Suppose the bank account has a balance of </a:t>
            </a:r>
            <a:r>
              <a:rPr lang="en-US" dirty="0" smtClean="0"/>
              <a:t>100 Birr.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b="1" dirty="0" smtClean="0"/>
              <a:t>Simultaneous </a:t>
            </a:r>
            <a:r>
              <a:rPr lang="en-US" b="1" dirty="0"/>
              <a:t>Transactions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Process </a:t>
            </a:r>
            <a:r>
              <a:rPr lang="en-US" dirty="0"/>
              <a:t>A wants to withdraw </a:t>
            </a:r>
            <a:r>
              <a:rPr lang="en-US" dirty="0" smtClean="0"/>
              <a:t>50 </a:t>
            </a:r>
            <a:r>
              <a:rPr lang="en-US" dirty="0"/>
              <a:t>Birr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Process B wants to deposit </a:t>
            </a:r>
            <a:r>
              <a:rPr lang="en-US" dirty="0" smtClean="0"/>
              <a:t>30 </a:t>
            </a:r>
            <a:r>
              <a:rPr lang="en-US" dirty="0"/>
              <a:t>Birr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880110" lvl="1" indent="-514350">
              <a:buFont typeface="+mj-lt"/>
              <a:buAutoNum type="arabicPeriod" startAt="3"/>
            </a:pPr>
            <a:r>
              <a:rPr lang="en-US" b="1" dirty="0"/>
              <a:t>Race Condition:</a:t>
            </a:r>
          </a:p>
          <a:p>
            <a:pPr lvl="2"/>
            <a:r>
              <a:rPr lang="en-US" dirty="0" smtClean="0"/>
              <a:t>Both </a:t>
            </a:r>
            <a:r>
              <a:rPr lang="en-US" dirty="0"/>
              <a:t>processes read the current balance ($100) at the same time.</a:t>
            </a:r>
          </a:p>
          <a:p>
            <a:pPr lvl="2"/>
            <a:r>
              <a:rPr lang="en-US" dirty="0"/>
              <a:t>Process A calculates the new balance after withdrawal: </a:t>
            </a:r>
            <a:endParaRPr lang="en-US" dirty="0" smtClean="0"/>
          </a:p>
          <a:p>
            <a:pPr lvl="3"/>
            <a:r>
              <a:rPr lang="en-US" b="1" dirty="0" smtClean="0"/>
              <a:t>100 – 50 = 50</a:t>
            </a:r>
          </a:p>
          <a:p>
            <a:pPr lvl="2"/>
            <a:r>
              <a:rPr lang="en-US" dirty="0" smtClean="0"/>
              <a:t>Process </a:t>
            </a:r>
            <a:r>
              <a:rPr lang="en-US" dirty="0"/>
              <a:t>B calculates the new balance after </a:t>
            </a:r>
            <a:r>
              <a:rPr lang="en-US" dirty="0" smtClean="0"/>
              <a:t>deposit:</a:t>
            </a:r>
          </a:p>
          <a:p>
            <a:pPr lvl="3"/>
            <a:r>
              <a:rPr lang="en-US" b="1" dirty="0" smtClean="0"/>
              <a:t>100 + 30 = 150</a:t>
            </a:r>
            <a:endParaRPr lang="en-US" b="1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 updates the balance with its own calculated result</a:t>
            </a:r>
            <a:r>
              <a:rPr lang="en-US" dirty="0" smtClean="0"/>
              <a:t>.</a:t>
            </a:r>
          </a:p>
          <a:p>
            <a:pPr marL="880110" lvl="1" indent="-514350">
              <a:buFont typeface="+mj-lt"/>
              <a:buAutoNum type="arabicPeriod" startAt="4"/>
            </a:pPr>
            <a:r>
              <a:rPr lang="en-US" b="1" dirty="0"/>
              <a:t>Resulting Data Inconsistency:</a:t>
            </a:r>
          </a:p>
          <a:p>
            <a:pPr marL="1154430" lvl="2" indent="-514350"/>
            <a:r>
              <a:rPr lang="en-US" dirty="0" smtClean="0"/>
              <a:t>If </a:t>
            </a:r>
            <a:r>
              <a:rPr lang="en-US" dirty="0"/>
              <a:t>Process A’s update occurs last, the balance will incorrectly show </a:t>
            </a:r>
            <a:r>
              <a:rPr lang="en-US" dirty="0" smtClean="0"/>
              <a:t>50 </a:t>
            </a:r>
            <a:r>
              <a:rPr lang="en-US" dirty="0"/>
              <a:t>Birr</a:t>
            </a:r>
            <a:r>
              <a:rPr lang="en-US" dirty="0" smtClean="0"/>
              <a:t>.</a:t>
            </a:r>
            <a:endParaRPr lang="en-US" dirty="0"/>
          </a:p>
          <a:p>
            <a:pPr marL="1154430" lvl="2" indent="-514350"/>
            <a:r>
              <a:rPr lang="en-US" dirty="0"/>
              <a:t>If Process B’s update occurs last, the balance will incorrectly show </a:t>
            </a:r>
            <a:r>
              <a:rPr lang="en-US" dirty="0" smtClean="0"/>
              <a:t>130 Birr.</a:t>
            </a:r>
            <a:endParaRPr lang="en-US" dirty="0"/>
          </a:p>
          <a:p>
            <a:pPr marL="1154430" lvl="2" indent="-514350"/>
            <a:r>
              <a:rPr lang="en-US" dirty="0"/>
              <a:t>The correct balance after both operations should be: 100−</a:t>
            </a:r>
            <a:r>
              <a:rPr lang="en-US" dirty="0" smtClean="0"/>
              <a:t>50+30=80 </a:t>
            </a:r>
            <a:r>
              <a:rPr lang="en-US" dirty="0"/>
              <a:t>Birr</a:t>
            </a:r>
            <a:r>
              <a:rPr lang="en-US" dirty="0" smtClean="0"/>
              <a:t>, </a:t>
            </a:r>
            <a:r>
              <a:rPr lang="en-US" dirty="0"/>
              <a:t>but due to </a:t>
            </a:r>
            <a:r>
              <a:rPr lang="en-US" b="1" dirty="0"/>
              <a:t>the race condition</a:t>
            </a:r>
            <a:r>
              <a:rPr lang="en-US" dirty="0"/>
              <a:t>, we end up with an incorrect result</a:t>
            </a:r>
          </a:p>
        </p:txBody>
      </p:sp>
    </p:spTree>
    <p:extLst>
      <p:ext uri="{BB962C8B-B14F-4D97-AF65-F5344CB8AC3E}">
        <p14:creationId xmlns:p14="http://schemas.microsoft.com/office/powerpoint/2010/main" val="12601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 Questions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What is a program, process and thread?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How is a program executed?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Why is synchronization required when executing processes?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How can processes communicate?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Synchronization Prevents the Issue</a:t>
            </a:r>
          </a:p>
          <a:p>
            <a:pPr lvl="1"/>
            <a:r>
              <a:rPr lang="en-US" dirty="0"/>
              <a:t>Synchronization mechanisms such as locks can ensure that </a:t>
            </a:r>
            <a:r>
              <a:rPr lang="en-US" b="1" dirty="0"/>
              <a:t>only one process accesses and updates the account balance at a time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Process A or Process B wants to update the balance, it </a:t>
            </a:r>
            <a:r>
              <a:rPr lang="en-US" b="1" dirty="0"/>
              <a:t>first acquires a lock on the account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While one process holds the lock, the </a:t>
            </a:r>
            <a:r>
              <a:rPr lang="en-US" b="1" dirty="0"/>
              <a:t>other must wait until </a:t>
            </a:r>
            <a:r>
              <a:rPr lang="en-US" dirty="0"/>
              <a:t>the balance update is </a:t>
            </a:r>
            <a:r>
              <a:rPr lang="en-US" b="1" dirty="0"/>
              <a:t>complete and the lock is released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This ensures that each transaction is completed before another one begins, </a:t>
            </a:r>
            <a:r>
              <a:rPr lang="en-US" b="1" dirty="0"/>
              <a:t>preventing data inconsistency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6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Race Condition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situation where several processes </a:t>
            </a:r>
            <a:r>
              <a:rPr lang="en-US" b="1" dirty="0"/>
              <a:t>manipulate the same data concurrently </a:t>
            </a:r>
            <a:r>
              <a:rPr lang="en-US" dirty="0"/>
              <a:t>and the outcome of the execution depends on the particular order in which the access takes place, is called a </a:t>
            </a:r>
            <a:r>
              <a:rPr lang="en-US" b="1" dirty="0"/>
              <a:t>race condition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Example</a:t>
            </a:r>
            <a:r>
              <a:rPr lang="en-US" dirty="0"/>
              <a:t>: In the bank account example, if two processes read and modify the balance concurrently without synchronization, the final balance could be incorrect due to simultaneous updates.</a:t>
            </a:r>
          </a:p>
          <a:p>
            <a:pPr lvl="1"/>
            <a:r>
              <a:rPr lang="en-US" b="1" dirty="0"/>
              <a:t>Race conditions can lead to data inconsistency</a:t>
            </a:r>
            <a:r>
              <a:rPr lang="en-US" dirty="0"/>
              <a:t>, </a:t>
            </a:r>
            <a:r>
              <a:rPr lang="en-US" b="1" dirty="0"/>
              <a:t>unpredictable behavior</a:t>
            </a:r>
            <a:r>
              <a:rPr lang="en-US" dirty="0"/>
              <a:t>, and </a:t>
            </a:r>
            <a:r>
              <a:rPr lang="en-US" b="1" dirty="0"/>
              <a:t>difficult-to-debug issues</a:t>
            </a:r>
            <a:r>
              <a:rPr lang="en-US" dirty="0"/>
              <a:t>, especially in multithreaded or distributed systems.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Critical Section Problem</a:t>
            </a:r>
          </a:p>
          <a:p>
            <a:pPr lvl="1"/>
            <a:r>
              <a:rPr lang="en-US" dirty="0"/>
              <a:t>The critical section refers to the </a:t>
            </a:r>
            <a:r>
              <a:rPr lang="en-US" b="1" dirty="0"/>
              <a:t>part of a program</a:t>
            </a:r>
            <a:r>
              <a:rPr lang="en-US" dirty="0"/>
              <a:t> where </a:t>
            </a:r>
            <a:r>
              <a:rPr lang="en-US" b="1" dirty="0"/>
              <a:t>shared resources are accessed or modified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critical section problem is to </a:t>
            </a:r>
            <a:r>
              <a:rPr lang="en-US" b="1" dirty="0"/>
              <a:t>ensure that only one process or thread can execute in its critical section at any given time to prevent race conditions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2" y="4244118"/>
            <a:ext cx="3429000" cy="236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4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solution to the critical-section problem </a:t>
            </a:r>
            <a:r>
              <a:rPr lang="en-US" b="1" dirty="0"/>
              <a:t>must satisfy the following three requirements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b="1" dirty="0" smtClean="0"/>
              <a:t>Mutual </a:t>
            </a:r>
            <a:r>
              <a:rPr lang="en-US" b="1" dirty="0"/>
              <a:t>Exclusion</a:t>
            </a:r>
            <a:r>
              <a:rPr lang="en-US" b="1" dirty="0" smtClean="0"/>
              <a:t>: </a:t>
            </a:r>
            <a:r>
              <a:rPr lang="en-US" dirty="0" smtClean="0"/>
              <a:t>Only </a:t>
            </a:r>
            <a:r>
              <a:rPr lang="en-US" dirty="0"/>
              <a:t>one process can be in the critical section at a time.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prevents concurrent access to shared resources, avoiding data conflicts.</a:t>
            </a:r>
          </a:p>
          <a:p>
            <a:pPr lvl="1"/>
            <a:r>
              <a:rPr lang="en-US" b="1" dirty="0"/>
              <a:t>Progress</a:t>
            </a:r>
            <a:r>
              <a:rPr lang="en-US" b="1" dirty="0" smtClean="0"/>
              <a:t>: </a:t>
            </a:r>
            <a:r>
              <a:rPr lang="en-US" dirty="0" smtClean="0"/>
              <a:t>If </a:t>
            </a:r>
            <a:r>
              <a:rPr lang="en-US" dirty="0"/>
              <a:t>no process is in the critical section, a process waiting to enter should be allowed to do so without unnecessary delays.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ensures that processes don't wait indefinitely for access to the critical section.</a:t>
            </a:r>
          </a:p>
          <a:p>
            <a:pPr lvl="1"/>
            <a:r>
              <a:rPr lang="en-US" b="1" dirty="0"/>
              <a:t>Bounded Waiting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process should not have to wait indefinitely to enter its critical section. </a:t>
            </a:r>
            <a:endParaRPr lang="en-US" dirty="0" smtClean="0"/>
          </a:p>
          <a:p>
            <a:pPr lvl="2"/>
            <a:r>
              <a:rPr lang="en-US" dirty="0" smtClean="0"/>
              <a:t>There </a:t>
            </a:r>
            <a:r>
              <a:rPr lang="en-US" dirty="0"/>
              <a:t>should be a bound on how many times other processes can enter the critical section before a waiting process gets its turn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synchronization looks like 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0" t="40064" r="28641" b="17147"/>
          <a:stretch/>
        </p:blipFill>
        <p:spPr bwMode="auto">
          <a:xfrm>
            <a:off x="1266914" y="2366246"/>
            <a:ext cx="6844867" cy="372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0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Solutions to the Critical Section Problem</a:t>
            </a:r>
          </a:p>
          <a:p>
            <a:pPr lvl="1"/>
            <a:r>
              <a:rPr lang="en-US" dirty="0"/>
              <a:t>To prevent race conditions in the critical section, several synchronization mechanisms are used:</a:t>
            </a:r>
          </a:p>
          <a:p>
            <a:pPr lvl="2"/>
            <a:r>
              <a:rPr lang="en-US" b="1" dirty="0" smtClean="0"/>
              <a:t>Peterson’s Solution</a:t>
            </a:r>
          </a:p>
          <a:p>
            <a:pPr lvl="2"/>
            <a:r>
              <a:rPr lang="en-US" b="1" dirty="0" smtClean="0"/>
              <a:t>Locks</a:t>
            </a:r>
            <a:endParaRPr lang="en-US" dirty="0"/>
          </a:p>
          <a:p>
            <a:pPr lvl="2"/>
            <a:r>
              <a:rPr lang="en-US" b="1" dirty="0" smtClean="0"/>
              <a:t>Semaphores</a:t>
            </a:r>
            <a:endParaRPr lang="en-US" dirty="0"/>
          </a:p>
          <a:p>
            <a:pPr lvl="2"/>
            <a:r>
              <a:rPr lang="en-US" b="1" dirty="0" smtClean="0"/>
              <a:t>Monitors</a:t>
            </a:r>
          </a:p>
          <a:p>
            <a:pPr lvl="2"/>
            <a:r>
              <a:rPr lang="en-US" b="1" dirty="0" err="1" smtClean="0"/>
              <a:t>Mutexes</a:t>
            </a:r>
            <a:r>
              <a:rPr lang="en-US" b="1" dirty="0" smtClean="0"/>
              <a:t>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 Process Communication (IPC)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Processes within a system may be </a:t>
            </a:r>
            <a:r>
              <a:rPr lang="en-US" b="1" dirty="0"/>
              <a:t>independent</a:t>
            </a:r>
            <a:r>
              <a:rPr lang="en-US" dirty="0"/>
              <a:t> or </a:t>
            </a:r>
            <a:r>
              <a:rPr lang="en-US" b="1" dirty="0"/>
              <a:t>cooperating</a:t>
            </a:r>
          </a:p>
          <a:p>
            <a:pPr lvl="1"/>
            <a:r>
              <a:rPr lang="en-US" b="1" dirty="0"/>
              <a:t>Cooperating process </a:t>
            </a:r>
            <a:r>
              <a:rPr lang="en-US" dirty="0"/>
              <a:t>can affect or be affected by other processes, including sharing data</a:t>
            </a:r>
          </a:p>
          <a:p>
            <a:pPr lvl="1"/>
            <a:r>
              <a:rPr lang="en-US" b="1" dirty="0"/>
              <a:t>Independent process </a:t>
            </a:r>
            <a:r>
              <a:rPr lang="en-US" dirty="0"/>
              <a:t>cannot affect or be affected by the execution of another process</a:t>
            </a:r>
          </a:p>
          <a:p>
            <a:r>
              <a:rPr lang="en-US" b="1" dirty="0"/>
              <a:t>Reasons for cooperating processes </a:t>
            </a:r>
            <a:r>
              <a:rPr lang="en-US" dirty="0"/>
              <a:t>(Advantages):</a:t>
            </a:r>
          </a:p>
          <a:p>
            <a:pPr lvl="1"/>
            <a:r>
              <a:rPr lang="en-US" b="1" dirty="0"/>
              <a:t>Computation speedup</a:t>
            </a:r>
          </a:p>
          <a:p>
            <a:pPr lvl="2"/>
            <a:r>
              <a:rPr lang="en-US" dirty="0"/>
              <a:t>By overlapping activities or performing work in parallel</a:t>
            </a:r>
          </a:p>
          <a:p>
            <a:pPr lvl="1"/>
            <a:r>
              <a:rPr lang="en-US" b="1" dirty="0"/>
              <a:t>Modularity</a:t>
            </a:r>
          </a:p>
          <a:p>
            <a:pPr lvl="2"/>
            <a:r>
              <a:rPr lang="en-US" dirty="0"/>
              <a:t>Better code structure and hence easier to work </a:t>
            </a:r>
            <a:r>
              <a:rPr lang="en-US" dirty="0" smtClean="0"/>
              <a:t>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Convenience</a:t>
            </a:r>
          </a:p>
          <a:p>
            <a:pPr lvl="2"/>
            <a:r>
              <a:rPr lang="en-US" sz="2000" dirty="0"/>
              <a:t>Even an individual user may work on many tasks at the same time. For instance, editing, listening to music, and compiling in parallel.</a:t>
            </a:r>
          </a:p>
          <a:p>
            <a:pPr lvl="1"/>
            <a:r>
              <a:rPr lang="en-US" sz="2400" b="1" dirty="0"/>
              <a:t>Information sharing</a:t>
            </a:r>
          </a:p>
          <a:p>
            <a:pPr lvl="2"/>
            <a:r>
              <a:rPr lang="en-US" sz="2000" dirty="0"/>
              <a:t>Providing concurrent access to shared information for all users interested in that information</a:t>
            </a:r>
          </a:p>
          <a:p>
            <a:r>
              <a:rPr lang="en-US" sz="2800" b="1" dirty="0"/>
              <a:t>Issues:</a:t>
            </a:r>
          </a:p>
          <a:p>
            <a:pPr lvl="1"/>
            <a:r>
              <a:rPr lang="en-US" sz="2400" dirty="0"/>
              <a:t>How do the processes communicate?</a:t>
            </a:r>
          </a:p>
          <a:p>
            <a:pPr lvl="1"/>
            <a:r>
              <a:rPr lang="en-US" sz="2400" dirty="0"/>
              <a:t>How do the processes share data?	</a:t>
            </a:r>
          </a:p>
        </p:txBody>
      </p:sp>
    </p:spTree>
    <p:extLst>
      <p:ext uri="{BB962C8B-B14F-4D97-AF65-F5344CB8AC3E}">
        <p14:creationId xmlns:p14="http://schemas.microsoft.com/office/powerpoint/2010/main" val="26013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Cooperating </a:t>
            </a:r>
            <a:r>
              <a:rPr lang="en-US" dirty="0"/>
              <a:t>processes need </a:t>
            </a:r>
            <a:r>
              <a:rPr lang="en-US" b="1" dirty="0"/>
              <a:t>inter-process communication (IPC) </a:t>
            </a:r>
            <a:r>
              <a:rPr lang="en-US" dirty="0"/>
              <a:t>mechanism</a:t>
            </a:r>
          </a:p>
          <a:p>
            <a:pPr lvl="1"/>
            <a:r>
              <a:rPr lang="en-US" b="1" dirty="0" smtClean="0"/>
              <a:t>Message passing</a:t>
            </a:r>
          </a:p>
          <a:p>
            <a:pPr lvl="1"/>
            <a:r>
              <a:rPr lang="en-US" b="1" dirty="0" smtClean="0"/>
              <a:t>Pipes</a:t>
            </a:r>
          </a:p>
          <a:p>
            <a:pPr lvl="1"/>
            <a:r>
              <a:rPr lang="en-US" b="1" dirty="0" smtClean="0"/>
              <a:t>Message Queues</a:t>
            </a:r>
          </a:p>
          <a:p>
            <a:pPr lvl="1"/>
            <a:r>
              <a:rPr lang="en-US" b="1" dirty="0" smtClean="0"/>
              <a:t>Shared Memory</a:t>
            </a:r>
          </a:p>
          <a:p>
            <a:pPr lvl="1"/>
            <a:r>
              <a:rPr lang="en-US" b="1" dirty="0" smtClean="0"/>
              <a:t>Sockets</a:t>
            </a:r>
            <a:r>
              <a:rPr lang="en-US" dirty="0" smtClean="0"/>
              <a:t>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166D-4EFA-4098-A866-49158D66C957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2514600"/>
            <a:ext cx="8153400" cy="1981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1500" dirty="0" smtClean="0"/>
              <a:t>Questions?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Program vs Process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program</a:t>
            </a:r>
            <a:r>
              <a:rPr lang="en-US" dirty="0"/>
              <a:t> is a </a:t>
            </a:r>
            <a:r>
              <a:rPr lang="en-US" b="1" dirty="0"/>
              <a:t>set of instructions </a:t>
            </a:r>
            <a:r>
              <a:rPr lang="en-US" dirty="0"/>
              <a:t>to complete a specific task.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a </a:t>
            </a:r>
            <a:r>
              <a:rPr lang="en-US" b="1" dirty="0"/>
              <a:t>passive entity </a:t>
            </a:r>
            <a:r>
              <a:rPr lang="en-US" dirty="0"/>
              <a:t>that </a:t>
            </a:r>
            <a:r>
              <a:rPr lang="en-US" b="1" dirty="0"/>
              <a:t>resides in secondary memory</a:t>
            </a:r>
            <a:r>
              <a:rPr lang="en-US" dirty="0"/>
              <a:t>, such as the file’s contents stored on a disk.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program consists of two logical components: </a:t>
            </a:r>
            <a:r>
              <a:rPr lang="en-US" b="1" dirty="0"/>
              <a:t>code and data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, also known as a job, refers to program code </a:t>
            </a:r>
            <a:r>
              <a:rPr lang="en-US" b="1" dirty="0"/>
              <a:t>loaded into a computer's memory </a:t>
            </a:r>
            <a:r>
              <a:rPr lang="en-US" dirty="0"/>
              <a:t>so the </a:t>
            </a:r>
            <a:r>
              <a:rPr lang="en-US" b="1" dirty="0"/>
              <a:t>CPU can execute it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instance of a program </a:t>
            </a:r>
            <a:r>
              <a:rPr lang="en-US" dirty="0"/>
              <a:t>running on a computer or as </a:t>
            </a:r>
            <a:r>
              <a:rPr lang="en-US" b="1" dirty="0"/>
              <a:t>an entity that can be assigned </a:t>
            </a:r>
            <a:r>
              <a:rPr lang="en-US" dirty="0"/>
              <a:t>to and</a:t>
            </a:r>
            <a:r>
              <a:rPr lang="en-US" b="1" dirty="0"/>
              <a:t> executed on a processor</a:t>
            </a:r>
            <a:endParaRPr lang="en-US" b="1" dirty="0" smtClean="0"/>
          </a:p>
          <a:p>
            <a:pPr lvl="2"/>
            <a:r>
              <a:rPr lang="en-US" dirty="0" smtClean="0"/>
              <a:t>When </a:t>
            </a:r>
            <a:r>
              <a:rPr lang="en-US" dirty="0"/>
              <a:t>a program is loaded into memory, it becomes an </a:t>
            </a:r>
            <a:r>
              <a:rPr lang="en-US" b="1" dirty="0"/>
              <a:t>active </a:t>
            </a:r>
            <a:r>
              <a:rPr lang="en-US" b="1" dirty="0" smtClean="0"/>
              <a:t>process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Assignment-2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Topics</a:t>
            </a:r>
            <a:r>
              <a:rPr lang="en-US" b="1" dirty="0"/>
              <a:t>:</a:t>
            </a:r>
          </a:p>
          <a:p>
            <a:pPr lvl="1"/>
            <a:r>
              <a:rPr lang="en-US" b="1" dirty="0" smtClean="0"/>
              <a:t>Solutions </a:t>
            </a:r>
            <a:r>
              <a:rPr lang="en-US" b="1" dirty="0"/>
              <a:t>to the Critical Section Problem</a:t>
            </a:r>
          </a:p>
          <a:p>
            <a:pPr lvl="2"/>
            <a:r>
              <a:rPr lang="en-US" dirty="0"/>
              <a:t>To prevent race conditions in the critical section, several synchronization </a:t>
            </a:r>
            <a:r>
              <a:rPr lang="en-US" dirty="0" smtClean="0"/>
              <a:t>mechanisms</a:t>
            </a:r>
            <a:r>
              <a:rPr lang="en-US" dirty="0"/>
              <a:t>: Peterson’s Solution, Locks, Semaphores, Monitors, </a:t>
            </a:r>
            <a:r>
              <a:rPr lang="en-US" dirty="0" err="1"/>
              <a:t>Mutexes</a:t>
            </a:r>
            <a:r>
              <a:rPr lang="en-US" dirty="0"/>
              <a:t> . . .</a:t>
            </a:r>
          </a:p>
          <a:p>
            <a:pPr lvl="1"/>
            <a:r>
              <a:rPr lang="en-US" b="1" dirty="0" smtClean="0"/>
              <a:t>Inter-process </a:t>
            </a:r>
            <a:r>
              <a:rPr lang="en-US" b="1" dirty="0"/>
              <a:t>communication (IPC)</a:t>
            </a:r>
            <a:endParaRPr lang="en-US" dirty="0" smtClean="0"/>
          </a:p>
          <a:p>
            <a:pPr lvl="2"/>
            <a:r>
              <a:rPr lang="en-US" dirty="0" smtClean="0"/>
              <a:t>Cooperating </a:t>
            </a:r>
            <a:r>
              <a:rPr lang="en-US" dirty="0"/>
              <a:t>processes need </a:t>
            </a:r>
            <a:r>
              <a:rPr lang="en-US" b="1" dirty="0"/>
              <a:t>inter-process communication (IPC) </a:t>
            </a:r>
            <a:r>
              <a:rPr lang="en-US" dirty="0" smtClean="0"/>
              <a:t>mechanism: Message passing, Pipes, Message Queues, Shared Memory, Sockets . . .</a:t>
            </a:r>
          </a:p>
          <a:p>
            <a:r>
              <a:rPr lang="en-US" b="1" dirty="0" smtClean="0"/>
              <a:t>Note</a:t>
            </a:r>
          </a:p>
          <a:p>
            <a:pPr lvl="1"/>
            <a:r>
              <a:rPr lang="en-US" dirty="0"/>
              <a:t>You are required to prepare a </a:t>
            </a:r>
            <a:r>
              <a:rPr lang="en-US" b="1" dirty="0"/>
              <a:t>10-minute presentation</a:t>
            </a:r>
            <a:r>
              <a:rPr lang="en-US" dirty="0"/>
              <a:t> covering the </a:t>
            </a:r>
            <a:r>
              <a:rPr lang="en-US" dirty="0" smtClean="0"/>
              <a:t>above topics. </a:t>
            </a:r>
            <a:r>
              <a:rPr lang="en-US" dirty="0"/>
              <a:t>Please ensure that your presentation consists of a maximum of </a:t>
            </a:r>
            <a:r>
              <a:rPr lang="en-US" b="1" dirty="0"/>
              <a:t>10 slides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C91B-2E46-418E-8BE4-2049C399741F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2514600"/>
            <a:ext cx="8153400" cy="198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500" dirty="0" smtClean="0"/>
              <a:t>   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3172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“Execution </a:t>
            </a:r>
            <a:r>
              <a:rPr lang="en-US" dirty="0"/>
              <a:t>of program started via </a:t>
            </a:r>
            <a:r>
              <a:rPr lang="en-US" b="1" dirty="0"/>
              <a:t>GUI mouse clicks</a:t>
            </a:r>
            <a:r>
              <a:rPr lang="en-US" dirty="0"/>
              <a:t>, </a:t>
            </a:r>
            <a:r>
              <a:rPr lang="en-US" b="1" dirty="0"/>
              <a:t>command line</a:t>
            </a:r>
            <a:r>
              <a:rPr lang="en-US" dirty="0"/>
              <a:t> entry of its name, by </a:t>
            </a:r>
            <a:r>
              <a:rPr lang="en-US" b="1" dirty="0"/>
              <a:t>execution of another program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One program can be </a:t>
            </a:r>
            <a:r>
              <a:rPr lang="en-US" b="1" dirty="0"/>
              <a:t>several processes</a:t>
            </a:r>
          </a:p>
          <a:p>
            <a:pPr lvl="3"/>
            <a:r>
              <a:rPr lang="en-US" dirty="0"/>
              <a:t>Consider multiple users executing the same program or</a:t>
            </a:r>
          </a:p>
          <a:p>
            <a:pPr lvl="3"/>
            <a:r>
              <a:rPr lang="en-US" dirty="0"/>
              <a:t>A single user executing multiple instances of the same program E.g. web </a:t>
            </a:r>
            <a:r>
              <a:rPr lang="en-US" dirty="0" smtClean="0"/>
              <a:t>browsers</a:t>
            </a:r>
          </a:p>
          <a:p>
            <a:pPr lvl="1"/>
            <a:r>
              <a:rPr lang="en-US" dirty="0"/>
              <a:t>A process will need certain </a:t>
            </a:r>
            <a:r>
              <a:rPr lang="en-US" dirty="0" smtClean="0"/>
              <a:t>resources such </a:t>
            </a:r>
            <a:r>
              <a:rPr lang="en-US" dirty="0"/>
              <a:t>as </a:t>
            </a:r>
            <a:r>
              <a:rPr lang="en-US" b="1" dirty="0"/>
              <a:t>CPU time</a:t>
            </a:r>
            <a:r>
              <a:rPr lang="en-US" dirty="0"/>
              <a:t>, </a:t>
            </a:r>
            <a:r>
              <a:rPr lang="en-US" b="1" dirty="0"/>
              <a:t>memory</a:t>
            </a:r>
            <a:r>
              <a:rPr lang="en-US" dirty="0"/>
              <a:t>, </a:t>
            </a:r>
            <a:r>
              <a:rPr lang="en-US" b="1" dirty="0"/>
              <a:t>files</a:t>
            </a:r>
            <a:r>
              <a:rPr lang="en-US" dirty="0"/>
              <a:t>, and </a:t>
            </a:r>
            <a:r>
              <a:rPr lang="en-US" b="1" dirty="0"/>
              <a:t>I/O </a:t>
            </a:r>
            <a:r>
              <a:rPr lang="en-US" b="1" dirty="0" smtClean="0"/>
              <a:t>devices </a:t>
            </a:r>
            <a:r>
              <a:rPr lang="en-US" dirty="0" smtClean="0"/>
              <a:t>to </a:t>
            </a:r>
            <a:r>
              <a:rPr lang="en-US" dirty="0"/>
              <a:t>accomplish its </a:t>
            </a:r>
            <a:r>
              <a:rPr lang="en-US" dirty="0" smtClean="0"/>
              <a:t>task.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resources are typically allocated to the process while it is executing.</a:t>
            </a:r>
          </a:p>
        </p:txBody>
      </p:sp>
    </p:spTree>
    <p:extLst>
      <p:ext uri="{BB962C8B-B14F-4D97-AF65-F5344CB8AC3E}">
        <p14:creationId xmlns:p14="http://schemas.microsoft.com/office/powerpoint/2010/main" val="37488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EF80EFA-36AE-410C-A1D3-AA024E16FD9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3537"/>
            <a:ext cx="8991600" cy="659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6397752" cy="50133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Memory layout of a </a:t>
            </a:r>
            <a:r>
              <a:rPr lang="en-US" sz="3200" b="1" dirty="0"/>
              <a:t>process</a:t>
            </a:r>
          </a:p>
          <a:p>
            <a:pPr lvl="1"/>
            <a:r>
              <a:rPr lang="en-US" sz="2800" b="1" dirty="0"/>
              <a:t>Stack</a:t>
            </a:r>
            <a:r>
              <a:rPr lang="en-US" sz="2800" dirty="0"/>
              <a:t> containing temporary data</a:t>
            </a:r>
          </a:p>
          <a:p>
            <a:pPr lvl="2"/>
            <a:r>
              <a:rPr lang="en-US" sz="2400" dirty="0"/>
              <a:t>Function parameters, return addresses, local variables </a:t>
            </a:r>
          </a:p>
          <a:p>
            <a:pPr lvl="1"/>
            <a:r>
              <a:rPr lang="en-US" sz="2800" b="1" dirty="0"/>
              <a:t>Heap</a:t>
            </a:r>
            <a:r>
              <a:rPr lang="en-US" sz="2800" dirty="0"/>
              <a:t>: a memory that is dynamically allocated during run time </a:t>
            </a:r>
            <a:endParaRPr lang="en-US" sz="2800" dirty="0" smtClean="0"/>
          </a:p>
          <a:p>
            <a:pPr lvl="1"/>
            <a:r>
              <a:rPr lang="en-US" sz="2800" b="1" dirty="0"/>
              <a:t>Data section: </a:t>
            </a:r>
            <a:r>
              <a:rPr lang="en-US" sz="2800" dirty="0"/>
              <a:t>global and static variables</a:t>
            </a:r>
          </a:p>
          <a:p>
            <a:pPr lvl="1"/>
            <a:r>
              <a:rPr lang="en-US" sz="2800" b="1" dirty="0" smtClean="0"/>
              <a:t>Text Section: </a:t>
            </a:r>
            <a:r>
              <a:rPr lang="en-US" sz="2800" dirty="0" smtClean="0"/>
              <a:t>the </a:t>
            </a:r>
            <a:r>
              <a:rPr lang="en-US" sz="2800" dirty="0"/>
              <a:t>program (</a:t>
            </a:r>
            <a:r>
              <a:rPr lang="en-US" sz="2800" dirty="0" smtClean="0"/>
              <a:t>executable) </a:t>
            </a:r>
            <a:r>
              <a:rPr lang="en-US" sz="2800" dirty="0"/>
              <a:t>code</a:t>
            </a:r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116" y="2209800"/>
            <a:ext cx="2190484" cy="3505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97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b">
            <a:normAutofit/>
          </a:bodyPr>
          <a:lstStyle/>
          <a:p>
            <a:r>
              <a:rPr dirty="0"/>
              <a:t>Memory Layout of a C Program</a:t>
            </a: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2971800"/>
            <a:ext cx="6374960" cy="30289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Picture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647" y="1600200"/>
            <a:ext cx="1761911" cy="2819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343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Process life cycle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3331-213F-43E6-815C-A100D58283B5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process executes, it passes through different states: These stages may differ in different operating systems,</a:t>
            </a:r>
          </a:p>
          <a:p>
            <a:pPr lvl="1"/>
            <a:r>
              <a:rPr lang="en-US" b="1" dirty="0"/>
              <a:t>New</a:t>
            </a:r>
            <a:r>
              <a:rPr lang="en-US" dirty="0"/>
              <a:t>:  the process is being created</a:t>
            </a:r>
          </a:p>
          <a:p>
            <a:pPr lvl="1"/>
            <a:r>
              <a:rPr lang="en-US" b="1" dirty="0"/>
              <a:t>Ready</a:t>
            </a:r>
            <a:r>
              <a:rPr lang="en-US" dirty="0"/>
              <a:t>:  the process is waiting to be assigned to a processor</a:t>
            </a:r>
          </a:p>
          <a:p>
            <a:pPr lvl="1"/>
            <a:r>
              <a:rPr lang="en-US" b="1" dirty="0"/>
              <a:t>Running</a:t>
            </a:r>
            <a:r>
              <a:rPr lang="en-US" dirty="0"/>
              <a:t>:  instructions are being executed</a:t>
            </a:r>
          </a:p>
          <a:p>
            <a:pPr lvl="1"/>
            <a:r>
              <a:rPr lang="en-US" b="1" dirty="0"/>
              <a:t>Waiting</a:t>
            </a:r>
            <a:r>
              <a:rPr lang="en-US" dirty="0"/>
              <a:t>:  the process is waiting for some event to occur</a:t>
            </a:r>
          </a:p>
          <a:p>
            <a:pPr lvl="1"/>
            <a:r>
              <a:rPr lang="en-US" b="1" dirty="0"/>
              <a:t>Terminated</a:t>
            </a:r>
            <a:r>
              <a:rPr lang="en-US" dirty="0"/>
              <a:t>:  the process has finished </a:t>
            </a:r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8382</TotalTime>
  <Words>2445</Words>
  <Application>Microsoft Office PowerPoint</Application>
  <PresentationFormat>On-screen Show (4:3)</PresentationFormat>
  <Paragraphs>308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Tw Cen MT</vt:lpstr>
      <vt:lpstr>Wingdings</vt:lpstr>
      <vt:lpstr>Wingdings 2</vt:lpstr>
      <vt:lpstr>Median</vt:lpstr>
      <vt:lpstr>Processes and Thread</vt:lpstr>
      <vt:lpstr>CH-4 Contents</vt:lpstr>
      <vt:lpstr>Brainstorm Questions</vt:lpstr>
      <vt:lpstr>Introduction</vt:lpstr>
      <vt:lpstr>PowerPoint Presentation</vt:lpstr>
      <vt:lpstr>PowerPoint Presentation</vt:lpstr>
      <vt:lpstr>PowerPoint Presentation</vt:lpstr>
      <vt:lpstr>Memory Layout of a C Program</vt:lpstr>
      <vt:lpstr>Process life cycle </vt:lpstr>
      <vt:lpstr>PowerPoint Presentation</vt:lpstr>
      <vt:lpstr>PowerPoint Presentation</vt:lpstr>
      <vt:lpstr>Process Control Block (PCB)</vt:lpstr>
      <vt:lpstr>PowerPoint Presentation</vt:lpstr>
      <vt:lpstr>Context Switching</vt:lpstr>
      <vt:lpstr>PowerPoint Presentation</vt:lpstr>
      <vt:lpstr>PowerPoint Presentation</vt:lpstr>
      <vt:lpstr>Process Scheduler</vt:lpstr>
      <vt:lpstr>PowerPoint Presentation</vt:lpstr>
      <vt:lpstr>PowerPoint Presentation</vt:lpstr>
      <vt:lpstr>PowerPoint Presentation</vt:lpstr>
      <vt:lpstr>Thread and Multithreading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Synchronization</vt:lpstr>
      <vt:lpstr>The Need for Synchronization: Example: Bank Account Balance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 Process Communication (IPC)</vt:lpstr>
      <vt:lpstr>PowerPoint Presentation</vt:lpstr>
      <vt:lpstr>PowerPoint Presentation</vt:lpstr>
      <vt:lpstr>PowerPoint Presentation</vt:lpstr>
      <vt:lpstr>Assignment-2</vt:lpstr>
      <vt:lpstr>PowerPoint Presentation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and Digital systems</dc:title>
  <dc:creator>Andargachew A</dc:creator>
  <cp:keywords>SIS</cp:keywords>
  <cp:lastModifiedBy>Andy</cp:lastModifiedBy>
  <cp:revision>635</cp:revision>
  <dcterms:created xsi:type="dcterms:W3CDTF">2016-11-02T14:42:47Z</dcterms:created>
  <dcterms:modified xsi:type="dcterms:W3CDTF">2024-11-07T03:25:53Z</dcterms:modified>
  <cp:category>COA</cp:category>
</cp:coreProperties>
</file>