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6"/>
  </p:notesMasterIdLst>
  <p:sldIdLst>
    <p:sldId id="319" r:id="rId2"/>
    <p:sldId id="338" r:id="rId3"/>
    <p:sldId id="583" r:id="rId4"/>
    <p:sldId id="637" r:id="rId5"/>
    <p:sldId id="656" r:id="rId6"/>
    <p:sldId id="657" r:id="rId7"/>
    <p:sldId id="658" r:id="rId8"/>
    <p:sldId id="643" r:id="rId9"/>
    <p:sldId id="660" r:id="rId10"/>
    <p:sldId id="642" r:id="rId11"/>
    <p:sldId id="644" r:id="rId12"/>
    <p:sldId id="655" r:id="rId13"/>
    <p:sldId id="645" r:id="rId14"/>
    <p:sldId id="646" r:id="rId15"/>
    <p:sldId id="665" r:id="rId16"/>
    <p:sldId id="663" r:id="rId17"/>
    <p:sldId id="664" r:id="rId18"/>
    <p:sldId id="666" r:id="rId19"/>
    <p:sldId id="649" r:id="rId20"/>
    <p:sldId id="650" r:id="rId21"/>
    <p:sldId id="651" r:id="rId22"/>
    <p:sldId id="652" r:id="rId23"/>
    <p:sldId id="667" r:id="rId24"/>
    <p:sldId id="653" r:id="rId25"/>
    <p:sldId id="668" r:id="rId26"/>
    <p:sldId id="669" r:id="rId27"/>
    <p:sldId id="654" r:id="rId28"/>
    <p:sldId id="709" r:id="rId29"/>
    <p:sldId id="710" r:id="rId30"/>
    <p:sldId id="670" r:id="rId31"/>
    <p:sldId id="671" r:id="rId32"/>
    <p:sldId id="672" r:id="rId33"/>
    <p:sldId id="673" r:id="rId34"/>
    <p:sldId id="686" r:id="rId35"/>
    <p:sldId id="674" r:id="rId36"/>
    <p:sldId id="675" r:id="rId37"/>
    <p:sldId id="687" r:id="rId38"/>
    <p:sldId id="677" r:id="rId39"/>
    <p:sldId id="678" r:id="rId40"/>
    <p:sldId id="679" r:id="rId41"/>
    <p:sldId id="680" r:id="rId42"/>
    <p:sldId id="681" r:id="rId43"/>
    <p:sldId id="682" r:id="rId44"/>
    <p:sldId id="688" r:id="rId45"/>
    <p:sldId id="689" r:id="rId46"/>
    <p:sldId id="690" r:id="rId47"/>
    <p:sldId id="683" r:id="rId48"/>
    <p:sldId id="684" r:id="rId49"/>
    <p:sldId id="685" r:id="rId50"/>
    <p:sldId id="691" r:id="rId51"/>
    <p:sldId id="693" r:id="rId52"/>
    <p:sldId id="692" r:id="rId53"/>
    <p:sldId id="694" r:id="rId54"/>
    <p:sldId id="700" r:id="rId55"/>
    <p:sldId id="695" r:id="rId56"/>
    <p:sldId id="696" r:id="rId57"/>
    <p:sldId id="697" r:id="rId58"/>
    <p:sldId id="698" r:id="rId59"/>
    <p:sldId id="699" r:id="rId60"/>
    <p:sldId id="701" r:id="rId61"/>
    <p:sldId id="702" r:id="rId62"/>
    <p:sldId id="703" r:id="rId63"/>
    <p:sldId id="704" r:id="rId64"/>
    <p:sldId id="706" r:id="rId65"/>
    <p:sldId id="705" r:id="rId66"/>
    <p:sldId id="711" r:id="rId67"/>
    <p:sldId id="712" r:id="rId68"/>
    <p:sldId id="730" r:id="rId69"/>
    <p:sldId id="731" r:id="rId70"/>
    <p:sldId id="735" r:id="rId71"/>
    <p:sldId id="742" r:id="rId72"/>
    <p:sldId id="743" r:id="rId73"/>
    <p:sldId id="737" r:id="rId74"/>
    <p:sldId id="738" r:id="rId75"/>
    <p:sldId id="746" r:id="rId76"/>
    <p:sldId id="748" r:id="rId77"/>
    <p:sldId id="745" r:id="rId78"/>
    <p:sldId id="739" r:id="rId79"/>
    <p:sldId id="759" r:id="rId80"/>
    <p:sldId id="740" r:id="rId81"/>
    <p:sldId id="741" r:id="rId82"/>
    <p:sldId id="749" r:id="rId83"/>
    <p:sldId id="750" r:id="rId84"/>
    <p:sldId id="751" r:id="rId85"/>
    <p:sldId id="752" r:id="rId86"/>
    <p:sldId id="753" r:id="rId87"/>
    <p:sldId id="754" r:id="rId88"/>
    <p:sldId id="755" r:id="rId89"/>
    <p:sldId id="756" r:id="rId90"/>
    <p:sldId id="757" r:id="rId91"/>
    <p:sldId id="758" r:id="rId92"/>
    <p:sldId id="760" r:id="rId93"/>
    <p:sldId id="761" r:id="rId94"/>
    <p:sldId id="762" r:id="rId95"/>
    <p:sldId id="763" r:id="rId96"/>
    <p:sldId id="764" r:id="rId97"/>
    <p:sldId id="765" r:id="rId98"/>
    <p:sldId id="766" r:id="rId99"/>
    <p:sldId id="767" r:id="rId100"/>
    <p:sldId id="768" r:id="rId101"/>
    <p:sldId id="769" r:id="rId102"/>
    <p:sldId id="365" r:id="rId103"/>
    <p:sldId id="627" r:id="rId104"/>
    <p:sldId id="386"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utline" id="{6C8381FE-EF69-415E-BCF3-6FA2BB842F74}">
          <p14:sldIdLst>
            <p14:sldId id="319"/>
            <p14:sldId id="338"/>
          </p14:sldIdLst>
        </p14:section>
        <p14:section name="Brainstorm Questions" id="{52458260-F70E-4BED-8369-C2745103AC6E}">
          <p14:sldIdLst>
            <p14:sldId id="583"/>
          </p14:sldIdLst>
        </p14:section>
        <p14:section name="Introduction" id="{3A9FCC53-4A22-499E-AFAD-4EBE286B3AD7}">
          <p14:sldIdLst>
            <p14:sldId id="637"/>
            <p14:sldId id="656"/>
            <p14:sldId id="657"/>
            <p14:sldId id="658"/>
          </p14:sldIdLst>
        </p14:section>
        <p14:section name="CPU scheduling objectives and criteria" id="{F390A6B6-C98D-43F9-B4CD-ECF2FAFB66A2}">
          <p14:sldIdLst>
            <p14:sldId id="643"/>
            <p14:sldId id="660"/>
            <p14:sldId id="642"/>
            <p14:sldId id="644"/>
          </p14:sldIdLst>
        </p14:section>
        <p14:section name="Scheduling algorithms" id="{CC338DD3-2A33-407A-9A22-3339D1DC491F}">
          <p14:sldIdLst>
            <p14:sldId id="655"/>
            <p14:sldId id="645"/>
            <p14:sldId id="646"/>
            <p14:sldId id="665"/>
            <p14:sldId id="663"/>
            <p14:sldId id="664"/>
            <p14:sldId id="666"/>
            <p14:sldId id="649"/>
            <p14:sldId id="650"/>
            <p14:sldId id="651"/>
            <p14:sldId id="652"/>
            <p14:sldId id="667"/>
            <p14:sldId id="653"/>
            <p14:sldId id="668"/>
            <p14:sldId id="669"/>
            <p14:sldId id="654"/>
            <p14:sldId id="709"/>
            <p14:sldId id="710"/>
            <p14:sldId id="670"/>
            <p14:sldId id="671"/>
            <p14:sldId id="672"/>
            <p14:sldId id="673"/>
            <p14:sldId id="686"/>
            <p14:sldId id="674"/>
            <p14:sldId id="675"/>
            <p14:sldId id="687"/>
            <p14:sldId id="677"/>
            <p14:sldId id="678"/>
            <p14:sldId id="679"/>
            <p14:sldId id="680"/>
            <p14:sldId id="681"/>
            <p14:sldId id="682"/>
            <p14:sldId id="688"/>
            <p14:sldId id="689"/>
            <p14:sldId id="690"/>
            <p14:sldId id="683"/>
            <p14:sldId id="684"/>
            <p14:sldId id="685"/>
            <p14:sldId id="691"/>
          </p14:sldIdLst>
        </p14:section>
        <p14:section name="Algorithms Evaluation" id="{D5F5DC61-7F6E-4464-B7C4-D0ED3C2CA7D8}">
          <p14:sldIdLst>
            <p14:sldId id="693"/>
            <p14:sldId id="692"/>
            <p14:sldId id="694"/>
          </p14:sldIdLst>
        </p14:section>
        <p14:section name="Deadlocks" id="{8413D5B2-EE2E-40F3-89B8-10316F9CEE04}">
          <p14:sldIdLst>
            <p14:sldId id="700"/>
            <p14:sldId id="695"/>
            <p14:sldId id="696"/>
            <p14:sldId id="697"/>
            <p14:sldId id="698"/>
            <p14:sldId id="699"/>
            <p14:sldId id="701"/>
            <p14:sldId id="702"/>
            <p14:sldId id="703"/>
            <p14:sldId id="704"/>
          </p14:sldIdLst>
        </p14:section>
        <p14:section name="Methods for handling deadlocks" id="{3EE6231A-15D0-4316-9700-257D96AAED68}">
          <p14:sldIdLst>
            <p14:sldId id="706"/>
            <p14:sldId id="705"/>
            <p14:sldId id="711"/>
            <p14:sldId id="712"/>
            <p14:sldId id="730"/>
            <p14:sldId id="731"/>
            <p14:sldId id="735"/>
            <p14:sldId id="742"/>
            <p14:sldId id="743"/>
            <p14:sldId id="737"/>
            <p14:sldId id="738"/>
            <p14:sldId id="746"/>
            <p14:sldId id="748"/>
            <p14:sldId id="745"/>
            <p14:sldId id="739"/>
            <p14:sldId id="759"/>
            <p14:sldId id="740"/>
            <p14:sldId id="741"/>
            <p14:sldId id="749"/>
            <p14:sldId id="750"/>
            <p14:sldId id="751"/>
            <p14:sldId id="752"/>
            <p14:sldId id="753"/>
            <p14:sldId id="754"/>
            <p14:sldId id="755"/>
            <p14:sldId id="756"/>
            <p14:sldId id="757"/>
            <p14:sldId id="758"/>
            <p14:sldId id="760"/>
            <p14:sldId id="761"/>
            <p14:sldId id="762"/>
            <p14:sldId id="763"/>
            <p14:sldId id="764"/>
            <p14:sldId id="765"/>
            <p14:sldId id="766"/>
            <p14:sldId id="767"/>
            <p14:sldId id="768"/>
            <p14:sldId id="769"/>
          </p14:sldIdLst>
        </p14:section>
        <p14:section name="Question?" id="{A7DCB4B6-A20D-4C11-B589-0726B1BB45E8}">
          <p14:sldIdLst>
            <p14:sldId id="365"/>
          </p14:sldIdLst>
        </p14:section>
        <p14:section name="Assignment-1" id="{6B3AA1FF-6BAD-4AAB-85F7-2817BD77027C}">
          <p14:sldIdLst>
            <p14:sldId id="627"/>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52" autoAdjust="0"/>
  </p:normalViewPr>
  <p:slideViewPr>
    <p:cSldViewPr>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F050-ED85-44A6-B529-1E2DFCAEFD4C}"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F1E1AE-4A48-416A-B53E-03B36FDB5D38}" type="slidenum">
              <a:rPr lang="en-US" smtClean="0"/>
              <a:pPr/>
              <a:t>‹#›</a:t>
            </a:fld>
            <a:endParaRPr lang="en-US"/>
          </a:p>
        </p:txBody>
      </p:sp>
    </p:spTree>
    <p:extLst>
      <p:ext uri="{BB962C8B-B14F-4D97-AF65-F5344CB8AC3E}">
        <p14:creationId xmlns:p14="http://schemas.microsoft.com/office/powerpoint/2010/main" val="40570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7A01899-FE34-4880-85A0-11E587E20077}" type="datetime1">
              <a:rPr lang="en-US" smtClean="0"/>
              <a:t>11/21/2024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EF80EFA-36AE-410C-A1D3-AA024E16FD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F8EAFE-9EB8-42C5-8386-D57DAC149724}" type="datetime1">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80EFA-36AE-410C-A1D3-AA024E16FD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973F1F5-8EB6-4197-B04C-89751E49A964}" type="datetime1">
              <a:rPr lang="en-US" smtClean="0"/>
              <a:t>11/21/2024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EF80EFA-36AE-410C-A1D3-AA024E16FD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1D3331-213F-43E6-815C-A100D58283B5}" type="datetime1">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4DCF5A5-8670-424E-B898-AB12E8AB786F}" type="datetime1">
              <a:rPr lang="en-US" smtClean="0"/>
              <a:t>11/21/2024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EF80EFA-36AE-410C-A1D3-AA024E16FD9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E95760A-DDCD-45D7-9B3B-1F06729D74AB}" type="datetime1">
              <a:rPr lang="en-US" smtClean="0"/>
              <a:t>11/21/2024</a:t>
            </a:fld>
            <a:endParaRPr lang="en-US"/>
          </a:p>
        </p:txBody>
      </p:sp>
      <p:sp>
        <p:nvSpPr>
          <p:cNvPr id="10" name="Slide Number Placeholder 9"/>
          <p:cNvSpPr>
            <a:spLocks noGrp="1"/>
          </p:cNvSpPr>
          <p:nvPr>
            <p:ph type="sldNum" sz="quarter" idx="16"/>
          </p:nvPr>
        </p:nvSpPr>
        <p:spPr/>
        <p:txBody>
          <a:bodyPr rtlCol="0"/>
          <a:lstStyle/>
          <a:p>
            <a:fld id="{3EF80EFA-36AE-410C-A1D3-AA024E16FD9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925A0A5-5D21-41F9-8BB7-3934DAE1D00D}" type="datetime1">
              <a:rPr lang="en-US" smtClean="0"/>
              <a:t>11/21/2024</a:t>
            </a:fld>
            <a:endParaRPr lang="en-US"/>
          </a:p>
        </p:txBody>
      </p:sp>
      <p:sp>
        <p:nvSpPr>
          <p:cNvPr id="12" name="Slide Number Placeholder 11"/>
          <p:cNvSpPr>
            <a:spLocks noGrp="1"/>
          </p:cNvSpPr>
          <p:nvPr>
            <p:ph type="sldNum" sz="quarter" idx="16"/>
          </p:nvPr>
        </p:nvSpPr>
        <p:spPr/>
        <p:txBody>
          <a:bodyPr rtlCol="0"/>
          <a:lstStyle/>
          <a:p>
            <a:fld id="{3EF80EFA-36AE-410C-A1D3-AA024E16FD9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020990-BCE6-4A51-9104-D431A1681F6D}" type="datetime1">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6C840-1E64-4F7D-882E-3B658FE16AC6}" type="datetime1">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EF80EFA-36AE-410C-A1D3-AA024E16FD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8FBA90-710D-4A44-BD8A-1D5F0F896B14}" type="datetime1">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9BA527D-B936-4D76-B4E1-46DB8C117D93}" type="datetime1">
              <a:rPr lang="en-US" smtClean="0"/>
              <a:t>11/21/2024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EF80EFA-36AE-410C-A1D3-AA024E16FD9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B0AB4E4-AF31-4534-B2FF-F14028B71C39}" type="datetime1">
              <a:rPr lang="en-US" smtClean="0"/>
              <a:t>11/21/2024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EF80EFA-36AE-410C-A1D3-AA024E16FD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660" y="3491549"/>
            <a:ext cx="7498080" cy="1219200"/>
          </a:xfrm>
        </p:spPr>
        <p:txBody>
          <a:bodyPr>
            <a:normAutofit fontScale="90000"/>
          </a:bodyPr>
          <a:lstStyle/>
          <a:p>
            <a:pPr algn="ctr"/>
            <a:r>
              <a:rPr lang="en-US" b="1" dirty="0" smtClean="0"/>
              <a:t>CPU </a:t>
            </a:r>
            <a:r>
              <a:rPr lang="en-US" b="1" dirty="0"/>
              <a:t>Scheduling and Deadlock</a:t>
            </a:r>
          </a:p>
        </p:txBody>
      </p:sp>
      <p:sp>
        <p:nvSpPr>
          <p:cNvPr id="3" name="Subtitle 2"/>
          <p:cNvSpPr>
            <a:spLocks noGrp="1"/>
          </p:cNvSpPr>
          <p:nvPr>
            <p:ph type="subTitle" idx="1"/>
          </p:nvPr>
        </p:nvSpPr>
        <p:spPr/>
        <p:txBody>
          <a:bodyPr>
            <a:normAutofit fontScale="92500"/>
          </a:bodyPr>
          <a:lstStyle/>
          <a:p>
            <a:r>
              <a:rPr lang="en-US" dirty="0" smtClean="0"/>
              <a:t>CA_OS- CH5 – </a:t>
            </a:r>
            <a:r>
              <a:rPr lang="en-US" sz="2800" b="1" dirty="0"/>
              <a:t>CPU Scheduling and Deadlock</a:t>
            </a:r>
            <a:r>
              <a:rPr lang="en-US" dirty="0" smtClean="0"/>
              <a:t>	</a:t>
            </a:r>
            <a:endParaRPr lang="en-US" dirty="0"/>
          </a:p>
        </p:txBody>
      </p:sp>
      <p:sp>
        <p:nvSpPr>
          <p:cNvPr id="4" name="Title 1"/>
          <p:cNvSpPr txBox="1">
            <a:spLocks/>
          </p:cNvSpPr>
          <p:nvPr/>
        </p:nvSpPr>
        <p:spPr>
          <a:xfrm>
            <a:off x="1219200" y="1524000"/>
            <a:ext cx="6477000" cy="18288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smtClean="0">
                <a:ln>
                  <a:noFill/>
                </a:ln>
                <a:solidFill>
                  <a:schemeClr val="tx2"/>
                </a:solidFill>
                <a:effectLst/>
                <a:uLnTx/>
                <a:uFillTx/>
                <a:latin typeface="+mj-lt"/>
                <a:ea typeface="+mj-ea"/>
                <a:cs typeface="+mj-cs"/>
              </a:rPr>
              <a:t>Chapter Five</a:t>
            </a:r>
            <a:endParaRPr kumimoji="0" lang="en-US" sz="4400" b="0" i="0" u="none" strike="noStrike" kern="1200" cap="all" spc="0" normalizeH="0" baseline="0" noProof="0" dirty="0">
              <a:ln>
                <a:noFill/>
              </a:ln>
              <a:solidFill>
                <a:schemeClr val="tx2"/>
              </a:solidFill>
              <a:effectLst/>
              <a:uLnTx/>
              <a:uFillTx/>
              <a:latin typeface="+mj-lt"/>
              <a:ea typeface="+mj-ea"/>
              <a:cs typeface="+mj-cs"/>
            </a:endParaRPr>
          </a:p>
        </p:txBody>
      </p:sp>
      <p:sp>
        <p:nvSpPr>
          <p:cNvPr id="5" name="Date Placeholder 4"/>
          <p:cNvSpPr>
            <a:spLocks noGrp="1"/>
          </p:cNvSpPr>
          <p:nvPr>
            <p:ph type="dt" sz="half" idx="10"/>
          </p:nvPr>
        </p:nvSpPr>
        <p:spPr/>
        <p:txBody>
          <a:bodyPr/>
          <a:lstStyle/>
          <a:p>
            <a:fld id="{E3147A4E-379A-45CB-AEC7-4E1F12A62B74}" type="datetime1">
              <a:rPr lang="en-US" smtClean="0"/>
              <a:t>11/21/2024</a:t>
            </a:fld>
            <a:endParaRPr lang="en-US"/>
          </a:p>
        </p:txBody>
      </p:sp>
      <p:sp>
        <p:nvSpPr>
          <p:cNvPr id="6" name="Slide Number Placeholder 5"/>
          <p:cNvSpPr>
            <a:spLocks noGrp="1"/>
          </p:cNvSpPr>
          <p:nvPr>
            <p:ph type="sldNum" sz="quarter" idx="12"/>
          </p:nvPr>
        </p:nvSpPr>
        <p:spPr/>
        <p:txBody>
          <a:bodyPr/>
          <a:lstStyle/>
          <a:p>
            <a:fld id="{3EF80EFA-36AE-410C-A1D3-AA024E16FD9D}" type="slidenum">
              <a:rPr lang="en-US" smtClean="0"/>
              <a:pPr/>
              <a:t>1</a:t>
            </a:fld>
            <a:endParaRPr lang="en-US"/>
          </a:p>
        </p:txBody>
      </p:sp>
      <p:pic>
        <p:nvPicPr>
          <p:cNvPr id="7" name="Picture 6" descr="Addis_Ababa_University_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821" y="228600"/>
            <a:ext cx="1808163" cy="2057400"/>
          </a:xfrm>
          <a:prstGeom prst="rect">
            <a:avLst/>
          </a:prstGeom>
          <a:noFill/>
          <a:ln>
            <a:noFill/>
          </a:ln>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bwMode="auto">
          <a:xfrm>
            <a:off x="6781800" y="609600"/>
            <a:ext cx="2203704" cy="138391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10</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20000"/>
          </a:bodyPr>
          <a:lstStyle/>
          <a:p>
            <a:r>
              <a:rPr lang="en-US" b="1" dirty="0"/>
              <a:t>CPU </a:t>
            </a:r>
            <a:r>
              <a:rPr lang="en-US" b="1" dirty="0" smtClean="0"/>
              <a:t>Scheduling/ Performance Criteria</a:t>
            </a:r>
          </a:p>
          <a:p>
            <a:pPr lvl="1"/>
            <a:r>
              <a:rPr lang="en-US" dirty="0"/>
              <a:t>There are several different criteria to consider when trying to select the "best" scheduling algorithm for a particular situation and environment, including: </a:t>
            </a:r>
            <a:endParaRPr lang="en-US" b="1" dirty="0" smtClean="0"/>
          </a:p>
          <a:p>
            <a:pPr lvl="2"/>
            <a:r>
              <a:rPr lang="en-US" b="1" dirty="0"/>
              <a:t>CPU utilization </a:t>
            </a:r>
            <a:r>
              <a:rPr lang="en-US" dirty="0"/>
              <a:t>– keep the CPU as busy as possible</a:t>
            </a:r>
          </a:p>
          <a:p>
            <a:pPr lvl="2"/>
            <a:r>
              <a:rPr lang="en-US" b="1" dirty="0"/>
              <a:t>Throughput</a:t>
            </a:r>
            <a:r>
              <a:rPr lang="en-US" dirty="0"/>
              <a:t> – # of processes that complete their execution per time unit</a:t>
            </a:r>
          </a:p>
          <a:p>
            <a:pPr lvl="2"/>
            <a:r>
              <a:rPr lang="en-US" b="1" dirty="0"/>
              <a:t>Turnaround time </a:t>
            </a:r>
            <a:r>
              <a:rPr lang="en-US" dirty="0"/>
              <a:t>– The interval from the time of submission of a process to the time of completion.</a:t>
            </a:r>
          </a:p>
          <a:p>
            <a:pPr lvl="3"/>
            <a:r>
              <a:rPr lang="en-US" dirty="0"/>
              <a:t>Sum of the periods spent waiting to get into memory, waiting in the ready queue, executing on the CPU, and doing I/O.</a:t>
            </a:r>
          </a:p>
          <a:p>
            <a:pPr lvl="2"/>
            <a:r>
              <a:rPr lang="en-US" b="1" dirty="0"/>
              <a:t>Waiting time </a:t>
            </a:r>
            <a:r>
              <a:rPr lang="en-US" dirty="0"/>
              <a:t>– amount of time a process has been waiting in the ready queue</a:t>
            </a:r>
          </a:p>
          <a:p>
            <a:pPr lvl="2"/>
            <a:r>
              <a:rPr lang="en-US" b="1" dirty="0"/>
              <a:t>Response time </a:t>
            </a:r>
            <a:r>
              <a:rPr lang="en-US" dirty="0"/>
              <a:t>– amount of time it takes from when a request was submitted until the first response is produced, not output  (for time-sharing environment</a:t>
            </a:r>
            <a:r>
              <a:rPr lang="en-US" dirty="0" smtClean="0"/>
              <a:t>)</a:t>
            </a:r>
            <a:endParaRPr lang="en-US" dirty="0"/>
          </a:p>
        </p:txBody>
      </p:sp>
    </p:spTree>
    <p:extLst>
      <p:ext uri="{BB962C8B-B14F-4D97-AF65-F5344CB8AC3E}">
        <p14:creationId xmlns:p14="http://schemas.microsoft.com/office/powerpoint/2010/main" val="377304561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100</a:t>
            </a:fld>
            <a:endParaRPr lang="en-US"/>
          </a:p>
        </p:txBody>
      </p:sp>
      <p:sp>
        <p:nvSpPr>
          <p:cNvPr id="5" name="Content Placeholder 4"/>
          <p:cNvSpPr>
            <a:spLocks noGrp="1"/>
          </p:cNvSpPr>
          <p:nvPr>
            <p:ph sz="quarter" idx="1"/>
          </p:nvPr>
        </p:nvSpPr>
        <p:spPr/>
        <p:txBody>
          <a:bodyPr>
            <a:normAutofit fontScale="92500" lnSpcReduction="20000"/>
          </a:bodyPr>
          <a:lstStyle/>
          <a:p>
            <a:r>
              <a:rPr lang="en-US" b="1" dirty="0"/>
              <a:t>Deadlock Recovery:</a:t>
            </a:r>
          </a:p>
          <a:p>
            <a:pPr lvl="1"/>
            <a:r>
              <a:rPr lang="en-US" dirty="0"/>
              <a:t>Once a deadlock is detected, the system must recover by taking action, which could involve:</a:t>
            </a:r>
          </a:p>
          <a:p>
            <a:pPr lvl="2"/>
            <a:r>
              <a:rPr lang="en-US" b="1" dirty="0" smtClean="0"/>
              <a:t>Process </a:t>
            </a:r>
            <a:r>
              <a:rPr lang="en-US" b="1" dirty="0"/>
              <a:t>Termination:</a:t>
            </a:r>
          </a:p>
          <a:p>
            <a:pPr lvl="3"/>
            <a:r>
              <a:rPr lang="en-US" dirty="0"/>
              <a:t>Abort a process: Kill one or more processes in the deadlock cycle.</a:t>
            </a:r>
          </a:p>
          <a:p>
            <a:pPr lvl="3"/>
            <a:r>
              <a:rPr lang="en-US" dirty="0"/>
              <a:t>Rollback a process: Roll back the process to a safe state to release resources</a:t>
            </a:r>
            <a:r>
              <a:rPr lang="en-US" dirty="0" smtClean="0"/>
              <a:t>.</a:t>
            </a:r>
          </a:p>
          <a:p>
            <a:pPr lvl="3"/>
            <a:r>
              <a:rPr lang="en-US" dirty="0"/>
              <a:t>In which order should we choose to abort?</a:t>
            </a:r>
          </a:p>
          <a:p>
            <a:pPr lvl="4"/>
            <a:r>
              <a:rPr lang="en-US" dirty="0"/>
              <a:t>Priority of the process</a:t>
            </a:r>
          </a:p>
          <a:p>
            <a:pPr lvl="4"/>
            <a:r>
              <a:rPr lang="en-US" dirty="0"/>
              <a:t>How long process has computed, and how much longer to completion</a:t>
            </a:r>
          </a:p>
          <a:p>
            <a:pPr lvl="4"/>
            <a:r>
              <a:rPr lang="en-US" dirty="0"/>
              <a:t>Resources the process has used</a:t>
            </a:r>
          </a:p>
          <a:p>
            <a:pPr lvl="4"/>
            <a:r>
              <a:rPr lang="en-US" dirty="0"/>
              <a:t>Resources process needs to complete</a:t>
            </a:r>
          </a:p>
          <a:p>
            <a:pPr lvl="4"/>
            <a:r>
              <a:rPr lang="en-US" dirty="0"/>
              <a:t>How many processes will need to be terminated</a:t>
            </a:r>
          </a:p>
          <a:p>
            <a:pPr lvl="4"/>
            <a:r>
              <a:rPr lang="en-US" dirty="0"/>
              <a:t>Is process interactive or batch?</a:t>
            </a:r>
          </a:p>
          <a:p>
            <a:pPr lvl="3"/>
            <a:endParaRPr lang="en-US" dirty="0"/>
          </a:p>
        </p:txBody>
      </p:sp>
    </p:spTree>
    <p:extLst>
      <p:ext uri="{BB962C8B-B14F-4D97-AF65-F5344CB8AC3E}">
        <p14:creationId xmlns:p14="http://schemas.microsoft.com/office/powerpoint/2010/main" val="21396790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101</a:t>
            </a:fld>
            <a:endParaRPr lang="en-US"/>
          </a:p>
        </p:txBody>
      </p:sp>
      <p:sp>
        <p:nvSpPr>
          <p:cNvPr id="5" name="Content Placeholder 4"/>
          <p:cNvSpPr>
            <a:spLocks noGrp="1"/>
          </p:cNvSpPr>
          <p:nvPr>
            <p:ph sz="quarter" idx="1"/>
          </p:nvPr>
        </p:nvSpPr>
        <p:spPr/>
        <p:txBody>
          <a:bodyPr/>
          <a:lstStyle/>
          <a:p>
            <a:pPr lvl="2"/>
            <a:r>
              <a:rPr lang="en-US" b="1" dirty="0"/>
              <a:t>Resource Preemption:</a:t>
            </a:r>
          </a:p>
          <a:p>
            <a:pPr lvl="3"/>
            <a:r>
              <a:rPr lang="en-US" dirty="0"/>
              <a:t>Forcefully take resources away from processes in the cycle and allocate them to others.</a:t>
            </a:r>
          </a:p>
          <a:p>
            <a:pPr lvl="3"/>
            <a:r>
              <a:rPr lang="en-US" dirty="0"/>
              <a:t>This requires carefully selecting which resources to preempt to avoid further complications</a:t>
            </a:r>
            <a:r>
              <a:rPr lang="en-US" dirty="0" smtClean="0"/>
              <a:t>.</a:t>
            </a:r>
          </a:p>
          <a:p>
            <a:pPr lvl="3"/>
            <a:r>
              <a:rPr lang="en-US" dirty="0"/>
              <a:t>Issues that need to be addressed in this approach:</a:t>
            </a:r>
          </a:p>
          <a:p>
            <a:pPr lvl="4"/>
            <a:r>
              <a:rPr lang="en-US" b="1" dirty="0"/>
              <a:t>Selecting a victim</a:t>
            </a:r>
            <a:r>
              <a:rPr lang="en-US" dirty="0"/>
              <a:t>: Which resources and which processes are to be preempted?</a:t>
            </a:r>
          </a:p>
          <a:p>
            <a:pPr lvl="4"/>
            <a:r>
              <a:rPr lang="en-US" b="1" dirty="0"/>
              <a:t>Rollback</a:t>
            </a:r>
            <a:r>
              <a:rPr lang="en-US" dirty="0"/>
              <a:t> – return process to some safe state and restart it from that state</a:t>
            </a:r>
          </a:p>
          <a:p>
            <a:pPr lvl="4"/>
            <a:r>
              <a:rPr lang="en-US" b="1" dirty="0"/>
              <a:t>Starvation</a:t>
            </a:r>
            <a:r>
              <a:rPr lang="en-US" dirty="0"/>
              <a:t> – same process may always be picked as </a:t>
            </a:r>
            <a:r>
              <a:rPr lang="en-US" dirty="0" smtClean="0"/>
              <a:t>victim</a:t>
            </a:r>
            <a:endParaRPr lang="en-US" dirty="0"/>
          </a:p>
          <a:p>
            <a:pPr lvl="2"/>
            <a:endParaRPr lang="en-US" dirty="0"/>
          </a:p>
        </p:txBody>
      </p:sp>
    </p:spTree>
    <p:extLst>
      <p:ext uri="{BB962C8B-B14F-4D97-AF65-F5344CB8AC3E}">
        <p14:creationId xmlns:p14="http://schemas.microsoft.com/office/powerpoint/2010/main" val="41254184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BF9166D-4EFA-4098-A866-49158D66C957}"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102</a:t>
            </a:fld>
            <a:endParaRPr lang="en-US"/>
          </a:p>
        </p:txBody>
      </p:sp>
      <p:sp>
        <p:nvSpPr>
          <p:cNvPr id="5" name="Content Placeholder 4"/>
          <p:cNvSpPr>
            <a:spLocks noGrp="1"/>
          </p:cNvSpPr>
          <p:nvPr>
            <p:ph sz="quarter" idx="1"/>
          </p:nvPr>
        </p:nvSpPr>
        <p:spPr>
          <a:xfrm>
            <a:off x="533400" y="2514600"/>
            <a:ext cx="8153400" cy="1981200"/>
          </a:xfrm>
        </p:spPr>
        <p:txBody>
          <a:bodyPr>
            <a:noAutofit/>
          </a:bodyPr>
          <a:lstStyle/>
          <a:p>
            <a:pPr algn="ctr">
              <a:buNone/>
            </a:pPr>
            <a:r>
              <a:rPr lang="en-US" sz="11500" dirty="0" smtClean="0"/>
              <a:t>Questions?</a:t>
            </a:r>
            <a:endParaRPr lang="en-US" sz="115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Assignment-3</a:t>
            </a:r>
            <a:endParaRPr lang="en-US" b="1"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103</a:t>
            </a:fld>
            <a:endParaRPr lang="en-US"/>
          </a:p>
        </p:txBody>
      </p:sp>
      <p:sp>
        <p:nvSpPr>
          <p:cNvPr id="5" name="Content Placeholder 4"/>
          <p:cNvSpPr>
            <a:spLocks noGrp="1"/>
          </p:cNvSpPr>
          <p:nvPr>
            <p:ph sz="quarter" idx="1"/>
          </p:nvPr>
        </p:nvSpPr>
        <p:spPr/>
        <p:txBody>
          <a:bodyPr>
            <a:normAutofit fontScale="92500" lnSpcReduction="20000"/>
          </a:bodyPr>
          <a:lstStyle/>
          <a:p>
            <a:r>
              <a:rPr lang="en-US" b="1" dirty="0" smtClean="0"/>
              <a:t>Topics</a:t>
            </a:r>
            <a:r>
              <a:rPr lang="en-US" b="1" dirty="0"/>
              <a:t>:</a:t>
            </a:r>
          </a:p>
          <a:p>
            <a:pPr lvl="1" fontAlgn="base"/>
            <a:r>
              <a:rPr lang="en-US" b="1" dirty="0"/>
              <a:t>Multiple-Processor </a:t>
            </a:r>
            <a:r>
              <a:rPr lang="en-US" b="1" dirty="0" smtClean="0"/>
              <a:t>Scheduling</a:t>
            </a:r>
            <a:endParaRPr lang="en-US" b="1" dirty="0"/>
          </a:p>
          <a:p>
            <a:pPr lvl="2" fontAlgn="base"/>
            <a:r>
              <a:rPr lang="en-US" dirty="0"/>
              <a:t>In systems containing more than one processor, multiple-processor scheduling addresses task allocations to multiple CPUs. </a:t>
            </a:r>
            <a:endParaRPr lang="en-US" dirty="0" smtClean="0"/>
          </a:p>
          <a:p>
            <a:pPr lvl="2" fontAlgn="base"/>
            <a:r>
              <a:rPr lang="en-US" dirty="0"/>
              <a:t>Characteristics of Multiple-Processor </a:t>
            </a:r>
            <a:r>
              <a:rPr lang="en-US" dirty="0" smtClean="0"/>
              <a:t>Scheduling, Challenges </a:t>
            </a:r>
            <a:r>
              <a:rPr lang="en-US" dirty="0"/>
              <a:t>and </a:t>
            </a:r>
            <a:r>
              <a:rPr lang="en-US" dirty="0" smtClean="0"/>
              <a:t>Advantages, Scheduling </a:t>
            </a:r>
            <a:r>
              <a:rPr lang="en-US" dirty="0"/>
              <a:t>Algorithms for Multiple Processors</a:t>
            </a:r>
          </a:p>
          <a:p>
            <a:pPr lvl="1"/>
            <a:r>
              <a:rPr lang="en-US" b="1" dirty="0" smtClean="0"/>
              <a:t>Algorithm </a:t>
            </a:r>
            <a:r>
              <a:rPr lang="en-US" b="1" dirty="0"/>
              <a:t>evaluation methods:</a:t>
            </a:r>
          </a:p>
          <a:p>
            <a:pPr lvl="2"/>
            <a:r>
              <a:rPr lang="en-US" dirty="0"/>
              <a:t>Deterministic </a:t>
            </a:r>
            <a:r>
              <a:rPr lang="en-US" dirty="0" smtClean="0"/>
              <a:t>modeling, Queuing models, Simulation, implementation  . . .</a:t>
            </a:r>
            <a:endParaRPr lang="en-US" dirty="0"/>
          </a:p>
          <a:p>
            <a:r>
              <a:rPr lang="en-US" b="1" dirty="0" smtClean="0"/>
              <a:t>Note</a:t>
            </a:r>
          </a:p>
          <a:p>
            <a:pPr lvl="1"/>
            <a:r>
              <a:rPr lang="en-US" dirty="0"/>
              <a:t>You are required to prepare a </a:t>
            </a:r>
            <a:r>
              <a:rPr lang="en-US" b="1" dirty="0"/>
              <a:t>10-minute presentation</a:t>
            </a:r>
            <a:r>
              <a:rPr lang="en-US" dirty="0"/>
              <a:t> covering the </a:t>
            </a:r>
            <a:r>
              <a:rPr lang="en-US" dirty="0" smtClean="0"/>
              <a:t>above topics. </a:t>
            </a:r>
            <a:r>
              <a:rPr lang="en-US" dirty="0"/>
              <a:t>Please ensure that your presentation consists of a maximum of </a:t>
            </a:r>
            <a:r>
              <a:rPr lang="en-US" b="1" dirty="0"/>
              <a:t>10 slides</a:t>
            </a:r>
            <a:r>
              <a:rPr lang="en-US" dirty="0" smtClean="0"/>
              <a:t>.</a:t>
            </a:r>
            <a:endParaRPr lang="en-US" dirty="0"/>
          </a:p>
        </p:txBody>
      </p:sp>
    </p:spTree>
    <p:extLst>
      <p:ext uri="{BB962C8B-B14F-4D97-AF65-F5344CB8AC3E}">
        <p14:creationId xmlns:p14="http://schemas.microsoft.com/office/powerpoint/2010/main" val="40717025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6ECC91B-2E46-418E-8BE4-2049C399741F}"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104</a:t>
            </a:fld>
            <a:endParaRPr lang="en-US"/>
          </a:p>
        </p:txBody>
      </p:sp>
      <p:sp>
        <p:nvSpPr>
          <p:cNvPr id="5" name="Content Placeholder 4"/>
          <p:cNvSpPr>
            <a:spLocks noGrp="1"/>
          </p:cNvSpPr>
          <p:nvPr>
            <p:ph sz="quarter" idx="1"/>
          </p:nvPr>
        </p:nvSpPr>
        <p:spPr>
          <a:xfrm>
            <a:off x="533400" y="2514600"/>
            <a:ext cx="8153400" cy="1981200"/>
          </a:xfrm>
        </p:spPr>
        <p:txBody>
          <a:bodyPr>
            <a:noAutofit/>
          </a:bodyPr>
          <a:lstStyle/>
          <a:p>
            <a:pPr>
              <a:buNone/>
            </a:pPr>
            <a:r>
              <a:rPr lang="en-US" sz="11500" dirty="0" smtClean="0"/>
              <a:t>   Thank You</a:t>
            </a:r>
            <a:endParaRPr lang="en-US" sz="11500" dirty="0"/>
          </a:p>
        </p:txBody>
      </p:sp>
    </p:spTree>
    <p:extLst>
      <p:ext uri="{BB962C8B-B14F-4D97-AF65-F5344CB8AC3E}">
        <p14:creationId xmlns:p14="http://schemas.microsoft.com/office/powerpoint/2010/main" val="3317287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11</a:t>
            </a:fld>
            <a:endParaRPr lang="en-US"/>
          </a:p>
        </p:txBody>
      </p:sp>
      <p:sp>
        <p:nvSpPr>
          <p:cNvPr id="5" name="Content Placeholder 4"/>
          <p:cNvSpPr>
            <a:spLocks noGrp="1"/>
          </p:cNvSpPr>
          <p:nvPr>
            <p:ph sz="quarter" idx="1"/>
          </p:nvPr>
        </p:nvSpPr>
        <p:spPr/>
        <p:txBody>
          <a:bodyPr>
            <a:normAutofit/>
          </a:bodyPr>
          <a:lstStyle/>
          <a:p>
            <a:r>
              <a:rPr lang="en-US" b="1" dirty="0"/>
              <a:t>Different Systems, Different </a:t>
            </a:r>
            <a:r>
              <a:rPr lang="en-US" b="1" dirty="0" smtClean="0"/>
              <a:t>Focuses</a:t>
            </a:r>
          </a:p>
          <a:p>
            <a:pPr lvl="1"/>
            <a:r>
              <a:rPr lang="en-US" b="1" dirty="0"/>
              <a:t>Batch Systems </a:t>
            </a:r>
            <a:r>
              <a:rPr lang="en-US" dirty="0"/>
              <a:t>(e.g., billing, accounts receivable, accounts payable, etc.)</a:t>
            </a:r>
          </a:p>
          <a:p>
            <a:pPr lvl="2"/>
            <a:r>
              <a:rPr lang="en-US" dirty="0"/>
              <a:t>Max throughput, max CPU utilization</a:t>
            </a:r>
          </a:p>
          <a:p>
            <a:pPr lvl="1"/>
            <a:r>
              <a:rPr lang="en-US" b="1" dirty="0"/>
              <a:t>Interactive Systems </a:t>
            </a:r>
            <a:r>
              <a:rPr lang="en-US" dirty="0"/>
              <a:t>(e.g., our PC)</a:t>
            </a:r>
          </a:p>
          <a:p>
            <a:pPr lvl="2"/>
            <a:r>
              <a:rPr lang="en-US" dirty="0"/>
              <a:t>Min. response time</a:t>
            </a:r>
          </a:p>
          <a:p>
            <a:pPr lvl="1"/>
            <a:r>
              <a:rPr lang="en-US" b="1" dirty="0"/>
              <a:t>Real-time system </a:t>
            </a:r>
            <a:r>
              <a:rPr lang="en-US" dirty="0"/>
              <a:t>(e.g., airplane, Flight Control has strictly higher priority than Environmental Control)</a:t>
            </a:r>
          </a:p>
          <a:p>
            <a:pPr lvl="2"/>
            <a:r>
              <a:rPr lang="en-US" dirty="0"/>
              <a:t>Priority, meeting </a:t>
            </a:r>
            <a:r>
              <a:rPr lang="en-US" dirty="0" smtClean="0"/>
              <a:t>deadlines</a:t>
            </a:r>
            <a:endParaRPr lang="en-US" dirty="0"/>
          </a:p>
        </p:txBody>
      </p:sp>
    </p:spTree>
    <p:extLst>
      <p:ext uri="{BB962C8B-B14F-4D97-AF65-F5344CB8AC3E}">
        <p14:creationId xmlns:p14="http://schemas.microsoft.com/office/powerpoint/2010/main" val="3359398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CH-5 Contents</a:t>
            </a:r>
            <a:endParaRPr lang="en-US" dirty="0"/>
          </a:p>
        </p:txBody>
      </p:sp>
      <p:sp>
        <p:nvSpPr>
          <p:cNvPr id="3" name="Date Placeholder 2"/>
          <p:cNvSpPr>
            <a:spLocks noGrp="1"/>
          </p:cNvSpPr>
          <p:nvPr>
            <p:ph type="dt" sz="half" idx="10"/>
          </p:nvPr>
        </p:nvSpPr>
        <p:spPr/>
        <p:txBody>
          <a:bodyPr/>
          <a:lstStyle/>
          <a:p>
            <a:fld id="{239B0A09-F3DA-453F-A668-19061CC9F673}"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12</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Introduction</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CPU scheduling objectives and criteria</a:t>
            </a:r>
          </a:p>
          <a:p>
            <a:pPr marL="514350" lvl="1" indent="-514350">
              <a:spcBef>
                <a:spcPts val="700"/>
              </a:spcBef>
              <a:buClr>
                <a:schemeClr val="accent2"/>
              </a:buClr>
              <a:buSzPct val="60000"/>
              <a:buFont typeface="+mj-lt"/>
              <a:buAutoNum type="arabicPeriod"/>
            </a:pPr>
            <a:r>
              <a:rPr lang="en-US" sz="3000" dirty="0"/>
              <a:t>Scheduling algorithms</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Algorithms Evaluation</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Deadlocks</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Methods for handling </a:t>
            </a:r>
            <a:r>
              <a:rPr lang="en-US" sz="3000" dirty="0" smtClean="0">
                <a:solidFill>
                  <a:schemeClr val="bg1">
                    <a:lumMod val="85000"/>
                  </a:schemeClr>
                </a:solidFill>
              </a:rPr>
              <a:t>deadlocks</a:t>
            </a:r>
          </a:p>
        </p:txBody>
      </p:sp>
    </p:spTree>
    <p:extLst>
      <p:ext uri="{BB962C8B-B14F-4D97-AF65-F5344CB8AC3E}">
        <p14:creationId xmlns:p14="http://schemas.microsoft.com/office/powerpoint/2010/main" val="1448870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Scheduling A</a:t>
            </a:r>
            <a:r>
              <a:rPr lang="en-US" b="1" dirty="0" smtClean="0"/>
              <a:t>lgorithms</a:t>
            </a:r>
            <a:endParaRPr lang="en-US" b="1"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13</a:t>
            </a:fld>
            <a:endParaRPr lang="en-US"/>
          </a:p>
        </p:txBody>
      </p:sp>
      <p:sp>
        <p:nvSpPr>
          <p:cNvPr id="5" name="Content Placeholder 4"/>
          <p:cNvSpPr>
            <a:spLocks noGrp="1"/>
          </p:cNvSpPr>
          <p:nvPr>
            <p:ph sz="quarter" idx="1"/>
          </p:nvPr>
        </p:nvSpPr>
        <p:spPr/>
        <p:txBody>
          <a:bodyPr>
            <a:normAutofit fontScale="85000" lnSpcReduction="20000"/>
          </a:bodyPr>
          <a:lstStyle/>
          <a:p>
            <a:pPr marL="514350" indent="-514350">
              <a:buFont typeface="+mj-lt"/>
              <a:buAutoNum type="arabicPeriod"/>
            </a:pPr>
            <a:r>
              <a:rPr lang="en-US" dirty="0" smtClean="0"/>
              <a:t>First </a:t>
            </a:r>
            <a:r>
              <a:rPr lang="en-US" dirty="0"/>
              <a:t>Come First Serve (FCFS)</a:t>
            </a:r>
          </a:p>
          <a:p>
            <a:pPr marL="514350" indent="-514350">
              <a:buFont typeface="+mj-lt"/>
              <a:buAutoNum type="arabicPeriod"/>
            </a:pPr>
            <a:r>
              <a:rPr lang="en-US" dirty="0"/>
              <a:t>Short Job First (SJF)</a:t>
            </a:r>
          </a:p>
          <a:p>
            <a:pPr marL="514350" indent="-514350">
              <a:buFont typeface="+mj-lt"/>
              <a:buAutoNum type="arabicPeriod"/>
            </a:pPr>
            <a:r>
              <a:rPr lang="en-US" dirty="0" smtClean="0"/>
              <a:t>Shortest Remaining Time First(SRTF)</a:t>
            </a:r>
          </a:p>
          <a:p>
            <a:pPr marL="514350" indent="-514350">
              <a:buFont typeface="+mj-lt"/>
              <a:buAutoNum type="arabicPeriod"/>
            </a:pPr>
            <a:endParaRPr lang="en-US" dirty="0"/>
          </a:p>
          <a:p>
            <a:pPr marL="514350" indent="-514350">
              <a:buFont typeface="+mj-lt"/>
              <a:buAutoNum type="arabicPeriod"/>
            </a:pPr>
            <a:r>
              <a:rPr lang="en-US" dirty="0" smtClean="0"/>
              <a:t>Priority </a:t>
            </a:r>
            <a:r>
              <a:rPr lang="en-US" dirty="0"/>
              <a:t>Scheduling</a:t>
            </a:r>
          </a:p>
          <a:p>
            <a:pPr marL="514350" indent="-514350">
              <a:buFont typeface="+mj-lt"/>
              <a:buAutoNum type="arabicPeriod"/>
            </a:pPr>
            <a:r>
              <a:rPr lang="en-US" dirty="0"/>
              <a:t>Round Robin</a:t>
            </a:r>
          </a:p>
          <a:p>
            <a:pPr marL="514350" indent="-514350">
              <a:buFont typeface="+mj-lt"/>
              <a:buAutoNum type="arabicPeriod"/>
            </a:pPr>
            <a:r>
              <a:rPr lang="en-US" dirty="0" smtClean="0"/>
              <a:t>Multi-level Queue</a:t>
            </a:r>
          </a:p>
          <a:p>
            <a:pPr marL="514350" indent="-514350">
              <a:buFont typeface="+mj-lt"/>
              <a:buAutoNum type="arabicPeriod"/>
            </a:pPr>
            <a:r>
              <a:rPr lang="en-US" dirty="0" smtClean="0"/>
              <a:t>Multi-Level </a:t>
            </a:r>
            <a:r>
              <a:rPr lang="en-US" dirty="0"/>
              <a:t>Feedback</a:t>
            </a:r>
          </a:p>
          <a:p>
            <a:pPr marL="514350" indent="-514350">
              <a:buFont typeface="+mj-lt"/>
              <a:buAutoNum type="arabicPeriod"/>
            </a:pPr>
            <a:endParaRPr lang="en-US" dirty="0" smtClean="0"/>
          </a:p>
          <a:p>
            <a:pPr marL="514350" indent="-514350">
              <a:buFont typeface="+mj-lt"/>
              <a:buAutoNum type="arabicPeriod"/>
            </a:pPr>
            <a:r>
              <a:rPr lang="en-US" dirty="0" smtClean="0"/>
              <a:t>Rate </a:t>
            </a:r>
            <a:r>
              <a:rPr lang="en-US" dirty="0"/>
              <a:t>monotonic </a:t>
            </a:r>
            <a:r>
              <a:rPr lang="en-US" dirty="0" smtClean="0"/>
              <a:t>Scheduling</a:t>
            </a:r>
          </a:p>
          <a:p>
            <a:pPr marL="514350" indent="-514350">
              <a:buFont typeface="+mj-lt"/>
              <a:buAutoNum type="arabicPeriod"/>
            </a:pPr>
            <a:r>
              <a:rPr lang="en-US" dirty="0"/>
              <a:t>Earliest Deadline First </a:t>
            </a:r>
            <a:r>
              <a:rPr lang="en-US" dirty="0" smtClean="0"/>
              <a:t>Scheduling</a:t>
            </a:r>
            <a:endParaRPr lang="en-US" dirty="0"/>
          </a:p>
        </p:txBody>
      </p:sp>
      <p:sp>
        <p:nvSpPr>
          <p:cNvPr id="6" name="TextBox 5"/>
          <p:cNvSpPr txBox="1"/>
          <p:nvPr/>
        </p:nvSpPr>
        <p:spPr>
          <a:xfrm>
            <a:off x="6553200" y="1993791"/>
            <a:ext cx="1842772" cy="707886"/>
          </a:xfrm>
          <a:prstGeom prst="rect">
            <a:avLst/>
          </a:prstGeom>
          <a:noFill/>
        </p:spPr>
        <p:txBody>
          <a:bodyPr wrap="square" rtlCol="0">
            <a:spAutoFit/>
          </a:bodyPr>
          <a:lstStyle/>
          <a:p>
            <a:r>
              <a:rPr lang="en-US" sz="2000" b="1" i="1" dirty="0">
                <a:solidFill>
                  <a:srgbClr val="0070C0"/>
                </a:solidFill>
              </a:rPr>
              <a:t>Batch </a:t>
            </a:r>
          </a:p>
          <a:p>
            <a:r>
              <a:rPr lang="en-US" sz="2000" b="1" i="1" dirty="0">
                <a:solidFill>
                  <a:srgbClr val="0070C0"/>
                </a:solidFill>
              </a:rPr>
              <a:t>Systems</a:t>
            </a:r>
          </a:p>
        </p:txBody>
      </p:sp>
      <p:sp>
        <p:nvSpPr>
          <p:cNvPr id="7" name="Rectangle 6"/>
          <p:cNvSpPr/>
          <p:nvPr/>
        </p:nvSpPr>
        <p:spPr>
          <a:xfrm>
            <a:off x="457200" y="1600200"/>
            <a:ext cx="7644183" cy="1371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6535470" y="3635514"/>
            <a:ext cx="1277016" cy="707886"/>
          </a:xfrm>
          <a:prstGeom prst="rect">
            <a:avLst/>
          </a:prstGeom>
          <a:noFill/>
        </p:spPr>
        <p:txBody>
          <a:bodyPr wrap="none" rtlCol="0">
            <a:spAutoFit/>
          </a:bodyPr>
          <a:lstStyle/>
          <a:p>
            <a:r>
              <a:rPr lang="en-US" sz="2000" b="1" i="1" dirty="0">
                <a:solidFill>
                  <a:srgbClr val="FF0000"/>
                </a:solidFill>
              </a:rPr>
              <a:t>Interactive </a:t>
            </a:r>
          </a:p>
          <a:p>
            <a:r>
              <a:rPr lang="en-US" sz="2000" b="1" i="1" dirty="0">
                <a:solidFill>
                  <a:srgbClr val="FF0000"/>
                </a:solidFill>
              </a:rPr>
              <a:t>Systems</a:t>
            </a:r>
          </a:p>
        </p:txBody>
      </p:sp>
      <p:sp>
        <p:nvSpPr>
          <p:cNvPr id="9" name="Rectangle 8"/>
          <p:cNvSpPr/>
          <p:nvPr/>
        </p:nvSpPr>
        <p:spPr>
          <a:xfrm>
            <a:off x="457200" y="3200400"/>
            <a:ext cx="7644183" cy="1671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 name="TextBox 9"/>
          <p:cNvSpPr txBox="1"/>
          <p:nvPr/>
        </p:nvSpPr>
        <p:spPr>
          <a:xfrm>
            <a:off x="6553200" y="5159514"/>
            <a:ext cx="1112869" cy="707886"/>
          </a:xfrm>
          <a:prstGeom prst="rect">
            <a:avLst/>
          </a:prstGeom>
          <a:noFill/>
        </p:spPr>
        <p:txBody>
          <a:bodyPr wrap="none" rtlCol="0">
            <a:spAutoFit/>
          </a:bodyPr>
          <a:lstStyle/>
          <a:p>
            <a:r>
              <a:rPr lang="en-US" sz="2000" b="1" i="1" dirty="0">
                <a:solidFill>
                  <a:srgbClr val="00B050"/>
                </a:solidFill>
              </a:rPr>
              <a:t>Real-time</a:t>
            </a:r>
          </a:p>
          <a:p>
            <a:r>
              <a:rPr lang="en-US" sz="2000" b="1" i="1" dirty="0">
                <a:solidFill>
                  <a:srgbClr val="00B050"/>
                </a:solidFill>
              </a:rPr>
              <a:t>Systems</a:t>
            </a:r>
          </a:p>
        </p:txBody>
      </p:sp>
      <p:sp>
        <p:nvSpPr>
          <p:cNvPr id="11" name="Rectangle 10"/>
          <p:cNvSpPr/>
          <p:nvPr/>
        </p:nvSpPr>
        <p:spPr>
          <a:xfrm>
            <a:off x="508002" y="5024338"/>
            <a:ext cx="7593382" cy="9954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extLst>
      <p:ext uri="{BB962C8B-B14F-4D97-AF65-F5344CB8AC3E}">
        <p14:creationId xmlns:p14="http://schemas.microsoft.com/office/powerpoint/2010/main" val="2716075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14</a:t>
            </a:fld>
            <a:endParaRPr lang="en-US"/>
          </a:p>
        </p:txBody>
      </p:sp>
      <p:sp>
        <p:nvSpPr>
          <p:cNvPr id="5" name="Content Placeholder 4"/>
          <p:cNvSpPr>
            <a:spLocks noGrp="1"/>
          </p:cNvSpPr>
          <p:nvPr>
            <p:ph sz="quarter" idx="1"/>
          </p:nvPr>
        </p:nvSpPr>
        <p:spPr/>
        <p:txBody>
          <a:bodyPr>
            <a:normAutofit/>
          </a:bodyPr>
          <a:lstStyle/>
          <a:p>
            <a:r>
              <a:rPr lang="en-US" b="1" dirty="0"/>
              <a:t>Gantt Chart</a:t>
            </a:r>
            <a:endParaRPr lang="en-US" b="1" dirty="0" smtClean="0"/>
          </a:p>
          <a:p>
            <a:pPr lvl="1"/>
            <a:r>
              <a:rPr lang="en-US" dirty="0" smtClean="0"/>
              <a:t>A </a:t>
            </a:r>
            <a:r>
              <a:rPr lang="en-US" dirty="0"/>
              <a:t>visual </a:t>
            </a:r>
            <a:r>
              <a:rPr lang="en-US" dirty="0" smtClean="0"/>
              <a:t>representation that shows how </a:t>
            </a:r>
            <a:r>
              <a:rPr lang="en-US" dirty="0"/>
              <a:t>processes or jobs are scheduled and executed over time on the CPU.</a:t>
            </a:r>
          </a:p>
          <a:p>
            <a:pPr lvl="2"/>
            <a:r>
              <a:rPr lang="en-US" b="1" dirty="0" smtClean="0"/>
              <a:t>Example: </a:t>
            </a:r>
          </a:p>
          <a:p>
            <a:pPr lvl="3"/>
            <a:r>
              <a:rPr lang="en-US" dirty="0" smtClean="0"/>
              <a:t>Process A: 10 units of time</a:t>
            </a:r>
          </a:p>
          <a:p>
            <a:pPr lvl="3"/>
            <a:r>
              <a:rPr lang="en-US" dirty="0" smtClean="0"/>
              <a:t>Process B: 2 units of time</a:t>
            </a:r>
          </a:p>
          <a:p>
            <a:pPr lvl="3"/>
            <a:r>
              <a:rPr lang="en-US" dirty="0" smtClean="0"/>
              <a:t>Process C: 4 units of time</a:t>
            </a:r>
            <a:endParaRPr lang="en-US" dirty="0"/>
          </a:p>
          <a:p>
            <a:pPr marL="0" indent="0">
              <a:buNone/>
            </a:pPr>
            <a:endParaRPr lang="en-US" dirty="0"/>
          </a:p>
        </p:txBody>
      </p:sp>
      <p:grpSp>
        <p:nvGrpSpPr>
          <p:cNvPr id="6" name="Group 4"/>
          <p:cNvGrpSpPr/>
          <p:nvPr/>
        </p:nvGrpSpPr>
        <p:grpSpPr>
          <a:xfrm>
            <a:off x="358140" y="4724400"/>
            <a:ext cx="8420100" cy="903288"/>
            <a:chOff x="0" y="2208"/>
            <a:chExt cx="5304" cy="569"/>
          </a:xfrm>
        </p:grpSpPr>
        <p:sp>
          <p:nvSpPr>
            <p:cNvPr id="7" name="Rectangle 5"/>
            <p:cNvSpPr/>
            <p:nvPr/>
          </p:nvSpPr>
          <p:spPr>
            <a:xfrm>
              <a:off x="538" y="2208"/>
              <a:ext cx="292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sz="1801" dirty="0">
                  <a:latin typeface="Verdana" panose="020B0604030504040204" pitchFamily="34" charset="0"/>
                </a:rPr>
                <a:t>A</a:t>
              </a:r>
            </a:p>
          </p:txBody>
        </p:sp>
        <p:sp>
          <p:nvSpPr>
            <p:cNvPr id="8" name="Rectangle 6"/>
            <p:cNvSpPr/>
            <p:nvPr/>
          </p:nvSpPr>
          <p:spPr>
            <a:xfrm>
              <a:off x="3466" y="2208"/>
              <a:ext cx="528"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p>
              <a:pPr algn="ctr"/>
              <a:r>
                <a:rPr sz="1801" dirty="0">
                  <a:solidFill>
                    <a:schemeClr val="bg1"/>
                  </a:solidFill>
                  <a:latin typeface="Verdana" panose="020B0604030504040204" pitchFamily="34" charset="0"/>
                </a:rPr>
                <a:t>B</a:t>
              </a:r>
            </a:p>
          </p:txBody>
        </p:sp>
        <p:sp>
          <p:nvSpPr>
            <p:cNvPr id="9" name="Rectangle 7"/>
            <p:cNvSpPr/>
            <p:nvPr/>
          </p:nvSpPr>
          <p:spPr>
            <a:xfrm>
              <a:off x="3994" y="2208"/>
              <a:ext cx="1104" cy="24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algn="ctr"/>
              <a:r>
                <a:rPr sz="1801" dirty="0">
                  <a:solidFill>
                    <a:schemeClr val="bg1"/>
                  </a:solidFill>
                  <a:latin typeface="Verdana" panose="020B0604030504040204" pitchFamily="34" charset="0"/>
                </a:rPr>
                <a:t>C</a:t>
              </a:r>
            </a:p>
          </p:txBody>
        </p:sp>
        <p:sp>
          <p:nvSpPr>
            <p:cNvPr id="10" name="Line 8"/>
            <p:cNvSpPr/>
            <p:nvPr/>
          </p:nvSpPr>
          <p:spPr>
            <a:xfrm>
              <a:off x="538" y="2736"/>
              <a:ext cx="4560" cy="0"/>
            </a:xfrm>
            <a:prstGeom prst="line">
              <a:avLst/>
            </a:prstGeom>
            <a:ln w="38100" cap="flat" cmpd="sng">
              <a:solidFill>
                <a:schemeClr val="tx1"/>
              </a:solidFill>
              <a:prstDash val="solid"/>
              <a:headEnd type="none" w="med" len="med"/>
              <a:tailEnd type="triangle" w="med" len="med"/>
            </a:ln>
          </p:spPr>
        </p:sp>
        <p:sp>
          <p:nvSpPr>
            <p:cNvPr id="11" name="Text Box 9"/>
            <p:cNvSpPr txBox="1"/>
            <p:nvPr/>
          </p:nvSpPr>
          <p:spPr>
            <a:xfrm>
              <a:off x="0" y="2544"/>
              <a:ext cx="475" cy="233"/>
            </a:xfrm>
            <a:prstGeom prst="rect">
              <a:avLst/>
            </a:prstGeom>
            <a:noFill/>
            <a:ln w="9525">
              <a:noFill/>
            </a:ln>
          </p:spPr>
          <p:txBody>
            <a:bodyPr wrap="none">
              <a:spAutoFit/>
            </a:bodyPr>
            <a:lstStyle/>
            <a:p>
              <a:r>
                <a:rPr sz="1801" dirty="0">
                  <a:latin typeface="Verdana" panose="020B0604030504040204" pitchFamily="34" charset="0"/>
                </a:rPr>
                <a:t>Time</a:t>
              </a:r>
            </a:p>
          </p:txBody>
        </p:sp>
        <p:sp>
          <p:nvSpPr>
            <p:cNvPr id="12" name="Text Box 10"/>
            <p:cNvSpPr txBox="1"/>
            <p:nvPr/>
          </p:nvSpPr>
          <p:spPr>
            <a:xfrm>
              <a:off x="3322" y="2448"/>
              <a:ext cx="302" cy="233"/>
            </a:xfrm>
            <a:prstGeom prst="rect">
              <a:avLst/>
            </a:prstGeom>
            <a:noFill/>
            <a:ln w="9525">
              <a:noFill/>
            </a:ln>
          </p:spPr>
          <p:txBody>
            <a:bodyPr wrap="none">
              <a:spAutoFit/>
            </a:bodyPr>
            <a:lstStyle/>
            <a:p>
              <a:r>
                <a:rPr sz="1801" dirty="0">
                  <a:latin typeface="Verdana" panose="020B0604030504040204" pitchFamily="34" charset="0"/>
                </a:rPr>
                <a:t>10</a:t>
              </a:r>
            </a:p>
          </p:txBody>
        </p:sp>
        <p:sp>
          <p:nvSpPr>
            <p:cNvPr id="13" name="Text Box 11"/>
            <p:cNvSpPr txBox="1"/>
            <p:nvPr/>
          </p:nvSpPr>
          <p:spPr>
            <a:xfrm>
              <a:off x="3850" y="2448"/>
              <a:ext cx="302" cy="233"/>
            </a:xfrm>
            <a:prstGeom prst="rect">
              <a:avLst/>
            </a:prstGeom>
            <a:noFill/>
            <a:ln w="9525">
              <a:noFill/>
            </a:ln>
          </p:spPr>
          <p:txBody>
            <a:bodyPr wrap="none">
              <a:spAutoFit/>
            </a:bodyPr>
            <a:lstStyle/>
            <a:p>
              <a:r>
                <a:rPr sz="1801" dirty="0">
                  <a:latin typeface="Verdana" panose="020B0604030504040204" pitchFamily="34" charset="0"/>
                </a:rPr>
                <a:t>12</a:t>
              </a:r>
            </a:p>
          </p:txBody>
        </p:sp>
        <p:sp>
          <p:nvSpPr>
            <p:cNvPr id="14" name="Text Box 12"/>
            <p:cNvSpPr txBox="1"/>
            <p:nvPr/>
          </p:nvSpPr>
          <p:spPr>
            <a:xfrm>
              <a:off x="5002" y="2448"/>
              <a:ext cx="302" cy="233"/>
            </a:xfrm>
            <a:prstGeom prst="rect">
              <a:avLst/>
            </a:prstGeom>
            <a:noFill/>
            <a:ln w="9525">
              <a:noFill/>
            </a:ln>
          </p:spPr>
          <p:txBody>
            <a:bodyPr wrap="none">
              <a:spAutoFit/>
            </a:bodyPr>
            <a:lstStyle/>
            <a:p>
              <a:r>
                <a:rPr sz="1801" dirty="0">
                  <a:latin typeface="Verdana" panose="020B0604030504040204" pitchFamily="34" charset="0"/>
                </a:rPr>
                <a:t>16</a:t>
              </a:r>
            </a:p>
          </p:txBody>
        </p:sp>
        <p:sp>
          <p:nvSpPr>
            <p:cNvPr id="15" name="Text Box 13"/>
            <p:cNvSpPr txBox="1"/>
            <p:nvPr/>
          </p:nvSpPr>
          <p:spPr>
            <a:xfrm>
              <a:off x="480" y="2391"/>
              <a:ext cx="209" cy="233"/>
            </a:xfrm>
            <a:prstGeom prst="rect">
              <a:avLst/>
            </a:prstGeom>
            <a:noFill/>
            <a:ln w="9525">
              <a:noFill/>
            </a:ln>
          </p:spPr>
          <p:txBody>
            <a:bodyPr wrap="none">
              <a:spAutoFit/>
            </a:bodyPr>
            <a:lstStyle/>
            <a:p>
              <a:r>
                <a:rPr sz="1801" dirty="0">
                  <a:latin typeface="Verdana" panose="020B0604030504040204" pitchFamily="34" charset="0"/>
                </a:rPr>
                <a:t>0</a:t>
              </a:r>
            </a:p>
          </p:txBody>
        </p:sp>
      </p:grpSp>
    </p:spTree>
    <p:extLst>
      <p:ext uri="{BB962C8B-B14F-4D97-AF65-F5344CB8AC3E}">
        <p14:creationId xmlns:p14="http://schemas.microsoft.com/office/powerpoint/2010/main" val="764998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15</a:t>
            </a:fld>
            <a:endParaRPr lang="en-US"/>
          </a:p>
        </p:txBody>
      </p:sp>
      <p:sp>
        <p:nvSpPr>
          <p:cNvPr id="5" name="Content Placeholder 4"/>
          <p:cNvSpPr>
            <a:spLocks noGrp="1"/>
          </p:cNvSpPr>
          <p:nvPr>
            <p:ph sz="quarter" idx="1"/>
          </p:nvPr>
        </p:nvSpPr>
        <p:spPr/>
        <p:txBody>
          <a:bodyPr>
            <a:normAutofit lnSpcReduction="10000"/>
          </a:bodyPr>
          <a:lstStyle/>
          <a:p>
            <a:pPr marL="514350" indent="-514350">
              <a:buFont typeface="+mj-lt"/>
              <a:buAutoNum type="arabicPeriod"/>
            </a:pPr>
            <a:r>
              <a:rPr lang="en-US" altLang="en-US" b="1" dirty="0"/>
              <a:t>First- Come, First-Served (FCFS) Scheduling</a:t>
            </a:r>
          </a:p>
          <a:p>
            <a:pPr lvl="1"/>
            <a:r>
              <a:rPr lang="en-US" dirty="0" smtClean="0"/>
              <a:t>It is </a:t>
            </a:r>
            <a:r>
              <a:rPr lang="en-US" dirty="0"/>
              <a:t>a </a:t>
            </a:r>
            <a:r>
              <a:rPr lang="en-US" b="1" dirty="0"/>
              <a:t>simple</a:t>
            </a:r>
            <a:r>
              <a:rPr lang="en-US" dirty="0"/>
              <a:t>, </a:t>
            </a:r>
            <a:r>
              <a:rPr lang="en-US" b="1" dirty="0"/>
              <a:t>non-preemptive </a:t>
            </a:r>
            <a:r>
              <a:rPr lang="en-US" dirty="0"/>
              <a:t>scheduling algorithm where processes are executed in </a:t>
            </a:r>
            <a:r>
              <a:rPr lang="en-US" b="1" dirty="0"/>
              <a:t>the order they arrive </a:t>
            </a:r>
            <a:r>
              <a:rPr lang="en-US" dirty="0"/>
              <a:t>in the ready queue</a:t>
            </a:r>
            <a:r>
              <a:rPr lang="en-US" dirty="0" smtClean="0"/>
              <a:t>.</a:t>
            </a:r>
          </a:p>
          <a:p>
            <a:pPr lvl="1"/>
            <a:r>
              <a:rPr lang="en-US" b="1" dirty="0" smtClean="0"/>
              <a:t>Key </a:t>
            </a:r>
            <a:r>
              <a:rPr lang="en-US" b="1" dirty="0"/>
              <a:t>Characteristics of FCFS:</a:t>
            </a:r>
          </a:p>
          <a:p>
            <a:pPr lvl="2"/>
            <a:r>
              <a:rPr lang="en-US" b="1" dirty="0"/>
              <a:t>Order of Execution</a:t>
            </a:r>
            <a:r>
              <a:rPr lang="en-US" dirty="0"/>
              <a:t>: The first process to enter the queue is the first to get the CPU.</a:t>
            </a:r>
          </a:p>
          <a:p>
            <a:pPr lvl="2"/>
            <a:r>
              <a:rPr lang="en-US" b="1" dirty="0"/>
              <a:t>Non-Preemptive</a:t>
            </a:r>
            <a:r>
              <a:rPr lang="en-US" dirty="0"/>
              <a:t>: Once a process starts executing, it runs until completion without interruptions.</a:t>
            </a:r>
          </a:p>
          <a:p>
            <a:pPr lvl="2"/>
            <a:r>
              <a:rPr lang="en-US" b="1" dirty="0"/>
              <a:t>Easy to Implement</a:t>
            </a:r>
            <a:r>
              <a:rPr lang="en-US" dirty="0"/>
              <a:t>: Simple to manage as it only requires tracking process arrival order</a:t>
            </a:r>
            <a:r>
              <a:rPr lang="en-US" dirty="0" smtClean="0"/>
              <a:t>.</a:t>
            </a:r>
            <a:endParaRPr lang="en-US" dirty="0"/>
          </a:p>
        </p:txBody>
      </p:sp>
    </p:spTree>
    <p:extLst>
      <p:ext uri="{BB962C8B-B14F-4D97-AF65-F5344CB8AC3E}">
        <p14:creationId xmlns:p14="http://schemas.microsoft.com/office/powerpoint/2010/main" val="1671679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16</a:t>
            </a:fld>
            <a:endParaRPr lang="en-US"/>
          </a:p>
        </p:txBody>
      </p:sp>
      <p:sp>
        <p:nvSpPr>
          <p:cNvPr id="5" name="Content Placeholder 4"/>
          <p:cNvSpPr>
            <a:spLocks noGrp="1"/>
          </p:cNvSpPr>
          <p:nvPr>
            <p:ph sz="quarter" idx="1"/>
          </p:nvPr>
        </p:nvSpPr>
        <p:spPr>
          <a:xfrm>
            <a:off x="612648" y="1600199"/>
            <a:ext cx="8153400" cy="5013325"/>
          </a:xfrm>
        </p:spPr>
        <p:txBody>
          <a:bodyPr>
            <a:normAutofit fontScale="85000" lnSpcReduction="20000"/>
          </a:bodyPr>
          <a:lstStyle/>
          <a:p>
            <a:r>
              <a:rPr lang="en-US" sz="3200" b="1" dirty="0"/>
              <a:t>Example</a:t>
            </a:r>
            <a:r>
              <a:rPr lang="en-US" sz="3200" dirty="0" smtClean="0"/>
              <a:t>:</a:t>
            </a:r>
          </a:p>
          <a:p>
            <a:pPr lvl="1"/>
            <a:r>
              <a:rPr lang="en-US" sz="3100" dirty="0"/>
              <a:t>Consider the processes </a:t>
            </a:r>
            <a:r>
              <a:rPr lang="en-US" sz="3100" b="1" dirty="0"/>
              <a:t>P1, P2, P3 </a:t>
            </a:r>
            <a:r>
              <a:rPr lang="en-US" sz="3100" dirty="0"/>
              <a:t>given in the below table, arrives for execution in the same order, with </a:t>
            </a:r>
            <a:r>
              <a:rPr lang="en-US" sz="3100" b="1" dirty="0"/>
              <a:t>Arrival Time 0, </a:t>
            </a:r>
            <a:r>
              <a:rPr lang="en-US" sz="3100" dirty="0"/>
              <a:t>and given Burst Time,</a:t>
            </a:r>
          </a:p>
          <a:p>
            <a:pPr defTabSz="914354">
              <a:lnSpc>
                <a:spcPct val="90000"/>
              </a:lnSpc>
              <a:buNone/>
              <a:tabLst>
                <a:tab pos="3028800" algn="ctr"/>
                <a:tab pos="4633999" algn="ctr"/>
              </a:tabLst>
            </a:pPr>
            <a:r>
              <a:rPr lang="en-US" altLang="en-US" sz="3200" dirty="0"/>
              <a:t>		</a:t>
            </a:r>
            <a:r>
              <a:rPr lang="en-US" altLang="en-US" sz="3200" u="sng" dirty="0"/>
              <a:t>Process</a:t>
            </a:r>
            <a:r>
              <a:rPr lang="en-US" altLang="en-US" sz="3200" dirty="0"/>
              <a:t>	</a:t>
            </a:r>
            <a:r>
              <a:rPr lang="en-US" altLang="en-US" sz="3200" u="sng" dirty="0"/>
              <a:t>Burst Time	</a:t>
            </a:r>
          </a:p>
          <a:p>
            <a:pPr defTabSz="914354">
              <a:lnSpc>
                <a:spcPct val="90000"/>
              </a:lnSpc>
              <a:buNone/>
              <a:tabLst>
                <a:tab pos="3028800" algn="ctr"/>
                <a:tab pos="4633999" algn="ctr"/>
              </a:tabLst>
            </a:pPr>
            <a:r>
              <a:rPr lang="en-US" altLang="en-US" sz="3200" dirty="0"/>
              <a:t>		 </a:t>
            </a:r>
            <a:r>
              <a:rPr lang="en-US" altLang="en-US" sz="3200" i="1" dirty="0"/>
              <a:t>P</a:t>
            </a:r>
            <a:r>
              <a:rPr lang="en-US" altLang="en-US" sz="3200" i="1" baseline="-25000" dirty="0"/>
              <a:t>1</a:t>
            </a:r>
            <a:r>
              <a:rPr lang="en-US" altLang="en-US" sz="3200" dirty="0"/>
              <a:t>	24</a:t>
            </a:r>
          </a:p>
          <a:p>
            <a:pPr defTabSz="914354">
              <a:lnSpc>
                <a:spcPct val="90000"/>
              </a:lnSpc>
              <a:buNone/>
              <a:tabLst>
                <a:tab pos="3028800" algn="ctr"/>
                <a:tab pos="4633999" algn="ctr"/>
              </a:tabLst>
            </a:pPr>
            <a:r>
              <a:rPr lang="en-US" altLang="en-US" sz="3200" dirty="0"/>
              <a:t>		 </a:t>
            </a:r>
            <a:r>
              <a:rPr lang="en-US" altLang="en-US" sz="3200" i="1" dirty="0"/>
              <a:t>P</a:t>
            </a:r>
            <a:r>
              <a:rPr lang="en-US" altLang="en-US" sz="3200" i="1" baseline="-25000" dirty="0"/>
              <a:t>2</a:t>
            </a:r>
            <a:r>
              <a:rPr lang="en-US" altLang="en-US" sz="3200" dirty="0"/>
              <a:t> 	3</a:t>
            </a:r>
          </a:p>
          <a:p>
            <a:pPr defTabSz="914354">
              <a:lnSpc>
                <a:spcPct val="90000"/>
              </a:lnSpc>
              <a:buNone/>
              <a:tabLst>
                <a:tab pos="3028800" algn="ctr"/>
                <a:tab pos="4633999" algn="ctr"/>
              </a:tabLst>
            </a:pPr>
            <a:r>
              <a:rPr lang="en-US" altLang="en-US" sz="3200" dirty="0"/>
              <a:t>		 </a:t>
            </a:r>
            <a:r>
              <a:rPr lang="en-US" altLang="en-US" sz="3200" i="1" dirty="0"/>
              <a:t>P</a:t>
            </a:r>
            <a:r>
              <a:rPr lang="en-US" altLang="en-US" sz="3200" i="1" baseline="-25000" dirty="0"/>
              <a:t>3	 </a:t>
            </a:r>
            <a:r>
              <a:rPr lang="en-US" altLang="en-US" sz="3200" dirty="0"/>
              <a:t>3</a:t>
            </a:r>
            <a:r>
              <a:rPr lang="en-US" altLang="en-US" sz="3200" i="1" baseline="-25000" dirty="0"/>
              <a:t> </a:t>
            </a:r>
            <a:endParaRPr lang="en-US" altLang="en-US" sz="3200" dirty="0"/>
          </a:p>
          <a:p>
            <a:pPr defTabSz="914354">
              <a:lnSpc>
                <a:spcPct val="90000"/>
              </a:lnSpc>
              <a:tabLst>
                <a:tab pos="3028800" algn="ctr"/>
                <a:tab pos="4633999" algn="ctr"/>
              </a:tabLst>
            </a:pPr>
            <a:r>
              <a:rPr lang="en-US" altLang="en-US" sz="3200" dirty="0" smtClean="0"/>
              <a:t>The </a:t>
            </a:r>
            <a:r>
              <a:rPr lang="en-US" altLang="en-US" sz="3200" dirty="0"/>
              <a:t>Gantt Chart for the schedule is:</a:t>
            </a:r>
          </a:p>
          <a:p>
            <a:pPr marL="0" indent="0" defTabSz="914354">
              <a:lnSpc>
                <a:spcPct val="90000"/>
              </a:lnSpc>
              <a:buNone/>
              <a:tabLst>
                <a:tab pos="3028800" algn="ctr"/>
                <a:tab pos="4633999" algn="ctr"/>
              </a:tabLst>
            </a:pPr>
            <a:endParaRPr lang="en-US" sz="3200" dirty="0"/>
          </a:p>
          <a:p>
            <a:pPr marL="0" indent="0" defTabSz="914400">
              <a:lnSpc>
                <a:spcPct val="90000"/>
              </a:lnSpc>
              <a:buNone/>
              <a:tabLst>
                <a:tab pos="3028950" algn="ctr"/>
                <a:tab pos="4634230" algn="ctr"/>
              </a:tabLst>
            </a:pPr>
            <a:endParaRPr lang="en-US" altLang="en-US" sz="3200" dirty="0" smtClean="0"/>
          </a:p>
          <a:p>
            <a:pPr defTabSz="914400">
              <a:lnSpc>
                <a:spcPct val="90000"/>
              </a:lnSpc>
              <a:tabLst>
                <a:tab pos="3028950" algn="ctr"/>
                <a:tab pos="4634230" algn="ctr"/>
              </a:tabLst>
            </a:pPr>
            <a:r>
              <a:rPr lang="en-US" altLang="en-US" sz="3200" dirty="0" smtClean="0"/>
              <a:t>Waiting </a:t>
            </a:r>
            <a:r>
              <a:rPr lang="en-US" altLang="en-US" sz="3200" dirty="0"/>
              <a:t>time for </a:t>
            </a:r>
            <a:r>
              <a:rPr lang="en-US" altLang="en-US" sz="3200" i="1" dirty="0"/>
              <a:t>P</a:t>
            </a:r>
            <a:r>
              <a:rPr lang="en-US" altLang="en-US" sz="3200" i="1" baseline="-25000" dirty="0"/>
              <a:t>1</a:t>
            </a:r>
            <a:r>
              <a:rPr lang="en-US" altLang="en-US" sz="3200" dirty="0"/>
              <a:t>  = 0; </a:t>
            </a:r>
            <a:r>
              <a:rPr lang="en-US" altLang="en-US" sz="3200" i="1" dirty="0"/>
              <a:t>P</a:t>
            </a:r>
            <a:r>
              <a:rPr lang="en-US" altLang="en-US" sz="3200" i="1" baseline="-25000" dirty="0"/>
              <a:t>2</a:t>
            </a:r>
            <a:r>
              <a:rPr lang="en-US" altLang="en-US" sz="3200" dirty="0"/>
              <a:t>  = 24; </a:t>
            </a:r>
            <a:r>
              <a:rPr lang="en-US" altLang="en-US" sz="3200" i="1" dirty="0"/>
              <a:t>P</a:t>
            </a:r>
            <a:r>
              <a:rPr lang="en-US" altLang="en-US" sz="3200" i="1" baseline="-25000" dirty="0"/>
              <a:t>3 </a:t>
            </a:r>
            <a:r>
              <a:rPr lang="en-US" altLang="en-US" sz="3200" dirty="0"/>
              <a:t>= 27</a:t>
            </a:r>
          </a:p>
          <a:p>
            <a:pPr defTabSz="914400">
              <a:lnSpc>
                <a:spcPct val="90000"/>
              </a:lnSpc>
              <a:tabLst>
                <a:tab pos="3028950" algn="ctr"/>
                <a:tab pos="4634230" algn="ctr"/>
              </a:tabLst>
            </a:pPr>
            <a:r>
              <a:rPr lang="en-US" altLang="en-US" sz="3200" dirty="0"/>
              <a:t>Average waiting time:  (0 + 24 + 27)/3 = 17</a:t>
            </a:r>
          </a:p>
          <a:p>
            <a:endParaRPr lang="en-US" dirty="0"/>
          </a:p>
        </p:txBody>
      </p:sp>
      <p:pic>
        <p:nvPicPr>
          <p:cNvPr id="6" name="Picture 1"/>
          <p:cNvPicPr>
            <a:picLocks noChangeAspect="1"/>
          </p:cNvPicPr>
          <p:nvPr/>
        </p:nvPicPr>
        <p:blipFill>
          <a:blip r:embed="rId2"/>
          <a:stretch>
            <a:fillRect/>
          </a:stretch>
        </p:blipFill>
        <p:spPr>
          <a:xfrm>
            <a:off x="1211929" y="4913311"/>
            <a:ext cx="6954837" cy="801689"/>
          </a:xfrm>
          <a:prstGeom prst="rect">
            <a:avLst/>
          </a:prstGeom>
          <a:noFill/>
          <a:ln w="9525">
            <a:noFill/>
          </a:ln>
        </p:spPr>
      </p:pic>
    </p:spTree>
    <p:extLst>
      <p:ext uri="{BB962C8B-B14F-4D97-AF65-F5344CB8AC3E}">
        <p14:creationId xmlns:p14="http://schemas.microsoft.com/office/powerpoint/2010/main" val="2510172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17</a:t>
            </a:fld>
            <a:endParaRPr lang="en-US"/>
          </a:p>
        </p:txBody>
      </p:sp>
      <p:sp>
        <p:nvSpPr>
          <p:cNvPr id="5" name="Content Placeholder 4"/>
          <p:cNvSpPr>
            <a:spLocks noGrp="1"/>
          </p:cNvSpPr>
          <p:nvPr>
            <p:ph sz="quarter" idx="1"/>
          </p:nvPr>
        </p:nvSpPr>
        <p:spPr/>
        <p:txBody>
          <a:bodyPr>
            <a:normAutofit/>
          </a:bodyPr>
          <a:lstStyle/>
          <a:p>
            <a:pPr lvl="0" fontAlgn="base">
              <a:spcAft>
                <a:spcPct val="0"/>
              </a:spcAft>
              <a:tabLst>
                <a:tab pos="3649345" algn="ctr"/>
              </a:tabLst>
              <a:defRPr/>
            </a:pPr>
            <a:r>
              <a:rPr lang="en-US" altLang="en-US" dirty="0"/>
              <a:t>Suppose that the processes arrive in the </a:t>
            </a:r>
            <a:r>
              <a:rPr lang="en-US" altLang="en-US" dirty="0" smtClean="0"/>
              <a:t>order:</a:t>
            </a:r>
            <a:r>
              <a:rPr lang="en-US" altLang="en-US" b="1" dirty="0" smtClean="0"/>
              <a:t>P</a:t>
            </a:r>
            <a:r>
              <a:rPr lang="en-US" altLang="en-US" b="1" baseline="-25000" dirty="0" smtClean="0"/>
              <a:t>2</a:t>
            </a:r>
            <a:r>
              <a:rPr lang="en-US" altLang="en-US" b="1" dirty="0" smtClean="0"/>
              <a:t>, P</a:t>
            </a:r>
            <a:r>
              <a:rPr lang="en-US" altLang="en-US" b="1" baseline="-25000" dirty="0" smtClean="0"/>
              <a:t>3</a:t>
            </a:r>
            <a:r>
              <a:rPr lang="en-US" altLang="en-US" b="1" dirty="0" smtClean="0"/>
              <a:t>, </a:t>
            </a:r>
            <a:r>
              <a:rPr lang="en-US" altLang="en-US" b="1" dirty="0"/>
              <a:t>P</a:t>
            </a:r>
            <a:r>
              <a:rPr lang="en-US" altLang="en-US" b="1" baseline="-25000" dirty="0"/>
              <a:t>1</a:t>
            </a:r>
            <a:r>
              <a:rPr lang="en-US" altLang="en-US" dirty="0"/>
              <a:t> </a:t>
            </a:r>
          </a:p>
          <a:p>
            <a:pPr lvl="0" fontAlgn="base">
              <a:spcAft>
                <a:spcPct val="0"/>
              </a:spcAft>
              <a:tabLst>
                <a:tab pos="3649345" algn="ctr"/>
              </a:tabLst>
              <a:defRPr/>
            </a:pPr>
            <a:r>
              <a:rPr lang="en-US" altLang="en-US" dirty="0"/>
              <a:t>The Gantt chart for the schedule is</a:t>
            </a:r>
          </a:p>
          <a:p>
            <a:pPr marL="0" lvl="0" indent="0" fontAlgn="base">
              <a:spcAft>
                <a:spcPct val="0"/>
              </a:spcAft>
              <a:buNone/>
              <a:tabLst>
                <a:tab pos="3649345" algn="ctr"/>
              </a:tabLst>
              <a:defRPr/>
            </a:pPr>
            <a:endParaRPr lang="en-US" dirty="0"/>
          </a:p>
          <a:p>
            <a:pPr marL="0" lvl="0" indent="0" fontAlgn="base">
              <a:spcAft>
                <a:spcPct val="0"/>
              </a:spcAft>
              <a:buNone/>
              <a:tabLst>
                <a:tab pos="3649345" algn="ctr"/>
              </a:tabLst>
              <a:defRPr/>
            </a:pPr>
            <a:endParaRPr lang="en-US" dirty="0"/>
          </a:p>
          <a:p>
            <a:pPr fontAlgn="base">
              <a:spcAft>
                <a:spcPct val="0"/>
              </a:spcAft>
              <a:tabLst>
                <a:tab pos="3649345" algn="ctr"/>
              </a:tabLst>
              <a:defRPr/>
            </a:pPr>
            <a:r>
              <a:rPr lang="en-US" altLang="en-US" dirty="0"/>
              <a:t>Waiting time for P1 = 6; P2 = 0; P3 = 3</a:t>
            </a:r>
          </a:p>
          <a:p>
            <a:pPr fontAlgn="base">
              <a:spcAft>
                <a:spcPct val="0"/>
              </a:spcAft>
              <a:tabLst>
                <a:tab pos="3649345" algn="ctr"/>
              </a:tabLst>
              <a:defRPr/>
            </a:pPr>
            <a:r>
              <a:rPr lang="en-US" altLang="en-US" dirty="0"/>
              <a:t>Average waiting time:   (6 + 0 + 3)/3 = 3</a:t>
            </a:r>
          </a:p>
          <a:p>
            <a:pPr fontAlgn="base">
              <a:spcAft>
                <a:spcPct val="0"/>
              </a:spcAft>
              <a:tabLst>
                <a:tab pos="3649345" algn="ctr"/>
              </a:tabLst>
              <a:defRPr/>
            </a:pPr>
            <a:r>
              <a:rPr lang="en-US" altLang="en-US" dirty="0"/>
              <a:t>Much better than previous </a:t>
            </a:r>
            <a:r>
              <a:rPr lang="en-US" altLang="en-US" dirty="0" smtClean="0"/>
              <a:t>case</a:t>
            </a:r>
            <a:endParaRPr lang="en-US" altLang="en-US" dirty="0"/>
          </a:p>
        </p:txBody>
      </p:sp>
      <p:pic>
        <p:nvPicPr>
          <p:cNvPr id="6" name="Picture 1"/>
          <p:cNvPicPr>
            <a:picLocks noChangeAspect="1"/>
          </p:cNvPicPr>
          <p:nvPr/>
        </p:nvPicPr>
        <p:blipFill>
          <a:blip r:embed="rId2"/>
          <a:stretch>
            <a:fillRect/>
          </a:stretch>
        </p:blipFill>
        <p:spPr>
          <a:xfrm>
            <a:off x="1371600" y="3276600"/>
            <a:ext cx="7123113" cy="804863"/>
          </a:xfrm>
          <a:prstGeom prst="rect">
            <a:avLst/>
          </a:prstGeom>
          <a:noFill/>
          <a:ln w="9525">
            <a:noFill/>
          </a:ln>
        </p:spPr>
      </p:pic>
    </p:spTree>
    <p:extLst>
      <p:ext uri="{BB962C8B-B14F-4D97-AF65-F5344CB8AC3E}">
        <p14:creationId xmlns:p14="http://schemas.microsoft.com/office/powerpoint/2010/main" val="1352102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18</a:t>
            </a:fld>
            <a:endParaRPr lang="en-US"/>
          </a:p>
        </p:txBody>
      </p:sp>
      <p:sp>
        <p:nvSpPr>
          <p:cNvPr id="5" name="Content Placeholder 4"/>
          <p:cNvSpPr>
            <a:spLocks noGrp="1"/>
          </p:cNvSpPr>
          <p:nvPr>
            <p:ph sz="quarter" idx="1"/>
          </p:nvPr>
        </p:nvSpPr>
        <p:spPr/>
        <p:txBody>
          <a:bodyPr>
            <a:normAutofit fontScale="92500" lnSpcReduction="20000"/>
          </a:bodyPr>
          <a:lstStyle/>
          <a:p>
            <a:r>
              <a:rPr lang="en-US" dirty="0"/>
              <a:t>FCFS is suitable for </a:t>
            </a:r>
            <a:r>
              <a:rPr lang="en-US" b="1" dirty="0"/>
              <a:t>batch processing systems </a:t>
            </a:r>
            <a:r>
              <a:rPr lang="en-US" dirty="0"/>
              <a:t>where </a:t>
            </a:r>
            <a:r>
              <a:rPr lang="en-US" b="1" dirty="0"/>
              <a:t>execution order is based on arrival </a:t>
            </a:r>
            <a:r>
              <a:rPr lang="en-US" dirty="0"/>
              <a:t>and where predictability is more important than efficiency or responsiveness.</a:t>
            </a:r>
          </a:p>
          <a:p>
            <a:pPr lvl="1"/>
            <a:r>
              <a:rPr lang="en-US" b="1" dirty="0" smtClean="0"/>
              <a:t>Advantages</a:t>
            </a:r>
            <a:r>
              <a:rPr lang="en-US" dirty="0"/>
              <a:t>:</a:t>
            </a:r>
          </a:p>
          <a:p>
            <a:pPr lvl="2"/>
            <a:r>
              <a:rPr lang="en-US" b="1" dirty="0"/>
              <a:t>Simplicity</a:t>
            </a:r>
            <a:r>
              <a:rPr lang="en-US" dirty="0"/>
              <a:t>: Easy to implement with a straightforward queue structure.</a:t>
            </a:r>
          </a:p>
          <a:p>
            <a:pPr lvl="2"/>
            <a:r>
              <a:rPr lang="en-US" b="1" dirty="0"/>
              <a:t>Fairness in Order</a:t>
            </a:r>
            <a:r>
              <a:rPr lang="en-US" dirty="0"/>
              <a:t>: Processes are treated in the order of arrival, which is fair on a first-come basis.</a:t>
            </a:r>
          </a:p>
          <a:p>
            <a:pPr lvl="1"/>
            <a:r>
              <a:rPr lang="en-US" b="1" dirty="0"/>
              <a:t>Disadvantages</a:t>
            </a:r>
            <a:r>
              <a:rPr lang="en-US" dirty="0"/>
              <a:t>:</a:t>
            </a:r>
          </a:p>
          <a:p>
            <a:pPr lvl="2"/>
            <a:r>
              <a:rPr lang="en-US" b="1" dirty="0"/>
              <a:t>Convoy Effect</a:t>
            </a:r>
            <a:r>
              <a:rPr lang="en-US" dirty="0"/>
              <a:t>: Shorter processes can get stuck behind longer ones, leading to increased waiting time.</a:t>
            </a:r>
          </a:p>
          <a:p>
            <a:pPr lvl="2"/>
            <a:r>
              <a:rPr lang="en-US" b="1" dirty="0"/>
              <a:t>High Average Waiting Time</a:t>
            </a:r>
            <a:r>
              <a:rPr lang="en-US" dirty="0"/>
              <a:t>: Due to the convoy effect, average waiting time can be higher compared to other algorithms</a:t>
            </a:r>
            <a:r>
              <a:rPr lang="en-US" dirty="0" smtClean="0"/>
              <a:t>.</a:t>
            </a:r>
            <a:endParaRPr lang="en-US" dirty="0"/>
          </a:p>
        </p:txBody>
      </p:sp>
    </p:spTree>
    <p:extLst>
      <p:ext uri="{BB962C8B-B14F-4D97-AF65-F5344CB8AC3E}">
        <p14:creationId xmlns:p14="http://schemas.microsoft.com/office/powerpoint/2010/main" val="3887541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19</a:t>
            </a:fld>
            <a:endParaRPr lang="en-US"/>
          </a:p>
        </p:txBody>
      </p:sp>
      <p:sp>
        <p:nvSpPr>
          <p:cNvPr id="5" name="Content Placeholder 4"/>
          <p:cNvSpPr>
            <a:spLocks noGrp="1"/>
          </p:cNvSpPr>
          <p:nvPr>
            <p:ph sz="quarter" idx="1"/>
          </p:nvPr>
        </p:nvSpPr>
        <p:spPr/>
        <p:txBody>
          <a:bodyPr>
            <a:normAutofit lnSpcReduction="10000"/>
          </a:bodyPr>
          <a:lstStyle/>
          <a:p>
            <a:pPr marL="514350" indent="-514350">
              <a:buFont typeface="+mj-lt"/>
              <a:buAutoNum type="arabicPeriod" startAt="2"/>
            </a:pPr>
            <a:r>
              <a:rPr lang="en-US" altLang="en-US" b="1" dirty="0"/>
              <a:t>Shortest-Job-First (SJF) </a:t>
            </a:r>
            <a:r>
              <a:rPr lang="en-US" altLang="en-US" b="1" dirty="0" smtClean="0"/>
              <a:t>Scheduling</a:t>
            </a:r>
          </a:p>
          <a:p>
            <a:pPr lvl="1"/>
            <a:r>
              <a:rPr lang="en-US" dirty="0" smtClean="0"/>
              <a:t>It selects </a:t>
            </a:r>
            <a:r>
              <a:rPr lang="en-US" dirty="0"/>
              <a:t>the process with the </a:t>
            </a:r>
            <a:r>
              <a:rPr lang="en-US" b="1" dirty="0"/>
              <a:t>shortest estimated burst time </a:t>
            </a:r>
            <a:r>
              <a:rPr lang="en-US" dirty="0"/>
              <a:t>(execution time) for execution next. </a:t>
            </a:r>
            <a:endParaRPr lang="en-US" dirty="0" smtClean="0"/>
          </a:p>
          <a:p>
            <a:pPr lvl="1"/>
            <a:r>
              <a:rPr lang="en-US" dirty="0" smtClean="0"/>
              <a:t>It </a:t>
            </a:r>
            <a:r>
              <a:rPr lang="en-US" dirty="0"/>
              <a:t>can be implemented in two ways: </a:t>
            </a:r>
            <a:endParaRPr lang="en-US" dirty="0" smtClean="0"/>
          </a:p>
          <a:p>
            <a:pPr lvl="2"/>
            <a:r>
              <a:rPr lang="en-US" b="1" dirty="0" smtClean="0"/>
              <a:t>Preemptive</a:t>
            </a:r>
            <a:r>
              <a:rPr lang="en-US" dirty="0" smtClean="0"/>
              <a:t> </a:t>
            </a:r>
            <a:r>
              <a:rPr lang="en-US" dirty="0"/>
              <a:t>(Shortest Remaining Time First) and </a:t>
            </a:r>
            <a:endParaRPr lang="en-US" dirty="0" smtClean="0"/>
          </a:p>
          <a:p>
            <a:pPr lvl="2"/>
            <a:r>
              <a:rPr lang="en-US" b="1" dirty="0" smtClean="0"/>
              <a:t>Non-preemptive</a:t>
            </a:r>
            <a:endParaRPr lang="en-US" dirty="0" smtClean="0"/>
          </a:p>
          <a:p>
            <a:pPr lvl="1"/>
            <a:r>
              <a:rPr lang="en-US" b="1" dirty="0" smtClean="0"/>
              <a:t>Key Characteristics of SJF (Shortest Job Next-SJN):</a:t>
            </a:r>
          </a:p>
          <a:p>
            <a:pPr lvl="2"/>
            <a:r>
              <a:rPr lang="en-US" b="1" dirty="0" smtClean="0"/>
              <a:t>Order </a:t>
            </a:r>
            <a:r>
              <a:rPr lang="en-US" b="1" dirty="0"/>
              <a:t>of Execution</a:t>
            </a:r>
            <a:r>
              <a:rPr lang="en-US" dirty="0"/>
              <a:t>: Processes with shorter burst times are prioritized.</a:t>
            </a:r>
          </a:p>
          <a:p>
            <a:pPr lvl="2"/>
            <a:r>
              <a:rPr lang="en-US" b="1" dirty="0"/>
              <a:t>Optimal for Waiting Time</a:t>
            </a:r>
            <a:r>
              <a:rPr lang="en-US" dirty="0"/>
              <a:t>: Minimizes average waiting time as shorter tasks complete quickly.</a:t>
            </a:r>
          </a:p>
          <a:p>
            <a:pPr lvl="1"/>
            <a:endParaRPr lang="en-US" dirty="0"/>
          </a:p>
        </p:txBody>
      </p:sp>
    </p:spTree>
    <p:extLst>
      <p:ext uri="{BB962C8B-B14F-4D97-AF65-F5344CB8AC3E}">
        <p14:creationId xmlns:p14="http://schemas.microsoft.com/office/powerpoint/2010/main" val="2196934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CH-5 Contents</a:t>
            </a:r>
            <a:endParaRPr lang="en-US" dirty="0"/>
          </a:p>
        </p:txBody>
      </p:sp>
      <p:sp>
        <p:nvSpPr>
          <p:cNvPr id="3" name="Date Placeholder 2"/>
          <p:cNvSpPr>
            <a:spLocks noGrp="1"/>
          </p:cNvSpPr>
          <p:nvPr>
            <p:ph type="dt" sz="half" idx="10"/>
          </p:nvPr>
        </p:nvSpPr>
        <p:spPr/>
        <p:txBody>
          <a:bodyPr/>
          <a:lstStyle/>
          <a:p>
            <a:fld id="{239B0A09-F3DA-453F-A668-19061CC9F673}"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000" dirty="0" smtClean="0"/>
              <a:t>Introduction</a:t>
            </a:r>
          </a:p>
          <a:p>
            <a:pPr marL="514350" lvl="1" indent="-514350">
              <a:spcBef>
                <a:spcPts val="700"/>
              </a:spcBef>
              <a:buClr>
                <a:schemeClr val="accent2"/>
              </a:buClr>
              <a:buSzPct val="60000"/>
              <a:buFont typeface="+mj-lt"/>
              <a:buAutoNum type="arabicPeriod"/>
            </a:pPr>
            <a:r>
              <a:rPr lang="en-US" sz="3000" dirty="0" smtClean="0"/>
              <a:t>CPU </a:t>
            </a:r>
            <a:r>
              <a:rPr lang="en-US" sz="3000" dirty="0"/>
              <a:t>scheduling objectives and criteria</a:t>
            </a:r>
          </a:p>
          <a:p>
            <a:pPr marL="514350" lvl="1" indent="-514350">
              <a:spcBef>
                <a:spcPts val="700"/>
              </a:spcBef>
              <a:buClr>
                <a:schemeClr val="accent2"/>
              </a:buClr>
              <a:buSzPct val="60000"/>
              <a:buFont typeface="+mj-lt"/>
              <a:buAutoNum type="arabicPeriod"/>
            </a:pPr>
            <a:r>
              <a:rPr lang="en-US" sz="3000" dirty="0" smtClean="0"/>
              <a:t>Scheduling algorithms</a:t>
            </a:r>
          </a:p>
          <a:p>
            <a:pPr marL="514350" lvl="1" indent="-514350">
              <a:spcBef>
                <a:spcPts val="700"/>
              </a:spcBef>
              <a:buClr>
                <a:schemeClr val="accent2"/>
              </a:buClr>
              <a:buSzPct val="60000"/>
              <a:buFont typeface="+mj-lt"/>
              <a:buAutoNum type="arabicPeriod"/>
            </a:pPr>
            <a:r>
              <a:rPr lang="en-US" sz="3000" dirty="0" smtClean="0"/>
              <a:t>Algorithms Evaluation</a:t>
            </a:r>
            <a:endParaRPr lang="en-US" sz="3000" dirty="0"/>
          </a:p>
          <a:p>
            <a:pPr marL="514350" lvl="1" indent="-514350">
              <a:spcBef>
                <a:spcPts val="700"/>
              </a:spcBef>
              <a:buClr>
                <a:schemeClr val="accent2"/>
              </a:buClr>
              <a:buSzPct val="60000"/>
              <a:buFont typeface="+mj-lt"/>
              <a:buAutoNum type="arabicPeriod"/>
            </a:pPr>
            <a:r>
              <a:rPr lang="en-US" sz="3000" dirty="0" smtClean="0"/>
              <a:t>Deadlocks</a:t>
            </a:r>
          </a:p>
          <a:p>
            <a:pPr marL="514350" lvl="1" indent="-514350">
              <a:spcBef>
                <a:spcPts val="700"/>
              </a:spcBef>
              <a:buClr>
                <a:schemeClr val="accent2"/>
              </a:buClr>
              <a:buSzPct val="60000"/>
              <a:buFont typeface="+mj-lt"/>
              <a:buAutoNum type="arabicPeriod"/>
            </a:pPr>
            <a:r>
              <a:rPr lang="en-US" sz="3000" dirty="0" smtClean="0"/>
              <a:t>Methods </a:t>
            </a:r>
            <a:r>
              <a:rPr lang="en-US" sz="3000" dirty="0"/>
              <a:t>for handling deadlocks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20</a:t>
            </a:fld>
            <a:endParaRPr lang="en-US"/>
          </a:p>
        </p:txBody>
      </p:sp>
      <p:sp>
        <p:nvSpPr>
          <p:cNvPr id="5" name="Content Placeholder 4"/>
          <p:cNvSpPr>
            <a:spLocks noGrp="1"/>
          </p:cNvSpPr>
          <p:nvPr>
            <p:ph sz="quarter" idx="1"/>
          </p:nvPr>
        </p:nvSpPr>
        <p:spPr/>
        <p:txBody>
          <a:bodyPr>
            <a:normAutofit fontScale="92500" lnSpcReduction="20000"/>
          </a:bodyPr>
          <a:lstStyle/>
          <a:p>
            <a:r>
              <a:rPr lang="en-US" b="1" dirty="0"/>
              <a:t>Example</a:t>
            </a:r>
          </a:p>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a:t>
            </a:r>
            <a:r>
              <a:rPr lang="en-US" altLang="en-US" u="sng" dirty="0">
                <a:solidFill>
                  <a:schemeClr val="bg1"/>
                </a:solidFill>
              </a:rPr>
              <a:t>	l </a:t>
            </a:r>
            <a:r>
              <a:rPr lang="en-US" altLang="en-US" u="sng" dirty="0" err="1">
                <a:solidFill>
                  <a:schemeClr val="bg1"/>
                </a:solidFill>
              </a:rPr>
              <a:t>Time</a:t>
            </a:r>
            <a:r>
              <a:rPr lang="en-US" altLang="en-US" u="sng" dirty="0" err="1"/>
              <a:t>Burst</a:t>
            </a:r>
            <a:r>
              <a:rPr lang="en-US" altLang="en-US" u="sng" dirty="0"/>
              <a:t> Time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a:t>
            </a:r>
            <a:r>
              <a:rPr lang="en-US" altLang="en-US" dirty="0">
                <a:solidFill>
                  <a:schemeClr val="bg1"/>
                </a:solidFill>
              </a:rPr>
              <a:t>0.0</a:t>
            </a:r>
            <a:r>
              <a:rPr lang="en-US" altLang="en-US" dirty="0"/>
              <a:t>	6</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chemeClr val="bg1"/>
                </a:solidFill>
              </a:rPr>
              <a:t>2.0</a:t>
            </a:r>
            <a:r>
              <a:rPr lang="en-US" altLang="en-US" dirty="0"/>
              <a:t>	8</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chemeClr val="bg1"/>
                </a:solidFill>
              </a:rPr>
              <a:t>4.0</a:t>
            </a:r>
            <a:r>
              <a:rPr lang="en-US" altLang="en-US" dirty="0"/>
              <a:t>	7</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chemeClr val="bg1"/>
                </a:solidFill>
              </a:rPr>
              <a:t>5.0</a:t>
            </a:r>
            <a:r>
              <a:rPr lang="en-US" altLang="en-US" dirty="0"/>
              <a:t>	3</a:t>
            </a:r>
          </a:p>
          <a:p>
            <a:pPr>
              <a:tabLst>
                <a:tab pos="1600200" algn="ctr"/>
                <a:tab pos="3251200" algn="ctr"/>
                <a:tab pos="5140325" algn="ctr"/>
              </a:tabLst>
            </a:pPr>
            <a:r>
              <a:rPr lang="en-US" altLang="en-US" dirty="0"/>
              <a:t>SJF scheduling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(3 + 16 + 9 + 0) / 4 = </a:t>
            </a:r>
            <a:r>
              <a:rPr lang="en-US" altLang="en-US" dirty="0" smtClean="0"/>
              <a:t>7</a:t>
            </a:r>
            <a:endParaRPr lang="en-US" dirty="0"/>
          </a:p>
        </p:txBody>
      </p:sp>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4495800"/>
            <a:ext cx="67960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282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21</a:t>
            </a:fld>
            <a:endParaRPr lang="en-US"/>
          </a:p>
        </p:txBody>
      </p:sp>
      <p:sp>
        <p:nvSpPr>
          <p:cNvPr id="5" name="Content Placeholder 4"/>
          <p:cNvSpPr>
            <a:spLocks noGrp="1"/>
          </p:cNvSpPr>
          <p:nvPr>
            <p:ph sz="quarter" idx="1"/>
          </p:nvPr>
        </p:nvSpPr>
        <p:spPr/>
        <p:txBody>
          <a:bodyPr>
            <a:normAutofit/>
          </a:bodyPr>
          <a:lstStyle/>
          <a:p>
            <a:r>
              <a:rPr lang="en-US" dirty="0"/>
              <a:t>SJF is </a:t>
            </a:r>
            <a:r>
              <a:rPr lang="en-US" b="1" dirty="0"/>
              <a:t>not always </a:t>
            </a:r>
            <a:r>
              <a:rPr lang="en-US" b="1" dirty="0" smtClean="0"/>
              <a:t>optimal</a:t>
            </a:r>
          </a:p>
          <a:p>
            <a:pPr lvl="1"/>
            <a:r>
              <a:rPr lang="en-US" dirty="0"/>
              <a:t>Is SJF optimal if not all the processes are available simultaneously?</a:t>
            </a:r>
          </a:p>
          <a:p>
            <a:endParaRPr lang="en-US" dirty="0" smtClean="0"/>
          </a:p>
          <a:p>
            <a:pPr marL="0" indent="0">
              <a:buNone/>
            </a:pPr>
            <a:endParaRPr lang="en-US" dirty="0"/>
          </a:p>
          <a:p>
            <a:endParaRPr lang="en-US" dirty="0"/>
          </a:p>
          <a:p>
            <a:endParaRPr lang="en-US" sz="700" dirty="0"/>
          </a:p>
        </p:txBody>
      </p:sp>
      <p:pic>
        <p:nvPicPr>
          <p:cNvPr id="6" name="Picture 5"/>
          <p:cNvPicPr>
            <a:picLocks noChangeAspect="1"/>
          </p:cNvPicPr>
          <p:nvPr/>
        </p:nvPicPr>
        <p:blipFill>
          <a:blip r:embed="rId2"/>
          <a:stretch>
            <a:fillRect/>
          </a:stretch>
        </p:blipFill>
        <p:spPr>
          <a:xfrm>
            <a:off x="2286000" y="3281782"/>
            <a:ext cx="4109094" cy="1132635"/>
          </a:xfrm>
          <a:prstGeom prst="rect">
            <a:avLst/>
          </a:prstGeom>
        </p:spPr>
      </p:pic>
      <p:pic>
        <p:nvPicPr>
          <p:cNvPr id="7" name="Picture 6"/>
          <p:cNvPicPr>
            <a:picLocks noChangeAspect="1"/>
          </p:cNvPicPr>
          <p:nvPr/>
        </p:nvPicPr>
        <p:blipFill rotWithShape="1">
          <a:blip r:embed="rId3"/>
          <a:srcRect b="21045"/>
          <a:stretch/>
        </p:blipFill>
        <p:spPr>
          <a:xfrm>
            <a:off x="1619325" y="4726148"/>
            <a:ext cx="7143675" cy="1363349"/>
          </a:xfrm>
          <a:prstGeom prst="rect">
            <a:avLst/>
          </a:prstGeom>
        </p:spPr>
      </p:pic>
    </p:spTree>
    <p:extLst>
      <p:ext uri="{BB962C8B-B14F-4D97-AF65-F5344CB8AC3E}">
        <p14:creationId xmlns:p14="http://schemas.microsoft.com/office/powerpoint/2010/main" val="526281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22</a:t>
            </a:fld>
            <a:endParaRPr lang="en-US"/>
          </a:p>
        </p:txBody>
      </p:sp>
      <p:sp>
        <p:nvSpPr>
          <p:cNvPr id="5" name="Content Placeholder 4"/>
          <p:cNvSpPr>
            <a:spLocks noGrp="1"/>
          </p:cNvSpPr>
          <p:nvPr>
            <p:ph sz="quarter" idx="1"/>
          </p:nvPr>
        </p:nvSpPr>
        <p:spPr/>
        <p:txBody>
          <a:bodyPr/>
          <a:lstStyle/>
          <a:p>
            <a:r>
              <a:rPr lang="en-US" dirty="0"/>
              <a:t>What if both arrived simultaneously ?</a:t>
            </a:r>
          </a:p>
          <a:p>
            <a:endParaRPr lang="en-US" dirty="0"/>
          </a:p>
          <a:p>
            <a:endParaRPr lang="en-US" dirty="0"/>
          </a:p>
          <a:p>
            <a:endParaRPr lang="en-US" dirty="0" smtClean="0"/>
          </a:p>
          <a:p>
            <a:pPr lvl="1"/>
            <a:r>
              <a:rPr lang="en-US" dirty="0" smtClean="0"/>
              <a:t>P1 </a:t>
            </a:r>
            <a:r>
              <a:rPr lang="en-US" dirty="0"/>
              <a:t>waiting time: </a:t>
            </a:r>
            <a:r>
              <a:rPr lang="en-US" dirty="0" smtClean="0"/>
              <a:t>2-0=2</a:t>
            </a:r>
            <a:endParaRPr lang="en-US" dirty="0"/>
          </a:p>
          <a:p>
            <a:pPr lvl="1"/>
            <a:r>
              <a:rPr lang="en-US" dirty="0"/>
              <a:t>P2 waiting time: </a:t>
            </a:r>
            <a:r>
              <a:rPr lang="en-US" dirty="0" smtClean="0"/>
              <a:t>0-0=0</a:t>
            </a:r>
          </a:p>
          <a:p>
            <a:r>
              <a:rPr lang="en-US" dirty="0"/>
              <a:t>The average waiting time: (2+0)/2=1</a:t>
            </a:r>
          </a:p>
        </p:txBody>
      </p:sp>
      <p:grpSp>
        <p:nvGrpSpPr>
          <p:cNvPr id="6" name="Group 5">
            <a:extLst>
              <a:ext uri="{FF2B5EF4-FFF2-40B4-BE49-F238E27FC236}">
                <a16:creationId xmlns:a16="http://schemas.microsoft.com/office/drawing/2014/main" xmlns="" id="{22EDA0A0-4508-438C-A169-89B72B41BCB3}"/>
              </a:ext>
            </a:extLst>
          </p:cNvPr>
          <p:cNvGrpSpPr/>
          <p:nvPr/>
        </p:nvGrpSpPr>
        <p:grpSpPr>
          <a:xfrm>
            <a:off x="1219200" y="2514600"/>
            <a:ext cx="7312535" cy="967304"/>
            <a:chOff x="1491175" y="1997613"/>
            <a:chExt cx="7312535" cy="967304"/>
          </a:xfrm>
        </p:grpSpPr>
        <p:sp>
          <p:nvSpPr>
            <p:cNvPr id="7" name="Rectangle 6">
              <a:extLst>
                <a:ext uri="{FF2B5EF4-FFF2-40B4-BE49-F238E27FC236}">
                  <a16:creationId xmlns:a16="http://schemas.microsoft.com/office/drawing/2014/main" xmlns="" id="{04D8D650-D771-4B26-9FA3-349BAD0E509E}"/>
                </a:ext>
              </a:extLst>
            </p:cNvPr>
            <p:cNvSpPr/>
            <p:nvPr/>
          </p:nvSpPr>
          <p:spPr bwMode="auto">
            <a:xfrm>
              <a:off x="1617785" y="1997613"/>
              <a:ext cx="6964240" cy="520504"/>
            </a:xfrm>
            <a:prstGeom prst="rect">
              <a:avLst/>
            </a:prstGeom>
            <a:solidFill>
              <a:schemeClr val="accent1"/>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a:ln>
                  <a:noFill/>
                </a:ln>
                <a:solidFill>
                  <a:schemeClr val="tx1"/>
                </a:solidFill>
                <a:effectLst/>
                <a:latin typeface="Times" pitchFamily="18" charset="0"/>
              </a:endParaRPr>
            </a:p>
          </p:txBody>
        </p:sp>
        <p:cxnSp>
          <p:nvCxnSpPr>
            <p:cNvPr id="8" name="Straight Connector 7">
              <a:extLst>
                <a:ext uri="{FF2B5EF4-FFF2-40B4-BE49-F238E27FC236}">
                  <a16:creationId xmlns:a16="http://schemas.microsoft.com/office/drawing/2014/main" xmlns="" id="{147D81B8-40C8-4F48-B88D-B445A35BF376}"/>
                </a:ext>
              </a:extLst>
            </p:cNvPr>
            <p:cNvCxnSpPr/>
            <p:nvPr/>
          </p:nvCxnSpPr>
          <p:spPr bwMode="auto">
            <a:xfrm>
              <a:off x="2504049" y="2025748"/>
              <a:ext cx="0" cy="520504"/>
            </a:xfrm>
            <a:prstGeom prst="line">
              <a:avLst/>
            </a:prstGeom>
            <a:solidFill>
              <a:schemeClr val="accent1"/>
            </a:solidFill>
            <a:ln w="12700" cap="flat" cmpd="sng" algn="ctr">
              <a:solidFill>
                <a:schemeClr val="tx1"/>
              </a:solidFill>
              <a:prstDash val="solid"/>
              <a:round/>
              <a:headEnd type="none" w="med" len="med"/>
              <a:tailEnd type="none" w="med" len="med"/>
            </a:ln>
          </p:spPr>
        </p:cxnSp>
        <p:sp>
          <p:nvSpPr>
            <p:cNvPr id="9" name="TextBox 8">
              <a:extLst>
                <a:ext uri="{FF2B5EF4-FFF2-40B4-BE49-F238E27FC236}">
                  <a16:creationId xmlns:a16="http://schemas.microsoft.com/office/drawing/2014/main" xmlns="" id="{0E1643D5-8231-4D4F-80E7-0BA463F62858}"/>
                </a:ext>
              </a:extLst>
            </p:cNvPr>
            <p:cNvSpPr txBox="1"/>
            <p:nvPr/>
          </p:nvSpPr>
          <p:spPr>
            <a:xfrm>
              <a:off x="1856935" y="2131252"/>
              <a:ext cx="478297" cy="369332"/>
            </a:xfrm>
            <a:prstGeom prst="rect">
              <a:avLst/>
            </a:prstGeom>
            <a:noFill/>
          </p:spPr>
          <p:txBody>
            <a:bodyPr wrap="square" rtlCol="0">
              <a:spAutoFit/>
            </a:bodyPr>
            <a:lstStyle/>
            <a:p>
              <a:r>
                <a:rPr lang="en-US" dirty="0"/>
                <a:t>P2</a:t>
              </a:r>
            </a:p>
          </p:txBody>
        </p:sp>
        <p:sp>
          <p:nvSpPr>
            <p:cNvPr id="10" name="TextBox 9">
              <a:extLst>
                <a:ext uri="{FF2B5EF4-FFF2-40B4-BE49-F238E27FC236}">
                  <a16:creationId xmlns:a16="http://schemas.microsoft.com/office/drawing/2014/main" xmlns="" id="{D36873E5-584C-4693-98C6-88F562A4F474}"/>
                </a:ext>
              </a:extLst>
            </p:cNvPr>
            <p:cNvSpPr txBox="1"/>
            <p:nvPr/>
          </p:nvSpPr>
          <p:spPr>
            <a:xfrm>
              <a:off x="4825592" y="2106582"/>
              <a:ext cx="478297" cy="369332"/>
            </a:xfrm>
            <a:prstGeom prst="rect">
              <a:avLst/>
            </a:prstGeom>
            <a:noFill/>
          </p:spPr>
          <p:txBody>
            <a:bodyPr wrap="square" rtlCol="0">
              <a:spAutoFit/>
            </a:bodyPr>
            <a:lstStyle/>
            <a:p>
              <a:r>
                <a:rPr lang="en-US" dirty="0"/>
                <a:t>P1</a:t>
              </a:r>
            </a:p>
          </p:txBody>
        </p:sp>
        <p:sp>
          <p:nvSpPr>
            <p:cNvPr id="11" name="TextBox 10">
              <a:extLst>
                <a:ext uri="{FF2B5EF4-FFF2-40B4-BE49-F238E27FC236}">
                  <a16:creationId xmlns:a16="http://schemas.microsoft.com/office/drawing/2014/main" xmlns="" id="{8006E8F5-85AA-4835-953B-8E8F99F47668}"/>
                </a:ext>
              </a:extLst>
            </p:cNvPr>
            <p:cNvSpPr txBox="1"/>
            <p:nvPr/>
          </p:nvSpPr>
          <p:spPr>
            <a:xfrm>
              <a:off x="1491175" y="2535748"/>
              <a:ext cx="478297"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xmlns="" id="{50078C70-B13B-487B-BDB1-7994951F87BF}"/>
                </a:ext>
              </a:extLst>
            </p:cNvPr>
            <p:cNvSpPr txBox="1"/>
            <p:nvPr/>
          </p:nvSpPr>
          <p:spPr>
            <a:xfrm>
              <a:off x="2321172" y="2574388"/>
              <a:ext cx="492366" cy="369332"/>
            </a:xfrm>
            <a:prstGeom prst="rect">
              <a:avLst/>
            </a:prstGeom>
            <a:noFill/>
          </p:spPr>
          <p:txBody>
            <a:bodyPr wrap="square" rtlCol="0">
              <a:spAutoFit/>
            </a:bodyPr>
            <a:lstStyle/>
            <a:p>
              <a:r>
                <a:rPr lang="en-US" dirty="0"/>
                <a:t>2</a:t>
              </a:r>
            </a:p>
          </p:txBody>
        </p:sp>
        <p:sp>
          <p:nvSpPr>
            <p:cNvPr id="13" name="TextBox 12">
              <a:extLst>
                <a:ext uri="{FF2B5EF4-FFF2-40B4-BE49-F238E27FC236}">
                  <a16:creationId xmlns:a16="http://schemas.microsoft.com/office/drawing/2014/main" xmlns="" id="{F78EAF33-CC1C-44CC-A81D-E56B6BD6B223}"/>
                </a:ext>
              </a:extLst>
            </p:cNvPr>
            <p:cNvSpPr txBox="1"/>
            <p:nvPr/>
          </p:nvSpPr>
          <p:spPr>
            <a:xfrm>
              <a:off x="8325413" y="2595585"/>
              <a:ext cx="478297" cy="369332"/>
            </a:xfrm>
            <a:prstGeom prst="rect">
              <a:avLst/>
            </a:prstGeom>
            <a:noFill/>
          </p:spPr>
          <p:txBody>
            <a:bodyPr wrap="square" rtlCol="0">
              <a:spAutoFit/>
            </a:bodyPr>
            <a:lstStyle/>
            <a:p>
              <a:r>
                <a:rPr lang="en-US" dirty="0"/>
                <a:t>12</a:t>
              </a:r>
            </a:p>
          </p:txBody>
        </p:sp>
      </p:grpSp>
    </p:spTree>
    <p:extLst>
      <p:ext uri="{BB962C8B-B14F-4D97-AF65-F5344CB8AC3E}">
        <p14:creationId xmlns:p14="http://schemas.microsoft.com/office/powerpoint/2010/main" val="2528613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23</a:t>
            </a:fld>
            <a:endParaRPr lang="en-US"/>
          </a:p>
        </p:txBody>
      </p:sp>
      <p:sp>
        <p:nvSpPr>
          <p:cNvPr id="5" name="Content Placeholder 4"/>
          <p:cNvSpPr>
            <a:spLocks noGrp="1"/>
          </p:cNvSpPr>
          <p:nvPr>
            <p:ph sz="quarter" idx="1"/>
          </p:nvPr>
        </p:nvSpPr>
        <p:spPr>
          <a:xfrm>
            <a:off x="612648" y="1600199"/>
            <a:ext cx="8153400" cy="5013325"/>
          </a:xfrm>
        </p:spPr>
        <p:txBody>
          <a:bodyPr>
            <a:normAutofit fontScale="85000" lnSpcReduction="10000"/>
          </a:bodyPr>
          <a:lstStyle/>
          <a:p>
            <a:r>
              <a:rPr lang="en-US" dirty="0"/>
              <a:t>SJF is ideal in environments where processes can be easily estimated in advance, such as </a:t>
            </a:r>
            <a:r>
              <a:rPr lang="en-US" b="1" dirty="0"/>
              <a:t>batch processing </a:t>
            </a:r>
            <a:r>
              <a:rPr lang="en-US" b="1" dirty="0" smtClean="0"/>
              <a:t>systems</a:t>
            </a:r>
            <a:r>
              <a:rPr lang="en-US" dirty="0" smtClean="0"/>
              <a:t>.</a:t>
            </a:r>
          </a:p>
          <a:p>
            <a:pPr lvl="1"/>
            <a:r>
              <a:rPr lang="en-US" dirty="0" smtClean="0"/>
              <a:t>However</a:t>
            </a:r>
            <a:r>
              <a:rPr lang="en-US" dirty="0"/>
              <a:t>, it’s </a:t>
            </a:r>
            <a:r>
              <a:rPr lang="en-US" b="1" dirty="0"/>
              <a:t>less practical for general-purpose systems</a:t>
            </a:r>
            <a:r>
              <a:rPr lang="en-US" dirty="0"/>
              <a:t> due to the difficulty in predicting burst times accurately</a:t>
            </a:r>
            <a:r>
              <a:rPr lang="en-US" dirty="0" smtClean="0"/>
              <a:t>.</a:t>
            </a:r>
          </a:p>
          <a:p>
            <a:pPr lvl="1"/>
            <a:r>
              <a:rPr lang="en-US" b="1" dirty="0" smtClean="0"/>
              <a:t>Advantages</a:t>
            </a:r>
            <a:r>
              <a:rPr lang="en-US" dirty="0" smtClean="0"/>
              <a:t>:</a:t>
            </a:r>
          </a:p>
          <a:p>
            <a:pPr lvl="2"/>
            <a:r>
              <a:rPr lang="en-US" b="1" dirty="0" smtClean="0"/>
              <a:t>Low </a:t>
            </a:r>
            <a:r>
              <a:rPr lang="en-US" b="1" dirty="0"/>
              <a:t>Average Waiting Time</a:t>
            </a:r>
            <a:r>
              <a:rPr lang="en-US" dirty="0"/>
              <a:t>: SJF achieves the lowest average waiting time of all scheduling algorithms when implemented ideally.</a:t>
            </a:r>
          </a:p>
          <a:p>
            <a:pPr lvl="2"/>
            <a:r>
              <a:rPr lang="en-US" b="1" dirty="0"/>
              <a:t>Efficiency</a:t>
            </a:r>
            <a:r>
              <a:rPr lang="en-US" dirty="0"/>
              <a:t>: Short processes complete faster, increasing system throughput.</a:t>
            </a:r>
          </a:p>
          <a:p>
            <a:pPr lvl="1"/>
            <a:r>
              <a:rPr lang="en-US" b="1" dirty="0"/>
              <a:t>Disadvantages</a:t>
            </a:r>
            <a:r>
              <a:rPr lang="en-US" dirty="0"/>
              <a:t>:</a:t>
            </a:r>
          </a:p>
          <a:p>
            <a:pPr lvl="2"/>
            <a:r>
              <a:rPr lang="en-US" b="1" dirty="0"/>
              <a:t>Requires Burst Time Prediction</a:t>
            </a:r>
            <a:r>
              <a:rPr lang="en-US" dirty="0"/>
              <a:t>: Accurate burst time estimation is difficult, and errors can affect performance.</a:t>
            </a:r>
          </a:p>
          <a:p>
            <a:pPr lvl="2"/>
            <a:r>
              <a:rPr lang="en-US" b="1" dirty="0"/>
              <a:t>Risk of Starvation</a:t>
            </a:r>
            <a:r>
              <a:rPr lang="en-US" dirty="0"/>
              <a:t>: Long processes may wait indefinitely if shorter processes keep arriving (especially in preemptive SJF</a:t>
            </a:r>
            <a:r>
              <a:rPr lang="en-US" dirty="0" smtClean="0"/>
              <a:t>).</a:t>
            </a:r>
            <a:endParaRPr lang="en-US" dirty="0"/>
          </a:p>
        </p:txBody>
      </p:sp>
    </p:spTree>
    <p:extLst>
      <p:ext uri="{BB962C8B-B14F-4D97-AF65-F5344CB8AC3E}">
        <p14:creationId xmlns:p14="http://schemas.microsoft.com/office/powerpoint/2010/main" val="3969405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24</a:t>
            </a:fld>
            <a:endParaRPr lang="en-US"/>
          </a:p>
        </p:txBody>
      </p:sp>
      <p:sp>
        <p:nvSpPr>
          <p:cNvPr id="5" name="Content Placeholder 4"/>
          <p:cNvSpPr>
            <a:spLocks noGrp="1"/>
          </p:cNvSpPr>
          <p:nvPr>
            <p:ph sz="quarter" idx="1"/>
          </p:nvPr>
        </p:nvSpPr>
        <p:spPr/>
        <p:txBody>
          <a:bodyPr>
            <a:normAutofit lnSpcReduction="10000"/>
          </a:bodyPr>
          <a:lstStyle/>
          <a:p>
            <a:pPr marL="514350" indent="-514350">
              <a:buFont typeface="+mj-lt"/>
              <a:buAutoNum type="arabicPeriod" startAt="3"/>
            </a:pPr>
            <a:r>
              <a:rPr lang="en-GB" altLang="x-none" dirty="0" smtClean="0"/>
              <a:t>Shortest-</a:t>
            </a:r>
            <a:r>
              <a:rPr lang="en-GB" altLang="x-none" b="1" dirty="0" smtClean="0"/>
              <a:t>Remaining-Time</a:t>
            </a:r>
            <a:r>
              <a:rPr lang="en-GB" altLang="x-none" dirty="0" smtClean="0"/>
              <a:t>-First</a:t>
            </a:r>
            <a:r>
              <a:rPr lang="en-GB" altLang="x-none" b="1" dirty="0" smtClean="0"/>
              <a:t> (SRTF)</a:t>
            </a:r>
          </a:p>
          <a:p>
            <a:pPr lvl="1"/>
            <a:r>
              <a:rPr lang="en-US" dirty="0" smtClean="0"/>
              <a:t>It </a:t>
            </a:r>
            <a:r>
              <a:rPr lang="en-US" dirty="0"/>
              <a:t>is a </a:t>
            </a:r>
            <a:r>
              <a:rPr lang="en-US" b="1" dirty="0"/>
              <a:t>preemptive version of the Shortest Job First (SJF) </a:t>
            </a:r>
            <a:r>
              <a:rPr lang="en-US" dirty="0"/>
              <a:t>scheduling algorithm. </a:t>
            </a:r>
            <a:endParaRPr lang="en-US" dirty="0" smtClean="0"/>
          </a:p>
          <a:p>
            <a:pPr lvl="2"/>
            <a:r>
              <a:rPr lang="en-US" dirty="0" smtClean="0"/>
              <a:t>In </a:t>
            </a:r>
            <a:r>
              <a:rPr lang="en-US" dirty="0"/>
              <a:t>SRTF, the CPU always selects the process </a:t>
            </a:r>
            <a:r>
              <a:rPr lang="en-US" b="1" dirty="0"/>
              <a:t>with the shortest remaining execution time to run next</a:t>
            </a:r>
            <a:r>
              <a:rPr lang="en-US" dirty="0"/>
              <a:t>, even if it means interrupting an ongoing process.</a:t>
            </a:r>
          </a:p>
          <a:p>
            <a:pPr lvl="1"/>
            <a:r>
              <a:rPr lang="en-US" b="1" dirty="0" smtClean="0"/>
              <a:t>Key </a:t>
            </a:r>
            <a:r>
              <a:rPr lang="en-US" b="1" dirty="0"/>
              <a:t>Characteristics of SRTF:</a:t>
            </a:r>
          </a:p>
          <a:p>
            <a:pPr lvl="2"/>
            <a:r>
              <a:rPr lang="en-US" b="1" dirty="0"/>
              <a:t>Preemptive</a:t>
            </a:r>
            <a:r>
              <a:rPr lang="en-US" dirty="0"/>
              <a:t>: If a new process arrives with a shorter remaining time than the current process, the current process is preempted.</a:t>
            </a:r>
          </a:p>
          <a:p>
            <a:pPr lvl="2"/>
            <a:r>
              <a:rPr lang="en-US" b="1" dirty="0"/>
              <a:t>Focus on Remaining Time</a:t>
            </a:r>
            <a:r>
              <a:rPr lang="en-US" dirty="0"/>
              <a:t>: Prioritizes processes based on how much time they have left until completion.</a:t>
            </a:r>
          </a:p>
        </p:txBody>
      </p:sp>
    </p:spTree>
    <p:extLst>
      <p:ext uri="{BB962C8B-B14F-4D97-AF65-F5344CB8AC3E}">
        <p14:creationId xmlns:p14="http://schemas.microsoft.com/office/powerpoint/2010/main" val="3124143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25</a:t>
            </a:fld>
            <a:endParaRPr lang="en-US"/>
          </a:p>
        </p:txBody>
      </p:sp>
      <p:sp>
        <p:nvSpPr>
          <p:cNvPr id="5" name="Content Placeholder 4"/>
          <p:cNvSpPr>
            <a:spLocks noGrp="1"/>
          </p:cNvSpPr>
          <p:nvPr>
            <p:ph sz="quarter" idx="1"/>
          </p:nvPr>
        </p:nvSpPr>
        <p:spPr/>
        <p:txBody>
          <a:bodyPr>
            <a:normAutofit lnSpcReduction="10000"/>
          </a:bodyPr>
          <a:lstStyle/>
          <a:p>
            <a:r>
              <a:rPr lang="en-US" b="1" dirty="0" smtClean="0"/>
              <a:t>Example</a:t>
            </a:r>
          </a:p>
          <a:p>
            <a:pPr lvl="1"/>
            <a:r>
              <a:rPr lang="en-US" dirty="0" smtClean="0"/>
              <a:t>Now </a:t>
            </a:r>
            <a:r>
              <a:rPr lang="en-US" dirty="0"/>
              <a:t>we add the concepts of varying arrival times and preemption to the analysis</a:t>
            </a:r>
          </a:p>
          <a:p>
            <a:pPr marL="0" indent="0">
              <a:buNone/>
            </a:pPr>
            <a:r>
              <a:rPr lang="en-US" dirty="0"/>
              <a:t>    </a:t>
            </a:r>
            <a:r>
              <a:rPr lang="en-US" sz="2800" dirty="0"/>
              <a:t>Process      Arrival Time </a:t>
            </a:r>
            <a:r>
              <a:rPr lang="en-US" sz="2800" dirty="0" smtClean="0"/>
              <a:t>	  Burst </a:t>
            </a:r>
            <a:r>
              <a:rPr lang="en-US" sz="2800" dirty="0"/>
              <a:t>Time	</a:t>
            </a:r>
            <a:endParaRPr lang="en-US" sz="2800" dirty="0" smtClean="0"/>
          </a:p>
          <a:p>
            <a:pPr marL="0" indent="0">
              <a:buNone/>
            </a:pPr>
            <a:r>
              <a:rPr lang="en-US" sz="2800" dirty="0"/>
              <a:t> </a:t>
            </a:r>
            <a:r>
              <a:rPr lang="en-US" sz="2800" dirty="0" smtClean="0"/>
              <a:t>      P1</a:t>
            </a:r>
            <a:r>
              <a:rPr lang="en-US" sz="2800" dirty="0"/>
              <a:t>		0	    </a:t>
            </a:r>
            <a:r>
              <a:rPr lang="en-US" sz="2800" dirty="0" smtClean="0"/>
              <a:t>	       8</a:t>
            </a:r>
            <a:r>
              <a:rPr lang="en-US" sz="2800" dirty="0"/>
              <a:t>	 		</a:t>
            </a:r>
            <a:endParaRPr lang="en-US" sz="2800" dirty="0" smtClean="0"/>
          </a:p>
          <a:p>
            <a:pPr marL="0" indent="0">
              <a:buNone/>
            </a:pPr>
            <a:r>
              <a:rPr lang="en-US" sz="2800" dirty="0" smtClean="0"/>
              <a:t>       </a:t>
            </a:r>
            <a:r>
              <a:rPr lang="en-US" sz="2800" dirty="0"/>
              <a:t>P2 		1	  </a:t>
            </a:r>
            <a:r>
              <a:rPr lang="en-US" sz="2800" dirty="0" smtClean="0"/>
              <a:t>	       4</a:t>
            </a:r>
            <a:endParaRPr lang="en-US" sz="2800" dirty="0"/>
          </a:p>
          <a:p>
            <a:pPr marL="0" indent="0">
              <a:buNone/>
            </a:pPr>
            <a:r>
              <a:rPr lang="en-US" sz="2800" dirty="0"/>
              <a:t>       P3		2	   </a:t>
            </a:r>
            <a:r>
              <a:rPr lang="en-US" sz="2800" dirty="0" smtClean="0"/>
              <a:t>	       </a:t>
            </a:r>
            <a:r>
              <a:rPr lang="en-US" sz="2800" dirty="0"/>
              <a:t>9</a:t>
            </a:r>
          </a:p>
          <a:p>
            <a:pPr marL="0" indent="0">
              <a:buNone/>
            </a:pPr>
            <a:r>
              <a:rPr lang="en-US" sz="2800" dirty="0"/>
              <a:t>       P4		3	   </a:t>
            </a:r>
            <a:r>
              <a:rPr lang="en-US" sz="2800" dirty="0" smtClean="0"/>
              <a:t>	       5</a:t>
            </a:r>
          </a:p>
          <a:p>
            <a:pPr marL="0" indent="0">
              <a:buNone/>
            </a:pPr>
            <a:r>
              <a:rPr lang="en-US" dirty="0" smtClean="0"/>
              <a:t>SRTF </a:t>
            </a:r>
            <a:r>
              <a:rPr lang="en-US" dirty="0"/>
              <a:t>Gantt </a:t>
            </a:r>
            <a:r>
              <a:rPr lang="en-US" dirty="0" smtClean="0"/>
              <a:t>Chart</a:t>
            </a:r>
            <a:endParaRPr lang="en-US" dirty="0"/>
          </a:p>
          <a:p>
            <a:endParaRPr lang="en-US" dirty="0"/>
          </a:p>
        </p:txBody>
      </p:sp>
      <p:pic>
        <p:nvPicPr>
          <p:cNvPr id="6" name="Picture 1"/>
          <p:cNvPicPr>
            <a:picLocks noChangeAspect="1"/>
          </p:cNvPicPr>
          <p:nvPr/>
        </p:nvPicPr>
        <p:blipFill>
          <a:blip r:embed="rId2"/>
          <a:stretch>
            <a:fillRect/>
          </a:stretch>
        </p:blipFill>
        <p:spPr>
          <a:xfrm>
            <a:off x="1421479" y="5905500"/>
            <a:ext cx="6535737" cy="800100"/>
          </a:xfrm>
          <a:prstGeom prst="rect">
            <a:avLst/>
          </a:prstGeom>
          <a:noFill/>
          <a:ln w="9525">
            <a:noFill/>
          </a:ln>
        </p:spPr>
      </p:pic>
    </p:spTree>
    <p:extLst>
      <p:ext uri="{BB962C8B-B14F-4D97-AF65-F5344CB8AC3E}">
        <p14:creationId xmlns:p14="http://schemas.microsoft.com/office/powerpoint/2010/main" val="11346516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26</a:t>
            </a:fld>
            <a:endParaRPr lang="en-US"/>
          </a:p>
        </p:txBody>
      </p:sp>
      <p:sp>
        <p:nvSpPr>
          <p:cNvPr id="5" name="Content Placeholder 4"/>
          <p:cNvSpPr>
            <a:spLocks noGrp="1"/>
          </p:cNvSpPr>
          <p:nvPr>
            <p:ph sz="quarter" idx="1"/>
          </p:nvPr>
        </p:nvSpPr>
        <p:spPr/>
        <p:txBody>
          <a:bodyPr/>
          <a:lstStyle/>
          <a:p>
            <a:r>
              <a:rPr lang="en-US" dirty="0"/>
              <a:t>Average waiting </a:t>
            </a:r>
            <a:r>
              <a:rPr lang="en-US" dirty="0" smtClean="0"/>
              <a:t>time</a:t>
            </a:r>
            <a:endParaRPr lang="en-US" dirty="0"/>
          </a:p>
          <a:p>
            <a:pPr lvl="1"/>
            <a:r>
              <a:rPr lang="en-US" dirty="0"/>
              <a:t>WT for P1: (0-0) + (10-1)=9		</a:t>
            </a:r>
            <a:endParaRPr lang="en-US" dirty="0" smtClean="0"/>
          </a:p>
          <a:p>
            <a:pPr lvl="1"/>
            <a:r>
              <a:rPr lang="en-US" dirty="0" smtClean="0"/>
              <a:t>WT </a:t>
            </a:r>
            <a:r>
              <a:rPr lang="en-US" dirty="0"/>
              <a:t>for P2= 1 – 1= 0</a:t>
            </a:r>
          </a:p>
          <a:p>
            <a:pPr lvl="1"/>
            <a:r>
              <a:rPr lang="en-US" dirty="0"/>
              <a:t>WT for P3: 17 – 2= 15	            	</a:t>
            </a:r>
            <a:endParaRPr lang="en-US" dirty="0" smtClean="0"/>
          </a:p>
          <a:p>
            <a:pPr lvl="1"/>
            <a:r>
              <a:rPr lang="en-US" dirty="0" smtClean="0"/>
              <a:t>WT </a:t>
            </a:r>
            <a:r>
              <a:rPr lang="en-US" dirty="0"/>
              <a:t>for P4: 5-3= 2</a:t>
            </a:r>
          </a:p>
          <a:p>
            <a:r>
              <a:rPr lang="en-US" dirty="0"/>
              <a:t>Therefore, the AWT : </a:t>
            </a:r>
            <a:endParaRPr lang="en-US" dirty="0" smtClean="0"/>
          </a:p>
          <a:p>
            <a:pPr lvl="1"/>
            <a:r>
              <a:rPr lang="en-US" dirty="0" smtClean="0"/>
              <a:t>[(</a:t>
            </a:r>
            <a:r>
              <a:rPr lang="en-US" dirty="0"/>
              <a:t>10-1)+(1-1)+(17-2)+5-3)]/4 = 26/4 = 6.5</a:t>
            </a:r>
          </a:p>
          <a:p>
            <a:endParaRPr lang="en-US" dirty="0"/>
          </a:p>
        </p:txBody>
      </p:sp>
    </p:spTree>
    <p:extLst>
      <p:ext uri="{BB962C8B-B14F-4D97-AF65-F5344CB8AC3E}">
        <p14:creationId xmlns:p14="http://schemas.microsoft.com/office/powerpoint/2010/main" val="1597725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27</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20000"/>
          </a:bodyPr>
          <a:lstStyle/>
          <a:p>
            <a:r>
              <a:rPr lang="en-US" dirty="0"/>
              <a:t>SRTF is suitable for </a:t>
            </a:r>
            <a:r>
              <a:rPr lang="en-US" b="1" dirty="0"/>
              <a:t>time-sensitive applications </a:t>
            </a:r>
            <a:r>
              <a:rPr lang="en-US" dirty="0"/>
              <a:t>where quick response is needed, and process burst times are known or can be estimated. </a:t>
            </a:r>
            <a:endParaRPr lang="en-US" dirty="0" smtClean="0"/>
          </a:p>
          <a:p>
            <a:pPr lvl="1"/>
            <a:r>
              <a:rPr lang="en-US" dirty="0" smtClean="0"/>
              <a:t>However</a:t>
            </a:r>
            <a:r>
              <a:rPr lang="en-US" dirty="0"/>
              <a:t>, due to its complexity and risk of starvation, it is </a:t>
            </a:r>
            <a:r>
              <a:rPr lang="en-US" b="1" dirty="0"/>
              <a:t>less commonly used in general-purpose systems</a:t>
            </a:r>
            <a:r>
              <a:rPr lang="en-US" dirty="0"/>
              <a:t>.</a:t>
            </a:r>
          </a:p>
          <a:p>
            <a:pPr lvl="1"/>
            <a:r>
              <a:rPr lang="en-US" b="1" dirty="0" smtClean="0"/>
              <a:t>Advantages</a:t>
            </a:r>
            <a:r>
              <a:rPr lang="en-US" dirty="0"/>
              <a:t>:</a:t>
            </a:r>
          </a:p>
          <a:p>
            <a:pPr lvl="2"/>
            <a:r>
              <a:rPr lang="en-US" b="1" dirty="0"/>
              <a:t>Minimizes Average Waiting Time</a:t>
            </a:r>
            <a:r>
              <a:rPr lang="en-US" dirty="0"/>
              <a:t>: Achieves very low waiting times by allowing shorter tasks to complete sooner.</a:t>
            </a:r>
          </a:p>
          <a:p>
            <a:pPr lvl="2"/>
            <a:r>
              <a:rPr lang="en-US" b="1" dirty="0"/>
              <a:t>Responsive for Short Tasks</a:t>
            </a:r>
            <a:r>
              <a:rPr lang="en-US" dirty="0"/>
              <a:t>: Short tasks are quickly executed, increasing responsiveness.</a:t>
            </a:r>
          </a:p>
          <a:p>
            <a:pPr lvl="1"/>
            <a:r>
              <a:rPr lang="en-US" b="1" dirty="0"/>
              <a:t>Disadvantages</a:t>
            </a:r>
            <a:r>
              <a:rPr lang="en-US" dirty="0"/>
              <a:t>:</a:t>
            </a:r>
          </a:p>
          <a:p>
            <a:pPr lvl="2"/>
            <a:r>
              <a:rPr lang="en-US" b="1" dirty="0"/>
              <a:t>High Overhead</a:t>
            </a:r>
            <a:r>
              <a:rPr lang="en-US" dirty="0"/>
              <a:t>: Frequent context switches can increase CPU overhead.</a:t>
            </a:r>
          </a:p>
          <a:p>
            <a:pPr lvl="2"/>
            <a:r>
              <a:rPr lang="en-US" b="1" dirty="0"/>
              <a:t>Starvation Risk</a:t>
            </a:r>
            <a:r>
              <a:rPr lang="en-US" dirty="0"/>
              <a:t>: Long processes may face starvation if shorter processes keep arriving</a:t>
            </a:r>
            <a:r>
              <a:rPr lang="en-US" dirty="0" smtClean="0"/>
              <a:t>.</a:t>
            </a:r>
            <a:endParaRPr lang="en-US" dirty="0"/>
          </a:p>
        </p:txBody>
      </p:sp>
    </p:spTree>
    <p:extLst>
      <p:ext uri="{BB962C8B-B14F-4D97-AF65-F5344CB8AC3E}">
        <p14:creationId xmlns:p14="http://schemas.microsoft.com/office/powerpoint/2010/main" val="1062357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Exercise-1</a:t>
            </a:r>
            <a:endParaRPr lang="en-US"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28</a:t>
            </a:fld>
            <a:endParaRPr lang="en-US"/>
          </a:p>
        </p:txBody>
      </p:sp>
      <p:sp>
        <p:nvSpPr>
          <p:cNvPr id="5" name="Content Placeholder 4"/>
          <p:cNvSpPr>
            <a:spLocks noGrp="1"/>
          </p:cNvSpPr>
          <p:nvPr>
            <p:ph sz="quarter" idx="1"/>
          </p:nvPr>
        </p:nvSpPr>
        <p:spPr/>
        <p:txBody>
          <a:bodyPr>
            <a:normAutofit/>
          </a:bodyPr>
          <a:lstStyle/>
          <a:p>
            <a:r>
              <a:rPr lang="en-US" dirty="0" smtClean="0"/>
              <a:t>Consider </a:t>
            </a:r>
            <a:r>
              <a:rPr lang="en-US" dirty="0"/>
              <a:t>the set of 5 </a:t>
            </a:r>
            <a:r>
              <a:rPr lang="en-US" dirty="0" smtClean="0"/>
              <a:t>processes (</a:t>
            </a:r>
            <a:r>
              <a:rPr lang="en-US" dirty="0"/>
              <a:t>P1, P2, P3, P4, P5 </a:t>
            </a:r>
            <a:r>
              <a:rPr lang="en-US" dirty="0" smtClean="0"/>
              <a:t>) </a:t>
            </a:r>
            <a:r>
              <a:rPr lang="en-US" dirty="0"/>
              <a:t>whose arrival time and burst time are given </a:t>
            </a:r>
            <a:r>
              <a:rPr lang="en-US" dirty="0" smtClean="0"/>
              <a:t>below</a:t>
            </a:r>
          </a:p>
        </p:txBody>
      </p:sp>
      <p:graphicFrame>
        <p:nvGraphicFramePr>
          <p:cNvPr id="6" name="Table 5"/>
          <p:cNvGraphicFramePr>
            <a:graphicFrameLocks noGrp="1"/>
          </p:cNvGraphicFramePr>
          <p:nvPr>
            <p:extLst>
              <p:ext uri="{D42A27DB-BD31-4B8C-83A1-F6EECF244321}">
                <p14:modId xmlns:p14="http://schemas.microsoft.com/office/powerpoint/2010/main" val="3052767263"/>
              </p:ext>
            </p:extLst>
          </p:nvPr>
        </p:nvGraphicFramePr>
        <p:xfrm>
          <a:off x="1447800" y="283464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b="1" dirty="0" smtClean="0"/>
                        <a:t>Process Id</a:t>
                      </a:r>
                      <a:endParaRPr lang="en-US" b="1" dirty="0"/>
                    </a:p>
                  </a:txBody>
                  <a:tcPr/>
                </a:tc>
                <a:tc>
                  <a:txBody>
                    <a:bodyPr/>
                    <a:lstStyle/>
                    <a:p>
                      <a:pPr algn="ctr"/>
                      <a:r>
                        <a:rPr lang="en-US" b="1" dirty="0" smtClean="0"/>
                        <a:t>Arrival Time</a:t>
                      </a:r>
                      <a:endParaRPr lang="en-US" b="1" dirty="0"/>
                    </a:p>
                  </a:txBody>
                  <a:tcPr/>
                </a:tc>
                <a:tc>
                  <a:txBody>
                    <a:bodyPr/>
                    <a:lstStyle/>
                    <a:p>
                      <a:pPr algn="ctr"/>
                      <a:r>
                        <a:rPr lang="en-US" b="1" dirty="0" smtClean="0"/>
                        <a:t>Burst Time</a:t>
                      </a:r>
                      <a:endParaRPr lang="en-US" b="1" dirty="0"/>
                    </a:p>
                  </a:txBody>
                  <a:tcPr/>
                </a:tc>
              </a:tr>
              <a:tr h="370840">
                <a:tc>
                  <a:txBody>
                    <a:bodyPr/>
                    <a:lstStyle/>
                    <a:p>
                      <a:pPr algn="ctr"/>
                      <a:r>
                        <a:rPr lang="en-US" b="1" dirty="0" smtClean="0"/>
                        <a:t>P1</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P2</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4</a:t>
                      </a:r>
                      <a:endParaRPr lang="en-US" b="1" dirty="0"/>
                    </a:p>
                  </a:txBody>
                  <a:tcPr/>
                </a:tc>
              </a:tr>
              <a:tr h="370840">
                <a:tc>
                  <a:txBody>
                    <a:bodyPr/>
                    <a:lstStyle/>
                    <a:p>
                      <a:pPr algn="ctr"/>
                      <a:r>
                        <a:rPr lang="en-US" b="1" dirty="0" smtClean="0"/>
                        <a:t>P3</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2</a:t>
                      </a:r>
                      <a:endParaRPr lang="en-US" b="1" dirty="0"/>
                    </a:p>
                  </a:txBody>
                  <a:tcPr/>
                </a:tc>
              </a:tr>
              <a:tr h="370840">
                <a:tc>
                  <a:txBody>
                    <a:bodyPr/>
                    <a:lstStyle/>
                    <a:p>
                      <a:pPr algn="ctr"/>
                      <a:r>
                        <a:rPr lang="en-US" b="1" dirty="0" smtClean="0"/>
                        <a:t>P4</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6</a:t>
                      </a:r>
                      <a:endParaRPr lang="en-US" b="1" dirty="0"/>
                    </a:p>
                  </a:txBody>
                  <a:tcPr/>
                </a:tc>
              </a:tr>
              <a:tr h="370840">
                <a:tc>
                  <a:txBody>
                    <a:bodyPr/>
                    <a:lstStyle/>
                    <a:p>
                      <a:pPr algn="ctr"/>
                      <a:r>
                        <a:rPr lang="en-US" b="1" dirty="0" smtClean="0"/>
                        <a:t>P5</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3</a:t>
                      </a:r>
                      <a:endParaRPr lang="en-US" b="1" dirty="0"/>
                    </a:p>
                  </a:txBody>
                  <a:tcPr/>
                </a:tc>
              </a:tr>
            </a:tbl>
          </a:graphicData>
        </a:graphic>
      </p:graphicFrame>
    </p:spTree>
    <p:extLst>
      <p:ext uri="{BB962C8B-B14F-4D97-AF65-F5344CB8AC3E}">
        <p14:creationId xmlns:p14="http://schemas.microsoft.com/office/powerpoint/2010/main" val="2518281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29</a:t>
            </a:fld>
            <a:endParaRPr lang="en-US"/>
          </a:p>
        </p:txBody>
      </p:sp>
      <p:sp>
        <p:nvSpPr>
          <p:cNvPr id="5" name="Content Placeholder 4"/>
          <p:cNvSpPr>
            <a:spLocks noGrp="1"/>
          </p:cNvSpPr>
          <p:nvPr>
            <p:ph sz="quarter" idx="1"/>
          </p:nvPr>
        </p:nvSpPr>
        <p:spPr/>
        <p:txBody>
          <a:bodyPr>
            <a:normAutofit lnSpcReduction="10000"/>
          </a:bodyPr>
          <a:lstStyle/>
          <a:p>
            <a:pPr marL="880092" lvl="1" indent="-514350">
              <a:buFont typeface="+mj-lt"/>
              <a:buAutoNum type="arabicPeriod"/>
            </a:pPr>
            <a:r>
              <a:rPr lang="en-US" dirty="0" smtClean="0"/>
              <a:t>Draw three Gantt </a:t>
            </a:r>
            <a:r>
              <a:rPr lang="en-US" dirty="0"/>
              <a:t>charts that illustrate the execution of these processes using the following scheduling algorithms: FCFS, SJF, </a:t>
            </a:r>
            <a:r>
              <a:rPr lang="en-US" dirty="0" smtClean="0"/>
              <a:t>and SRJF?</a:t>
            </a:r>
            <a:endParaRPr lang="en-US" dirty="0"/>
          </a:p>
          <a:p>
            <a:pPr marL="880092" lvl="1" indent="-514350">
              <a:buFont typeface="+mj-lt"/>
              <a:buAutoNum type="arabicPeriod"/>
            </a:pPr>
            <a:r>
              <a:rPr lang="en-US" dirty="0" smtClean="0"/>
              <a:t>Determine </a:t>
            </a:r>
            <a:r>
              <a:rPr lang="en-US" dirty="0"/>
              <a:t>the turnaround time for each process under each scheduling algorithm.</a:t>
            </a:r>
          </a:p>
          <a:p>
            <a:pPr marL="880092" lvl="1" indent="-514350">
              <a:buFont typeface="+mj-lt"/>
              <a:buAutoNum type="arabicPeriod"/>
            </a:pPr>
            <a:r>
              <a:rPr lang="en-US" dirty="0" smtClean="0"/>
              <a:t>Determine </a:t>
            </a:r>
            <a:r>
              <a:rPr lang="en-US" dirty="0"/>
              <a:t>the waiting time for each process under each scheduling algorithm</a:t>
            </a:r>
          </a:p>
          <a:p>
            <a:pPr marL="880092" lvl="1" indent="-514350">
              <a:buFont typeface="+mj-lt"/>
              <a:buAutoNum type="arabicPeriod"/>
            </a:pPr>
            <a:r>
              <a:rPr lang="en-US" dirty="0" smtClean="0"/>
              <a:t>Identify </a:t>
            </a:r>
            <a:r>
              <a:rPr lang="en-US" dirty="0"/>
              <a:t>which algorithm yields the minimum average waiting time across all processes.</a:t>
            </a:r>
            <a:endParaRPr lang="en-US" dirty="0" smtClean="0"/>
          </a:p>
          <a:p>
            <a:pPr marL="880092" lvl="1" indent="-514350">
              <a:buFont typeface="+mj-lt"/>
              <a:buAutoNum type="arabicPeriod"/>
            </a:pPr>
            <a:r>
              <a:rPr lang="en-US" dirty="0" smtClean="0"/>
              <a:t>Compute </a:t>
            </a:r>
            <a:r>
              <a:rPr lang="en-US" dirty="0"/>
              <a:t>the total throughput for the system, which is the number of processes completed per unit of time.</a:t>
            </a:r>
          </a:p>
        </p:txBody>
      </p:sp>
    </p:spTree>
    <p:extLst>
      <p:ext uri="{BB962C8B-B14F-4D97-AF65-F5344CB8AC3E}">
        <p14:creationId xmlns:p14="http://schemas.microsoft.com/office/powerpoint/2010/main" val="3530739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Brainstorm Questions</a:t>
            </a:r>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a:t>
            </a:fld>
            <a:endParaRPr lang="en-US"/>
          </a:p>
        </p:txBody>
      </p:sp>
      <p:sp>
        <p:nvSpPr>
          <p:cNvPr id="5" name="Content Placeholder 4"/>
          <p:cNvSpPr>
            <a:spLocks noGrp="1"/>
          </p:cNvSpPr>
          <p:nvPr>
            <p:ph sz="quarter" idx="1"/>
          </p:nvPr>
        </p:nvSpPr>
        <p:spPr/>
        <p:txBody>
          <a:bodyPr>
            <a:normAutofit fontScale="85000" lnSpcReduction="20000"/>
          </a:bodyPr>
          <a:lstStyle/>
          <a:p>
            <a:pPr marL="514350" indent="-514350">
              <a:buFont typeface="+mj-lt"/>
              <a:buAutoNum type="arabicPeriod"/>
            </a:pPr>
            <a:r>
              <a:rPr lang="en-US" sz="3600" dirty="0" smtClean="0"/>
              <a:t>What </a:t>
            </a:r>
            <a:r>
              <a:rPr lang="en-US" sz="3600" dirty="0"/>
              <a:t>is </a:t>
            </a:r>
            <a:r>
              <a:rPr lang="en-US" sz="3600" b="1" dirty="0"/>
              <a:t>CPU scheduling</a:t>
            </a:r>
            <a:r>
              <a:rPr lang="en-US" sz="3600" dirty="0"/>
              <a:t>, and why is it essential in a multi-programming environment</a:t>
            </a:r>
            <a:r>
              <a:rPr lang="en-US" sz="3600" dirty="0" smtClean="0"/>
              <a:t>?</a:t>
            </a:r>
          </a:p>
          <a:p>
            <a:pPr marL="514350" indent="-514350">
              <a:buFont typeface="+mj-lt"/>
              <a:buAutoNum type="arabicPeriod"/>
            </a:pPr>
            <a:r>
              <a:rPr lang="en-US" sz="3600" dirty="0"/>
              <a:t>Why might an operating system </a:t>
            </a:r>
            <a:r>
              <a:rPr lang="en-US" sz="3600" b="1" dirty="0"/>
              <a:t>need to prioritize certain processes over others</a:t>
            </a:r>
            <a:r>
              <a:rPr lang="en-US" sz="3600" dirty="0"/>
              <a:t>, and what are some ways to achieve </a:t>
            </a:r>
            <a:r>
              <a:rPr lang="en-US" sz="3600" dirty="0" smtClean="0"/>
              <a:t>this?</a:t>
            </a:r>
          </a:p>
          <a:p>
            <a:pPr marL="514350" indent="-514350">
              <a:buFont typeface="+mj-lt"/>
              <a:buAutoNum type="arabicPeriod"/>
            </a:pPr>
            <a:r>
              <a:rPr lang="en-US" sz="3600" dirty="0" smtClean="0"/>
              <a:t>How </a:t>
            </a:r>
            <a:r>
              <a:rPr lang="en-US" sz="3600" dirty="0"/>
              <a:t>does the </a:t>
            </a:r>
            <a:r>
              <a:rPr lang="en-US" sz="3600" b="1" dirty="0"/>
              <a:t>First-Come, First-Served (FCFS) </a:t>
            </a:r>
            <a:r>
              <a:rPr lang="en-US" sz="3600" dirty="0"/>
              <a:t>scheduling algorithm work, and what are its advantages and disadvantages?</a:t>
            </a:r>
          </a:p>
          <a:p>
            <a:pPr marL="514350" indent="-514350">
              <a:buFont typeface="+mj-lt"/>
              <a:buAutoNum type="arabicPeriod" startAt="4"/>
            </a:pPr>
            <a:r>
              <a:rPr lang="en-US" sz="3600" dirty="0"/>
              <a:t>What is a </a:t>
            </a:r>
            <a:r>
              <a:rPr lang="en-US" sz="3600" b="1" dirty="0"/>
              <a:t>deadlock</a:t>
            </a:r>
            <a:r>
              <a:rPr lang="en-US" sz="3600" dirty="0"/>
              <a:t>, and how does it differ from simple </a:t>
            </a:r>
            <a:r>
              <a:rPr lang="en-US" sz="3600" b="1" dirty="0"/>
              <a:t>resource contention</a:t>
            </a:r>
            <a:r>
              <a:rPr lang="en-US" sz="3600" dirty="0" smtClean="0"/>
              <a:t>?</a:t>
            </a:r>
            <a:endParaRPr lang="en-US" sz="3600" dirty="0"/>
          </a:p>
          <a:p>
            <a:pPr marL="514350" indent="-514350">
              <a:buFont typeface="+mj-lt"/>
              <a:buAutoNum type="arabicPeriod"/>
            </a:pPr>
            <a:endParaRPr lang="en-US" dirty="0"/>
          </a:p>
        </p:txBody>
      </p:sp>
    </p:spTree>
    <p:extLst>
      <p:ext uri="{BB962C8B-B14F-4D97-AF65-F5344CB8AC3E}">
        <p14:creationId xmlns:p14="http://schemas.microsoft.com/office/powerpoint/2010/main" val="23389620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30</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10000"/>
          </a:bodyPr>
          <a:lstStyle/>
          <a:p>
            <a:pPr marL="514350" indent="-514350">
              <a:buFont typeface="+mj-lt"/>
              <a:buAutoNum type="arabicPeriod" startAt="4"/>
            </a:pPr>
            <a:r>
              <a:rPr lang="en-US" altLang="en-US" b="1" dirty="0"/>
              <a:t>Priority </a:t>
            </a:r>
            <a:r>
              <a:rPr lang="en-US" altLang="en-US" b="1" dirty="0" smtClean="0"/>
              <a:t>Scheduling</a:t>
            </a:r>
          </a:p>
          <a:p>
            <a:pPr lvl="1"/>
            <a:r>
              <a:rPr lang="en-US" dirty="0" smtClean="0"/>
              <a:t>It is </a:t>
            </a:r>
            <a:r>
              <a:rPr lang="en-US" dirty="0"/>
              <a:t>a CPU scheduling algorithm that </a:t>
            </a:r>
            <a:r>
              <a:rPr lang="en-US" b="1" dirty="0"/>
              <a:t>selects processes based on priority levels</a:t>
            </a:r>
            <a:r>
              <a:rPr lang="en-US" dirty="0"/>
              <a:t>. </a:t>
            </a:r>
            <a:endParaRPr lang="en-US" dirty="0" smtClean="0"/>
          </a:p>
          <a:p>
            <a:pPr lvl="2"/>
            <a:r>
              <a:rPr lang="en-US" dirty="0" smtClean="0"/>
              <a:t>Each </a:t>
            </a:r>
            <a:r>
              <a:rPr lang="en-US" dirty="0"/>
              <a:t>process is assigned a priority, and the CPU is allocated to the process with the highest priority. </a:t>
            </a:r>
            <a:r>
              <a:rPr lang="en-US" sz="2400" dirty="0" smtClean="0"/>
              <a:t>(</a:t>
            </a:r>
            <a:r>
              <a:rPr lang="en-US" sz="2400" b="1" dirty="0"/>
              <a:t>smallest integer highest priority</a:t>
            </a:r>
            <a:r>
              <a:rPr lang="en-US" sz="2400" dirty="0"/>
              <a:t>)</a:t>
            </a:r>
            <a:endParaRPr lang="en-US" dirty="0" smtClean="0"/>
          </a:p>
          <a:p>
            <a:pPr lvl="1"/>
            <a:r>
              <a:rPr lang="en-US" b="1" dirty="0" smtClean="0"/>
              <a:t>Key </a:t>
            </a:r>
            <a:r>
              <a:rPr lang="en-US" b="1" dirty="0"/>
              <a:t>Characteristics of Priority Scheduling:</a:t>
            </a:r>
          </a:p>
          <a:p>
            <a:pPr lvl="2"/>
            <a:r>
              <a:rPr lang="en-US" b="1" dirty="0"/>
              <a:t>Priority-Based</a:t>
            </a:r>
            <a:r>
              <a:rPr lang="en-US" dirty="0"/>
              <a:t>: Processes are scheduled according to their priority levels, with higher-priority processes being served first.</a:t>
            </a:r>
          </a:p>
          <a:p>
            <a:pPr lvl="2"/>
            <a:r>
              <a:rPr lang="en-US" b="1" dirty="0"/>
              <a:t>Preemptive or Non-Preemptive</a:t>
            </a:r>
            <a:r>
              <a:rPr lang="en-US" dirty="0"/>
              <a:t>: In preemptive Priority Scheduling, a running process can be interrupted if a higher-priority process arrives. In non-preemptive scheduling, a process completes its burst before the CPU moves to a higher-priority process.</a:t>
            </a:r>
          </a:p>
          <a:p>
            <a:pPr lvl="1"/>
            <a:endParaRPr lang="en-US" dirty="0"/>
          </a:p>
        </p:txBody>
      </p:sp>
    </p:spTree>
    <p:extLst>
      <p:ext uri="{BB962C8B-B14F-4D97-AF65-F5344CB8AC3E}">
        <p14:creationId xmlns:p14="http://schemas.microsoft.com/office/powerpoint/2010/main" val="24590701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31</a:t>
            </a:fld>
            <a:endParaRPr lang="en-US"/>
          </a:p>
        </p:txBody>
      </p:sp>
      <p:sp>
        <p:nvSpPr>
          <p:cNvPr id="5" name="Content Placeholder 4"/>
          <p:cNvSpPr>
            <a:spLocks noGrp="1"/>
          </p:cNvSpPr>
          <p:nvPr>
            <p:ph sz="quarter" idx="1"/>
          </p:nvPr>
        </p:nvSpPr>
        <p:spPr/>
        <p:txBody>
          <a:bodyPr>
            <a:normAutofit fontScale="85000" lnSpcReduction="20000"/>
          </a:bodyPr>
          <a:lstStyle/>
          <a:p>
            <a:r>
              <a:rPr lang="en-US" altLang="en-US" b="1" dirty="0"/>
              <a:t>Example of Priority </a:t>
            </a:r>
            <a:r>
              <a:rPr lang="en-US" altLang="en-US" b="1" dirty="0" smtClean="0"/>
              <a:t>Scheduling</a:t>
            </a:r>
          </a:p>
          <a:p>
            <a:pPr marL="0" indent="0">
              <a:buNone/>
            </a:pPr>
            <a:r>
              <a:rPr lang="en-US" dirty="0" smtClean="0"/>
              <a:t>		Process    Burst </a:t>
            </a:r>
            <a:r>
              <a:rPr lang="en-US" dirty="0"/>
              <a:t>Time	</a:t>
            </a:r>
            <a:r>
              <a:rPr lang="en-US" dirty="0" smtClean="0"/>
              <a:t>    Priority</a:t>
            </a:r>
            <a:endParaRPr lang="en-US" dirty="0"/>
          </a:p>
          <a:p>
            <a:pPr marL="0" indent="0">
              <a:buNone/>
            </a:pPr>
            <a:r>
              <a:rPr lang="en-US" dirty="0"/>
              <a:t>		 P1		10		3</a:t>
            </a:r>
          </a:p>
          <a:p>
            <a:pPr marL="0" indent="0">
              <a:buNone/>
            </a:pPr>
            <a:r>
              <a:rPr lang="en-US" dirty="0"/>
              <a:t>		 P2 		1		1</a:t>
            </a:r>
          </a:p>
          <a:p>
            <a:pPr marL="0" indent="0">
              <a:buNone/>
            </a:pPr>
            <a:r>
              <a:rPr lang="en-US" dirty="0"/>
              <a:t>		 P3		2		4</a:t>
            </a:r>
          </a:p>
          <a:p>
            <a:pPr marL="0" indent="0">
              <a:buNone/>
            </a:pPr>
            <a:r>
              <a:rPr lang="en-US" dirty="0"/>
              <a:t>		 P4		1		5</a:t>
            </a:r>
          </a:p>
          <a:p>
            <a:pPr marL="0" indent="0">
              <a:buNone/>
            </a:pPr>
            <a:r>
              <a:rPr lang="en-US" dirty="0"/>
              <a:t>		 P5		5		2</a:t>
            </a:r>
          </a:p>
          <a:p>
            <a:r>
              <a:rPr lang="en-US" dirty="0"/>
              <a:t>Priority scheduling Gantt Chart</a:t>
            </a:r>
          </a:p>
          <a:p>
            <a:endParaRPr lang="en-US" dirty="0"/>
          </a:p>
          <a:p>
            <a:endParaRPr lang="en-US" dirty="0"/>
          </a:p>
          <a:p>
            <a:r>
              <a:rPr lang="en-US" dirty="0"/>
              <a:t>Average waiting time = 8.2 </a:t>
            </a:r>
          </a:p>
        </p:txBody>
      </p:sp>
      <p:pic>
        <p:nvPicPr>
          <p:cNvPr id="6" name="Picture 5" descr="D:\coursera materials\OS\operating systems concepts slides\osc notes pages\Operating Systems  CPU Scheduling_files\6_PriorityChart.jpg"/>
          <p:cNvPicPr>
            <a:picLocks noChangeAspect="1"/>
          </p:cNvPicPr>
          <p:nvPr/>
        </p:nvPicPr>
        <p:blipFill>
          <a:blip r:embed="rId2"/>
          <a:stretch>
            <a:fillRect/>
          </a:stretch>
        </p:blipFill>
        <p:spPr>
          <a:xfrm>
            <a:off x="1447800" y="4772025"/>
            <a:ext cx="6772275" cy="790575"/>
          </a:xfrm>
          <a:prstGeom prst="rect">
            <a:avLst/>
          </a:prstGeom>
          <a:noFill/>
          <a:ln w="9525">
            <a:noFill/>
          </a:ln>
        </p:spPr>
      </p:pic>
    </p:spTree>
    <p:extLst>
      <p:ext uri="{BB962C8B-B14F-4D97-AF65-F5344CB8AC3E}">
        <p14:creationId xmlns:p14="http://schemas.microsoft.com/office/powerpoint/2010/main" val="18121288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32</a:t>
            </a:fld>
            <a:endParaRPr lang="en-US"/>
          </a:p>
        </p:txBody>
      </p:sp>
      <p:sp>
        <p:nvSpPr>
          <p:cNvPr id="5" name="Content Placeholder 4"/>
          <p:cNvSpPr>
            <a:spLocks noGrp="1"/>
          </p:cNvSpPr>
          <p:nvPr>
            <p:ph sz="quarter" idx="1"/>
          </p:nvPr>
        </p:nvSpPr>
        <p:spPr>
          <a:xfrm>
            <a:off x="612648" y="1600199"/>
            <a:ext cx="8153400" cy="5013325"/>
          </a:xfrm>
        </p:spPr>
        <p:txBody>
          <a:bodyPr>
            <a:normAutofit fontScale="85000" lnSpcReduction="20000"/>
          </a:bodyPr>
          <a:lstStyle/>
          <a:p>
            <a:r>
              <a:rPr lang="en-US" dirty="0"/>
              <a:t>Priority Scheduling is useful in systems where certain processes require immediate attention, such as real-time or interactive systems where critical tasks must run promptly</a:t>
            </a:r>
          </a:p>
          <a:p>
            <a:pPr lvl="1"/>
            <a:r>
              <a:rPr lang="en-US" b="1" dirty="0" smtClean="0"/>
              <a:t>Advantages</a:t>
            </a:r>
            <a:r>
              <a:rPr lang="en-US" dirty="0"/>
              <a:t>:</a:t>
            </a:r>
          </a:p>
          <a:p>
            <a:pPr lvl="2"/>
            <a:r>
              <a:rPr lang="en-US" b="1" dirty="0"/>
              <a:t>Important Tasks First</a:t>
            </a:r>
            <a:r>
              <a:rPr lang="en-US" dirty="0"/>
              <a:t>: Ensures that critical or high-priority tasks are executed before others.</a:t>
            </a:r>
          </a:p>
          <a:p>
            <a:pPr lvl="2"/>
            <a:r>
              <a:rPr lang="en-US" b="1" dirty="0"/>
              <a:t>Flexible for Various Needs</a:t>
            </a:r>
            <a:r>
              <a:rPr lang="en-US" dirty="0"/>
              <a:t>: Allows customization for different process requirements based on priority levels.</a:t>
            </a:r>
          </a:p>
          <a:p>
            <a:pPr lvl="1"/>
            <a:r>
              <a:rPr lang="en-US" b="1" dirty="0"/>
              <a:t>Disadvantages</a:t>
            </a:r>
            <a:r>
              <a:rPr lang="en-US" dirty="0"/>
              <a:t>:</a:t>
            </a:r>
          </a:p>
          <a:p>
            <a:pPr lvl="2"/>
            <a:r>
              <a:rPr lang="en-US" b="1" dirty="0"/>
              <a:t>Risk of Starvation</a:t>
            </a:r>
            <a:r>
              <a:rPr lang="en-US" dirty="0"/>
              <a:t>: Lower-priority processes may wait indefinitely if higher-priority tasks keep arriving.</a:t>
            </a:r>
          </a:p>
          <a:p>
            <a:pPr lvl="3"/>
            <a:r>
              <a:rPr lang="en-US" b="1" dirty="0" smtClean="0"/>
              <a:t>Solution </a:t>
            </a:r>
            <a:r>
              <a:rPr lang="en-US" b="1" dirty="0"/>
              <a:t>to Starvation</a:t>
            </a:r>
            <a:r>
              <a:rPr lang="en-US" b="1" dirty="0" smtClean="0"/>
              <a:t>: Aging</a:t>
            </a:r>
            <a:r>
              <a:rPr lang="en-US" dirty="0"/>
              <a:t>: Gradually increases the priority of processes waiting in the queue for a long time, preventing starvation</a:t>
            </a:r>
            <a:r>
              <a:rPr lang="en-US" dirty="0" smtClean="0"/>
              <a:t>.</a:t>
            </a:r>
          </a:p>
          <a:p>
            <a:pPr lvl="2"/>
            <a:r>
              <a:rPr lang="en-US" b="1" dirty="0"/>
              <a:t>Complexity in Priority Assignment</a:t>
            </a:r>
            <a:r>
              <a:rPr lang="en-US" dirty="0"/>
              <a:t>: Assigning accurate priorities to processes can be challenging, and improper assignment can impact performance</a:t>
            </a:r>
            <a:r>
              <a:rPr lang="en-US" dirty="0" smtClean="0"/>
              <a:t>.</a:t>
            </a:r>
            <a:endParaRPr lang="en-US" dirty="0"/>
          </a:p>
        </p:txBody>
      </p:sp>
    </p:spTree>
    <p:extLst>
      <p:ext uri="{BB962C8B-B14F-4D97-AF65-F5344CB8AC3E}">
        <p14:creationId xmlns:p14="http://schemas.microsoft.com/office/powerpoint/2010/main" val="3696871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33</a:t>
            </a:fld>
            <a:endParaRPr lang="en-US"/>
          </a:p>
        </p:txBody>
      </p:sp>
      <p:sp>
        <p:nvSpPr>
          <p:cNvPr id="5" name="Content Placeholder 4"/>
          <p:cNvSpPr>
            <a:spLocks noGrp="1"/>
          </p:cNvSpPr>
          <p:nvPr>
            <p:ph sz="quarter" idx="1"/>
          </p:nvPr>
        </p:nvSpPr>
        <p:spPr/>
        <p:txBody>
          <a:bodyPr>
            <a:normAutofit fontScale="92500" lnSpcReduction="10000"/>
          </a:bodyPr>
          <a:lstStyle/>
          <a:p>
            <a:pPr marL="514350" indent="-514350">
              <a:buFont typeface="+mj-lt"/>
              <a:buAutoNum type="arabicPeriod" startAt="5"/>
            </a:pPr>
            <a:r>
              <a:rPr lang="en-US" b="1" dirty="0"/>
              <a:t>Round Robin (</a:t>
            </a:r>
            <a:r>
              <a:rPr lang="en-US" b="1" dirty="0" smtClean="0"/>
              <a:t>RR)</a:t>
            </a:r>
          </a:p>
          <a:p>
            <a:pPr lvl="1"/>
            <a:r>
              <a:rPr lang="en-US" dirty="0" smtClean="0"/>
              <a:t>It is </a:t>
            </a:r>
            <a:r>
              <a:rPr lang="en-US" dirty="0"/>
              <a:t>a </a:t>
            </a:r>
            <a:r>
              <a:rPr lang="en-US" b="1" dirty="0" smtClean="0"/>
              <a:t>preemptive CPU scheduling</a:t>
            </a:r>
            <a:r>
              <a:rPr lang="en-US" dirty="0" smtClean="0"/>
              <a:t> algorithm </a:t>
            </a:r>
            <a:r>
              <a:rPr lang="en-US" dirty="0"/>
              <a:t>designed for </a:t>
            </a:r>
            <a:r>
              <a:rPr lang="en-US" b="1" dirty="0"/>
              <a:t>time-sharing systems</a:t>
            </a:r>
            <a:r>
              <a:rPr lang="en-US" dirty="0"/>
              <a:t>. </a:t>
            </a:r>
            <a:endParaRPr lang="en-US" dirty="0" smtClean="0"/>
          </a:p>
          <a:p>
            <a:pPr lvl="2"/>
            <a:r>
              <a:rPr lang="en-US" dirty="0" smtClean="0"/>
              <a:t>Each process </a:t>
            </a:r>
            <a:r>
              <a:rPr lang="en-US" dirty="0"/>
              <a:t>is assigned a </a:t>
            </a:r>
            <a:r>
              <a:rPr lang="en-US" b="1" dirty="0"/>
              <a:t>fixed time slice </a:t>
            </a:r>
            <a:r>
              <a:rPr lang="en-US" dirty="0"/>
              <a:t>(or </a:t>
            </a:r>
            <a:r>
              <a:rPr lang="en-US" b="1" dirty="0"/>
              <a:t>quantum</a:t>
            </a:r>
            <a:r>
              <a:rPr lang="en-US" dirty="0"/>
              <a:t>) during which it can execute. </a:t>
            </a:r>
            <a:endParaRPr lang="en-US" dirty="0" smtClean="0"/>
          </a:p>
          <a:p>
            <a:pPr lvl="2"/>
            <a:r>
              <a:rPr lang="en-US" dirty="0" smtClean="0"/>
              <a:t>If </a:t>
            </a:r>
            <a:r>
              <a:rPr lang="en-US" dirty="0"/>
              <a:t>the process doesn’t finish within its time slice, it is moved to the end of the ready queue, and the CPU is allocated to the next process</a:t>
            </a:r>
            <a:r>
              <a:rPr lang="en-US" dirty="0" smtClean="0"/>
              <a:t>.</a:t>
            </a:r>
            <a:endParaRPr lang="en-US" dirty="0"/>
          </a:p>
          <a:p>
            <a:pPr lvl="1"/>
            <a:r>
              <a:rPr lang="en-US" b="1" dirty="0"/>
              <a:t>Key Characteristics of Round Robin:</a:t>
            </a:r>
          </a:p>
          <a:p>
            <a:pPr lvl="2"/>
            <a:r>
              <a:rPr lang="en-US" b="1" dirty="0"/>
              <a:t>Time Slice</a:t>
            </a:r>
            <a:r>
              <a:rPr lang="en-US" dirty="0"/>
              <a:t>: Each process gets a fixed amount of CPU time in a cyclic order.</a:t>
            </a:r>
          </a:p>
          <a:p>
            <a:pPr lvl="2"/>
            <a:r>
              <a:rPr lang="en-US" b="1" dirty="0"/>
              <a:t>Preemptive</a:t>
            </a:r>
            <a:r>
              <a:rPr lang="en-US" dirty="0"/>
              <a:t>: If a process doesn't complete within its allocated time, it is preempted and returned to the ready queue.</a:t>
            </a:r>
          </a:p>
        </p:txBody>
      </p:sp>
    </p:spTree>
    <p:extLst>
      <p:ext uri="{BB962C8B-B14F-4D97-AF65-F5344CB8AC3E}">
        <p14:creationId xmlns:p14="http://schemas.microsoft.com/office/powerpoint/2010/main" val="9827273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34</a:t>
            </a:fld>
            <a:endParaRPr lang="en-US"/>
          </a:p>
        </p:txBody>
      </p:sp>
      <p:sp>
        <p:nvSpPr>
          <p:cNvPr id="5" name="Content Placeholder 4"/>
          <p:cNvSpPr>
            <a:spLocks noGrp="1"/>
          </p:cNvSpPr>
          <p:nvPr>
            <p:ph sz="quarter" idx="1"/>
          </p:nvPr>
        </p:nvSpPr>
        <p:spPr/>
        <p:txBody>
          <a:bodyPr>
            <a:normAutofit fontScale="77500" lnSpcReduction="20000"/>
          </a:bodyPr>
          <a:lstStyle/>
          <a:p>
            <a:r>
              <a:rPr lang="en-US" altLang="en-US" b="1" dirty="0"/>
              <a:t>Example of RR with Time Quantum = </a:t>
            </a:r>
            <a:r>
              <a:rPr lang="en-US" altLang="en-US" b="1" dirty="0" smtClean="0"/>
              <a:t>4</a:t>
            </a:r>
          </a:p>
          <a:p>
            <a:pPr marL="0" indent="0">
              <a:buNone/>
            </a:pPr>
            <a:r>
              <a:rPr lang="en-US" dirty="0" smtClean="0"/>
              <a:t>	         Process</a:t>
            </a:r>
            <a:r>
              <a:rPr lang="en-US" dirty="0"/>
              <a:t>	</a:t>
            </a:r>
            <a:r>
              <a:rPr lang="en-US" dirty="0" smtClean="0"/>
              <a:t>       Burst </a:t>
            </a:r>
            <a:r>
              <a:rPr lang="en-US" dirty="0"/>
              <a:t>Time</a:t>
            </a:r>
          </a:p>
          <a:p>
            <a:pPr marL="0" indent="0">
              <a:buNone/>
            </a:pPr>
            <a:r>
              <a:rPr lang="en-US" dirty="0"/>
              <a:t>		P1		24</a:t>
            </a:r>
          </a:p>
          <a:p>
            <a:pPr marL="0" indent="0">
              <a:buNone/>
            </a:pPr>
            <a:r>
              <a:rPr lang="en-US" dirty="0"/>
              <a:t>		 P2	 	3</a:t>
            </a:r>
          </a:p>
          <a:p>
            <a:pPr marL="0" indent="0">
              <a:buNone/>
            </a:pPr>
            <a:r>
              <a:rPr lang="en-US" dirty="0"/>
              <a:t>		 P3		3	</a:t>
            </a:r>
          </a:p>
          <a:p>
            <a:r>
              <a:rPr lang="en-US" dirty="0"/>
              <a:t>The Gantt chart is: </a:t>
            </a:r>
          </a:p>
          <a:p>
            <a:endParaRPr lang="en-US" dirty="0"/>
          </a:p>
          <a:p>
            <a:endParaRPr lang="en-US" dirty="0"/>
          </a:p>
          <a:p>
            <a:r>
              <a:rPr lang="en-US" dirty="0"/>
              <a:t>Typically, higher average turnaround than SJF, but better response</a:t>
            </a:r>
          </a:p>
          <a:p>
            <a:pPr lvl="1"/>
            <a:r>
              <a:rPr lang="en-US" dirty="0"/>
              <a:t>q should be large compared to context switch time</a:t>
            </a:r>
          </a:p>
          <a:p>
            <a:pPr lvl="1"/>
            <a:r>
              <a:rPr lang="en-US" dirty="0"/>
              <a:t>q usually 10ms to 100ms, context switch &lt; 10 </a:t>
            </a:r>
            <a:r>
              <a:rPr lang="en-US" dirty="0" err="1"/>
              <a:t>usec</a:t>
            </a:r>
            <a:endParaRPr lang="en-US" dirty="0"/>
          </a:p>
          <a:p>
            <a:endParaRPr lang="en-US" dirty="0"/>
          </a:p>
        </p:txBody>
      </p:sp>
      <p:pic>
        <p:nvPicPr>
          <p:cNvPr id="6" name="Picture 1"/>
          <p:cNvPicPr>
            <a:picLocks noChangeAspect="1"/>
          </p:cNvPicPr>
          <p:nvPr/>
        </p:nvPicPr>
        <p:blipFill>
          <a:blip r:embed="rId2"/>
          <a:stretch>
            <a:fillRect/>
          </a:stretch>
        </p:blipFill>
        <p:spPr>
          <a:xfrm>
            <a:off x="1447800" y="3657600"/>
            <a:ext cx="6770687" cy="788987"/>
          </a:xfrm>
          <a:prstGeom prst="rect">
            <a:avLst/>
          </a:prstGeom>
          <a:noFill/>
          <a:ln w="9525">
            <a:noFill/>
          </a:ln>
        </p:spPr>
      </p:pic>
    </p:spTree>
    <p:extLst>
      <p:ext uri="{BB962C8B-B14F-4D97-AF65-F5344CB8AC3E}">
        <p14:creationId xmlns:p14="http://schemas.microsoft.com/office/powerpoint/2010/main" val="858112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35</a:t>
            </a:fld>
            <a:endParaRPr lang="en-US"/>
          </a:p>
        </p:txBody>
      </p:sp>
      <p:sp>
        <p:nvSpPr>
          <p:cNvPr id="5" name="Content Placeholder 4"/>
          <p:cNvSpPr>
            <a:spLocks noGrp="1"/>
          </p:cNvSpPr>
          <p:nvPr>
            <p:ph sz="quarter" idx="1"/>
          </p:nvPr>
        </p:nvSpPr>
        <p:spPr>
          <a:xfrm>
            <a:off x="612648" y="1600199"/>
            <a:ext cx="8153400" cy="5013325"/>
          </a:xfrm>
        </p:spPr>
        <p:txBody>
          <a:bodyPr>
            <a:normAutofit fontScale="85000" lnSpcReduction="20000"/>
          </a:bodyPr>
          <a:lstStyle/>
          <a:p>
            <a:r>
              <a:rPr lang="en-US" dirty="0"/>
              <a:t>Round Robin is widely used in </a:t>
            </a:r>
            <a:r>
              <a:rPr lang="en-US" b="1" dirty="0"/>
              <a:t>time-sharing </a:t>
            </a:r>
            <a:r>
              <a:rPr lang="en-US" dirty="0"/>
              <a:t>and </a:t>
            </a:r>
            <a:r>
              <a:rPr lang="en-US" b="1" dirty="0"/>
              <a:t>interactive</a:t>
            </a:r>
            <a:r>
              <a:rPr lang="en-US" dirty="0"/>
              <a:t> systems, where </a:t>
            </a:r>
            <a:r>
              <a:rPr lang="en-US" b="1" dirty="0"/>
              <a:t>responsiveness</a:t>
            </a:r>
            <a:r>
              <a:rPr lang="en-US" dirty="0"/>
              <a:t> and </a:t>
            </a:r>
            <a:r>
              <a:rPr lang="en-US" b="1" dirty="0"/>
              <a:t>fairness</a:t>
            </a:r>
            <a:r>
              <a:rPr lang="en-US" dirty="0"/>
              <a:t> are </a:t>
            </a:r>
            <a:r>
              <a:rPr lang="en-US" dirty="0" smtClean="0"/>
              <a:t>important.</a:t>
            </a:r>
          </a:p>
          <a:p>
            <a:pPr lvl="1"/>
            <a:r>
              <a:rPr lang="en-US" dirty="0" smtClean="0"/>
              <a:t>It’s </a:t>
            </a:r>
            <a:r>
              <a:rPr lang="en-US" dirty="0"/>
              <a:t>suitable for environments where all processes are of equal priority.</a:t>
            </a:r>
          </a:p>
          <a:p>
            <a:pPr lvl="1"/>
            <a:r>
              <a:rPr lang="en-US" b="1" dirty="0" smtClean="0"/>
              <a:t>Advantages</a:t>
            </a:r>
            <a:r>
              <a:rPr lang="en-US" dirty="0"/>
              <a:t>:</a:t>
            </a:r>
          </a:p>
          <a:p>
            <a:pPr lvl="2"/>
            <a:r>
              <a:rPr lang="en-US" b="1" dirty="0"/>
              <a:t>Fairness</a:t>
            </a:r>
            <a:r>
              <a:rPr lang="en-US" dirty="0"/>
              <a:t>: Every process gets an equal opportunity to execute, making it ideal for interactive systems.</a:t>
            </a:r>
          </a:p>
          <a:p>
            <a:pPr lvl="2"/>
            <a:r>
              <a:rPr lang="en-US" b="1" dirty="0"/>
              <a:t>Low Waiting Time for Short Processes</a:t>
            </a:r>
            <a:r>
              <a:rPr lang="en-US" dirty="0"/>
              <a:t>: Shorter processes finish faster because they are guaranteed CPU access within a fixed interval.</a:t>
            </a:r>
          </a:p>
          <a:p>
            <a:pPr lvl="1"/>
            <a:r>
              <a:rPr lang="en-US" b="1" dirty="0"/>
              <a:t>Disadvantages</a:t>
            </a:r>
            <a:r>
              <a:rPr lang="en-US" dirty="0"/>
              <a:t>:</a:t>
            </a:r>
          </a:p>
          <a:p>
            <a:pPr lvl="2"/>
            <a:r>
              <a:rPr lang="en-US" b="1" dirty="0"/>
              <a:t>High Context-Switching Overhead</a:t>
            </a:r>
            <a:r>
              <a:rPr lang="en-US" dirty="0"/>
              <a:t>: Frequent context switches can reduce CPU efficiency, especially with a small time slice.</a:t>
            </a:r>
          </a:p>
          <a:p>
            <a:pPr lvl="2"/>
            <a:r>
              <a:rPr lang="en-US" b="1" dirty="0"/>
              <a:t>Performance Depends on Quantum Size</a:t>
            </a:r>
            <a:r>
              <a:rPr lang="en-US" dirty="0"/>
              <a:t>:</a:t>
            </a:r>
          </a:p>
          <a:p>
            <a:pPr lvl="3"/>
            <a:r>
              <a:rPr lang="en-US" dirty="0"/>
              <a:t>If the quantum is too large, it behaves like FCFS, leading to longer response times.</a:t>
            </a:r>
          </a:p>
          <a:p>
            <a:pPr lvl="3"/>
            <a:r>
              <a:rPr lang="en-US" dirty="0"/>
              <a:t>If the quantum is too small, context-switching overhead becomes </a:t>
            </a:r>
            <a:r>
              <a:rPr lang="en-US" dirty="0" smtClean="0"/>
              <a:t>significant</a:t>
            </a:r>
            <a:endParaRPr lang="en-US" dirty="0"/>
          </a:p>
        </p:txBody>
      </p:sp>
    </p:spTree>
    <p:extLst>
      <p:ext uri="{BB962C8B-B14F-4D97-AF65-F5344CB8AC3E}">
        <p14:creationId xmlns:p14="http://schemas.microsoft.com/office/powerpoint/2010/main" val="3890486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36</a:t>
            </a:fld>
            <a:endParaRPr lang="en-US"/>
          </a:p>
        </p:txBody>
      </p:sp>
      <p:sp>
        <p:nvSpPr>
          <p:cNvPr id="5" name="Content Placeholder 4"/>
          <p:cNvSpPr>
            <a:spLocks noGrp="1"/>
          </p:cNvSpPr>
          <p:nvPr>
            <p:ph sz="quarter" idx="1"/>
          </p:nvPr>
        </p:nvSpPr>
        <p:spPr>
          <a:xfrm>
            <a:off x="612648" y="1600199"/>
            <a:ext cx="8153400" cy="5257801"/>
          </a:xfrm>
        </p:spPr>
        <p:txBody>
          <a:bodyPr>
            <a:normAutofit fontScale="92500" lnSpcReduction="20000"/>
          </a:bodyPr>
          <a:lstStyle/>
          <a:p>
            <a:pPr marL="514350" indent="-514350">
              <a:buFont typeface="+mj-lt"/>
              <a:buAutoNum type="arabicPeriod" startAt="6"/>
            </a:pPr>
            <a:r>
              <a:rPr lang="en-US" b="1" dirty="0"/>
              <a:t>Multilevel Queue </a:t>
            </a:r>
            <a:r>
              <a:rPr lang="en-US" b="1" dirty="0" smtClean="0"/>
              <a:t>Scheduling</a:t>
            </a:r>
          </a:p>
          <a:p>
            <a:pPr lvl="1"/>
            <a:r>
              <a:rPr lang="en-US" dirty="0" smtClean="0"/>
              <a:t>It is </a:t>
            </a:r>
            <a:r>
              <a:rPr lang="en-US" dirty="0"/>
              <a:t>a CPU scheduling algorithm that </a:t>
            </a:r>
            <a:r>
              <a:rPr lang="en-US" b="1" dirty="0"/>
              <a:t>divides the ready queue </a:t>
            </a:r>
            <a:r>
              <a:rPr lang="en-US" dirty="0"/>
              <a:t>into </a:t>
            </a:r>
            <a:r>
              <a:rPr lang="en-US" b="1" dirty="0"/>
              <a:t>multiple separate queues</a:t>
            </a:r>
            <a:r>
              <a:rPr lang="en-US" dirty="0"/>
              <a:t>, each with </a:t>
            </a:r>
            <a:r>
              <a:rPr lang="en-US" b="1" dirty="0"/>
              <a:t>a predefined priority or category</a:t>
            </a:r>
            <a:r>
              <a:rPr lang="en-US" dirty="0"/>
              <a:t>. </a:t>
            </a:r>
            <a:endParaRPr lang="en-US" dirty="0" smtClean="0"/>
          </a:p>
          <a:p>
            <a:pPr lvl="2"/>
            <a:r>
              <a:rPr lang="en-US" dirty="0" smtClean="0"/>
              <a:t>Processes </a:t>
            </a:r>
            <a:r>
              <a:rPr lang="en-US" dirty="0"/>
              <a:t>are permanently assigned to a queue based on their characteristics, such as </a:t>
            </a:r>
            <a:r>
              <a:rPr lang="en-US" b="1" dirty="0"/>
              <a:t>priority</a:t>
            </a:r>
            <a:r>
              <a:rPr lang="en-US" dirty="0"/>
              <a:t>, </a:t>
            </a:r>
            <a:r>
              <a:rPr lang="en-US" b="1" dirty="0"/>
              <a:t>process type </a:t>
            </a:r>
            <a:r>
              <a:rPr lang="en-US" dirty="0"/>
              <a:t>(foreground/background), or </a:t>
            </a:r>
            <a:r>
              <a:rPr lang="en-US" b="1" dirty="0"/>
              <a:t>resource requirements</a:t>
            </a:r>
            <a:r>
              <a:rPr lang="en-US" dirty="0"/>
              <a:t>.</a:t>
            </a:r>
          </a:p>
          <a:p>
            <a:pPr lvl="1"/>
            <a:r>
              <a:rPr lang="en-US" b="1" dirty="0" smtClean="0"/>
              <a:t>Key </a:t>
            </a:r>
            <a:r>
              <a:rPr lang="en-US" b="1" dirty="0"/>
              <a:t>Characteristics of Multilevel Queue Scheduling:</a:t>
            </a:r>
          </a:p>
          <a:p>
            <a:pPr lvl="2"/>
            <a:r>
              <a:rPr lang="en-US" b="1" dirty="0"/>
              <a:t>Multiple Queues</a:t>
            </a:r>
            <a:r>
              <a:rPr lang="en-US" dirty="0"/>
              <a:t>: Each queue represents a different type of process (e.g., system processes, interactive processes, batch processes).</a:t>
            </a:r>
          </a:p>
          <a:p>
            <a:pPr lvl="2"/>
            <a:r>
              <a:rPr lang="en-US" b="1" dirty="0"/>
              <a:t>Fixed Queue Priority</a:t>
            </a:r>
            <a:r>
              <a:rPr lang="en-US" dirty="0"/>
              <a:t>: Queues have a fixed priority order, meaning processes in higher-priority queues are executed before those in lower-priority queues.</a:t>
            </a:r>
          </a:p>
          <a:p>
            <a:pPr lvl="2"/>
            <a:r>
              <a:rPr lang="en-US" b="1" dirty="0"/>
              <a:t>Scheduling Within Queues</a:t>
            </a:r>
            <a:r>
              <a:rPr lang="en-US" dirty="0"/>
              <a:t>: Each queue can have its own scheduling algorithm (e.g., FCFS for one queue, Round Robin for another).</a:t>
            </a:r>
          </a:p>
        </p:txBody>
      </p:sp>
    </p:spTree>
    <p:extLst>
      <p:ext uri="{BB962C8B-B14F-4D97-AF65-F5344CB8AC3E}">
        <p14:creationId xmlns:p14="http://schemas.microsoft.com/office/powerpoint/2010/main" val="38704188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37</a:t>
            </a:fld>
            <a:endParaRPr lang="en-US"/>
          </a:p>
        </p:txBody>
      </p:sp>
      <p:sp>
        <p:nvSpPr>
          <p:cNvPr id="5" name="Content Placeholder 4"/>
          <p:cNvSpPr>
            <a:spLocks noGrp="1"/>
          </p:cNvSpPr>
          <p:nvPr>
            <p:ph sz="quarter" idx="1"/>
          </p:nvPr>
        </p:nvSpPr>
        <p:spPr/>
        <p:txBody>
          <a:bodyPr>
            <a:normAutofit fontScale="92500" lnSpcReduction="20000"/>
          </a:bodyPr>
          <a:lstStyle/>
          <a:p>
            <a:r>
              <a:rPr lang="en-US" b="1" dirty="0"/>
              <a:t>Example Multilevel Queue </a:t>
            </a:r>
            <a:r>
              <a:rPr lang="en-US" b="1" dirty="0" smtClean="0"/>
              <a:t>Scheduling</a:t>
            </a:r>
            <a:endParaRPr lang="en-US" b="1" dirty="0"/>
          </a:p>
          <a:p>
            <a:pPr lvl="1"/>
            <a:r>
              <a:rPr lang="en-US" dirty="0" smtClean="0"/>
              <a:t>Consider </a:t>
            </a:r>
            <a:r>
              <a:rPr lang="en-US" dirty="0"/>
              <a:t>the below table of four processes under Multilevel queue scheduling. Queue number denotes the queue of the process. </a:t>
            </a:r>
            <a:endParaRPr lang="en-US" dirty="0" smtClean="0"/>
          </a:p>
          <a:p>
            <a:pPr marL="365760" lvl="1" indent="0">
              <a:buNone/>
            </a:pPr>
            <a:endParaRPr lang="en-US" dirty="0" smtClean="0"/>
          </a:p>
          <a:p>
            <a:pPr marL="365760" lvl="1" indent="0">
              <a:buNone/>
            </a:pPr>
            <a:endParaRPr lang="en-US" dirty="0"/>
          </a:p>
          <a:p>
            <a:pPr marL="365760" lvl="1" indent="0">
              <a:buNone/>
            </a:pPr>
            <a:endParaRPr lang="en-US" dirty="0" smtClean="0"/>
          </a:p>
          <a:p>
            <a:pPr marL="365760" lvl="1" indent="0">
              <a:buNone/>
            </a:pPr>
            <a:endParaRPr lang="en-US" dirty="0"/>
          </a:p>
          <a:p>
            <a:pPr lvl="1"/>
            <a:r>
              <a:rPr lang="en-US" dirty="0"/>
              <a:t>Priority of queue 1 is greater than queue 2. </a:t>
            </a:r>
            <a:endParaRPr lang="en-US" dirty="0" smtClean="0"/>
          </a:p>
          <a:p>
            <a:pPr lvl="2"/>
            <a:r>
              <a:rPr lang="en-US" dirty="0" smtClean="0"/>
              <a:t>queue </a:t>
            </a:r>
            <a:r>
              <a:rPr lang="en-US" dirty="0"/>
              <a:t>1 uses </a:t>
            </a:r>
            <a:r>
              <a:rPr lang="en-US" b="1" dirty="0"/>
              <a:t>Round Robin </a:t>
            </a:r>
            <a:r>
              <a:rPr lang="en-US" dirty="0"/>
              <a:t>(Time Quantum = 2) and queue 2 uses </a:t>
            </a:r>
            <a:r>
              <a:rPr lang="en-US" b="1" dirty="0"/>
              <a:t>FCFS</a:t>
            </a:r>
            <a:r>
              <a:rPr lang="en-US" dirty="0"/>
              <a:t>. </a:t>
            </a:r>
          </a:p>
          <a:p>
            <a:pPr lvl="1"/>
            <a:r>
              <a:rPr lang="en-US" dirty="0" smtClean="0"/>
              <a:t>Below </a:t>
            </a:r>
            <a:r>
              <a:rPr lang="en-US" dirty="0"/>
              <a:t>is the Gantt chart of the problem: </a:t>
            </a:r>
          </a:p>
        </p:txBody>
      </p:sp>
      <p:pic>
        <p:nvPicPr>
          <p:cNvPr id="6" name="Picture 5"/>
          <p:cNvPicPr>
            <a:picLocks noChangeAspect="1"/>
          </p:cNvPicPr>
          <p:nvPr/>
        </p:nvPicPr>
        <p:blipFill>
          <a:blip r:embed="rId2"/>
          <a:stretch>
            <a:fillRect/>
          </a:stretch>
        </p:blipFill>
        <p:spPr>
          <a:xfrm>
            <a:off x="1600200" y="2975308"/>
            <a:ext cx="6324600" cy="1444292"/>
          </a:xfrm>
          <a:prstGeom prst="rect">
            <a:avLst/>
          </a:prstGeom>
        </p:spPr>
      </p:pic>
      <p:pic>
        <p:nvPicPr>
          <p:cNvPr id="1026"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830822"/>
            <a:ext cx="6019800" cy="72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439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38</a:t>
            </a:fld>
            <a:endParaRPr lang="en-US"/>
          </a:p>
        </p:txBody>
      </p:sp>
      <p:sp>
        <p:nvSpPr>
          <p:cNvPr id="5" name="Content Placeholder 4"/>
          <p:cNvSpPr>
            <a:spLocks noGrp="1"/>
          </p:cNvSpPr>
          <p:nvPr>
            <p:ph sz="quarter" idx="1"/>
          </p:nvPr>
        </p:nvSpPr>
        <p:spPr/>
        <p:txBody>
          <a:bodyPr>
            <a:normAutofit fontScale="92500" lnSpcReduction="10000"/>
          </a:bodyPr>
          <a:lstStyle/>
          <a:p>
            <a:r>
              <a:rPr lang="en-US" dirty="0"/>
              <a:t>Multilevel Queue Scheduling is ideal for systems with </a:t>
            </a:r>
            <a:r>
              <a:rPr lang="en-US" b="1" dirty="0"/>
              <a:t>distinctly different types of processes</a:t>
            </a:r>
            <a:r>
              <a:rPr lang="en-US" dirty="0"/>
              <a:t>, such as operating systems handling system, interactive, and batch tasks simultaneously. </a:t>
            </a:r>
            <a:endParaRPr lang="en-US" dirty="0" smtClean="0"/>
          </a:p>
          <a:p>
            <a:pPr lvl="1"/>
            <a:r>
              <a:rPr lang="en-US" dirty="0" smtClean="0"/>
              <a:t>It </a:t>
            </a:r>
            <a:r>
              <a:rPr lang="en-US" dirty="0"/>
              <a:t>ensures a tailored approach to scheduling, improving overall system performance.</a:t>
            </a:r>
          </a:p>
          <a:p>
            <a:pPr lvl="1"/>
            <a:r>
              <a:rPr lang="en-US" b="1" dirty="0" smtClean="0"/>
              <a:t>Example</a:t>
            </a:r>
            <a:r>
              <a:rPr lang="en-US" dirty="0"/>
              <a:t>:</a:t>
            </a:r>
          </a:p>
          <a:p>
            <a:pPr lvl="2"/>
            <a:r>
              <a:rPr lang="en-US" b="1" dirty="0"/>
              <a:t>Queue 1 (Highest Priority)</a:t>
            </a:r>
            <a:r>
              <a:rPr lang="en-US" dirty="0"/>
              <a:t>: </a:t>
            </a:r>
            <a:r>
              <a:rPr lang="en-US" b="1" dirty="0"/>
              <a:t>System processes </a:t>
            </a:r>
            <a:r>
              <a:rPr lang="en-US" dirty="0"/>
              <a:t>(Round Robin with a small time quantum).</a:t>
            </a:r>
          </a:p>
          <a:p>
            <a:pPr lvl="2"/>
            <a:r>
              <a:rPr lang="en-US" b="1" dirty="0"/>
              <a:t>Queue 2</a:t>
            </a:r>
            <a:r>
              <a:rPr lang="en-US" dirty="0"/>
              <a:t>: </a:t>
            </a:r>
            <a:r>
              <a:rPr lang="en-US" b="1" dirty="0"/>
              <a:t>Interactive processes </a:t>
            </a:r>
            <a:r>
              <a:rPr lang="en-US" dirty="0"/>
              <a:t>(Round Robin with a larger time quantum).</a:t>
            </a:r>
          </a:p>
          <a:p>
            <a:pPr lvl="2"/>
            <a:r>
              <a:rPr lang="en-US" b="1" dirty="0"/>
              <a:t>Queue 3 (Lowest Priority)</a:t>
            </a:r>
            <a:r>
              <a:rPr lang="en-US" dirty="0"/>
              <a:t>: </a:t>
            </a:r>
            <a:r>
              <a:rPr lang="en-US" b="1" dirty="0"/>
              <a:t>Batch processes </a:t>
            </a:r>
            <a:r>
              <a:rPr lang="en-US" dirty="0"/>
              <a:t>(FCFS scheduling</a:t>
            </a:r>
            <a:r>
              <a:rPr lang="en-US" dirty="0" smtClean="0"/>
              <a:t>).</a:t>
            </a:r>
            <a:endParaRPr lang="en-US" dirty="0"/>
          </a:p>
        </p:txBody>
      </p:sp>
    </p:spTree>
    <p:extLst>
      <p:ext uri="{BB962C8B-B14F-4D97-AF65-F5344CB8AC3E}">
        <p14:creationId xmlns:p14="http://schemas.microsoft.com/office/powerpoint/2010/main" val="22939449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39</a:t>
            </a:fld>
            <a:endParaRPr lang="en-US"/>
          </a:p>
        </p:txBody>
      </p:sp>
      <p:sp>
        <p:nvSpPr>
          <p:cNvPr id="5" name="Content Placeholder 4"/>
          <p:cNvSpPr>
            <a:spLocks noGrp="1"/>
          </p:cNvSpPr>
          <p:nvPr>
            <p:ph sz="quarter" idx="1"/>
          </p:nvPr>
        </p:nvSpPr>
        <p:spPr/>
        <p:txBody>
          <a:bodyPr>
            <a:normAutofit/>
          </a:bodyPr>
          <a:lstStyle/>
          <a:p>
            <a:pPr lvl="1"/>
            <a:r>
              <a:rPr lang="en-US" b="1" dirty="0"/>
              <a:t>Advantages</a:t>
            </a:r>
            <a:r>
              <a:rPr lang="en-US" dirty="0"/>
              <a:t>:</a:t>
            </a:r>
          </a:p>
          <a:p>
            <a:pPr lvl="2"/>
            <a:r>
              <a:rPr lang="en-US" b="1" dirty="0"/>
              <a:t>Specialized Handling</a:t>
            </a:r>
            <a:r>
              <a:rPr lang="en-US" dirty="0"/>
              <a:t>: Different scheduling algorithms for different types of processes optimize performance.</a:t>
            </a:r>
          </a:p>
          <a:p>
            <a:pPr lvl="2"/>
            <a:r>
              <a:rPr lang="en-US" b="1" dirty="0"/>
              <a:t>Predictability</a:t>
            </a:r>
            <a:r>
              <a:rPr lang="en-US" dirty="0"/>
              <a:t>: High-priority tasks are guaranteed CPU access, ensuring critical tasks are not delayed.</a:t>
            </a:r>
          </a:p>
          <a:p>
            <a:pPr lvl="1"/>
            <a:r>
              <a:rPr lang="en-US" b="1" dirty="0"/>
              <a:t>Disadvantages</a:t>
            </a:r>
            <a:r>
              <a:rPr lang="en-US" dirty="0"/>
              <a:t>:</a:t>
            </a:r>
          </a:p>
          <a:p>
            <a:pPr lvl="2"/>
            <a:r>
              <a:rPr lang="en-US" b="1" dirty="0"/>
              <a:t>Rigid Assignment</a:t>
            </a:r>
            <a:r>
              <a:rPr lang="en-US" dirty="0"/>
              <a:t>: Processes are permanently assigned to a queue, which can lead to inefficiency if priorities or requirements change during execution.</a:t>
            </a:r>
          </a:p>
          <a:p>
            <a:pPr lvl="2"/>
            <a:r>
              <a:rPr lang="en-US" b="1" dirty="0"/>
              <a:t>Starvation Risk</a:t>
            </a:r>
            <a:r>
              <a:rPr lang="en-US" dirty="0"/>
              <a:t>: Lower-priority queues may face starvation if higher-priority queues are consistently busy</a:t>
            </a:r>
            <a:r>
              <a:rPr lang="en-US" dirty="0" smtClean="0"/>
              <a:t>.</a:t>
            </a:r>
            <a:endParaRPr lang="en-US" dirty="0"/>
          </a:p>
        </p:txBody>
      </p:sp>
    </p:spTree>
    <p:extLst>
      <p:ext uri="{BB962C8B-B14F-4D97-AF65-F5344CB8AC3E}">
        <p14:creationId xmlns:p14="http://schemas.microsoft.com/office/powerpoint/2010/main" val="3796828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CH-5 Contents</a:t>
            </a:r>
            <a:endParaRPr lang="en-US" dirty="0"/>
          </a:p>
        </p:txBody>
      </p:sp>
      <p:sp>
        <p:nvSpPr>
          <p:cNvPr id="3" name="Date Placeholder 2"/>
          <p:cNvSpPr>
            <a:spLocks noGrp="1"/>
          </p:cNvSpPr>
          <p:nvPr>
            <p:ph type="dt" sz="half" idx="10"/>
          </p:nvPr>
        </p:nvSpPr>
        <p:spPr/>
        <p:txBody>
          <a:bodyPr/>
          <a:lstStyle/>
          <a:p>
            <a:fld id="{239B0A09-F3DA-453F-A668-19061CC9F673}"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000" dirty="0" smtClean="0"/>
              <a:t>Introduction</a:t>
            </a:r>
            <a:endParaRPr lang="en-US" sz="3000" dirty="0"/>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CPU scheduling objectives and criteria</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Scheduling algorithms</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Algorithms Evaluation</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Deadlocks</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Methods for handling </a:t>
            </a:r>
            <a:r>
              <a:rPr lang="en-US" sz="3000" dirty="0" smtClean="0">
                <a:solidFill>
                  <a:schemeClr val="bg1">
                    <a:lumMod val="85000"/>
                  </a:schemeClr>
                </a:solidFill>
              </a:rPr>
              <a:t>deadlocks</a:t>
            </a:r>
          </a:p>
        </p:txBody>
      </p:sp>
    </p:spTree>
    <p:extLst>
      <p:ext uri="{BB962C8B-B14F-4D97-AF65-F5344CB8AC3E}">
        <p14:creationId xmlns:p14="http://schemas.microsoft.com/office/powerpoint/2010/main" val="7141404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40</a:t>
            </a:fld>
            <a:endParaRPr lang="en-US"/>
          </a:p>
        </p:txBody>
      </p:sp>
      <p:sp>
        <p:nvSpPr>
          <p:cNvPr id="5" name="Content Placeholder 4"/>
          <p:cNvSpPr>
            <a:spLocks noGrp="1"/>
          </p:cNvSpPr>
          <p:nvPr>
            <p:ph sz="quarter" idx="1"/>
          </p:nvPr>
        </p:nvSpPr>
        <p:spPr>
          <a:xfrm>
            <a:off x="612648" y="1600199"/>
            <a:ext cx="8153400" cy="5013325"/>
          </a:xfrm>
        </p:spPr>
        <p:txBody>
          <a:bodyPr>
            <a:normAutofit fontScale="85000" lnSpcReduction="10000"/>
          </a:bodyPr>
          <a:lstStyle/>
          <a:p>
            <a:pPr marL="514350" indent="-514350">
              <a:buFont typeface="+mj-lt"/>
              <a:buAutoNum type="arabicPeriod" startAt="7"/>
            </a:pPr>
            <a:r>
              <a:rPr lang="en-US" b="1" dirty="0"/>
              <a:t>Multilevel Feedback Queue </a:t>
            </a:r>
            <a:r>
              <a:rPr lang="en-US" b="1" dirty="0" smtClean="0"/>
              <a:t>Scheduling</a:t>
            </a:r>
          </a:p>
          <a:p>
            <a:pPr lvl="1"/>
            <a:r>
              <a:rPr lang="en-US" dirty="0" smtClean="0"/>
              <a:t>It is </a:t>
            </a:r>
            <a:r>
              <a:rPr lang="en-US" dirty="0"/>
              <a:t>an advanced CPU scheduling algorithm that </a:t>
            </a:r>
            <a:r>
              <a:rPr lang="en-US" b="1" dirty="0"/>
              <a:t>allows processes to move between multiple queues based on their behavior or execution characteristics</a:t>
            </a:r>
            <a:r>
              <a:rPr lang="en-US" dirty="0"/>
              <a:t>. </a:t>
            </a:r>
            <a:endParaRPr lang="en-US" dirty="0" smtClean="0"/>
          </a:p>
          <a:p>
            <a:pPr lvl="1"/>
            <a:r>
              <a:rPr lang="en-US" dirty="0" smtClean="0"/>
              <a:t>Unlike </a:t>
            </a:r>
            <a:r>
              <a:rPr lang="en-US" dirty="0"/>
              <a:t>Multilevel Queue Scheduling, where processes are permanently assigned to a queue, this algorithm dynamically </a:t>
            </a:r>
            <a:r>
              <a:rPr lang="en-US" b="1" dirty="0"/>
              <a:t>adjusts a process's priority and queue placement</a:t>
            </a:r>
            <a:r>
              <a:rPr lang="en-US" dirty="0"/>
              <a:t>.</a:t>
            </a:r>
          </a:p>
          <a:p>
            <a:pPr lvl="1"/>
            <a:r>
              <a:rPr lang="en-US" b="1" dirty="0" smtClean="0"/>
              <a:t>Key </a:t>
            </a:r>
            <a:r>
              <a:rPr lang="en-US" b="1" dirty="0"/>
              <a:t>Characteristics of Multilevel Feedback Queue Scheduling:</a:t>
            </a:r>
          </a:p>
          <a:p>
            <a:pPr lvl="2"/>
            <a:r>
              <a:rPr lang="en-US" b="1" dirty="0"/>
              <a:t>Multiple Queues</a:t>
            </a:r>
            <a:r>
              <a:rPr lang="en-US" dirty="0"/>
              <a:t>: Each queue typically has a different priority level and scheduling algorithm (e.g., shorter time quantum in higher-priority queues).</a:t>
            </a:r>
          </a:p>
          <a:p>
            <a:pPr lvl="2"/>
            <a:r>
              <a:rPr lang="en-US" b="1" dirty="0"/>
              <a:t>Dynamic Movement</a:t>
            </a:r>
            <a:r>
              <a:rPr lang="en-US" dirty="0"/>
              <a:t>: Processes can move between queues based on factors like CPU burst time, wait time, or system requirements.</a:t>
            </a:r>
          </a:p>
          <a:p>
            <a:pPr lvl="2"/>
            <a:r>
              <a:rPr lang="en-US" b="1" dirty="0"/>
              <a:t>Aging Mechanism</a:t>
            </a:r>
            <a:r>
              <a:rPr lang="en-US" dirty="0"/>
              <a:t>: Prevents starvation by promoting long-waiting processes to higher-priority queues</a:t>
            </a:r>
            <a:r>
              <a:rPr lang="en-US" dirty="0" smtClean="0"/>
              <a:t>.</a:t>
            </a:r>
            <a:endParaRPr lang="en-US" dirty="0"/>
          </a:p>
        </p:txBody>
      </p:sp>
    </p:spTree>
    <p:extLst>
      <p:ext uri="{BB962C8B-B14F-4D97-AF65-F5344CB8AC3E}">
        <p14:creationId xmlns:p14="http://schemas.microsoft.com/office/powerpoint/2010/main" val="40733359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41</a:t>
            </a:fld>
            <a:endParaRPr lang="en-US"/>
          </a:p>
        </p:txBody>
      </p:sp>
      <p:sp>
        <p:nvSpPr>
          <p:cNvPr id="5" name="Content Placeholder 4"/>
          <p:cNvSpPr>
            <a:spLocks noGrp="1"/>
          </p:cNvSpPr>
          <p:nvPr>
            <p:ph sz="quarter" idx="1"/>
          </p:nvPr>
        </p:nvSpPr>
        <p:spPr>
          <a:xfrm>
            <a:off x="612648" y="1600199"/>
            <a:ext cx="5407152" cy="5013325"/>
          </a:xfrm>
        </p:spPr>
        <p:txBody>
          <a:bodyPr>
            <a:normAutofit fontScale="85000" lnSpcReduction="20000"/>
          </a:bodyPr>
          <a:lstStyle/>
          <a:p>
            <a:r>
              <a:rPr lang="en-US" b="1" dirty="0" smtClean="0"/>
              <a:t>Example: </a:t>
            </a:r>
          </a:p>
          <a:p>
            <a:pPr lvl="1"/>
            <a:r>
              <a:rPr lang="en-US" dirty="0" smtClean="0"/>
              <a:t>A system has three queues, Q0, Q1, and Q2. </a:t>
            </a:r>
          </a:p>
          <a:p>
            <a:pPr lvl="2"/>
            <a:r>
              <a:rPr lang="en-US" dirty="0" smtClean="0"/>
              <a:t>Q0 is the </a:t>
            </a:r>
            <a:r>
              <a:rPr lang="en-US" b="1" dirty="0" smtClean="0"/>
              <a:t>highest priority queue</a:t>
            </a:r>
            <a:r>
              <a:rPr lang="en-US" dirty="0" smtClean="0"/>
              <a:t> and uses </a:t>
            </a:r>
            <a:r>
              <a:rPr lang="en-US" b="1" dirty="0" smtClean="0"/>
              <a:t>Round-Robin</a:t>
            </a:r>
            <a:r>
              <a:rPr lang="en-US" dirty="0" smtClean="0"/>
              <a:t> scheduling with a </a:t>
            </a:r>
            <a:r>
              <a:rPr lang="en-US" b="1" dirty="0" smtClean="0"/>
              <a:t>time quantum of 8 milliseconds</a:t>
            </a:r>
            <a:r>
              <a:rPr lang="en-US" dirty="0" smtClean="0"/>
              <a:t>. </a:t>
            </a:r>
          </a:p>
          <a:p>
            <a:pPr lvl="2"/>
            <a:r>
              <a:rPr lang="en-US" dirty="0" smtClean="0"/>
              <a:t>Q1 uses </a:t>
            </a:r>
            <a:r>
              <a:rPr lang="en-US" b="1" dirty="0" smtClean="0"/>
              <a:t>Round-Robin scheduling </a:t>
            </a:r>
            <a:r>
              <a:rPr lang="en-US" dirty="0" smtClean="0"/>
              <a:t>with a </a:t>
            </a:r>
            <a:r>
              <a:rPr lang="en-US" b="1" dirty="0" smtClean="0"/>
              <a:t>time quantum of 16 milliseconds</a:t>
            </a:r>
            <a:r>
              <a:rPr lang="en-US" dirty="0" smtClean="0"/>
              <a:t>, and </a:t>
            </a:r>
          </a:p>
          <a:p>
            <a:pPr lvl="2"/>
            <a:r>
              <a:rPr lang="en-US" dirty="0" smtClean="0"/>
              <a:t>Q2 uses </a:t>
            </a:r>
            <a:r>
              <a:rPr lang="en-US" b="1" dirty="0" smtClean="0"/>
              <a:t>First-Come-First-Serve (FCFS)</a:t>
            </a:r>
            <a:r>
              <a:rPr lang="en-US" dirty="0" smtClean="0"/>
              <a:t> scheduling. </a:t>
            </a:r>
          </a:p>
          <a:p>
            <a:pPr lvl="1"/>
            <a:r>
              <a:rPr lang="en-US" dirty="0" smtClean="0"/>
              <a:t>New processes are assigned to Q0, and their priority decreases as they spend more time in the system. </a:t>
            </a:r>
          </a:p>
          <a:p>
            <a:pPr lvl="2"/>
            <a:r>
              <a:rPr lang="en-US" dirty="0" smtClean="0"/>
              <a:t>If a process completes its time quantum in Q0, it is moved to Q1. If it completes its time quantum in Q1, it is moved to Q2</a:t>
            </a:r>
          </a:p>
          <a:p>
            <a:endParaRPr lang="en-US" dirty="0"/>
          </a:p>
        </p:txBody>
      </p:sp>
      <p:pic>
        <p:nvPicPr>
          <p:cNvPr id="6" name="Picture 4" descr="5"/>
          <p:cNvPicPr>
            <a:picLocks noChangeAspect="1"/>
          </p:cNvPicPr>
          <p:nvPr/>
        </p:nvPicPr>
        <p:blipFill rotWithShape="1">
          <a:blip r:embed="rId2"/>
          <a:srcRect l="9371"/>
          <a:stretch/>
        </p:blipFill>
        <p:spPr>
          <a:xfrm>
            <a:off x="6019800" y="2540000"/>
            <a:ext cx="2947988" cy="2168525"/>
          </a:xfrm>
          <a:prstGeom prst="rect">
            <a:avLst/>
          </a:prstGeom>
          <a:noFill/>
          <a:ln w="9525">
            <a:noFill/>
          </a:ln>
        </p:spPr>
      </p:pic>
    </p:spTree>
    <p:extLst>
      <p:ext uri="{BB962C8B-B14F-4D97-AF65-F5344CB8AC3E}">
        <p14:creationId xmlns:p14="http://schemas.microsoft.com/office/powerpoint/2010/main" val="6953521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42</a:t>
            </a:fld>
            <a:endParaRPr lang="en-US"/>
          </a:p>
        </p:txBody>
      </p:sp>
      <p:sp>
        <p:nvSpPr>
          <p:cNvPr id="5" name="Content Placeholder 4"/>
          <p:cNvSpPr>
            <a:spLocks noGrp="1"/>
          </p:cNvSpPr>
          <p:nvPr>
            <p:ph sz="quarter" idx="1"/>
          </p:nvPr>
        </p:nvSpPr>
        <p:spPr>
          <a:xfrm>
            <a:off x="612648" y="1600199"/>
            <a:ext cx="8153400" cy="5013325"/>
          </a:xfrm>
        </p:spPr>
        <p:txBody>
          <a:bodyPr>
            <a:normAutofit fontScale="85000" lnSpcReduction="20000"/>
          </a:bodyPr>
          <a:lstStyle/>
          <a:p>
            <a:r>
              <a:rPr lang="en-US" dirty="0"/>
              <a:t>Multilevel Feedback Queue Scheduling is suitable for environments with </a:t>
            </a:r>
            <a:r>
              <a:rPr lang="en-US" b="1" dirty="0"/>
              <a:t>diverse workloads</a:t>
            </a:r>
            <a:r>
              <a:rPr lang="en-US" dirty="0"/>
              <a:t>, such as operating systems supporting interactive, real-time, and batch processes. </a:t>
            </a:r>
            <a:endParaRPr lang="en-US" dirty="0" smtClean="0"/>
          </a:p>
          <a:p>
            <a:pPr lvl="1"/>
            <a:r>
              <a:rPr lang="en-US" dirty="0" smtClean="0"/>
              <a:t>Its </a:t>
            </a:r>
            <a:r>
              <a:rPr lang="en-US" dirty="0"/>
              <a:t>adaptability makes it a powerful choice for systems requiring fairness and efficiency.</a:t>
            </a:r>
          </a:p>
          <a:p>
            <a:pPr lvl="1"/>
            <a:r>
              <a:rPr lang="en-US" b="1" dirty="0" smtClean="0"/>
              <a:t>Example</a:t>
            </a:r>
            <a:r>
              <a:rPr lang="en-US" dirty="0"/>
              <a:t>:</a:t>
            </a:r>
          </a:p>
          <a:p>
            <a:pPr lvl="2"/>
            <a:r>
              <a:rPr lang="en-US" b="1" dirty="0"/>
              <a:t>Queue 1 (Highest Priority)</a:t>
            </a:r>
            <a:r>
              <a:rPr lang="en-US" dirty="0"/>
              <a:t>: Shortest time quantum for quick responsiveness, suitable for interactive tasks.</a:t>
            </a:r>
          </a:p>
          <a:p>
            <a:pPr lvl="2"/>
            <a:r>
              <a:rPr lang="en-US" b="1" dirty="0" smtClean="0"/>
              <a:t>Queue </a:t>
            </a:r>
            <a:r>
              <a:rPr lang="en-US" b="1" dirty="0"/>
              <a:t>2</a:t>
            </a:r>
            <a:r>
              <a:rPr lang="en-US" dirty="0"/>
              <a:t>: Larger time quantum for longer tasks.</a:t>
            </a:r>
          </a:p>
          <a:p>
            <a:pPr lvl="2"/>
            <a:r>
              <a:rPr lang="en-US" b="1" dirty="0" smtClean="0"/>
              <a:t>Queue </a:t>
            </a:r>
            <a:r>
              <a:rPr lang="en-US" b="1" dirty="0"/>
              <a:t>3 (Lowest Priority)</a:t>
            </a:r>
            <a:r>
              <a:rPr lang="en-US" dirty="0"/>
              <a:t>: FCFS for batch processes that don't require immediate attention.</a:t>
            </a:r>
          </a:p>
          <a:p>
            <a:pPr lvl="2"/>
            <a:r>
              <a:rPr lang="en-US" b="1" dirty="0" smtClean="0"/>
              <a:t>Process </a:t>
            </a:r>
            <a:r>
              <a:rPr lang="en-US" b="1" dirty="0"/>
              <a:t>Movement:</a:t>
            </a:r>
          </a:p>
          <a:p>
            <a:pPr lvl="3"/>
            <a:r>
              <a:rPr lang="en-US" dirty="0" smtClean="0"/>
              <a:t>A </a:t>
            </a:r>
            <a:r>
              <a:rPr lang="en-US" dirty="0"/>
              <a:t>CPU-bound process may be demoted to a lower-priority queue due to longer bursts.</a:t>
            </a:r>
          </a:p>
          <a:p>
            <a:pPr lvl="3"/>
            <a:r>
              <a:rPr lang="en-US" dirty="0"/>
              <a:t>An I/O-bound process may be promoted to a higher-priority queue for faster execution</a:t>
            </a:r>
            <a:r>
              <a:rPr lang="en-US" dirty="0" smtClean="0"/>
              <a:t>.</a:t>
            </a:r>
            <a:endParaRPr lang="en-US" dirty="0"/>
          </a:p>
        </p:txBody>
      </p:sp>
    </p:spTree>
    <p:extLst>
      <p:ext uri="{BB962C8B-B14F-4D97-AF65-F5344CB8AC3E}">
        <p14:creationId xmlns:p14="http://schemas.microsoft.com/office/powerpoint/2010/main" val="22351810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43</a:t>
            </a:fld>
            <a:endParaRPr lang="en-US"/>
          </a:p>
        </p:txBody>
      </p:sp>
      <p:sp>
        <p:nvSpPr>
          <p:cNvPr id="5" name="Content Placeholder 4"/>
          <p:cNvSpPr>
            <a:spLocks noGrp="1"/>
          </p:cNvSpPr>
          <p:nvPr>
            <p:ph sz="quarter" idx="1"/>
          </p:nvPr>
        </p:nvSpPr>
        <p:spPr/>
        <p:txBody>
          <a:bodyPr>
            <a:normAutofit fontScale="92500" lnSpcReduction="10000"/>
          </a:bodyPr>
          <a:lstStyle/>
          <a:p>
            <a:pPr lvl="1"/>
            <a:r>
              <a:rPr lang="en-US" b="1" dirty="0"/>
              <a:t>Advantages:</a:t>
            </a:r>
          </a:p>
          <a:p>
            <a:pPr lvl="2"/>
            <a:r>
              <a:rPr lang="en-US" b="1" dirty="0"/>
              <a:t>Flexibility</a:t>
            </a:r>
            <a:r>
              <a:rPr lang="en-US" dirty="0"/>
              <a:t>: Dynamically adapts to process behavior, ensuring better responsiveness for short tasks while efficiently handling long tasks.</a:t>
            </a:r>
          </a:p>
          <a:p>
            <a:pPr lvl="2"/>
            <a:r>
              <a:rPr lang="en-US" b="1" dirty="0"/>
              <a:t>Starvation Avoidance</a:t>
            </a:r>
            <a:r>
              <a:rPr lang="en-US" dirty="0"/>
              <a:t>: Aging ensures that no process is indefinitely stuck in lower-priority queues.</a:t>
            </a:r>
          </a:p>
          <a:p>
            <a:pPr lvl="2"/>
            <a:r>
              <a:rPr lang="en-US" b="1" dirty="0"/>
              <a:t>Optimized Performance</a:t>
            </a:r>
            <a:r>
              <a:rPr lang="en-US" dirty="0"/>
              <a:t>: Combines the benefits of multiple scheduling algorithms.</a:t>
            </a:r>
          </a:p>
          <a:p>
            <a:pPr lvl="1"/>
            <a:r>
              <a:rPr lang="en-US" b="1" dirty="0"/>
              <a:t>Disadvantages:</a:t>
            </a:r>
          </a:p>
          <a:p>
            <a:pPr lvl="2"/>
            <a:r>
              <a:rPr lang="en-US" b="1" dirty="0"/>
              <a:t>Complexity</a:t>
            </a:r>
            <a:r>
              <a:rPr lang="en-US" dirty="0"/>
              <a:t>: Difficult to implement and configure due to the dynamic nature and multiple parameters.</a:t>
            </a:r>
          </a:p>
          <a:p>
            <a:pPr lvl="2"/>
            <a:r>
              <a:rPr lang="en-US" b="1" dirty="0"/>
              <a:t>Overhead</a:t>
            </a:r>
            <a:r>
              <a:rPr lang="en-US" dirty="0"/>
              <a:t>: Managing queue transitions and determining priorities introduces additional overhead.</a:t>
            </a:r>
          </a:p>
        </p:txBody>
      </p:sp>
    </p:spTree>
    <p:extLst>
      <p:ext uri="{BB962C8B-B14F-4D97-AF65-F5344CB8AC3E}">
        <p14:creationId xmlns:p14="http://schemas.microsoft.com/office/powerpoint/2010/main" val="10433161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44</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20000"/>
          </a:bodyPr>
          <a:lstStyle/>
          <a:p>
            <a:pPr marL="514350" indent="-514350">
              <a:buFont typeface="+mj-lt"/>
              <a:buAutoNum type="arabicPeriod" startAt="8"/>
            </a:pPr>
            <a:r>
              <a:rPr lang="en-US" b="1" dirty="0"/>
              <a:t>Rate Monotonic Scheduling (</a:t>
            </a:r>
            <a:r>
              <a:rPr lang="en-US" b="1" dirty="0" smtClean="0"/>
              <a:t>RMS)</a:t>
            </a:r>
          </a:p>
          <a:p>
            <a:pPr lvl="1"/>
            <a:r>
              <a:rPr lang="en-US" dirty="0" smtClean="0"/>
              <a:t>It is </a:t>
            </a:r>
            <a:r>
              <a:rPr lang="en-US" dirty="0"/>
              <a:t>a fixed-priority scheduling algorithm used in real-time systems. In RMS, processes (tasks) are assigned priorities based on their periodicity: the shorter the period (higher frequency), the higher the priority.</a:t>
            </a:r>
          </a:p>
          <a:p>
            <a:pPr lvl="1"/>
            <a:r>
              <a:rPr lang="en-US" b="1" dirty="0" smtClean="0"/>
              <a:t>Key Characteristics of RMS:</a:t>
            </a:r>
          </a:p>
          <a:p>
            <a:pPr lvl="2"/>
            <a:r>
              <a:rPr lang="en-US" b="1" dirty="0" smtClean="0"/>
              <a:t>Fixed Priority</a:t>
            </a:r>
            <a:r>
              <a:rPr lang="en-US" dirty="0" smtClean="0"/>
              <a:t>: Priorities are determined statically based on the task's period. Tasks with shorter periods (frequent execution) are given higher priority.</a:t>
            </a:r>
          </a:p>
          <a:p>
            <a:pPr lvl="2"/>
            <a:r>
              <a:rPr lang="en-US" b="1" dirty="0" smtClean="0"/>
              <a:t>Preemptive</a:t>
            </a:r>
            <a:r>
              <a:rPr lang="en-US" dirty="0"/>
              <a:t>: A higher-priority task can preempt a lower-priority task at any time.</a:t>
            </a:r>
          </a:p>
          <a:p>
            <a:pPr lvl="2"/>
            <a:r>
              <a:rPr lang="en-US" b="1" dirty="0"/>
              <a:t>Optimal for Fixed-Priority Systems</a:t>
            </a:r>
            <a:r>
              <a:rPr lang="en-US" dirty="0"/>
              <a:t>: RMS is proven to be optimal among fixed-priority scheduling algorithms, meaning no other fixed-priority algorithm can schedule more tasks under the same conditions</a:t>
            </a:r>
            <a:r>
              <a:rPr lang="en-US" dirty="0" smtClean="0"/>
              <a:t>.</a:t>
            </a:r>
            <a:endParaRPr lang="en-US" dirty="0"/>
          </a:p>
        </p:txBody>
      </p:sp>
    </p:spTree>
    <p:extLst>
      <p:ext uri="{BB962C8B-B14F-4D97-AF65-F5344CB8AC3E}">
        <p14:creationId xmlns:p14="http://schemas.microsoft.com/office/powerpoint/2010/main" val="11154201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45</a:t>
            </a:fld>
            <a:endParaRPr lang="en-US"/>
          </a:p>
        </p:txBody>
      </p:sp>
      <p:sp>
        <p:nvSpPr>
          <p:cNvPr id="5" name="Content Placeholder 4"/>
          <p:cNvSpPr>
            <a:spLocks noGrp="1"/>
          </p:cNvSpPr>
          <p:nvPr>
            <p:ph sz="quarter" idx="1"/>
          </p:nvPr>
        </p:nvSpPr>
        <p:spPr>
          <a:xfrm>
            <a:off x="612648" y="1600199"/>
            <a:ext cx="8153400" cy="5013325"/>
          </a:xfrm>
        </p:spPr>
        <p:txBody>
          <a:bodyPr>
            <a:normAutofit fontScale="85000" lnSpcReduction="20000"/>
          </a:bodyPr>
          <a:lstStyle/>
          <a:p>
            <a:r>
              <a:rPr lang="en-US" b="1" dirty="0" smtClean="0"/>
              <a:t>Assumptions</a:t>
            </a:r>
            <a:r>
              <a:rPr lang="en-US" dirty="0" smtClean="0"/>
              <a:t>:</a:t>
            </a:r>
            <a:endParaRPr lang="en-US" dirty="0"/>
          </a:p>
          <a:p>
            <a:pPr lvl="1"/>
            <a:r>
              <a:rPr lang="en-US" dirty="0"/>
              <a:t>Tasks </a:t>
            </a:r>
            <a:r>
              <a:rPr lang="en-US" dirty="0" smtClean="0"/>
              <a:t>are </a:t>
            </a:r>
            <a:r>
              <a:rPr lang="en-US" dirty="0"/>
              <a:t>periodic, with known periods and deadlines.</a:t>
            </a:r>
          </a:p>
          <a:p>
            <a:pPr lvl="1"/>
            <a:r>
              <a:rPr lang="en-US" dirty="0"/>
              <a:t>Each task’s deadline is equal to its period.</a:t>
            </a:r>
          </a:p>
          <a:p>
            <a:pPr lvl="1"/>
            <a:r>
              <a:rPr lang="en-US" dirty="0"/>
              <a:t>Task execution times are constant and known in advance.</a:t>
            </a:r>
          </a:p>
          <a:p>
            <a:pPr lvl="1"/>
            <a:r>
              <a:rPr lang="en-US" dirty="0"/>
              <a:t>Context switching and preemption overhead are negligible</a:t>
            </a:r>
            <a:r>
              <a:rPr lang="en-US" dirty="0" smtClean="0"/>
              <a:t>.</a:t>
            </a:r>
          </a:p>
          <a:p>
            <a:r>
              <a:rPr lang="en-US" b="1" dirty="0"/>
              <a:t>Example:</a:t>
            </a:r>
          </a:p>
          <a:p>
            <a:pPr lvl="1"/>
            <a:r>
              <a:rPr lang="en-US" b="1" dirty="0"/>
              <a:t>Tasks</a:t>
            </a:r>
            <a:r>
              <a:rPr lang="en-US" dirty="0"/>
              <a:t>:</a:t>
            </a:r>
          </a:p>
          <a:p>
            <a:pPr lvl="2"/>
            <a:r>
              <a:rPr lang="en-US" dirty="0" smtClean="0"/>
              <a:t>Task </a:t>
            </a:r>
            <a:r>
              <a:rPr lang="en-US" dirty="0"/>
              <a:t>A: Period = 5ms, Execution Time = 2ms.</a:t>
            </a:r>
          </a:p>
          <a:p>
            <a:pPr lvl="2"/>
            <a:r>
              <a:rPr lang="en-US" dirty="0"/>
              <a:t>Task B: Period = 10ms, Execution Time = 3ms.</a:t>
            </a:r>
          </a:p>
          <a:p>
            <a:pPr lvl="2"/>
            <a:r>
              <a:rPr lang="en-US" dirty="0"/>
              <a:t>Task C: Period = 20ms, Execution Time = 5ms.</a:t>
            </a:r>
          </a:p>
          <a:p>
            <a:pPr lvl="1"/>
            <a:r>
              <a:rPr lang="en-US" b="1" dirty="0"/>
              <a:t>Priority Assignment:</a:t>
            </a:r>
          </a:p>
          <a:p>
            <a:pPr lvl="2"/>
            <a:r>
              <a:rPr lang="en-US" dirty="0" smtClean="0"/>
              <a:t>Task </a:t>
            </a:r>
            <a:r>
              <a:rPr lang="en-US" dirty="0"/>
              <a:t>A (highest priority), Task B, Task C (lowest priority).</a:t>
            </a:r>
          </a:p>
          <a:p>
            <a:pPr lvl="1"/>
            <a:r>
              <a:rPr lang="en-US" b="1" dirty="0"/>
              <a:t>Execution</a:t>
            </a:r>
            <a:r>
              <a:rPr lang="en-US" dirty="0"/>
              <a:t>: Task A preempts Task B or Task C whenever it arrives, ensuring it meets its deadline.</a:t>
            </a:r>
          </a:p>
          <a:p>
            <a:endParaRPr lang="en-US" dirty="0"/>
          </a:p>
          <a:p>
            <a:endParaRPr lang="en-US" dirty="0"/>
          </a:p>
        </p:txBody>
      </p:sp>
    </p:spTree>
    <p:extLst>
      <p:ext uri="{BB962C8B-B14F-4D97-AF65-F5344CB8AC3E}">
        <p14:creationId xmlns:p14="http://schemas.microsoft.com/office/powerpoint/2010/main" val="2818160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46</a:t>
            </a:fld>
            <a:endParaRPr lang="en-US"/>
          </a:p>
        </p:txBody>
      </p:sp>
      <p:sp>
        <p:nvSpPr>
          <p:cNvPr id="5" name="Content Placeholder 4"/>
          <p:cNvSpPr>
            <a:spLocks noGrp="1"/>
          </p:cNvSpPr>
          <p:nvPr>
            <p:ph sz="quarter" idx="1"/>
          </p:nvPr>
        </p:nvSpPr>
        <p:spPr>
          <a:xfrm>
            <a:off x="612648" y="1600199"/>
            <a:ext cx="8153400" cy="5013325"/>
          </a:xfrm>
        </p:spPr>
        <p:txBody>
          <a:bodyPr>
            <a:normAutofit fontScale="77500" lnSpcReduction="20000"/>
          </a:bodyPr>
          <a:lstStyle/>
          <a:p>
            <a:r>
              <a:rPr lang="en-US" dirty="0"/>
              <a:t>Rate Monotonic Scheduling is widely used in </a:t>
            </a:r>
            <a:r>
              <a:rPr lang="en-US" b="1" dirty="0"/>
              <a:t>embedded systems </a:t>
            </a:r>
            <a:r>
              <a:rPr lang="en-US" dirty="0"/>
              <a:t>and </a:t>
            </a:r>
            <a:r>
              <a:rPr lang="en-US" b="1" dirty="0"/>
              <a:t>hard real-time systems</a:t>
            </a:r>
            <a:r>
              <a:rPr lang="en-US" dirty="0"/>
              <a:t> where tasks have periodic deadlines, such as automotive control systems, avionics, and industrial automation. </a:t>
            </a:r>
            <a:endParaRPr lang="en-US" dirty="0" smtClean="0"/>
          </a:p>
          <a:p>
            <a:pPr lvl="1"/>
            <a:r>
              <a:rPr lang="en-US" dirty="0" smtClean="0"/>
              <a:t>It </a:t>
            </a:r>
            <a:r>
              <a:rPr lang="en-US" dirty="0"/>
              <a:t>is favored for its simplicity and mathematical guarantees of </a:t>
            </a:r>
            <a:r>
              <a:rPr lang="en-US" dirty="0" err="1"/>
              <a:t>schedulability</a:t>
            </a:r>
            <a:r>
              <a:rPr lang="en-US" dirty="0" smtClean="0"/>
              <a:t>.</a:t>
            </a:r>
          </a:p>
          <a:p>
            <a:pPr lvl="1"/>
            <a:r>
              <a:rPr lang="en-US" b="1" dirty="0"/>
              <a:t>Advantages</a:t>
            </a:r>
            <a:r>
              <a:rPr lang="en-US" dirty="0"/>
              <a:t>:</a:t>
            </a:r>
          </a:p>
          <a:p>
            <a:pPr lvl="2"/>
            <a:r>
              <a:rPr lang="en-US" b="1" dirty="0"/>
              <a:t>Predictability</a:t>
            </a:r>
            <a:r>
              <a:rPr lang="en-US" dirty="0"/>
              <a:t>: The deterministic nature of RMS makes it easier to analyze system performance.</a:t>
            </a:r>
          </a:p>
          <a:p>
            <a:pPr lvl="2"/>
            <a:r>
              <a:rPr lang="en-US" b="1" dirty="0"/>
              <a:t>Efficiency</a:t>
            </a:r>
            <a:r>
              <a:rPr lang="en-US" dirty="0"/>
              <a:t>: RMS provides high CPU utilization for real-time systems when tasks meet the </a:t>
            </a:r>
            <a:r>
              <a:rPr lang="en-US" dirty="0" err="1"/>
              <a:t>schedulability</a:t>
            </a:r>
            <a:r>
              <a:rPr lang="en-US" dirty="0"/>
              <a:t> condition.</a:t>
            </a:r>
          </a:p>
          <a:p>
            <a:pPr lvl="1"/>
            <a:r>
              <a:rPr lang="en-US" b="1" dirty="0"/>
              <a:t>Disadvantages</a:t>
            </a:r>
            <a:r>
              <a:rPr lang="en-US" dirty="0"/>
              <a:t>:</a:t>
            </a:r>
          </a:p>
          <a:p>
            <a:pPr lvl="2"/>
            <a:r>
              <a:rPr lang="en-US" b="1" dirty="0"/>
              <a:t>Limited Utilization</a:t>
            </a:r>
            <a:r>
              <a:rPr lang="en-US" dirty="0"/>
              <a:t>: The maximum CPU utilization under RMS is bounded by </a:t>
            </a:r>
            <a:r>
              <a:rPr lang="en-US" dirty="0" err="1" smtClean="0"/>
              <a:t>Umax</a:t>
            </a:r>
            <a:r>
              <a:rPr lang="en-US" dirty="0"/>
              <a:t> = n(21/n – 1) , where </a:t>
            </a:r>
            <a:r>
              <a:rPr lang="en-US" dirty="0" smtClean="0"/>
              <a:t>n </a:t>
            </a:r>
            <a:r>
              <a:rPr lang="en-US" dirty="0"/>
              <a:t>is the number of tasks. For large </a:t>
            </a:r>
            <a:r>
              <a:rPr lang="en-US" dirty="0" smtClean="0"/>
              <a:t>n, </a:t>
            </a:r>
            <a:r>
              <a:rPr lang="en-US" dirty="0" err="1" smtClean="0"/>
              <a:t>Umax</a:t>
            </a:r>
            <a:r>
              <a:rPr lang="en-US" dirty="0" smtClean="0"/>
              <a:t> ~ 69.3%</a:t>
            </a:r>
            <a:endParaRPr lang="en-US" dirty="0"/>
          </a:p>
          <a:p>
            <a:pPr lvl="2"/>
            <a:r>
              <a:rPr lang="en-US" b="1" dirty="0" smtClean="0"/>
              <a:t>Not </a:t>
            </a:r>
            <a:r>
              <a:rPr lang="en-US" b="1" dirty="0"/>
              <a:t>Suitable for Aperiodic Tasks</a:t>
            </a:r>
            <a:r>
              <a:rPr lang="en-US" dirty="0"/>
              <a:t>: RMS is designed only for periodic tasks and struggles with dynamic or aperiodic workloads.</a:t>
            </a:r>
          </a:p>
          <a:p>
            <a:endParaRPr lang="en-US" dirty="0"/>
          </a:p>
        </p:txBody>
      </p:sp>
    </p:spTree>
    <p:extLst>
      <p:ext uri="{BB962C8B-B14F-4D97-AF65-F5344CB8AC3E}">
        <p14:creationId xmlns:p14="http://schemas.microsoft.com/office/powerpoint/2010/main" val="37986414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47</a:t>
            </a:fld>
            <a:endParaRPr lang="en-US"/>
          </a:p>
        </p:txBody>
      </p:sp>
      <p:sp>
        <p:nvSpPr>
          <p:cNvPr id="5" name="Content Placeholder 4"/>
          <p:cNvSpPr>
            <a:spLocks noGrp="1"/>
          </p:cNvSpPr>
          <p:nvPr>
            <p:ph sz="quarter" idx="1"/>
          </p:nvPr>
        </p:nvSpPr>
        <p:spPr/>
        <p:txBody>
          <a:bodyPr>
            <a:normAutofit lnSpcReduction="10000"/>
          </a:bodyPr>
          <a:lstStyle/>
          <a:p>
            <a:pPr marL="514350" indent="-514350">
              <a:buFont typeface="+mj-lt"/>
              <a:buAutoNum type="arabicPeriod" startAt="9"/>
            </a:pPr>
            <a:r>
              <a:rPr lang="en-US" b="1" dirty="0"/>
              <a:t>Earliest Deadline First (EDF) </a:t>
            </a:r>
            <a:r>
              <a:rPr lang="en-US" b="1" dirty="0" smtClean="0"/>
              <a:t>Scheduling</a:t>
            </a:r>
          </a:p>
          <a:p>
            <a:pPr lvl="1"/>
            <a:r>
              <a:rPr lang="en-US" dirty="0" smtClean="0"/>
              <a:t>It is </a:t>
            </a:r>
            <a:r>
              <a:rPr lang="en-US" dirty="0"/>
              <a:t>a </a:t>
            </a:r>
            <a:r>
              <a:rPr lang="en-US" b="1" dirty="0"/>
              <a:t>dynamic priority scheduling algorithm </a:t>
            </a:r>
            <a:r>
              <a:rPr lang="en-US" dirty="0"/>
              <a:t>used in real-time systems. In EDF, the process with the earliest deadline is given the highest priority and scheduled to execute first.</a:t>
            </a:r>
          </a:p>
          <a:p>
            <a:pPr lvl="1"/>
            <a:r>
              <a:rPr lang="en-US" b="1" dirty="0" smtClean="0"/>
              <a:t>Key </a:t>
            </a:r>
            <a:r>
              <a:rPr lang="en-US" b="1" dirty="0"/>
              <a:t>Characteristics of EDF:</a:t>
            </a:r>
          </a:p>
          <a:p>
            <a:pPr lvl="2"/>
            <a:r>
              <a:rPr lang="en-US" b="1" dirty="0"/>
              <a:t>Dynamic Priority</a:t>
            </a:r>
            <a:r>
              <a:rPr lang="en-US" dirty="0"/>
              <a:t>: Task priorities are determined at runtime based on their deadlines, which means priorities can change as tasks approach their deadlines.</a:t>
            </a:r>
          </a:p>
          <a:p>
            <a:pPr lvl="2"/>
            <a:r>
              <a:rPr lang="en-US" b="1" dirty="0"/>
              <a:t>Preemptive</a:t>
            </a:r>
            <a:r>
              <a:rPr lang="en-US" dirty="0"/>
              <a:t>: Higher-priority tasks (tasks with earlier deadlines) can preempt lower-priority tasks at any time.</a:t>
            </a:r>
          </a:p>
          <a:p>
            <a:endParaRPr lang="en-US" dirty="0"/>
          </a:p>
        </p:txBody>
      </p:sp>
    </p:spTree>
    <p:extLst>
      <p:ext uri="{BB962C8B-B14F-4D97-AF65-F5344CB8AC3E}">
        <p14:creationId xmlns:p14="http://schemas.microsoft.com/office/powerpoint/2010/main" val="6417549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48</a:t>
            </a:fld>
            <a:endParaRPr lang="en-US"/>
          </a:p>
        </p:txBody>
      </p:sp>
      <p:sp>
        <p:nvSpPr>
          <p:cNvPr id="5" name="Content Placeholder 4"/>
          <p:cNvSpPr>
            <a:spLocks noGrp="1"/>
          </p:cNvSpPr>
          <p:nvPr>
            <p:ph sz="quarter" idx="1"/>
          </p:nvPr>
        </p:nvSpPr>
        <p:spPr/>
        <p:txBody>
          <a:bodyPr>
            <a:normAutofit fontScale="92500" lnSpcReduction="20000"/>
          </a:bodyPr>
          <a:lstStyle/>
          <a:p>
            <a:r>
              <a:rPr lang="en-US" b="1" dirty="0"/>
              <a:t>Example:</a:t>
            </a:r>
          </a:p>
          <a:p>
            <a:pPr lvl="1"/>
            <a:r>
              <a:rPr lang="en-US" b="1" dirty="0"/>
              <a:t>Tasks:</a:t>
            </a:r>
          </a:p>
          <a:p>
            <a:pPr lvl="2"/>
            <a:r>
              <a:rPr lang="en-US" dirty="0"/>
              <a:t>Task A: Deadline = 10ms, Execution Time = 4ms.</a:t>
            </a:r>
          </a:p>
          <a:p>
            <a:pPr lvl="2"/>
            <a:r>
              <a:rPr lang="en-US" dirty="0"/>
              <a:t>Task B: Deadline = 8ms, Execution Time = 3ms.</a:t>
            </a:r>
          </a:p>
          <a:p>
            <a:pPr lvl="2"/>
            <a:r>
              <a:rPr lang="en-US" dirty="0"/>
              <a:t>Task C: Deadline = 12ms, Execution Time = 2ms.</a:t>
            </a:r>
          </a:p>
          <a:p>
            <a:pPr lvl="1"/>
            <a:r>
              <a:rPr lang="en-US" b="1" dirty="0" smtClean="0"/>
              <a:t>Scheduling </a:t>
            </a:r>
            <a:r>
              <a:rPr lang="en-US" b="1" dirty="0"/>
              <a:t>Order:</a:t>
            </a:r>
          </a:p>
          <a:p>
            <a:pPr lvl="2"/>
            <a:r>
              <a:rPr lang="en-US" dirty="0"/>
              <a:t>Task B (earliest deadline), then Task A, and finally Task C.</a:t>
            </a:r>
          </a:p>
          <a:p>
            <a:r>
              <a:rPr lang="en-US" b="1" dirty="0"/>
              <a:t>Comparison with RMS:</a:t>
            </a:r>
          </a:p>
          <a:p>
            <a:pPr lvl="1"/>
            <a:r>
              <a:rPr lang="en-US" dirty="0"/>
              <a:t>EDF </a:t>
            </a:r>
            <a:r>
              <a:rPr lang="en-US" b="1" dirty="0"/>
              <a:t>dynamically adjusts priorities </a:t>
            </a:r>
            <a:r>
              <a:rPr lang="en-US" dirty="0"/>
              <a:t>based on deadlines, while RMS assigns fixed priorities based on periods.</a:t>
            </a:r>
          </a:p>
          <a:p>
            <a:pPr lvl="1"/>
            <a:r>
              <a:rPr lang="en-US" dirty="0"/>
              <a:t>EDF </a:t>
            </a:r>
            <a:r>
              <a:rPr lang="en-US" b="1" dirty="0"/>
              <a:t>achieves higher CPU utilization </a:t>
            </a:r>
            <a:r>
              <a:rPr lang="en-US" dirty="0"/>
              <a:t>but has </a:t>
            </a:r>
            <a:r>
              <a:rPr lang="en-US" b="1" dirty="0"/>
              <a:t>more runtime overhead</a:t>
            </a:r>
            <a:r>
              <a:rPr lang="en-US" dirty="0"/>
              <a:t> compared to RMS.</a:t>
            </a:r>
          </a:p>
        </p:txBody>
      </p:sp>
    </p:spTree>
    <p:extLst>
      <p:ext uri="{BB962C8B-B14F-4D97-AF65-F5344CB8AC3E}">
        <p14:creationId xmlns:p14="http://schemas.microsoft.com/office/powerpoint/2010/main" val="30863951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49</a:t>
            </a:fld>
            <a:endParaRPr lang="en-US"/>
          </a:p>
        </p:txBody>
      </p:sp>
      <p:sp>
        <p:nvSpPr>
          <p:cNvPr id="5" name="Content Placeholder 4"/>
          <p:cNvSpPr>
            <a:spLocks noGrp="1"/>
          </p:cNvSpPr>
          <p:nvPr>
            <p:ph sz="quarter" idx="1"/>
          </p:nvPr>
        </p:nvSpPr>
        <p:spPr>
          <a:xfrm>
            <a:off x="612648" y="1600200"/>
            <a:ext cx="8153400" cy="4876800"/>
          </a:xfrm>
        </p:spPr>
        <p:txBody>
          <a:bodyPr>
            <a:normAutofit fontScale="77500" lnSpcReduction="20000"/>
          </a:bodyPr>
          <a:lstStyle/>
          <a:p>
            <a:r>
              <a:rPr lang="en-US" dirty="0"/>
              <a:t>EDF is widely used in real-time systems where tasks have </a:t>
            </a:r>
            <a:r>
              <a:rPr lang="en-US" b="1" dirty="0"/>
              <a:t>strict deadlines</a:t>
            </a:r>
            <a:r>
              <a:rPr lang="en-US" dirty="0"/>
              <a:t>, such as </a:t>
            </a:r>
            <a:r>
              <a:rPr lang="en-US" b="1" dirty="0"/>
              <a:t>multimedia streaming</a:t>
            </a:r>
            <a:r>
              <a:rPr lang="en-US" dirty="0"/>
              <a:t>, </a:t>
            </a:r>
            <a:r>
              <a:rPr lang="en-US" b="1" dirty="0"/>
              <a:t>robotics</a:t>
            </a:r>
            <a:r>
              <a:rPr lang="en-US" dirty="0"/>
              <a:t>, and </a:t>
            </a:r>
            <a:r>
              <a:rPr lang="en-US" b="1" dirty="0"/>
              <a:t>safety-critical systems</a:t>
            </a:r>
            <a:r>
              <a:rPr lang="en-US" dirty="0"/>
              <a:t> in avionics and </a:t>
            </a:r>
            <a:r>
              <a:rPr lang="en-US" b="1" dirty="0"/>
              <a:t>automotive applications</a:t>
            </a:r>
            <a:r>
              <a:rPr lang="en-US" dirty="0"/>
              <a:t>. Its ability to handle varying workloads makes it ideal for dynamic environments.</a:t>
            </a:r>
          </a:p>
          <a:p>
            <a:pPr lvl="1"/>
            <a:r>
              <a:rPr lang="en-US" b="1" dirty="0" smtClean="0"/>
              <a:t>Advantages</a:t>
            </a:r>
            <a:r>
              <a:rPr lang="en-US" b="1" dirty="0"/>
              <a:t>:</a:t>
            </a:r>
          </a:p>
          <a:p>
            <a:pPr lvl="2"/>
            <a:r>
              <a:rPr lang="en-US" b="1" dirty="0"/>
              <a:t>Optimality</a:t>
            </a:r>
            <a:r>
              <a:rPr lang="en-US" dirty="0"/>
              <a:t>: EDF is an optimal scheduling algorithm for uniprocessor systems, meaning it can schedule all feasible task sets that meet their deadlines.</a:t>
            </a:r>
          </a:p>
          <a:p>
            <a:pPr lvl="2"/>
            <a:r>
              <a:rPr lang="en-US" b="1" dirty="0"/>
              <a:t>High CPU Utilization</a:t>
            </a:r>
            <a:r>
              <a:rPr lang="en-US" dirty="0"/>
              <a:t>: EDF can theoretically achieve 100% CPU utilization in uniprocessor systems under ideal conditions.</a:t>
            </a:r>
          </a:p>
          <a:p>
            <a:pPr lvl="1"/>
            <a:r>
              <a:rPr lang="en-US" b="1" dirty="0"/>
              <a:t>Disadvantages:</a:t>
            </a:r>
          </a:p>
          <a:p>
            <a:pPr lvl="2"/>
            <a:r>
              <a:rPr lang="en-US" b="1" dirty="0"/>
              <a:t>Complexity</a:t>
            </a:r>
            <a:r>
              <a:rPr lang="en-US" dirty="0"/>
              <a:t>: EDF involves dynamic priority adjustments, which require more computational overhead compared to fixed-priority algorithms like Rate Monotonic Scheduling (RMS).</a:t>
            </a:r>
          </a:p>
          <a:p>
            <a:pPr lvl="2"/>
            <a:r>
              <a:rPr lang="en-US" b="1" dirty="0"/>
              <a:t>Difficult Analysis</a:t>
            </a:r>
            <a:r>
              <a:rPr lang="en-US" dirty="0"/>
              <a:t>: In multiprocessor systems, analyzing EDF’s behavior and guaranteeing task deadlines can be complex.</a:t>
            </a:r>
          </a:p>
          <a:p>
            <a:pPr lvl="2"/>
            <a:r>
              <a:rPr lang="en-US" b="1" dirty="0"/>
              <a:t>Preemption Overhead</a:t>
            </a:r>
            <a:r>
              <a:rPr lang="en-US" dirty="0"/>
              <a:t>: Frequent preemptions due to dynamic priority changes may increase overhead</a:t>
            </a:r>
            <a:r>
              <a:rPr lang="en-US" dirty="0" smtClean="0"/>
              <a:t>.</a:t>
            </a:r>
            <a:endParaRPr lang="en-US" dirty="0"/>
          </a:p>
        </p:txBody>
      </p:sp>
    </p:spTree>
    <p:extLst>
      <p:ext uri="{BB962C8B-B14F-4D97-AF65-F5344CB8AC3E}">
        <p14:creationId xmlns:p14="http://schemas.microsoft.com/office/powerpoint/2010/main" val="1198132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10000"/>
          </a:bodyPr>
          <a:lstStyle/>
          <a:p>
            <a:r>
              <a:rPr lang="en-US" dirty="0"/>
              <a:t>In a </a:t>
            </a:r>
            <a:r>
              <a:rPr lang="en-US" b="1" dirty="0" smtClean="0"/>
              <a:t>multi-programmed</a:t>
            </a:r>
            <a:r>
              <a:rPr lang="en-US" dirty="0" smtClean="0"/>
              <a:t> </a:t>
            </a:r>
            <a:r>
              <a:rPr lang="en-US" dirty="0"/>
              <a:t>computer, multiple processes or threads often compete for CPU time. </a:t>
            </a:r>
            <a:endParaRPr lang="en-US" dirty="0" smtClean="0"/>
          </a:p>
          <a:p>
            <a:pPr lvl="1"/>
            <a:r>
              <a:rPr lang="en-US" dirty="0" smtClean="0"/>
              <a:t>This </a:t>
            </a:r>
            <a:r>
              <a:rPr lang="en-US" dirty="0"/>
              <a:t>happens when two or more are in the </a:t>
            </a:r>
            <a:r>
              <a:rPr lang="en-US" b="1" dirty="0"/>
              <a:t>ready state </a:t>
            </a:r>
            <a:r>
              <a:rPr lang="en-US" dirty="0"/>
              <a:t>simultaneously.</a:t>
            </a:r>
          </a:p>
          <a:p>
            <a:pPr lvl="1"/>
            <a:r>
              <a:rPr lang="en-US" dirty="0" smtClean="0"/>
              <a:t>If </a:t>
            </a:r>
            <a:r>
              <a:rPr lang="en-US" dirty="0"/>
              <a:t>only </a:t>
            </a:r>
            <a:r>
              <a:rPr lang="en-US" b="1" dirty="0"/>
              <a:t>one CPU </a:t>
            </a:r>
            <a:r>
              <a:rPr lang="en-US" dirty="0"/>
              <a:t>is available, the system </a:t>
            </a:r>
            <a:r>
              <a:rPr lang="en-US" b="1" dirty="0"/>
              <a:t>must decide which process to run next</a:t>
            </a:r>
            <a:r>
              <a:rPr lang="en-US" dirty="0"/>
              <a:t>. </a:t>
            </a:r>
            <a:endParaRPr lang="en-US" dirty="0" smtClean="0"/>
          </a:p>
          <a:p>
            <a:pPr lvl="2"/>
            <a:r>
              <a:rPr lang="en-US" dirty="0" smtClean="0"/>
              <a:t>This </a:t>
            </a:r>
            <a:r>
              <a:rPr lang="en-US" dirty="0"/>
              <a:t>decision-making process is called </a:t>
            </a:r>
            <a:r>
              <a:rPr lang="en-US" b="1" dirty="0"/>
              <a:t>scheduling</a:t>
            </a:r>
            <a:r>
              <a:rPr lang="en-US" dirty="0"/>
              <a:t>.</a:t>
            </a:r>
          </a:p>
          <a:p>
            <a:r>
              <a:rPr lang="en-US" b="1" dirty="0" smtClean="0"/>
              <a:t>CPU Scheduling</a:t>
            </a:r>
            <a:r>
              <a:rPr lang="en-US" dirty="0" smtClean="0"/>
              <a:t> is a task of </a:t>
            </a:r>
            <a:r>
              <a:rPr lang="en-US" b="1" dirty="0" smtClean="0"/>
              <a:t>selecting a process/thread </a:t>
            </a:r>
            <a:r>
              <a:rPr lang="en-US" dirty="0" smtClean="0"/>
              <a:t>from a </a:t>
            </a:r>
            <a:r>
              <a:rPr lang="en-US" b="1" dirty="0" smtClean="0"/>
              <a:t>ready queue </a:t>
            </a:r>
            <a:r>
              <a:rPr lang="en-US" dirty="0" smtClean="0"/>
              <a:t>and </a:t>
            </a:r>
            <a:r>
              <a:rPr lang="en-US" b="1" dirty="0"/>
              <a:t>assigning it to the CPU for execution </a:t>
            </a:r>
            <a:endParaRPr lang="en-US" b="1" dirty="0" smtClean="0"/>
          </a:p>
          <a:p>
            <a:pPr lvl="1"/>
            <a:r>
              <a:rPr lang="en-US" dirty="0" smtClean="0"/>
              <a:t>This is done by a </a:t>
            </a:r>
            <a:r>
              <a:rPr lang="en-US" b="1" dirty="0" smtClean="0"/>
              <a:t>scheduler</a:t>
            </a:r>
            <a:r>
              <a:rPr lang="en-US" dirty="0" smtClean="0"/>
              <a:t> also called </a:t>
            </a:r>
            <a:r>
              <a:rPr lang="en-US" b="1" dirty="0" smtClean="0"/>
              <a:t>dispatcher, </a:t>
            </a:r>
            <a:r>
              <a:rPr lang="en-US" dirty="0" smtClean="0"/>
              <a:t>and the algorithm it uses is called the </a:t>
            </a:r>
            <a:r>
              <a:rPr lang="en-US" b="1" dirty="0" smtClean="0"/>
              <a:t>scheduling algorithm</a:t>
            </a:r>
            <a:r>
              <a:rPr lang="en-US" dirty="0" smtClean="0"/>
              <a:t>. </a:t>
            </a:r>
            <a:endParaRPr lang="en-US" dirty="0"/>
          </a:p>
        </p:txBody>
      </p:sp>
    </p:spTree>
    <p:extLst>
      <p:ext uri="{BB962C8B-B14F-4D97-AF65-F5344CB8AC3E}">
        <p14:creationId xmlns:p14="http://schemas.microsoft.com/office/powerpoint/2010/main" val="24581295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50</a:t>
            </a:fld>
            <a:endParaRPr lang="en-US"/>
          </a:p>
        </p:txBody>
      </p:sp>
      <p:sp>
        <p:nvSpPr>
          <p:cNvPr id="5" name="Content Placeholder 4"/>
          <p:cNvSpPr>
            <a:spLocks noGrp="1"/>
          </p:cNvSpPr>
          <p:nvPr>
            <p:ph sz="quarter" idx="1"/>
          </p:nvPr>
        </p:nvSpPr>
        <p:spPr/>
        <p:txBody>
          <a:bodyPr>
            <a:normAutofit fontScale="92500" lnSpcReduction="10000"/>
          </a:bodyPr>
          <a:lstStyle/>
          <a:p>
            <a:pPr fontAlgn="base"/>
            <a:r>
              <a:rPr lang="en-US" b="1" dirty="0"/>
              <a:t>Multiple-Processor </a:t>
            </a:r>
            <a:r>
              <a:rPr lang="en-US" b="1" dirty="0" smtClean="0"/>
              <a:t>Scheduling</a:t>
            </a:r>
            <a:endParaRPr lang="en-US" b="1" dirty="0"/>
          </a:p>
          <a:p>
            <a:pPr lvl="1" fontAlgn="base"/>
            <a:r>
              <a:rPr lang="en-US" dirty="0"/>
              <a:t>In systems containing more than one processor, multiple-processor scheduling addresses task allocations to multiple CPUs. </a:t>
            </a:r>
            <a:endParaRPr lang="en-US" dirty="0" smtClean="0"/>
          </a:p>
          <a:p>
            <a:pPr lvl="2" fontAlgn="base"/>
            <a:r>
              <a:rPr lang="en-US" dirty="0" smtClean="0"/>
              <a:t>This </a:t>
            </a:r>
            <a:r>
              <a:rPr lang="en-US" dirty="0"/>
              <a:t>will involve higher throughputs since several tasks can be processed concurrently in separate processors. </a:t>
            </a:r>
            <a:endParaRPr lang="en-US" dirty="0" smtClean="0"/>
          </a:p>
          <a:p>
            <a:pPr lvl="2" fontAlgn="base"/>
            <a:r>
              <a:rPr lang="en-US" dirty="0" smtClean="0"/>
              <a:t>It </a:t>
            </a:r>
            <a:r>
              <a:rPr lang="en-US" dirty="0"/>
              <a:t>would also involve the determination of which CPU handles a particular task and balancing loads between available processors</a:t>
            </a:r>
            <a:r>
              <a:rPr lang="en-US" dirty="0" smtClean="0"/>
              <a:t>.</a:t>
            </a:r>
          </a:p>
          <a:p>
            <a:pPr lvl="1" fontAlgn="base"/>
            <a:r>
              <a:rPr lang="en-US" dirty="0"/>
              <a:t>Characteristics of Multiple-Processor Scheduling</a:t>
            </a:r>
            <a:endParaRPr lang="en-US" dirty="0" smtClean="0"/>
          </a:p>
          <a:p>
            <a:pPr lvl="1" fontAlgn="base"/>
            <a:r>
              <a:rPr lang="en-US" dirty="0" smtClean="0"/>
              <a:t>Challenges and Advantages</a:t>
            </a:r>
          </a:p>
          <a:p>
            <a:pPr lvl="1" fontAlgn="base"/>
            <a:r>
              <a:rPr lang="en-US" dirty="0" smtClean="0"/>
              <a:t>Scheduling </a:t>
            </a:r>
            <a:r>
              <a:rPr lang="en-US" dirty="0"/>
              <a:t>Algorithms for Multiple </a:t>
            </a:r>
            <a:r>
              <a:rPr lang="en-US" dirty="0" smtClean="0"/>
              <a:t>Processors . . .</a:t>
            </a:r>
          </a:p>
          <a:p>
            <a:pPr lvl="2" fontAlgn="base"/>
            <a:endParaRPr lang="en-US" dirty="0"/>
          </a:p>
          <a:p>
            <a:endParaRPr lang="en-US" dirty="0"/>
          </a:p>
        </p:txBody>
      </p:sp>
    </p:spTree>
    <p:extLst>
      <p:ext uri="{BB962C8B-B14F-4D97-AF65-F5344CB8AC3E}">
        <p14:creationId xmlns:p14="http://schemas.microsoft.com/office/powerpoint/2010/main" val="38014162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CH-5 Contents</a:t>
            </a:r>
            <a:endParaRPr lang="en-US" dirty="0"/>
          </a:p>
        </p:txBody>
      </p:sp>
      <p:sp>
        <p:nvSpPr>
          <p:cNvPr id="3" name="Date Placeholder 2"/>
          <p:cNvSpPr>
            <a:spLocks noGrp="1"/>
          </p:cNvSpPr>
          <p:nvPr>
            <p:ph type="dt" sz="half" idx="10"/>
          </p:nvPr>
        </p:nvSpPr>
        <p:spPr/>
        <p:txBody>
          <a:bodyPr/>
          <a:lstStyle/>
          <a:p>
            <a:fld id="{239B0A09-F3DA-453F-A668-19061CC9F673}"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51</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Introduction</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CPU scheduling objectives and criteria</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Scheduling algorithms</a:t>
            </a:r>
          </a:p>
          <a:p>
            <a:pPr marL="514350" lvl="1" indent="-514350">
              <a:spcBef>
                <a:spcPts val="700"/>
              </a:spcBef>
              <a:buClr>
                <a:schemeClr val="accent2"/>
              </a:buClr>
              <a:buSzPct val="60000"/>
              <a:buFont typeface="+mj-lt"/>
              <a:buAutoNum type="arabicPeriod"/>
            </a:pPr>
            <a:r>
              <a:rPr lang="en-US" sz="3000" dirty="0"/>
              <a:t>Algorithms Evaluation</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Deadlocks</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Methods for handling </a:t>
            </a:r>
            <a:r>
              <a:rPr lang="en-US" sz="3000" dirty="0" smtClean="0">
                <a:solidFill>
                  <a:schemeClr val="bg1">
                    <a:lumMod val="85000"/>
                  </a:schemeClr>
                </a:solidFill>
              </a:rPr>
              <a:t>deadlocks</a:t>
            </a:r>
          </a:p>
        </p:txBody>
      </p:sp>
    </p:spTree>
    <p:extLst>
      <p:ext uri="{BB962C8B-B14F-4D97-AF65-F5344CB8AC3E}">
        <p14:creationId xmlns:p14="http://schemas.microsoft.com/office/powerpoint/2010/main" val="28436550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Evaluation</a:t>
            </a:r>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52</a:t>
            </a:fld>
            <a:endParaRPr lang="en-US"/>
          </a:p>
        </p:txBody>
      </p:sp>
      <p:sp>
        <p:nvSpPr>
          <p:cNvPr id="5" name="Content Placeholder 4"/>
          <p:cNvSpPr>
            <a:spLocks noGrp="1"/>
          </p:cNvSpPr>
          <p:nvPr>
            <p:ph sz="quarter" idx="1"/>
          </p:nvPr>
        </p:nvSpPr>
        <p:spPr/>
        <p:txBody>
          <a:bodyPr>
            <a:normAutofit fontScale="92500" lnSpcReduction="10000"/>
          </a:bodyPr>
          <a:lstStyle/>
          <a:p>
            <a:r>
              <a:rPr lang="en-US" dirty="0"/>
              <a:t>It is difficult we select a CPU scheduling algorithm for a particular system because every scheduling algorithm has its own parameter.</a:t>
            </a:r>
          </a:p>
          <a:p>
            <a:r>
              <a:rPr lang="en-US" dirty="0"/>
              <a:t>To select an algorithm, we first decide which elements are relatively important</a:t>
            </a:r>
          </a:p>
          <a:p>
            <a:r>
              <a:rPr lang="en-US" dirty="0"/>
              <a:t>Some criteria may include several measures:</a:t>
            </a:r>
          </a:p>
          <a:p>
            <a:pPr lvl="1"/>
            <a:r>
              <a:rPr lang="en-US" b="1" dirty="0"/>
              <a:t>Maximizing CPU utilization </a:t>
            </a:r>
            <a:r>
              <a:rPr lang="en-US" dirty="0"/>
              <a:t>under the constraint that the maximum response time is 1 second</a:t>
            </a:r>
          </a:p>
          <a:p>
            <a:pPr lvl="1"/>
            <a:r>
              <a:rPr lang="en-US" b="1" dirty="0"/>
              <a:t>Maximizing throughput </a:t>
            </a:r>
            <a:r>
              <a:rPr lang="en-US" dirty="0"/>
              <a:t>such that turnaround time is (on average) linearly proportional to total execution time</a:t>
            </a:r>
          </a:p>
          <a:p>
            <a:pPr lvl="1"/>
            <a:r>
              <a:rPr lang="en-US" b="1" dirty="0"/>
              <a:t>Minimizing waiting time</a:t>
            </a:r>
            <a:r>
              <a:rPr lang="en-US" dirty="0" smtClean="0"/>
              <a:t>.</a:t>
            </a:r>
            <a:endParaRPr lang="en-US" dirty="0"/>
          </a:p>
        </p:txBody>
      </p:sp>
    </p:spTree>
    <p:extLst>
      <p:ext uri="{BB962C8B-B14F-4D97-AF65-F5344CB8AC3E}">
        <p14:creationId xmlns:p14="http://schemas.microsoft.com/office/powerpoint/2010/main" val="9336706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53</a:t>
            </a:fld>
            <a:endParaRPr lang="en-US"/>
          </a:p>
        </p:txBody>
      </p:sp>
      <p:sp>
        <p:nvSpPr>
          <p:cNvPr id="5" name="Content Placeholder 4"/>
          <p:cNvSpPr>
            <a:spLocks noGrp="1"/>
          </p:cNvSpPr>
          <p:nvPr>
            <p:ph sz="quarter" idx="1"/>
          </p:nvPr>
        </p:nvSpPr>
        <p:spPr/>
        <p:txBody>
          <a:bodyPr/>
          <a:lstStyle/>
          <a:p>
            <a:r>
              <a:rPr lang="en-US" dirty="0"/>
              <a:t>After deciding the selection criteria for analyzing the algorithms, we want to evaluate scheduling algorithms under consideration.</a:t>
            </a:r>
          </a:p>
          <a:p>
            <a:r>
              <a:rPr lang="en-US" dirty="0"/>
              <a:t>Here are the various evaluation methods:</a:t>
            </a:r>
          </a:p>
          <a:p>
            <a:pPr lvl="1"/>
            <a:r>
              <a:rPr lang="en-US" dirty="0"/>
              <a:t>Deterministic modeling</a:t>
            </a:r>
          </a:p>
          <a:p>
            <a:pPr lvl="1"/>
            <a:r>
              <a:rPr lang="en-US" dirty="0"/>
              <a:t>Queuing models</a:t>
            </a:r>
          </a:p>
          <a:p>
            <a:pPr lvl="1"/>
            <a:r>
              <a:rPr lang="en-US" dirty="0"/>
              <a:t>Simulation</a:t>
            </a:r>
          </a:p>
          <a:p>
            <a:pPr lvl="1"/>
            <a:r>
              <a:rPr lang="en-US" dirty="0"/>
              <a:t>implementation </a:t>
            </a:r>
          </a:p>
        </p:txBody>
      </p:sp>
    </p:spTree>
    <p:extLst>
      <p:ext uri="{BB962C8B-B14F-4D97-AF65-F5344CB8AC3E}">
        <p14:creationId xmlns:p14="http://schemas.microsoft.com/office/powerpoint/2010/main" val="13433073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CH-5 Contents</a:t>
            </a:r>
            <a:endParaRPr lang="en-US" dirty="0"/>
          </a:p>
        </p:txBody>
      </p:sp>
      <p:sp>
        <p:nvSpPr>
          <p:cNvPr id="3" name="Date Placeholder 2"/>
          <p:cNvSpPr>
            <a:spLocks noGrp="1"/>
          </p:cNvSpPr>
          <p:nvPr>
            <p:ph type="dt" sz="half" idx="10"/>
          </p:nvPr>
        </p:nvSpPr>
        <p:spPr/>
        <p:txBody>
          <a:bodyPr/>
          <a:lstStyle/>
          <a:p>
            <a:fld id="{239B0A09-F3DA-453F-A668-19061CC9F673}"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54</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Introduction</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CPU scheduling objectives and criteria</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Scheduling algorithms</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Algorithms Evaluation</a:t>
            </a:r>
          </a:p>
          <a:p>
            <a:pPr marL="514350" lvl="1" indent="-514350">
              <a:spcBef>
                <a:spcPts val="700"/>
              </a:spcBef>
              <a:buClr>
                <a:schemeClr val="accent2"/>
              </a:buClr>
              <a:buSzPct val="60000"/>
              <a:buFont typeface="+mj-lt"/>
              <a:buAutoNum type="arabicPeriod"/>
            </a:pPr>
            <a:r>
              <a:rPr lang="en-US" sz="3000" dirty="0"/>
              <a:t>Deadlocks</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Methods for handling </a:t>
            </a:r>
            <a:r>
              <a:rPr lang="en-US" sz="3000" dirty="0" smtClean="0">
                <a:solidFill>
                  <a:schemeClr val="bg1">
                    <a:lumMod val="85000"/>
                  </a:schemeClr>
                </a:solidFill>
              </a:rPr>
              <a:t>deadlocks</a:t>
            </a:r>
          </a:p>
        </p:txBody>
      </p:sp>
    </p:spTree>
    <p:extLst>
      <p:ext uri="{BB962C8B-B14F-4D97-AF65-F5344CB8AC3E}">
        <p14:creationId xmlns:p14="http://schemas.microsoft.com/office/powerpoint/2010/main" val="12133470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Deadlocks</a:t>
            </a:r>
            <a:endParaRPr lang="en-US" b="1"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55</a:t>
            </a:fld>
            <a:endParaRPr lang="en-US"/>
          </a:p>
        </p:txBody>
      </p:sp>
      <p:sp>
        <p:nvSpPr>
          <p:cNvPr id="5" name="Content Placeholder 4"/>
          <p:cNvSpPr>
            <a:spLocks noGrp="1"/>
          </p:cNvSpPr>
          <p:nvPr>
            <p:ph sz="quarter" idx="1"/>
          </p:nvPr>
        </p:nvSpPr>
        <p:spPr/>
        <p:txBody>
          <a:bodyPr>
            <a:normAutofit fontScale="92500"/>
          </a:bodyPr>
          <a:lstStyle/>
          <a:p>
            <a:r>
              <a:rPr lang="en-US" dirty="0" smtClean="0"/>
              <a:t>A </a:t>
            </a:r>
            <a:r>
              <a:rPr lang="en-US" dirty="0"/>
              <a:t>system consists of a </a:t>
            </a:r>
            <a:r>
              <a:rPr lang="en-US" b="1" dirty="0"/>
              <a:t>finite number of resources</a:t>
            </a:r>
            <a:r>
              <a:rPr lang="en-US" dirty="0"/>
              <a:t> to be distributed among a number of competing processes</a:t>
            </a:r>
          </a:p>
          <a:p>
            <a:pPr lvl="1"/>
            <a:r>
              <a:rPr lang="en-US" dirty="0"/>
              <a:t>Resource types R</a:t>
            </a:r>
            <a:r>
              <a:rPr lang="en-US" baseline="-25000" dirty="0"/>
              <a:t>1</a:t>
            </a:r>
            <a:r>
              <a:rPr lang="en-US" dirty="0"/>
              <a:t>, R</a:t>
            </a:r>
            <a:r>
              <a:rPr lang="en-US" baseline="-25000" dirty="0"/>
              <a:t>2</a:t>
            </a:r>
            <a:r>
              <a:rPr lang="en-US" dirty="0"/>
              <a:t>, . . ., R</a:t>
            </a:r>
            <a:r>
              <a:rPr lang="en-US" baseline="-25000" dirty="0"/>
              <a:t>m</a:t>
            </a:r>
          </a:p>
          <a:p>
            <a:pPr lvl="2"/>
            <a:r>
              <a:rPr lang="en-US" dirty="0"/>
              <a:t>CPU cycles, memory space, I/O devices</a:t>
            </a:r>
          </a:p>
          <a:p>
            <a:pPr lvl="1"/>
            <a:r>
              <a:rPr lang="en-US" dirty="0"/>
              <a:t>Each process utilizes a resource as follows:</a:t>
            </a:r>
          </a:p>
          <a:p>
            <a:pPr lvl="2"/>
            <a:r>
              <a:rPr lang="en-US" b="1" dirty="0"/>
              <a:t>Request</a:t>
            </a:r>
            <a:r>
              <a:rPr lang="en-US" dirty="0"/>
              <a:t>: the process requests the resource. If the request cannot be granted immediately then the requesting process must wait until it can acquire the resource.</a:t>
            </a:r>
          </a:p>
          <a:p>
            <a:pPr lvl="2"/>
            <a:r>
              <a:rPr lang="en-US" b="1" dirty="0"/>
              <a:t>Use</a:t>
            </a:r>
            <a:r>
              <a:rPr lang="en-US" dirty="0"/>
              <a:t>: the process can operate on the resource (for example, if the resource is a printer, the process can print on the printer).</a:t>
            </a:r>
          </a:p>
          <a:p>
            <a:pPr lvl="2"/>
            <a:r>
              <a:rPr lang="en-US" b="1" dirty="0"/>
              <a:t>Release</a:t>
            </a:r>
            <a:r>
              <a:rPr lang="en-US" dirty="0"/>
              <a:t>: the process releases the </a:t>
            </a:r>
            <a:r>
              <a:rPr lang="en-US" dirty="0" smtClean="0"/>
              <a:t>resource</a:t>
            </a:r>
            <a:endParaRPr lang="en-US" dirty="0"/>
          </a:p>
        </p:txBody>
      </p:sp>
    </p:spTree>
    <p:extLst>
      <p:ext uri="{BB962C8B-B14F-4D97-AF65-F5344CB8AC3E}">
        <p14:creationId xmlns:p14="http://schemas.microsoft.com/office/powerpoint/2010/main" val="18325455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56</a:t>
            </a:fld>
            <a:endParaRPr lang="en-US"/>
          </a:p>
        </p:txBody>
      </p:sp>
      <p:sp>
        <p:nvSpPr>
          <p:cNvPr id="5" name="Content Placeholder 4"/>
          <p:cNvSpPr>
            <a:spLocks noGrp="1"/>
          </p:cNvSpPr>
          <p:nvPr>
            <p:ph sz="quarter" idx="1"/>
          </p:nvPr>
        </p:nvSpPr>
        <p:spPr>
          <a:xfrm>
            <a:off x="612648" y="1600200"/>
            <a:ext cx="8153400" cy="3886200"/>
          </a:xfrm>
        </p:spPr>
        <p:txBody>
          <a:bodyPr>
            <a:normAutofit fontScale="92500" lnSpcReduction="10000"/>
          </a:bodyPr>
          <a:lstStyle/>
          <a:p>
            <a:r>
              <a:rPr lang="en-US" dirty="0"/>
              <a:t>In a multiprogramming system, </a:t>
            </a:r>
            <a:r>
              <a:rPr lang="en-US" b="1" dirty="0"/>
              <a:t>processes request resources</a:t>
            </a:r>
            <a:r>
              <a:rPr lang="en-US" dirty="0"/>
              <a:t>. </a:t>
            </a:r>
            <a:endParaRPr lang="en-US" dirty="0" smtClean="0"/>
          </a:p>
          <a:p>
            <a:pPr lvl="1"/>
            <a:r>
              <a:rPr lang="en-US" dirty="0" smtClean="0"/>
              <a:t>If </a:t>
            </a:r>
            <a:r>
              <a:rPr lang="en-US" dirty="0"/>
              <a:t>those resources are being used by other processes then the process enters a </a:t>
            </a:r>
            <a:r>
              <a:rPr lang="en-US" b="1" dirty="0"/>
              <a:t>waiting state</a:t>
            </a:r>
            <a:r>
              <a:rPr lang="en-US" dirty="0"/>
              <a:t>. However, if other processes are also in a </a:t>
            </a:r>
            <a:r>
              <a:rPr lang="en-US" b="1" dirty="0"/>
              <a:t>waiting state</a:t>
            </a:r>
            <a:r>
              <a:rPr lang="en-US" dirty="0"/>
              <a:t>, we have </a:t>
            </a:r>
            <a:r>
              <a:rPr lang="en-US" b="1" dirty="0"/>
              <a:t>deadlock</a:t>
            </a:r>
            <a:r>
              <a:rPr lang="en-US" dirty="0"/>
              <a:t>.</a:t>
            </a:r>
          </a:p>
          <a:p>
            <a:r>
              <a:rPr lang="en-US" dirty="0"/>
              <a:t>The formal definition of deadlock is as follows:</a:t>
            </a:r>
          </a:p>
          <a:p>
            <a:pPr lvl="1"/>
            <a:r>
              <a:rPr lang="en-US" dirty="0"/>
              <a:t>A set of processes is in a </a:t>
            </a:r>
            <a:r>
              <a:rPr lang="en-US" b="1" dirty="0"/>
              <a:t>deadlock</a:t>
            </a:r>
            <a:r>
              <a:rPr lang="en-US" dirty="0"/>
              <a:t> state if every process in the set is waiting for an event (release) that can only be caused by some other process in the same set.</a:t>
            </a:r>
          </a:p>
          <a:p>
            <a:pPr lvl="1"/>
            <a:r>
              <a:rPr lang="en-US" b="1" dirty="0" smtClean="0"/>
              <a:t>Example</a:t>
            </a:r>
          </a:p>
        </p:txBody>
      </p:sp>
      <p:pic>
        <p:nvPicPr>
          <p:cNvPr id="6" name="Picture 5"/>
          <p:cNvPicPr>
            <a:picLocks noChangeAspect="1"/>
          </p:cNvPicPr>
          <p:nvPr/>
        </p:nvPicPr>
        <p:blipFill>
          <a:blip r:embed="rId2"/>
          <a:stretch>
            <a:fillRect/>
          </a:stretch>
        </p:blipFill>
        <p:spPr>
          <a:xfrm>
            <a:off x="2362200" y="5336428"/>
            <a:ext cx="6601369" cy="1369172"/>
          </a:xfrm>
          <a:prstGeom prst="rect">
            <a:avLst/>
          </a:prstGeom>
        </p:spPr>
      </p:pic>
    </p:spTree>
    <p:extLst>
      <p:ext uri="{BB962C8B-B14F-4D97-AF65-F5344CB8AC3E}">
        <p14:creationId xmlns:p14="http://schemas.microsoft.com/office/powerpoint/2010/main" val="8187106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57</a:t>
            </a:fld>
            <a:endParaRPr lang="en-US"/>
          </a:p>
        </p:txBody>
      </p:sp>
      <p:sp>
        <p:nvSpPr>
          <p:cNvPr id="5" name="Content Placeholder 4"/>
          <p:cNvSpPr>
            <a:spLocks noGrp="1"/>
          </p:cNvSpPr>
          <p:nvPr>
            <p:ph sz="quarter" idx="1"/>
          </p:nvPr>
        </p:nvSpPr>
        <p:spPr>
          <a:xfrm>
            <a:off x="612648" y="1600200"/>
            <a:ext cx="8153400" cy="2815106"/>
          </a:xfrm>
        </p:spPr>
        <p:txBody>
          <a:bodyPr>
            <a:normAutofit fontScale="92500" lnSpcReduction="10000"/>
          </a:bodyPr>
          <a:lstStyle/>
          <a:p>
            <a:r>
              <a:rPr lang="en-US" dirty="0"/>
              <a:t>We shall analyze deadlocks with the following assumptions:</a:t>
            </a:r>
          </a:p>
          <a:p>
            <a:pPr marL="880110" lvl="1" indent="-514350">
              <a:buFont typeface="+mj-lt"/>
              <a:buAutoNum type="arabicPeriod"/>
            </a:pPr>
            <a:r>
              <a:rPr lang="en-US" dirty="0"/>
              <a:t>A process must </a:t>
            </a:r>
            <a:r>
              <a:rPr lang="en-US" b="1" dirty="0"/>
              <a:t>request a resource before using it</a:t>
            </a:r>
            <a:r>
              <a:rPr lang="en-US" dirty="0" smtClean="0"/>
              <a:t>.</a:t>
            </a:r>
          </a:p>
          <a:p>
            <a:pPr marL="880110" lvl="1" indent="-514350">
              <a:buFont typeface="+mj-lt"/>
              <a:buAutoNum type="arabicPeriod"/>
            </a:pPr>
            <a:r>
              <a:rPr lang="en-US" dirty="0" smtClean="0"/>
              <a:t> </a:t>
            </a:r>
            <a:r>
              <a:rPr lang="en-US" dirty="0"/>
              <a:t>It must r</a:t>
            </a:r>
            <a:r>
              <a:rPr lang="en-US" b="1" dirty="0"/>
              <a:t>elease the resource after using it</a:t>
            </a:r>
            <a:r>
              <a:rPr lang="en-US" dirty="0"/>
              <a:t>. (request </a:t>
            </a:r>
            <a:r>
              <a:rPr lang="en-US" dirty="0">
                <a:sym typeface="Wingdings" panose="05000000000000000000" pitchFamily="2" charset="2"/>
              </a:rPr>
              <a:t></a:t>
            </a:r>
            <a:r>
              <a:rPr lang="en-US" dirty="0"/>
              <a:t> use </a:t>
            </a:r>
            <a:r>
              <a:rPr lang="en-US" dirty="0">
                <a:sym typeface="Wingdings" panose="05000000000000000000" pitchFamily="2" charset="2"/>
              </a:rPr>
              <a:t></a:t>
            </a:r>
            <a:r>
              <a:rPr lang="en-US" dirty="0"/>
              <a:t> release)</a:t>
            </a:r>
          </a:p>
          <a:p>
            <a:pPr marL="880110" lvl="1" indent="-514350">
              <a:buFont typeface="+mj-lt"/>
              <a:buAutoNum type="arabicPeriod"/>
            </a:pPr>
            <a:r>
              <a:rPr lang="en-US" dirty="0"/>
              <a:t>A process </a:t>
            </a:r>
            <a:r>
              <a:rPr lang="en-US" b="1" dirty="0"/>
              <a:t>cannot request a number more than the total number of resources</a:t>
            </a:r>
            <a:r>
              <a:rPr lang="en-US" dirty="0"/>
              <a:t> available in the system</a:t>
            </a:r>
            <a:r>
              <a:rPr lang="en-US" dirty="0" smtClean="0"/>
              <a:t>.</a:t>
            </a:r>
            <a:endParaRPr lang="en-US" dirty="0"/>
          </a:p>
        </p:txBody>
      </p:sp>
      <p:pic>
        <p:nvPicPr>
          <p:cNvPr id="6" name="Picture 2" descr="multithreading - Simple Deadlock Examples - Stack Overflow"/>
          <p:cNvPicPr>
            <a:picLocks noChangeAspect="1" noChangeArrowheads="1"/>
          </p:cNvPicPr>
          <p:nvPr/>
        </p:nvPicPr>
        <p:blipFill rotWithShape="1">
          <a:blip r:embed="rId2">
            <a:extLst>
              <a:ext uri="{28A0092B-C50C-407E-A947-70E740481C1C}">
                <a14:useLocalDpi xmlns:a14="http://schemas.microsoft.com/office/drawing/2010/main" val="0"/>
              </a:ext>
            </a:extLst>
          </a:blip>
          <a:srcRect l="4269" t="10794" r="6075" b="14388"/>
          <a:stretch/>
        </p:blipFill>
        <p:spPr bwMode="auto">
          <a:xfrm>
            <a:off x="3124200" y="4267200"/>
            <a:ext cx="4876424" cy="243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5286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58</a:t>
            </a:fld>
            <a:endParaRPr lang="en-US"/>
          </a:p>
        </p:txBody>
      </p:sp>
      <p:sp>
        <p:nvSpPr>
          <p:cNvPr id="5" name="Content Placeholder 4"/>
          <p:cNvSpPr>
            <a:spLocks noGrp="1"/>
          </p:cNvSpPr>
          <p:nvPr>
            <p:ph sz="quarter" idx="1"/>
          </p:nvPr>
        </p:nvSpPr>
        <p:spPr/>
        <p:txBody>
          <a:bodyPr>
            <a:normAutofit fontScale="92500"/>
          </a:bodyPr>
          <a:lstStyle/>
          <a:p>
            <a:r>
              <a:rPr lang="en-US" altLang="en-US" b="1" dirty="0"/>
              <a:t>Deadlock </a:t>
            </a:r>
            <a:r>
              <a:rPr lang="en-US" altLang="en-US" b="1" dirty="0" smtClean="0"/>
              <a:t>Characterization</a:t>
            </a:r>
          </a:p>
          <a:p>
            <a:pPr lvl="1"/>
            <a:r>
              <a:rPr lang="en-US" dirty="0"/>
              <a:t>Deadlock can arise if four conditions hold simultaneously.</a:t>
            </a:r>
          </a:p>
          <a:p>
            <a:pPr lvl="2"/>
            <a:r>
              <a:rPr lang="en-US" b="1" dirty="0"/>
              <a:t>Mutual exclusion</a:t>
            </a:r>
            <a:r>
              <a:rPr lang="en-US" dirty="0"/>
              <a:t>:  only one process at a time can use a resource</a:t>
            </a:r>
          </a:p>
          <a:p>
            <a:pPr lvl="2"/>
            <a:r>
              <a:rPr lang="en-US" b="1" dirty="0"/>
              <a:t>Hold and wait</a:t>
            </a:r>
            <a:r>
              <a:rPr lang="en-US" dirty="0"/>
              <a:t>:  a process holding at least one resource is waiting to acquire additional resources held by other processes</a:t>
            </a:r>
          </a:p>
          <a:p>
            <a:pPr lvl="2"/>
            <a:r>
              <a:rPr lang="en-US" b="1" dirty="0"/>
              <a:t>No preemption</a:t>
            </a:r>
            <a:r>
              <a:rPr lang="en-US" dirty="0"/>
              <a:t>:  a resource can be released only voluntarily by the process holding it, after that process has completed its task</a:t>
            </a:r>
          </a:p>
          <a:p>
            <a:pPr lvl="2"/>
            <a:r>
              <a:rPr lang="en-US" b="1" dirty="0"/>
              <a:t>Circular wait</a:t>
            </a:r>
            <a:r>
              <a:rPr lang="en-US" dirty="0"/>
              <a:t>:  there exists a set {P0, P1, …, </a:t>
            </a:r>
            <a:r>
              <a:rPr lang="en-US" dirty="0" err="1"/>
              <a:t>Pn</a:t>
            </a:r>
            <a:r>
              <a:rPr lang="en-US" dirty="0"/>
              <a:t>} of waiting processes such that P0 is waiting for a resource that is held by P1, P1 is waiting for a resource that is held by P2, …, </a:t>
            </a:r>
            <a:r>
              <a:rPr lang="en-US" dirty="0" err="1"/>
              <a:t>Pn</a:t>
            </a:r>
            <a:r>
              <a:rPr lang="en-US" dirty="0"/>
              <a:t>–1 is waiting for a resource that is held by </a:t>
            </a:r>
            <a:r>
              <a:rPr lang="en-US" dirty="0" err="1"/>
              <a:t>Pn</a:t>
            </a:r>
            <a:r>
              <a:rPr lang="en-US" dirty="0"/>
              <a:t>, and </a:t>
            </a:r>
            <a:r>
              <a:rPr lang="en-US" dirty="0" err="1"/>
              <a:t>Pn</a:t>
            </a:r>
            <a:r>
              <a:rPr lang="en-US" dirty="0"/>
              <a:t> is waiting for a resource that is held by P0</a:t>
            </a:r>
            <a:r>
              <a:rPr lang="en-US" dirty="0" smtClean="0"/>
              <a:t>.</a:t>
            </a:r>
            <a:endParaRPr lang="en-US" dirty="0"/>
          </a:p>
        </p:txBody>
      </p:sp>
    </p:spTree>
    <p:extLst>
      <p:ext uri="{BB962C8B-B14F-4D97-AF65-F5344CB8AC3E}">
        <p14:creationId xmlns:p14="http://schemas.microsoft.com/office/powerpoint/2010/main" val="23385522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59</a:t>
            </a:fld>
            <a:endParaRPr lang="en-US"/>
          </a:p>
        </p:txBody>
      </p:sp>
      <p:sp>
        <p:nvSpPr>
          <p:cNvPr id="5" name="Content Placeholder 4"/>
          <p:cNvSpPr>
            <a:spLocks noGrp="1"/>
          </p:cNvSpPr>
          <p:nvPr>
            <p:ph sz="quarter" idx="1"/>
          </p:nvPr>
        </p:nvSpPr>
        <p:spPr/>
        <p:txBody>
          <a:bodyPr>
            <a:normAutofit lnSpcReduction="10000"/>
          </a:bodyPr>
          <a:lstStyle/>
          <a:p>
            <a:r>
              <a:rPr lang="en-US" dirty="0"/>
              <a:t>Resource Allocation </a:t>
            </a:r>
            <a:r>
              <a:rPr lang="en-US" dirty="0" smtClean="0"/>
              <a:t>Graph(RAG): </a:t>
            </a:r>
            <a:r>
              <a:rPr lang="en-US" dirty="0"/>
              <a:t>is a </a:t>
            </a:r>
            <a:r>
              <a:rPr lang="en-US" b="1" dirty="0"/>
              <a:t>directed graph </a:t>
            </a:r>
            <a:r>
              <a:rPr lang="en-US" dirty="0"/>
              <a:t>used to model deadlock</a:t>
            </a:r>
          </a:p>
          <a:p>
            <a:pPr lvl="1"/>
            <a:r>
              <a:rPr lang="en-US" dirty="0"/>
              <a:t>It has a set of </a:t>
            </a:r>
            <a:r>
              <a:rPr lang="en-US" b="1" dirty="0"/>
              <a:t>vertices V </a:t>
            </a:r>
            <a:r>
              <a:rPr lang="en-US" dirty="0"/>
              <a:t>and a set of </a:t>
            </a:r>
            <a:r>
              <a:rPr lang="en-US" b="1" dirty="0"/>
              <a:t>edges E</a:t>
            </a:r>
            <a:r>
              <a:rPr lang="en-US" dirty="0"/>
              <a:t>.</a:t>
            </a:r>
          </a:p>
          <a:p>
            <a:pPr lvl="1"/>
            <a:r>
              <a:rPr lang="en-US" b="1" dirty="0"/>
              <a:t>Vertices (V) </a:t>
            </a:r>
            <a:r>
              <a:rPr lang="en-US" dirty="0"/>
              <a:t>is partitioned into two types:</a:t>
            </a:r>
          </a:p>
          <a:p>
            <a:pPr lvl="2"/>
            <a:r>
              <a:rPr lang="en-US" dirty="0"/>
              <a:t>P = {P</a:t>
            </a:r>
            <a:r>
              <a:rPr lang="en-US" baseline="-25000" dirty="0"/>
              <a:t>1</a:t>
            </a:r>
            <a:r>
              <a:rPr lang="en-US" dirty="0"/>
              <a:t>, P</a:t>
            </a:r>
            <a:r>
              <a:rPr lang="en-US" baseline="-25000" dirty="0"/>
              <a:t>2</a:t>
            </a:r>
            <a:r>
              <a:rPr lang="en-US" dirty="0"/>
              <a:t>, …, </a:t>
            </a:r>
            <a:r>
              <a:rPr lang="en-US" dirty="0" err="1"/>
              <a:t>P</a:t>
            </a:r>
            <a:r>
              <a:rPr lang="en-US" baseline="-25000" dirty="0" err="1"/>
              <a:t>n</a:t>
            </a:r>
            <a:r>
              <a:rPr lang="en-US" dirty="0"/>
              <a:t>}, the set consisting of all the </a:t>
            </a:r>
            <a:r>
              <a:rPr lang="en-US" b="1" dirty="0"/>
              <a:t>processes</a:t>
            </a:r>
            <a:r>
              <a:rPr lang="en-US" dirty="0"/>
              <a:t> in the system</a:t>
            </a:r>
          </a:p>
          <a:p>
            <a:pPr lvl="2"/>
            <a:r>
              <a:rPr lang="en-US" dirty="0"/>
              <a:t>R = {R</a:t>
            </a:r>
            <a:r>
              <a:rPr lang="en-US" baseline="-25000" dirty="0"/>
              <a:t>1</a:t>
            </a:r>
            <a:r>
              <a:rPr lang="en-US" dirty="0"/>
              <a:t>, R</a:t>
            </a:r>
            <a:r>
              <a:rPr lang="en-US" baseline="-25000" dirty="0"/>
              <a:t>2</a:t>
            </a:r>
            <a:r>
              <a:rPr lang="en-US" dirty="0"/>
              <a:t>, …, R</a:t>
            </a:r>
            <a:r>
              <a:rPr lang="en-US" baseline="-25000" dirty="0"/>
              <a:t>m</a:t>
            </a:r>
            <a:r>
              <a:rPr lang="en-US" dirty="0"/>
              <a:t>}, the set consisting of all </a:t>
            </a:r>
            <a:r>
              <a:rPr lang="en-US" b="1" dirty="0"/>
              <a:t>resource types </a:t>
            </a:r>
            <a:r>
              <a:rPr lang="en-US" dirty="0"/>
              <a:t>in the system</a:t>
            </a:r>
          </a:p>
          <a:p>
            <a:pPr lvl="1"/>
            <a:r>
              <a:rPr lang="en-US" b="1" dirty="0"/>
              <a:t>Edge (E)</a:t>
            </a:r>
            <a:r>
              <a:rPr lang="en-US" dirty="0"/>
              <a:t> are of two types</a:t>
            </a:r>
          </a:p>
          <a:p>
            <a:pPr lvl="2"/>
            <a:r>
              <a:rPr lang="en-US" b="1" dirty="0"/>
              <a:t>Request edge </a:t>
            </a:r>
            <a:r>
              <a:rPr lang="en-US" dirty="0"/>
              <a:t>– directed edge P</a:t>
            </a:r>
            <a:r>
              <a:rPr lang="en-US" baseline="-25000" dirty="0"/>
              <a:t>i </a:t>
            </a:r>
            <a:r>
              <a:rPr lang="en-US" dirty="0">
                <a:sym typeface="Wingdings" panose="05000000000000000000" pitchFamily="2" charset="2"/>
              </a:rPr>
              <a:t></a:t>
            </a:r>
            <a:r>
              <a:rPr lang="en-US" dirty="0"/>
              <a:t> </a:t>
            </a:r>
            <a:r>
              <a:rPr lang="en-US" dirty="0" err="1"/>
              <a:t>R</a:t>
            </a:r>
            <a:r>
              <a:rPr lang="en-US" baseline="-25000" dirty="0" err="1"/>
              <a:t>j</a:t>
            </a:r>
            <a:endParaRPr lang="en-US" baseline="-25000" dirty="0"/>
          </a:p>
          <a:p>
            <a:pPr lvl="2"/>
            <a:r>
              <a:rPr lang="en-US" b="1" dirty="0"/>
              <a:t>Assignment edge </a:t>
            </a:r>
            <a:r>
              <a:rPr lang="en-US" dirty="0"/>
              <a:t>– directed edge </a:t>
            </a:r>
            <a:r>
              <a:rPr lang="en-US" dirty="0" err="1"/>
              <a:t>R</a:t>
            </a:r>
            <a:r>
              <a:rPr lang="en-US" baseline="-25000" dirty="0" err="1"/>
              <a:t>j</a:t>
            </a:r>
            <a:r>
              <a:rPr lang="en-US" dirty="0">
                <a:sym typeface="Wingdings" panose="05000000000000000000" pitchFamily="2" charset="2"/>
              </a:rPr>
              <a:t></a:t>
            </a:r>
            <a:r>
              <a:rPr lang="en-US" dirty="0"/>
              <a:t> </a:t>
            </a:r>
            <a:r>
              <a:rPr lang="en-US" dirty="0" smtClean="0"/>
              <a:t>P</a:t>
            </a:r>
            <a:r>
              <a:rPr lang="en-US" baseline="-25000" dirty="0" smtClean="0"/>
              <a:t>i</a:t>
            </a:r>
            <a:endParaRPr lang="en-US" dirty="0"/>
          </a:p>
        </p:txBody>
      </p:sp>
    </p:spTree>
    <p:extLst>
      <p:ext uri="{BB962C8B-B14F-4D97-AF65-F5344CB8AC3E}">
        <p14:creationId xmlns:p14="http://schemas.microsoft.com/office/powerpoint/2010/main" val="1495753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a:t>
            </a:fld>
            <a:endParaRPr lang="en-US"/>
          </a:p>
        </p:txBody>
      </p:sp>
      <p:sp>
        <p:nvSpPr>
          <p:cNvPr id="5" name="Content Placeholder 4"/>
          <p:cNvSpPr>
            <a:spLocks noGrp="1"/>
          </p:cNvSpPr>
          <p:nvPr>
            <p:ph sz="quarter" idx="1"/>
          </p:nvPr>
        </p:nvSpPr>
        <p:spPr>
          <a:xfrm>
            <a:off x="612648" y="1600199"/>
            <a:ext cx="8153400" cy="5013325"/>
          </a:xfrm>
        </p:spPr>
        <p:txBody>
          <a:bodyPr>
            <a:normAutofit fontScale="77500" lnSpcReduction="20000"/>
          </a:bodyPr>
          <a:lstStyle/>
          <a:p>
            <a:r>
              <a:rPr lang="en-US" b="1" dirty="0" smtClean="0"/>
              <a:t>Types </a:t>
            </a:r>
            <a:r>
              <a:rPr lang="en-US" b="1" dirty="0"/>
              <a:t>of </a:t>
            </a:r>
            <a:r>
              <a:rPr lang="en-US" b="1" dirty="0" smtClean="0"/>
              <a:t>Scheduler</a:t>
            </a:r>
            <a:endParaRPr lang="en-US" b="1" dirty="0"/>
          </a:p>
          <a:p>
            <a:pPr lvl="1"/>
            <a:r>
              <a:rPr lang="en-US" b="1" dirty="0"/>
              <a:t>Non-Preemptive Scheduler:</a:t>
            </a:r>
          </a:p>
          <a:p>
            <a:pPr lvl="2"/>
            <a:r>
              <a:rPr lang="en-US" dirty="0" smtClean="0"/>
              <a:t>A </a:t>
            </a:r>
            <a:r>
              <a:rPr lang="en-US" dirty="0"/>
              <a:t>process </a:t>
            </a:r>
            <a:r>
              <a:rPr lang="en-US" b="1" dirty="0"/>
              <a:t>keeps the CPU until it voluntarily releases </a:t>
            </a:r>
            <a:r>
              <a:rPr lang="en-US" dirty="0"/>
              <a:t>it, such as completing execution or waiting for I/O.</a:t>
            </a:r>
          </a:p>
          <a:p>
            <a:pPr lvl="1"/>
            <a:r>
              <a:rPr lang="en-US" b="1" dirty="0"/>
              <a:t>Preemptive Scheduler:</a:t>
            </a:r>
          </a:p>
          <a:p>
            <a:pPr lvl="2"/>
            <a:r>
              <a:rPr lang="en-US" dirty="0" smtClean="0"/>
              <a:t>A </a:t>
            </a:r>
            <a:r>
              <a:rPr lang="en-US" dirty="0"/>
              <a:t>process can be </a:t>
            </a:r>
            <a:r>
              <a:rPr lang="en-US" b="1" dirty="0"/>
              <a:t>interrupted and </a:t>
            </a:r>
            <a:r>
              <a:rPr lang="en-US" b="1" dirty="0" err="1"/>
              <a:t>descheduled</a:t>
            </a:r>
            <a:r>
              <a:rPr lang="en-US" b="1" dirty="0"/>
              <a:t> </a:t>
            </a:r>
            <a:r>
              <a:rPr lang="en-US" dirty="0"/>
              <a:t>at any time, allowing the CPU to be </a:t>
            </a:r>
            <a:r>
              <a:rPr lang="en-US" b="1" dirty="0"/>
              <a:t>reassigned to another process</a:t>
            </a:r>
            <a:r>
              <a:rPr lang="en-US" dirty="0"/>
              <a:t>.</a:t>
            </a:r>
          </a:p>
          <a:p>
            <a:pPr marL="685800" lvl="2" indent="0">
              <a:buNone/>
            </a:pPr>
            <a:endParaRPr lang="en-US" dirty="0" smtClean="0"/>
          </a:p>
          <a:p>
            <a:r>
              <a:rPr lang="en-US" b="1" dirty="0" smtClean="0"/>
              <a:t>When </a:t>
            </a:r>
            <a:r>
              <a:rPr lang="en-US" b="1" dirty="0"/>
              <a:t>to Perform Scheduling?</a:t>
            </a:r>
          </a:p>
          <a:p>
            <a:pPr lvl="1"/>
            <a:r>
              <a:rPr lang="en-US" b="1" dirty="0" smtClean="0"/>
              <a:t>New </a:t>
            </a:r>
            <a:r>
              <a:rPr lang="en-US" b="1" dirty="0"/>
              <a:t>Job Arrival</a:t>
            </a:r>
            <a:r>
              <a:rPr lang="en-US" dirty="0"/>
              <a:t>: A new job is submitted and needs CPU allocation.</a:t>
            </a:r>
          </a:p>
          <a:p>
            <a:pPr lvl="1"/>
            <a:r>
              <a:rPr lang="en-US" b="1" dirty="0"/>
              <a:t>Job Completion</a:t>
            </a:r>
            <a:r>
              <a:rPr lang="en-US" dirty="0"/>
              <a:t>: The currently running job finishes its execution.</a:t>
            </a:r>
          </a:p>
          <a:p>
            <a:pPr lvl="1"/>
            <a:r>
              <a:rPr lang="en-US" b="1" dirty="0"/>
              <a:t>Job Blocking</a:t>
            </a:r>
            <a:r>
              <a:rPr lang="en-US" dirty="0"/>
              <a:t>: The running job is blocked and cannot continue execution.</a:t>
            </a:r>
          </a:p>
          <a:p>
            <a:pPr lvl="1"/>
            <a:r>
              <a:rPr lang="en-US" b="1" dirty="0"/>
              <a:t>I/O Interrupt</a:t>
            </a:r>
            <a:r>
              <a:rPr lang="en-US" dirty="0"/>
              <a:t>: An I/O operation completes, making some processes ready to run.</a:t>
            </a:r>
            <a:endParaRPr lang="en-US" dirty="0" smtClean="0"/>
          </a:p>
          <a:p>
            <a:pPr lvl="2"/>
            <a:r>
              <a:rPr lang="en-US" dirty="0" smtClean="0"/>
              <a:t>Timer </a:t>
            </a:r>
            <a:r>
              <a:rPr lang="en-US" dirty="0"/>
              <a:t>interrupt </a:t>
            </a:r>
          </a:p>
          <a:p>
            <a:pPr lvl="3"/>
            <a:r>
              <a:rPr lang="en-US" dirty="0"/>
              <a:t>Every 10 milliseconds (Linux 2.4)</a:t>
            </a:r>
          </a:p>
          <a:p>
            <a:pPr lvl="3"/>
            <a:r>
              <a:rPr lang="en-US" dirty="0"/>
              <a:t>Every 1 millisecond (Linux 2.6</a:t>
            </a:r>
            <a:r>
              <a:rPr lang="en-US" dirty="0" smtClean="0"/>
              <a:t>)</a:t>
            </a:r>
            <a:endParaRPr lang="en-US" dirty="0"/>
          </a:p>
        </p:txBody>
      </p:sp>
    </p:spTree>
    <p:extLst>
      <p:ext uri="{BB962C8B-B14F-4D97-AF65-F5344CB8AC3E}">
        <p14:creationId xmlns:p14="http://schemas.microsoft.com/office/powerpoint/2010/main" val="4433264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60</a:t>
            </a:fld>
            <a:endParaRPr lang="en-US"/>
          </a:p>
        </p:txBody>
      </p:sp>
      <p:sp>
        <p:nvSpPr>
          <p:cNvPr id="5" name="Content Placeholder 4"/>
          <p:cNvSpPr>
            <a:spLocks noGrp="1"/>
          </p:cNvSpPr>
          <p:nvPr>
            <p:ph sz="quarter" idx="1"/>
          </p:nvPr>
        </p:nvSpPr>
        <p:spPr/>
        <p:txBody>
          <a:bodyPr/>
          <a:lstStyle/>
          <a:p>
            <a:r>
              <a:rPr lang="en-US" dirty="0"/>
              <a:t>Process</a:t>
            </a:r>
          </a:p>
          <a:p>
            <a:endParaRPr lang="en-US" dirty="0"/>
          </a:p>
          <a:p>
            <a:r>
              <a:rPr lang="en-US" dirty="0"/>
              <a:t>Resource Type with 4 instances</a:t>
            </a:r>
          </a:p>
          <a:p>
            <a:endParaRPr lang="en-US" dirty="0"/>
          </a:p>
          <a:p>
            <a:r>
              <a:rPr lang="en-US" dirty="0"/>
              <a:t>P</a:t>
            </a:r>
            <a:r>
              <a:rPr lang="en-US" baseline="-25000" dirty="0"/>
              <a:t>i</a:t>
            </a:r>
            <a:r>
              <a:rPr lang="en-US" dirty="0"/>
              <a:t> requests instance of </a:t>
            </a:r>
            <a:r>
              <a:rPr lang="en-US" dirty="0" err="1"/>
              <a:t>R</a:t>
            </a:r>
            <a:r>
              <a:rPr lang="en-US" baseline="-25000" dirty="0" err="1"/>
              <a:t>j</a:t>
            </a:r>
            <a:endParaRPr lang="en-US" baseline="-25000" dirty="0"/>
          </a:p>
          <a:p>
            <a:pPr marL="0" indent="0">
              <a:buNone/>
            </a:pPr>
            <a:endParaRPr lang="en-US" dirty="0"/>
          </a:p>
          <a:p>
            <a:r>
              <a:rPr lang="en-US" dirty="0"/>
              <a:t>P</a:t>
            </a:r>
            <a:r>
              <a:rPr lang="en-US" baseline="-25000" dirty="0"/>
              <a:t>i</a:t>
            </a:r>
            <a:r>
              <a:rPr lang="en-US" dirty="0"/>
              <a:t> is holding an instance of </a:t>
            </a:r>
            <a:r>
              <a:rPr lang="en-US" dirty="0" err="1"/>
              <a:t>R</a:t>
            </a:r>
            <a:r>
              <a:rPr lang="en-US" baseline="-25000" dirty="0" err="1"/>
              <a:t>j</a:t>
            </a:r>
            <a:endParaRPr lang="en-US" baseline="-25000" dirty="0"/>
          </a:p>
          <a:p>
            <a:endParaRPr lang="en-US" dirty="0"/>
          </a:p>
        </p:txBody>
      </p:sp>
      <p:sp>
        <p:nvSpPr>
          <p:cNvPr id="6" name="Oval 4"/>
          <p:cNvSpPr>
            <a:spLocks noChangeArrowheads="1"/>
          </p:cNvSpPr>
          <p:nvPr/>
        </p:nvSpPr>
        <p:spPr bwMode="auto">
          <a:xfrm>
            <a:off x="6172200" y="1584960"/>
            <a:ext cx="495300" cy="495300"/>
          </a:xfrm>
          <a:prstGeom prst="ellipse">
            <a:avLst/>
          </a:prstGeom>
          <a:solidFill>
            <a:srgbClr val="CCECFF"/>
          </a:solidFill>
          <a:ln w="9525">
            <a:solidFill>
              <a:schemeClr val="tx1"/>
            </a:solidFill>
            <a:round/>
            <a:headEnd/>
            <a:tailEnd/>
          </a:ln>
        </p:spPr>
        <p:txBody>
          <a:bodyPr wrap="none" anchor="ctr"/>
          <a:lstStyle/>
          <a:p>
            <a:endParaRPr lang="en-US" altLang="en-US"/>
          </a:p>
        </p:txBody>
      </p:sp>
      <p:sp>
        <p:nvSpPr>
          <p:cNvPr id="7" name="Oval 5"/>
          <p:cNvSpPr>
            <a:spLocks noChangeArrowheads="1"/>
          </p:cNvSpPr>
          <p:nvPr/>
        </p:nvSpPr>
        <p:spPr bwMode="auto">
          <a:xfrm>
            <a:off x="5905500" y="4800600"/>
            <a:ext cx="495300" cy="495300"/>
          </a:xfrm>
          <a:prstGeom prst="ellipse">
            <a:avLst/>
          </a:prstGeom>
          <a:solidFill>
            <a:srgbClr val="CCECFF"/>
          </a:solidFill>
          <a:ln w="9525">
            <a:solidFill>
              <a:schemeClr val="tx1"/>
            </a:solidFill>
            <a:round/>
            <a:headEnd/>
            <a:tailEnd/>
          </a:ln>
        </p:spPr>
        <p:txBody>
          <a:bodyPr wrap="none" anchor="ctr"/>
          <a:lstStyle/>
          <a:p>
            <a:pPr algn="ctr"/>
            <a:r>
              <a:rPr lang="en-US" altLang="en-US" i="1" dirty="0">
                <a:latin typeface="Helvetica" pitchFamily="-84" charset="0"/>
              </a:rPr>
              <a:t>P</a:t>
            </a:r>
            <a:r>
              <a:rPr lang="en-US" altLang="en-US" i="1" baseline="-25000" dirty="0">
                <a:latin typeface="Helvetica" pitchFamily="-84" charset="0"/>
              </a:rPr>
              <a:t>i</a:t>
            </a:r>
            <a:endParaRPr lang="en-US" altLang="en-US" dirty="0">
              <a:latin typeface="Helvetica" pitchFamily="-84" charset="0"/>
            </a:endParaRPr>
          </a:p>
        </p:txBody>
      </p:sp>
      <p:sp>
        <p:nvSpPr>
          <p:cNvPr id="8" name="Oval 6"/>
          <p:cNvSpPr>
            <a:spLocks noChangeArrowheads="1"/>
          </p:cNvSpPr>
          <p:nvPr/>
        </p:nvSpPr>
        <p:spPr bwMode="auto">
          <a:xfrm>
            <a:off x="5889625" y="3733800"/>
            <a:ext cx="495300" cy="495300"/>
          </a:xfrm>
          <a:prstGeom prst="ellipse">
            <a:avLst/>
          </a:prstGeom>
          <a:solidFill>
            <a:srgbClr val="CCECFF"/>
          </a:solidFill>
          <a:ln w="9525">
            <a:solidFill>
              <a:schemeClr val="tx1"/>
            </a:solidFill>
            <a:round/>
            <a:headEnd/>
            <a:tailEnd/>
          </a:ln>
        </p:spPr>
        <p:txBody>
          <a:bodyPr wrap="none" anchor="ctr"/>
          <a:lstStyle/>
          <a:p>
            <a:pPr algn="ctr"/>
            <a:r>
              <a:rPr lang="en-US" altLang="en-US" i="1" dirty="0">
                <a:latin typeface="Helvetica" pitchFamily="-84" charset="0"/>
              </a:rPr>
              <a:t>P</a:t>
            </a:r>
            <a:r>
              <a:rPr lang="en-US" altLang="en-US" i="1" baseline="-25000" dirty="0">
                <a:latin typeface="Helvetica" pitchFamily="-84" charset="0"/>
              </a:rPr>
              <a:t>i</a:t>
            </a:r>
            <a:endParaRPr lang="en-US" altLang="en-US" i="1" dirty="0">
              <a:latin typeface="Helvetica" pitchFamily="-84" charset="0"/>
            </a:endParaRPr>
          </a:p>
        </p:txBody>
      </p:sp>
      <p:grpSp>
        <p:nvGrpSpPr>
          <p:cNvPr id="9" name="Group 12"/>
          <p:cNvGrpSpPr/>
          <p:nvPr/>
        </p:nvGrpSpPr>
        <p:grpSpPr bwMode="auto">
          <a:xfrm>
            <a:off x="6261099" y="2667000"/>
            <a:ext cx="438150" cy="419100"/>
            <a:chOff x="2666" y="1966"/>
            <a:chExt cx="276" cy="264"/>
          </a:xfrm>
          <a:solidFill>
            <a:srgbClr val="CCECFF"/>
          </a:solidFill>
        </p:grpSpPr>
        <p:sp>
          <p:nvSpPr>
            <p:cNvPr id="10" name="Rectangle 7"/>
            <p:cNvSpPr>
              <a:spLocks noChangeArrowheads="1"/>
            </p:cNvSpPr>
            <p:nvPr/>
          </p:nvSpPr>
          <p:spPr bwMode="auto">
            <a:xfrm>
              <a:off x="2666" y="1966"/>
              <a:ext cx="276" cy="264"/>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1" name="Rectangle 8"/>
            <p:cNvSpPr>
              <a:spLocks noChangeArrowheads="1"/>
            </p:cNvSpPr>
            <p:nvPr/>
          </p:nvSpPr>
          <p:spPr bwMode="auto">
            <a:xfrm>
              <a:off x="2736"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2" name="Rectangle 9"/>
            <p:cNvSpPr>
              <a:spLocks noChangeArrowheads="1"/>
            </p:cNvSpPr>
            <p:nvPr/>
          </p:nvSpPr>
          <p:spPr bwMode="auto">
            <a:xfrm>
              <a:off x="2832"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3" name="Rectangle 10"/>
            <p:cNvSpPr>
              <a:spLocks noChangeArrowheads="1"/>
            </p:cNvSpPr>
            <p:nvPr/>
          </p:nvSpPr>
          <p:spPr bwMode="auto">
            <a:xfrm>
              <a:off x="2736"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4" name="Rectangle 11"/>
            <p:cNvSpPr>
              <a:spLocks noChangeArrowheads="1"/>
            </p:cNvSpPr>
            <p:nvPr/>
          </p:nvSpPr>
          <p:spPr bwMode="auto">
            <a:xfrm>
              <a:off x="2832"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grpSp>
        <p:nvGrpSpPr>
          <p:cNvPr id="15" name="Group 13"/>
          <p:cNvGrpSpPr/>
          <p:nvPr/>
        </p:nvGrpSpPr>
        <p:grpSpPr bwMode="auto">
          <a:xfrm>
            <a:off x="6721474" y="3797300"/>
            <a:ext cx="438150" cy="419100"/>
            <a:chOff x="2666" y="1966"/>
            <a:chExt cx="276" cy="264"/>
          </a:xfrm>
          <a:solidFill>
            <a:srgbClr val="CCECFF"/>
          </a:solidFill>
        </p:grpSpPr>
        <p:sp>
          <p:nvSpPr>
            <p:cNvPr id="16" name="Rectangle 14"/>
            <p:cNvSpPr>
              <a:spLocks noChangeArrowheads="1"/>
            </p:cNvSpPr>
            <p:nvPr/>
          </p:nvSpPr>
          <p:spPr bwMode="auto">
            <a:xfrm>
              <a:off x="2666" y="1966"/>
              <a:ext cx="276" cy="264"/>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7" name="Rectangle 15"/>
            <p:cNvSpPr>
              <a:spLocks noChangeArrowheads="1"/>
            </p:cNvSpPr>
            <p:nvPr/>
          </p:nvSpPr>
          <p:spPr bwMode="auto">
            <a:xfrm>
              <a:off x="2736"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8" name="Rectangle 16"/>
            <p:cNvSpPr>
              <a:spLocks noChangeArrowheads="1"/>
            </p:cNvSpPr>
            <p:nvPr/>
          </p:nvSpPr>
          <p:spPr bwMode="auto">
            <a:xfrm>
              <a:off x="2832"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9" name="Rectangle 17"/>
            <p:cNvSpPr>
              <a:spLocks noChangeArrowheads="1"/>
            </p:cNvSpPr>
            <p:nvPr/>
          </p:nvSpPr>
          <p:spPr bwMode="auto">
            <a:xfrm>
              <a:off x="2736"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20" name="Rectangle 18"/>
            <p:cNvSpPr>
              <a:spLocks noChangeArrowheads="1"/>
            </p:cNvSpPr>
            <p:nvPr/>
          </p:nvSpPr>
          <p:spPr bwMode="auto">
            <a:xfrm>
              <a:off x="2832"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21" name="Line 19"/>
          <p:cNvSpPr>
            <a:spLocks noChangeShapeType="1"/>
          </p:cNvSpPr>
          <p:nvPr/>
        </p:nvSpPr>
        <p:spPr bwMode="auto">
          <a:xfrm>
            <a:off x="6394450" y="40005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22" name="Group 21"/>
          <p:cNvGrpSpPr/>
          <p:nvPr/>
        </p:nvGrpSpPr>
        <p:grpSpPr bwMode="auto">
          <a:xfrm>
            <a:off x="6699250" y="4864100"/>
            <a:ext cx="438150" cy="419100"/>
            <a:chOff x="2666" y="1966"/>
            <a:chExt cx="276" cy="264"/>
          </a:xfrm>
          <a:solidFill>
            <a:srgbClr val="CCECFF"/>
          </a:solidFill>
        </p:grpSpPr>
        <p:sp>
          <p:nvSpPr>
            <p:cNvPr id="23" name="Rectangle 22"/>
            <p:cNvSpPr>
              <a:spLocks noChangeArrowheads="1"/>
            </p:cNvSpPr>
            <p:nvPr/>
          </p:nvSpPr>
          <p:spPr bwMode="auto">
            <a:xfrm>
              <a:off x="2666" y="1966"/>
              <a:ext cx="276" cy="264"/>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24" name="Rectangle 23"/>
            <p:cNvSpPr>
              <a:spLocks noChangeArrowheads="1"/>
            </p:cNvSpPr>
            <p:nvPr/>
          </p:nvSpPr>
          <p:spPr bwMode="auto">
            <a:xfrm>
              <a:off x="2736"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25" name="Rectangle 24"/>
            <p:cNvSpPr>
              <a:spLocks noChangeArrowheads="1"/>
            </p:cNvSpPr>
            <p:nvPr/>
          </p:nvSpPr>
          <p:spPr bwMode="auto">
            <a:xfrm>
              <a:off x="2832"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26" name="Rectangle 25"/>
            <p:cNvSpPr>
              <a:spLocks noChangeArrowheads="1"/>
            </p:cNvSpPr>
            <p:nvPr/>
          </p:nvSpPr>
          <p:spPr bwMode="auto">
            <a:xfrm>
              <a:off x="2736"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27" name="Rectangle 26"/>
            <p:cNvSpPr>
              <a:spLocks noChangeArrowheads="1"/>
            </p:cNvSpPr>
            <p:nvPr/>
          </p:nvSpPr>
          <p:spPr bwMode="auto">
            <a:xfrm>
              <a:off x="2832"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28" name="Line 27"/>
          <p:cNvSpPr>
            <a:spLocks noChangeShapeType="1"/>
          </p:cNvSpPr>
          <p:nvPr/>
        </p:nvSpPr>
        <p:spPr bwMode="auto">
          <a:xfrm flipH="1">
            <a:off x="6372225" y="5010150"/>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36361342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61</a:t>
            </a:fld>
            <a:endParaRPr lang="en-US"/>
          </a:p>
        </p:txBody>
      </p:sp>
      <p:sp>
        <p:nvSpPr>
          <p:cNvPr id="5" name="Content Placeholder 4"/>
          <p:cNvSpPr>
            <a:spLocks noGrp="1"/>
          </p:cNvSpPr>
          <p:nvPr>
            <p:ph sz="quarter" idx="1"/>
          </p:nvPr>
        </p:nvSpPr>
        <p:spPr>
          <a:xfrm>
            <a:off x="612648" y="1600200"/>
            <a:ext cx="8153400" cy="2057400"/>
          </a:xfrm>
        </p:spPr>
        <p:txBody>
          <a:bodyPr>
            <a:normAutofit fontScale="92500" lnSpcReduction="20000"/>
          </a:bodyPr>
          <a:lstStyle/>
          <a:p>
            <a:r>
              <a:rPr lang="en-US" dirty="0"/>
              <a:t>The following RAG depicts the following situation.</a:t>
            </a:r>
          </a:p>
          <a:p>
            <a:r>
              <a:rPr lang="en-US" dirty="0"/>
              <a:t>The sets P, R, and E:</a:t>
            </a:r>
          </a:p>
          <a:p>
            <a:pPr lvl="1"/>
            <a:r>
              <a:rPr lang="en-US" dirty="0"/>
              <a:t>P={P</a:t>
            </a:r>
            <a:r>
              <a:rPr lang="en-US" baseline="-25000" dirty="0"/>
              <a:t>1</a:t>
            </a:r>
            <a:r>
              <a:rPr lang="en-US" dirty="0"/>
              <a:t>, P</a:t>
            </a:r>
            <a:r>
              <a:rPr lang="en-US" baseline="-25000" dirty="0"/>
              <a:t>2</a:t>
            </a:r>
            <a:r>
              <a:rPr lang="en-US" dirty="0"/>
              <a:t>, P</a:t>
            </a:r>
            <a:r>
              <a:rPr lang="en-US" baseline="-25000" dirty="0"/>
              <a:t>3</a:t>
            </a:r>
            <a:r>
              <a:rPr lang="en-US" dirty="0"/>
              <a:t>}</a:t>
            </a:r>
          </a:p>
          <a:p>
            <a:pPr lvl="1"/>
            <a:r>
              <a:rPr lang="en-US" dirty="0"/>
              <a:t>R={R</a:t>
            </a:r>
            <a:r>
              <a:rPr lang="en-US" baseline="-25000" dirty="0"/>
              <a:t>1</a:t>
            </a:r>
            <a:r>
              <a:rPr lang="en-US" dirty="0"/>
              <a:t>, R</a:t>
            </a:r>
            <a:r>
              <a:rPr lang="en-US" baseline="-25000" dirty="0"/>
              <a:t>2</a:t>
            </a:r>
            <a:r>
              <a:rPr lang="en-US" dirty="0"/>
              <a:t>, R</a:t>
            </a:r>
            <a:r>
              <a:rPr lang="en-US" baseline="-25000" dirty="0"/>
              <a:t>3</a:t>
            </a:r>
            <a:r>
              <a:rPr lang="en-US" dirty="0"/>
              <a:t>, R</a:t>
            </a:r>
            <a:r>
              <a:rPr lang="en-US" baseline="-25000" dirty="0"/>
              <a:t>4</a:t>
            </a:r>
            <a:r>
              <a:rPr lang="en-US" dirty="0"/>
              <a:t>}</a:t>
            </a:r>
          </a:p>
          <a:p>
            <a:pPr lvl="1"/>
            <a:r>
              <a:rPr lang="en-US" dirty="0"/>
              <a:t>E={P</a:t>
            </a:r>
            <a:r>
              <a:rPr lang="en-US" baseline="-25000" dirty="0"/>
              <a:t>1</a:t>
            </a:r>
            <a:r>
              <a:rPr lang="en-US" dirty="0"/>
              <a:t>→R</a:t>
            </a:r>
            <a:r>
              <a:rPr lang="en-US" baseline="-25000" dirty="0"/>
              <a:t>1</a:t>
            </a:r>
            <a:r>
              <a:rPr lang="en-US" dirty="0"/>
              <a:t>, P</a:t>
            </a:r>
            <a:r>
              <a:rPr lang="en-US" baseline="-25000" dirty="0"/>
              <a:t>2</a:t>
            </a:r>
            <a:r>
              <a:rPr lang="en-US" dirty="0"/>
              <a:t>→R</a:t>
            </a:r>
            <a:r>
              <a:rPr lang="en-US" baseline="-25000" dirty="0"/>
              <a:t>3</a:t>
            </a:r>
            <a:r>
              <a:rPr lang="en-US" dirty="0"/>
              <a:t>, R</a:t>
            </a:r>
            <a:r>
              <a:rPr lang="en-US" baseline="-25000" dirty="0"/>
              <a:t>1</a:t>
            </a:r>
            <a:r>
              <a:rPr lang="en-US" dirty="0"/>
              <a:t>→P</a:t>
            </a:r>
            <a:r>
              <a:rPr lang="en-US" baseline="-25000" dirty="0"/>
              <a:t>2</a:t>
            </a:r>
            <a:r>
              <a:rPr lang="en-US" dirty="0"/>
              <a:t>, R</a:t>
            </a:r>
            <a:r>
              <a:rPr lang="en-US" baseline="-25000" dirty="0"/>
              <a:t>2</a:t>
            </a:r>
            <a:r>
              <a:rPr lang="en-US" dirty="0"/>
              <a:t>→P</a:t>
            </a:r>
            <a:r>
              <a:rPr lang="en-US" baseline="-25000" dirty="0"/>
              <a:t>2</a:t>
            </a:r>
            <a:r>
              <a:rPr lang="en-US" dirty="0"/>
              <a:t>, R</a:t>
            </a:r>
            <a:r>
              <a:rPr lang="en-US" baseline="-25000" dirty="0"/>
              <a:t>2</a:t>
            </a:r>
            <a:r>
              <a:rPr lang="en-US" dirty="0"/>
              <a:t>→P</a:t>
            </a:r>
            <a:r>
              <a:rPr lang="en-US" baseline="-25000" dirty="0"/>
              <a:t>1</a:t>
            </a:r>
            <a:r>
              <a:rPr lang="en-US" dirty="0"/>
              <a:t>, R</a:t>
            </a:r>
            <a:r>
              <a:rPr lang="en-US" baseline="-25000" dirty="0"/>
              <a:t>3</a:t>
            </a:r>
            <a:r>
              <a:rPr lang="en-US" dirty="0"/>
              <a:t>→P</a:t>
            </a:r>
            <a:r>
              <a:rPr lang="en-US" baseline="-25000" dirty="0"/>
              <a:t>3</a:t>
            </a:r>
            <a:r>
              <a:rPr lang="en-US" dirty="0" smtClean="0"/>
              <a:t>}</a:t>
            </a:r>
            <a:endParaRPr lang="en-US" dirty="0"/>
          </a:p>
        </p:txBody>
      </p:sp>
      <p:pic>
        <p:nvPicPr>
          <p:cNvPr id="6" name="Picture 1032"/>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617849" y="3693459"/>
            <a:ext cx="2971800" cy="280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7" name="Content Placeholder 2"/>
          <p:cNvSpPr>
            <a:spLocks noGrp="1" noChangeArrowheads="1"/>
          </p:cNvSpPr>
          <p:nvPr/>
        </p:nvSpPr>
        <p:spPr bwMode="auto">
          <a:xfrm>
            <a:off x="3657601" y="3657600"/>
            <a:ext cx="5249274" cy="28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40080" lvl="1" indent="-274320">
              <a:lnSpc>
                <a:spcPct val="80000"/>
              </a:lnSpc>
              <a:spcBef>
                <a:spcPts val="550"/>
              </a:spcBef>
              <a:buClr>
                <a:schemeClr val="accent1"/>
              </a:buClr>
              <a:buSzPct val="70000"/>
              <a:buFont typeface="Wingdings 2"/>
              <a:buChar char=""/>
            </a:pPr>
            <a:r>
              <a:rPr lang="en-US" altLang="en-US" sz="2000" dirty="0"/>
              <a:t>One instance of R1</a:t>
            </a:r>
          </a:p>
          <a:p>
            <a:pPr marL="640080" lvl="1" indent="-274320">
              <a:lnSpc>
                <a:spcPct val="80000"/>
              </a:lnSpc>
              <a:spcBef>
                <a:spcPts val="550"/>
              </a:spcBef>
              <a:buClr>
                <a:schemeClr val="accent1"/>
              </a:buClr>
              <a:buSzPct val="70000"/>
              <a:buFont typeface="Wingdings 2"/>
              <a:buChar char=""/>
            </a:pPr>
            <a:r>
              <a:rPr lang="en-US" altLang="en-US" sz="2000" dirty="0"/>
              <a:t>Two instances of R2</a:t>
            </a:r>
          </a:p>
          <a:p>
            <a:pPr marL="640080" lvl="1" indent="-274320">
              <a:lnSpc>
                <a:spcPct val="80000"/>
              </a:lnSpc>
              <a:spcBef>
                <a:spcPts val="550"/>
              </a:spcBef>
              <a:buClr>
                <a:schemeClr val="accent1"/>
              </a:buClr>
              <a:buSzPct val="70000"/>
              <a:buFont typeface="Wingdings 2"/>
              <a:buChar char=""/>
            </a:pPr>
            <a:r>
              <a:rPr lang="en-US" altLang="en-US" sz="2000" dirty="0"/>
              <a:t>One instance of R3</a:t>
            </a:r>
          </a:p>
          <a:p>
            <a:pPr marL="640080" lvl="1" indent="-274320">
              <a:lnSpc>
                <a:spcPct val="80000"/>
              </a:lnSpc>
              <a:spcBef>
                <a:spcPts val="550"/>
              </a:spcBef>
              <a:buClr>
                <a:schemeClr val="accent1"/>
              </a:buClr>
              <a:buSzPct val="70000"/>
              <a:buFont typeface="Wingdings 2"/>
              <a:buChar char=""/>
            </a:pPr>
            <a:r>
              <a:rPr lang="en-US" altLang="en-US" sz="2000" dirty="0"/>
              <a:t>Three instance of R4</a:t>
            </a:r>
          </a:p>
          <a:p>
            <a:pPr marL="640080" lvl="1" indent="-274320">
              <a:lnSpc>
                <a:spcPct val="80000"/>
              </a:lnSpc>
              <a:spcBef>
                <a:spcPts val="550"/>
              </a:spcBef>
              <a:buClr>
                <a:schemeClr val="accent1"/>
              </a:buClr>
              <a:buSzPct val="70000"/>
              <a:buFont typeface="Wingdings 2"/>
              <a:buChar char=""/>
            </a:pPr>
            <a:r>
              <a:rPr lang="en-US" altLang="zh-CN" sz="2000" dirty="0"/>
              <a:t>P</a:t>
            </a:r>
            <a:r>
              <a:rPr lang="en-US" altLang="en-US" sz="2000" dirty="0"/>
              <a:t>1 holds one instance of R2 and is waiting for an instance of R1</a:t>
            </a:r>
          </a:p>
          <a:p>
            <a:pPr marL="640080" lvl="1" indent="-274320">
              <a:lnSpc>
                <a:spcPct val="80000"/>
              </a:lnSpc>
              <a:spcBef>
                <a:spcPts val="550"/>
              </a:spcBef>
              <a:buClr>
                <a:schemeClr val="accent1"/>
              </a:buClr>
              <a:buSzPct val="70000"/>
              <a:buFont typeface="Wingdings 2"/>
              <a:buChar char=""/>
            </a:pPr>
            <a:r>
              <a:rPr lang="en-US" altLang="zh-CN" sz="2000" dirty="0"/>
              <a:t>P</a:t>
            </a:r>
            <a:r>
              <a:rPr lang="en-US" altLang="en-US" sz="2000" dirty="0"/>
              <a:t>2 holds one instance of R1, one instance of R2, and is waiting for an instance of R3</a:t>
            </a:r>
          </a:p>
          <a:p>
            <a:pPr marL="640080" lvl="1" indent="-274320">
              <a:lnSpc>
                <a:spcPct val="80000"/>
              </a:lnSpc>
              <a:spcBef>
                <a:spcPts val="550"/>
              </a:spcBef>
              <a:buClr>
                <a:schemeClr val="accent1"/>
              </a:buClr>
              <a:buSzPct val="70000"/>
              <a:buFont typeface="Wingdings 2"/>
              <a:buChar char=""/>
            </a:pPr>
            <a:r>
              <a:rPr lang="en-US" altLang="zh-CN" sz="2000" dirty="0"/>
              <a:t>P</a:t>
            </a:r>
            <a:r>
              <a:rPr lang="en-US" altLang="en-US" sz="2000" dirty="0"/>
              <a:t>3 is holds one instance of R3</a:t>
            </a:r>
          </a:p>
        </p:txBody>
      </p:sp>
    </p:spTree>
    <p:extLst>
      <p:ext uri="{BB962C8B-B14F-4D97-AF65-F5344CB8AC3E}">
        <p14:creationId xmlns:p14="http://schemas.microsoft.com/office/powerpoint/2010/main" val="26716753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62</a:t>
            </a:fld>
            <a:endParaRPr lang="en-US"/>
          </a:p>
        </p:txBody>
      </p:sp>
      <p:sp>
        <p:nvSpPr>
          <p:cNvPr id="5" name="Content Placeholder 4"/>
          <p:cNvSpPr>
            <a:spLocks noGrp="1"/>
          </p:cNvSpPr>
          <p:nvPr>
            <p:ph sz="quarter" idx="1"/>
          </p:nvPr>
        </p:nvSpPr>
        <p:spPr>
          <a:xfrm>
            <a:off x="612648" y="1600199"/>
            <a:ext cx="5178552" cy="5013325"/>
          </a:xfrm>
        </p:spPr>
        <p:txBody>
          <a:bodyPr>
            <a:normAutofit fontScale="85000" lnSpcReduction="20000"/>
          </a:bodyPr>
          <a:lstStyle/>
          <a:p>
            <a:r>
              <a:rPr lang="en-US" dirty="0"/>
              <a:t>If the resource allocation graph </a:t>
            </a:r>
            <a:r>
              <a:rPr lang="en-US" b="1" dirty="0"/>
              <a:t>contains no cycles</a:t>
            </a:r>
            <a:r>
              <a:rPr lang="en-US" dirty="0"/>
              <a:t> then there is </a:t>
            </a:r>
            <a:r>
              <a:rPr lang="en-US" b="1" dirty="0"/>
              <a:t>no deadlock </a:t>
            </a:r>
            <a:r>
              <a:rPr lang="en-US" dirty="0"/>
              <a:t>in the system at that instance.</a:t>
            </a:r>
          </a:p>
          <a:p>
            <a:r>
              <a:rPr lang="en-US" dirty="0"/>
              <a:t>If the resource allocation graph </a:t>
            </a:r>
            <a:r>
              <a:rPr lang="en-US" b="1" dirty="0"/>
              <a:t>contains a cycle </a:t>
            </a:r>
            <a:r>
              <a:rPr lang="en-US" dirty="0"/>
              <a:t>then a </a:t>
            </a:r>
            <a:r>
              <a:rPr lang="en-US" b="1" dirty="0"/>
              <a:t>deadlock may exist</a:t>
            </a:r>
            <a:r>
              <a:rPr lang="en-US" dirty="0"/>
              <a:t>.</a:t>
            </a:r>
          </a:p>
          <a:p>
            <a:r>
              <a:rPr lang="en-US" dirty="0"/>
              <a:t>If </a:t>
            </a:r>
            <a:r>
              <a:rPr lang="en-US" b="1" dirty="0"/>
              <a:t>there is a cycle</a:t>
            </a:r>
            <a:r>
              <a:rPr lang="en-US" dirty="0"/>
              <a:t>, and the </a:t>
            </a:r>
            <a:r>
              <a:rPr lang="en-US" b="1" dirty="0"/>
              <a:t>cycle involves only resources </a:t>
            </a:r>
            <a:r>
              <a:rPr lang="en-US" dirty="0"/>
              <a:t>which have a </a:t>
            </a:r>
            <a:r>
              <a:rPr lang="en-US" b="1" dirty="0"/>
              <a:t>single instance</a:t>
            </a:r>
            <a:r>
              <a:rPr lang="en-US" dirty="0"/>
              <a:t>, then a </a:t>
            </a:r>
            <a:r>
              <a:rPr lang="en-US" b="1" dirty="0"/>
              <a:t>deadlock has occurred</a:t>
            </a:r>
          </a:p>
          <a:p>
            <a:r>
              <a:rPr lang="en-US" dirty="0"/>
              <a:t>There exist two cycles </a:t>
            </a:r>
          </a:p>
          <a:p>
            <a:pPr lvl="1"/>
            <a:r>
              <a:rPr lang="en-US" dirty="0"/>
              <a:t>P</a:t>
            </a:r>
            <a:r>
              <a:rPr lang="en-US" baseline="-25000" dirty="0"/>
              <a:t>1</a:t>
            </a:r>
            <a:r>
              <a:rPr lang="en-US" dirty="0"/>
              <a:t>→R</a:t>
            </a:r>
            <a:r>
              <a:rPr lang="en-US" baseline="-25000" dirty="0"/>
              <a:t>1</a:t>
            </a:r>
            <a:r>
              <a:rPr lang="en-US" dirty="0"/>
              <a:t>→P</a:t>
            </a:r>
            <a:r>
              <a:rPr lang="en-US" baseline="-25000" dirty="0"/>
              <a:t>2</a:t>
            </a:r>
            <a:r>
              <a:rPr lang="en-US" dirty="0"/>
              <a:t>→R</a:t>
            </a:r>
            <a:r>
              <a:rPr lang="en-US" baseline="-25000" dirty="0"/>
              <a:t>3</a:t>
            </a:r>
            <a:r>
              <a:rPr lang="en-US" dirty="0"/>
              <a:t>→P</a:t>
            </a:r>
            <a:r>
              <a:rPr lang="en-US" baseline="-25000" dirty="0"/>
              <a:t>3</a:t>
            </a:r>
            <a:r>
              <a:rPr lang="en-US" dirty="0"/>
              <a:t>→R</a:t>
            </a:r>
            <a:r>
              <a:rPr lang="en-US" baseline="-25000" dirty="0"/>
              <a:t>2</a:t>
            </a:r>
            <a:r>
              <a:rPr lang="en-US" dirty="0"/>
              <a:t>→P</a:t>
            </a:r>
            <a:r>
              <a:rPr lang="en-US" baseline="-25000" dirty="0"/>
              <a:t>1</a:t>
            </a:r>
          </a:p>
          <a:p>
            <a:pPr lvl="1"/>
            <a:r>
              <a:rPr lang="en-US" dirty="0"/>
              <a:t>P</a:t>
            </a:r>
            <a:r>
              <a:rPr lang="en-US" baseline="-25000" dirty="0"/>
              <a:t>2</a:t>
            </a:r>
            <a:r>
              <a:rPr lang="en-US" dirty="0"/>
              <a:t>→R</a:t>
            </a:r>
            <a:r>
              <a:rPr lang="en-US" baseline="-25000" dirty="0"/>
              <a:t>3</a:t>
            </a:r>
            <a:r>
              <a:rPr lang="en-US" dirty="0"/>
              <a:t>→P</a:t>
            </a:r>
            <a:r>
              <a:rPr lang="en-US" baseline="-25000" dirty="0"/>
              <a:t>3</a:t>
            </a:r>
            <a:r>
              <a:rPr lang="en-US" dirty="0"/>
              <a:t>→R</a:t>
            </a:r>
            <a:r>
              <a:rPr lang="en-US" baseline="-25000" dirty="0"/>
              <a:t>2</a:t>
            </a:r>
            <a:r>
              <a:rPr lang="en-US" dirty="0"/>
              <a:t>→</a:t>
            </a:r>
            <a:r>
              <a:rPr lang="en-US" dirty="0" smtClean="0"/>
              <a:t>P</a:t>
            </a:r>
            <a:r>
              <a:rPr lang="en-US" baseline="-25000" dirty="0" smtClean="0"/>
              <a:t>2</a:t>
            </a:r>
            <a:endParaRPr lang="en-US" baseline="-25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129" y="2514600"/>
            <a:ext cx="3017838" cy="243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7299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63</a:t>
            </a:fld>
            <a:endParaRPr lang="en-US"/>
          </a:p>
        </p:txBody>
      </p:sp>
      <p:sp>
        <p:nvSpPr>
          <p:cNvPr id="5" name="Content Placeholder 4"/>
          <p:cNvSpPr>
            <a:spLocks noGrp="1"/>
          </p:cNvSpPr>
          <p:nvPr>
            <p:ph sz="quarter" idx="1"/>
          </p:nvPr>
        </p:nvSpPr>
        <p:spPr>
          <a:xfrm>
            <a:off x="612648" y="1600200"/>
            <a:ext cx="5026152" cy="4495800"/>
          </a:xfrm>
        </p:spPr>
        <p:txBody>
          <a:bodyPr>
            <a:normAutofit fontScale="92500" lnSpcReduction="10000"/>
          </a:bodyPr>
          <a:lstStyle/>
          <a:p>
            <a:r>
              <a:rPr lang="en-US" altLang="en-US" b="1" dirty="0"/>
              <a:t>Graph With A Cycle But No </a:t>
            </a:r>
            <a:r>
              <a:rPr lang="en-US" altLang="en-US" b="1" dirty="0" smtClean="0"/>
              <a:t>Deadlock</a:t>
            </a:r>
          </a:p>
          <a:p>
            <a:pPr lvl="1"/>
            <a:r>
              <a:rPr lang="en-US" dirty="0"/>
              <a:t>Here also we have a cycle </a:t>
            </a:r>
          </a:p>
          <a:p>
            <a:pPr lvl="2"/>
            <a:r>
              <a:rPr lang="en-US" dirty="0"/>
              <a:t>P1→R1→P3→R2→P1</a:t>
            </a:r>
          </a:p>
          <a:p>
            <a:pPr lvl="1"/>
            <a:r>
              <a:rPr lang="en-US" dirty="0"/>
              <a:t>But no deadlock since </a:t>
            </a:r>
          </a:p>
          <a:p>
            <a:pPr lvl="2"/>
            <a:r>
              <a:rPr lang="en-US" dirty="0"/>
              <a:t>Process P4 may release its instance of resource type R2 and that resource can then be allocated to P3, breaking the cycle.</a:t>
            </a:r>
          </a:p>
          <a:p>
            <a:pPr lvl="2"/>
            <a:r>
              <a:rPr lang="en-US" dirty="0"/>
              <a:t>Process P2 may release its instance of resource type R1 and that resource can then be allocated to P1, breaking the cycle</a:t>
            </a:r>
            <a:r>
              <a:rPr lang="en-US" dirty="0" smtClean="0"/>
              <a:t>.</a:t>
            </a:r>
            <a:endParaRPr lang="en-US" dirty="0"/>
          </a:p>
        </p:txBody>
      </p:sp>
      <p:pic>
        <p:nvPicPr>
          <p:cNvPr id="6"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299308"/>
            <a:ext cx="2932113" cy="286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0051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CH-5 Contents</a:t>
            </a:r>
            <a:endParaRPr lang="en-US" dirty="0"/>
          </a:p>
        </p:txBody>
      </p:sp>
      <p:sp>
        <p:nvSpPr>
          <p:cNvPr id="3" name="Date Placeholder 2"/>
          <p:cNvSpPr>
            <a:spLocks noGrp="1"/>
          </p:cNvSpPr>
          <p:nvPr>
            <p:ph type="dt" sz="half" idx="10"/>
          </p:nvPr>
        </p:nvSpPr>
        <p:spPr/>
        <p:txBody>
          <a:bodyPr/>
          <a:lstStyle/>
          <a:p>
            <a:fld id="{239B0A09-F3DA-453F-A668-19061CC9F673}"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64</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Introduction</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CPU scheduling objectives and criteria</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Scheduling algorithms</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Algorithms Evaluation</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Deadlocks</a:t>
            </a:r>
          </a:p>
          <a:p>
            <a:pPr marL="514350" lvl="1" indent="-514350">
              <a:spcBef>
                <a:spcPts val="700"/>
              </a:spcBef>
              <a:buClr>
                <a:schemeClr val="accent2"/>
              </a:buClr>
              <a:buSzPct val="60000"/>
              <a:buFont typeface="+mj-lt"/>
              <a:buAutoNum type="arabicPeriod"/>
            </a:pPr>
            <a:r>
              <a:rPr lang="en-US" sz="3000" dirty="0"/>
              <a:t>Methods for handling deadlocks</a:t>
            </a:r>
          </a:p>
        </p:txBody>
      </p:sp>
    </p:spTree>
    <p:extLst>
      <p:ext uri="{BB962C8B-B14F-4D97-AF65-F5344CB8AC3E}">
        <p14:creationId xmlns:p14="http://schemas.microsoft.com/office/powerpoint/2010/main" val="8167323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for handling </a:t>
            </a:r>
            <a:r>
              <a:rPr lang="en-US" b="1" dirty="0" smtClean="0"/>
              <a:t>deadlocks</a:t>
            </a:r>
            <a:endParaRPr lang="en-US" b="1"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65</a:t>
            </a:fld>
            <a:endParaRPr lang="en-US"/>
          </a:p>
        </p:txBody>
      </p:sp>
      <p:sp>
        <p:nvSpPr>
          <p:cNvPr id="5" name="Content Placeholder 4"/>
          <p:cNvSpPr>
            <a:spLocks noGrp="1"/>
          </p:cNvSpPr>
          <p:nvPr>
            <p:ph sz="quarter" idx="1"/>
          </p:nvPr>
        </p:nvSpPr>
        <p:spPr/>
        <p:txBody>
          <a:bodyPr>
            <a:normAutofit/>
          </a:bodyPr>
          <a:lstStyle/>
          <a:p>
            <a:pPr fontAlgn="base"/>
            <a:r>
              <a:rPr lang="en-US" dirty="0"/>
              <a:t>There are four approaches to </a:t>
            </a:r>
            <a:r>
              <a:rPr lang="en-US" dirty="0" smtClean="0"/>
              <a:t>deal </a:t>
            </a:r>
            <a:r>
              <a:rPr lang="en-US" dirty="0"/>
              <a:t>with deadlocks.</a:t>
            </a:r>
          </a:p>
          <a:p>
            <a:pPr marL="880110" lvl="1" indent="-514350">
              <a:buFont typeface="+mj-lt"/>
              <a:buAutoNum type="arabicPeriod"/>
            </a:pPr>
            <a:r>
              <a:rPr lang="en-US" b="1" dirty="0" smtClean="0"/>
              <a:t>Deadlock Ignorance: </a:t>
            </a:r>
            <a:r>
              <a:rPr lang="en-US" dirty="0" smtClean="0"/>
              <a:t>Pretend </a:t>
            </a:r>
            <a:r>
              <a:rPr lang="en-US" dirty="0"/>
              <a:t>as if there is no deadlock</a:t>
            </a:r>
          </a:p>
          <a:p>
            <a:pPr marL="880110" lvl="1" indent="-514350">
              <a:buFont typeface="+mj-lt"/>
              <a:buAutoNum type="arabicPeriod" startAt="2"/>
            </a:pPr>
            <a:r>
              <a:rPr lang="en-US" b="1" dirty="0" smtClean="0"/>
              <a:t>Deadlock Prevention</a:t>
            </a:r>
            <a:endParaRPr lang="en-US" b="1" dirty="0"/>
          </a:p>
          <a:p>
            <a:pPr lvl="2"/>
            <a:r>
              <a:rPr lang="en-US" dirty="0"/>
              <a:t>Negating one of the four necessary condition</a:t>
            </a:r>
          </a:p>
          <a:p>
            <a:pPr marL="880110" lvl="1" indent="-514350">
              <a:buFont typeface="+mj-lt"/>
              <a:buAutoNum type="arabicPeriod" startAt="3"/>
            </a:pPr>
            <a:r>
              <a:rPr lang="en-US" b="1" dirty="0"/>
              <a:t>Deadlock A</a:t>
            </a:r>
            <a:r>
              <a:rPr lang="en-US" b="1" dirty="0" smtClean="0"/>
              <a:t>voidance</a:t>
            </a:r>
            <a:endParaRPr lang="en-US" b="1" dirty="0"/>
          </a:p>
          <a:p>
            <a:pPr lvl="2"/>
            <a:r>
              <a:rPr lang="en-US" dirty="0"/>
              <a:t>Careful resource </a:t>
            </a:r>
            <a:r>
              <a:rPr lang="en-US" dirty="0" smtClean="0"/>
              <a:t>allocation</a:t>
            </a:r>
          </a:p>
          <a:p>
            <a:pPr lvl="2"/>
            <a:r>
              <a:rPr lang="en-US" dirty="0"/>
              <a:t>Ensure that the system will </a:t>
            </a:r>
            <a:r>
              <a:rPr lang="en-US" b="1" dirty="0"/>
              <a:t>never enter a deadlock </a:t>
            </a:r>
            <a:r>
              <a:rPr lang="en-US" dirty="0" smtClean="0"/>
              <a:t>state:</a:t>
            </a:r>
          </a:p>
          <a:p>
            <a:pPr marL="880110" lvl="1" indent="-514350">
              <a:buFont typeface="+mj-lt"/>
              <a:buAutoNum type="arabicPeriod" startAt="4"/>
            </a:pPr>
            <a:r>
              <a:rPr lang="en-US" b="1" dirty="0" smtClean="0"/>
              <a:t>Deadlock </a:t>
            </a:r>
            <a:r>
              <a:rPr lang="en-US" b="1" dirty="0"/>
              <a:t>D</a:t>
            </a:r>
            <a:r>
              <a:rPr lang="en-US" b="1" dirty="0" smtClean="0"/>
              <a:t>etection </a:t>
            </a:r>
            <a:r>
              <a:rPr lang="en-US" b="1" dirty="0"/>
              <a:t>and </a:t>
            </a:r>
            <a:r>
              <a:rPr lang="en-US" b="1" dirty="0" smtClean="0"/>
              <a:t>Recovery</a:t>
            </a:r>
          </a:p>
          <a:p>
            <a:pPr lvl="2"/>
            <a:r>
              <a:rPr lang="en-US" dirty="0"/>
              <a:t>Allow the system to </a:t>
            </a:r>
            <a:r>
              <a:rPr lang="en-US" b="1" dirty="0"/>
              <a:t>enter a deadlock state </a:t>
            </a:r>
            <a:r>
              <a:rPr lang="en-US" dirty="0"/>
              <a:t>and then </a:t>
            </a:r>
            <a:r>
              <a:rPr lang="en-US" b="1" dirty="0"/>
              <a:t>recover</a:t>
            </a:r>
          </a:p>
          <a:p>
            <a:pPr marL="880110" lvl="1" indent="-514350">
              <a:buFont typeface="+mj-lt"/>
              <a:buAutoNum type="arabicPeriod" startAt="4"/>
            </a:pPr>
            <a:endParaRPr lang="en-US" b="1" dirty="0"/>
          </a:p>
        </p:txBody>
      </p:sp>
    </p:spTree>
    <p:extLst>
      <p:ext uri="{BB962C8B-B14F-4D97-AF65-F5344CB8AC3E}">
        <p14:creationId xmlns:p14="http://schemas.microsoft.com/office/powerpoint/2010/main" val="34448680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66</a:t>
            </a:fld>
            <a:endParaRPr lang="en-US"/>
          </a:p>
        </p:txBody>
      </p:sp>
      <p:sp>
        <p:nvSpPr>
          <p:cNvPr id="5" name="Content Placeholder 4"/>
          <p:cNvSpPr>
            <a:spLocks noGrp="1"/>
          </p:cNvSpPr>
          <p:nvPr>
            <p:ph sz="quarter" idx="1"/>
          </p:nvPr>
        </p:nvSpPr>
        <p:spPr>
          <a:xfrm>
            <a:off x="612648" y="1600199"/>
            <a:ext cx="8153400" cy="5257801"/>
          </a:xfrm>
        </p:spPr>
        <p:txBody>
          <a:bodyPr>
            <a:normAutofit/>
          </a:bodyPr>
          <a:lstStyle/>
          <a:p>
            <a:pPr marL="514350" indent="-514350">
              <a:buFont typeface="+mj-lt"/>
              <a:buAutoNum type="arabicPeriod"/>
            </a:pPr>
            <a:r>
              <a:rPr lang="en-US" b="1" dirty="0"/>
              <a:t>Deadlock </a:t>
            </a:r>
            <a:r>
              <a:rPr lang="en-US" b="1" dirty="0" smtClean="0"/>
              <a:t>Ignorance</a:t>
            </a:r>
          </a:p>
          <a:p>
            <a:pPr lvl="1"/>
            <a:r>
              <a:rPr lang="en-US" dirty="0" smtClean="0"/>
              <a:t>The </a:t>
            </a:r>
            <a:r>
              <a:rPr lang="en-US" dirty="0"/>
              <a:t>OS acts like the </a:t>
            </a:r>
            <a:r>
              <a:rPr lang="en-US" b="1" dirty="0"/>
              <a:t>deadlock never occurs and completely ignores it</a:t>
            </a:r>
            <a:r>
              <a:rPr lang="en-US" dirty="0"/>
              <a:t> even if the deadlock occurs. </a:t>
            </a:r>
            <a:endParaRPr lang="en-US" dirty="0" smtClean="0"/>
          </a:p>
          <a:p>
            <a:pPr lvl="2"/>
            <a:r>
              <a:rPr lang="en-US" dirty="0" smtClean="0"/>
              <a:t>This </a:t>
            </a:r>
            <a:r>
              <a:rPr lang="en-US" dirty="0"/>
              <a:t>method only applies if the </a:t>
            </a:r>
            <a:r>
              <a:rPr lang="en-US" b="1" dirty="0"/>
              <a:t>deadlock occurs very </a:t>
            </a:r>
            <a:r>
              <a:rPr lang="en-US" b="1" dirty="0" smtClean="0"/>
              <a:t>rarely </a:t>
            </a:r>
            <a:r>
              <a:rPr lang="en-US" dirty="0" smtClean="0"/>
              <a:t>and the </a:t>
            </a:r>
            <a:r>
              <a:rPr lang="en-US" b="1" dirty="0" smtClean="0"/>
              <a:t>cost of prevention is high</a:t>
            </a:r>
            <a:r>
              <a:rPr lang="en-US" dirty="0" smtClean="0"/>
              <a:t>. </a:t>
            </a:r>
          </a:p>
          <a:p>
            <a:pPr lvl="2"/>
            <a:r>
              <a:rPr lang="en-US" dirty="0" smtClean="0"/>
              <a:t>The </a:t>
            </a:r>
            <a:r>
              <a:rPr lang="en-US" dirty="0"/>
              <a:t>algorithm is very simple. It says, ” if the deadlock occurs, simply reboot the system and act like the deadlock never occurred.” That’s why the algorithm is called the Ostrich Algorithm. </a:t>
            </a:r>
          </a:p>
          <a:p>
            <a:pPr lvl="1"/>
            <a:r>
              <a:rPr lang="en-US" dirty="0"/>
              <a:t>UNIX and Windows takes this approach </a:t>
            </a:r>
            <a:r>
              <a:rPr lang="en-US" b="1" dirty="0"/>
              <a:t>for some of the more complex resource relationships to </a:t>
            </a:r>
            <a:r>
              <a:rPr lang="en-US" b="1" dirty="0" smtClean="0"/>
              <a:t>manage</a:t>
            </a:r>
            <a:endParaRPr lang="en-US" b="1" dirty="0"/>
          </a:p>
        </p:txBody>
      </p:sp>
    </p:spTree>
    <p:extLst>
      <p:ext uri="{BB962C8B-B14F-4D97-AF65-F5344CB8AC3E}">
        <p14:creationId xmlns:p14="http://schemas.microsoft.com/office/powerpoint/2010/main" val="9209221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67</a:t>
            </a:fld>
            <a:endParaRPr lang="en-US"/>
          </a:p>
        </p:txBody>
      </p:sp>
      <p:sp>
        <p:nvSpPr>
          <p:cNvPr id="5" name="Content Placeholder 4"/>
          <p:cNvSpPr>
            <a:spLocks noGrp="1"/>
          </p:cNvSpPr>
          <p:nvPr>
            <p:ph sz="quarter" idx="1"/>
          </p:nvPr>
        </p:nvSpPr>
        <p:spPr/>
        <p:txBody>
          <a:bodyPr/>
          <a:lstStyle/>
          <a:p>
            <a:pPr lvl="1"/>
            <a:r>
              <a:rPr lang="en-US" b="1" dirty="0"/>
              <a:t>Advantages</a:t>
            </a:r>
          </a:p>
          <a:p>
            <a:pPr lvl="2"/>
            <a:r>
              <a:rPr lang="en-US" dirty="0"/>
              <a:t>Ostrich Algorithm is </a:t>
            </a:r>
            <a:r>
              <a:rPr lang="en-US" b="1" dirty="0"/>
              <a:t>relatively easy to implement</a:t>
            </a:r>
            <a:r>
              <a:rPr lang="en-US" dirty="0"/>
              <a:t> and is effective in most cases.</a:t>
            </a:r>
          </a:p>
          <a:p>
            <a:pPr lvl="2"/>
            <a:r>
              <a:rPr lang="en-US" dirty="0"/>
              <a:t>It helps in </a:t>
            </a:r>
            <a:r>
              <a:rPr lang="en-US" b="1" dirty="0"/>
              <a:t>avoiding the deadlock situation </a:t>
            </a:r>
            <a:r>
              <a:rPr lang="en-US" dirty="0"/>
              <a:t>by ignoring the presence of deadlocks.</a:t>
            </a:r>
          </a:p>
          <a:p>
            <a:pPr lvl="1"/>
            <a:r>
              <a:rPr lang="en-US" b="1" dirty="0"/>
              <a:t>Disadvantages</a:t>
            </a:r>
          </a:p>
          <a:p>
            <a:pPr lvl="2"/>
            <a:r>
              <a:rPr lang="en-US" dirty="0"/>
              <a:t>Ostrich Algorithm </a:t>
            </a:r>
            <a:r>
              <a:rPr lang="en-US" b="1" dirty="0"/>
              <a:t>does not provide any information</a:t>
            </a:r>
            <a:r>
              <a:rPr lang="en-US" dirty="0"/>
              <a:t> about the deadlock situation.</a:t>
            </a:r>
          </a:p>
          <a:p>
            <a:pPr lvl="2"/>
            <a:r>
              <a:rPr lang="en-US" dirty="0"/>
              <a:t>It can lead to</a:t>
            </a:r>
            <a:r>
              <a:rPr lang="en-US" b="1" dirty="0"/>
              <a:t> reduced performance of the system </a:t>
            </a:r>
            <a:r>
              <a:rPr lang="en-US" dirty="0"/>
              <a:t>as the system may be blocked for a long time</a:t>
            </a:r>
            <a:r>
              <a:rPr lang="en-US" dirty="0" smtClean="0"/>
              <a:t>.</a:t>
            </a:r>
            <a:endParaRPr lang="en-US" dirty="0"/>
          </a:p>
        </p:txBody>
      </p:sp>
    </p:spTree>
    <p:extLst>
      <p:ext uri="{BB962C8B-B14F-4D97-AF65-F5344CB8AC3E}">
        <p14:creationId xmlns:p14="http://schemas.microsoft.com/office/powerpoint/2010/main" val="15620944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68</a:t>
            </a:fld>
            <a:endParaRPr lang="en-US"/>
          </a:p>
        </p:txBody>
      </p:sp>
      <p:sp>
        <p:nvSpPr>
          <p:cNvPr id="5" name="Content Placeholder 4"/>
          <p:cNvSpPr>
            <a:spLocks noGrp="1"/>
          </p:cNvSpPr>
          <p:nvPr>
            <p:ph sz="quarter" idx="1"/>
          </p:nvPr>
        </p:nvSpPr>
        <p:spPr>
          <a:xfrm>
            <a:off x="612648" y="1600199"/>
            <a:ext cx="8153400" cy="5257801"/>
          </a:xfrm>
        </p:spPr>
        <p:txBody>
          <a:bodyPr>
            <a:normAutofit/>
          </a:bodyPr>
          <a:lstStyle/>
          <a:p>
            <a:pPr marL="514350" indent="-514350">
              <a:buFont typeface="+mj-lt"/>
              <a:buAutoNum type="arabicPeriod" startAt="2"/>
            </a:pPr>
            <a:r>
              <a:rPr lang="en-US" b="1" dirty="0"/>
              <a:t>Deadlock </a:t>
            </a:r>
            <a:r>
              <a:rPr lang="en-US" b="1" dirty="0" smtClean="0"/>
              <a:t>Prevention</a:t>
            </a:r>
          </a:p>
          <a:p>
            <a:pPr lvl="1"/>
            <a:r>
              <a:rPr lang="en-US" dirty="0" smtClean="0"/>
              <a:t>Design </a:t>
            </a:r>
            <a:r>
              <a:rPr lang="en-US" dirty="0"/>
              <a:t>the system in such a way that the</a:t>
            </a:r>
            <a:r>
              <a:rPr lang="en-US" b="1" dirty="0"/>
              <a:t> possibility of deadlock is excluded</a:t>
            </a:r>
            <a:r>
              <a:rPr lang="en-US" dirty="0"/>
              <a:t>. </a:t>
            </a:r>
            <a:endParaRPr lang="en-US" dirty="0" smtClean="0"/>
          </a:p>
          <a:p>
            <a:pPr lvl="1"/>
            <a:r>
              <a:rPr lang="en-US" dirty="0" smtClean="0"/>
              <a:t>To </a:t>
            </a:r>
            <a:r>
              <a:rPr lang="en-US" dirty="0"/>
              <a:t>prevent the system from </a:t>
            </a:r>
            <a:r>
              <a:rPr lang="en-US" dirty="0" smtClean="0"/>
              <a:t>deadlocks violate </a:t>
            </a:r>
            <a:r>
              <a:rPr lang="en-US" dirty="0"/>
              <a:t>one of </a:t>
            </a:r>
            <a:r>
              <a:rPr lang="en-US" b="1" dirty="0"/>
              <a:t>the four conditions </a:t>
            </a:r>
            <a:r>
              <a:rPr lang="en-US" dirty="0"/>
              <a:t>at any time then the </a:t>
            </a:r>
            <a:r>
              <a:rPr lang="en-US" b="1" dirty="0"/>
              <a:t>deadlock can never occur in the system</a:t>
            </a:r>
          </a:p>
          <a:p>
            <a:pPr lvl="2"/>
            <a:r>
              <a:rPr lang="en-US" b="1" dirty="0" smtClean="0"/>
              <a:t>Mutual </a:t>
            </a:r>
            <a:r>
              <a:rPr lang="en-US" b="1" dirty="0"/>
              <a:t>exclusion</a:t>
            </a:r>
          </a:p>
          <a:p>
            <a:pPr lvl="2"/>
            <a:r>
              <a:rPr lang="en-US" b="1" dirty="0"/>
              <a:t>Hold and wait</a:t>
            </a:r>
          </a:p>
          <a:p>
            <a:pPr lvl="2"/>
            <a:r>
              <a:rPr lang="en-US" b="1" dirty="0"/>
              <a:t>No pre-emption</a:t>
            </a:r>
          </a:p>
          <a:p>
            <a:pPr lvl="2"/>
            <a:r>
              <a:rPr lang="en-US" b="1" dirty="0"/>
              <a:t>Circular </a:t>
            </a:r>
            <a:r>
              <a:rPr lang="en-US" b="1" dirty="0" smtClean="0"/>
              <a:t>Wait</a:t>
            </a:r>
            <a:endParaRPr lang="en-US" b="1" dirty="0"/>
          </a:p>
        </p:txBody>
      </p:sp>
    </p:spTree>
    <p:extLst>
      <p:ext uri="{BB962C8B-B14F-4D97-AF65-F5344CB8AC3E}">
        <p14:creationId xmlns:p14="http://schemas.microsoft.com/office/powerpoint/2010/main" val="27202902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69</a:t>
            </a:fld>
            <a:endParaRPr lang="en-US"/>
          </a:p>
        </p:txBody>
      </p:sp>
      <p:sp>
        <p:nvSpPr>
          <p:cNvPr id="5" name="Content Placeholder 4"/>
          <p:cNvSpPr>
            <a:spLocks noGrp="1"/>
          </p:cNvSpPr>
          <p:nvPr>
            <p:ph sz="quarter" idx="1"/>
          </p:nvPr>
        </p:nvSpPr>
        <p:spPr>
          <a:xfrm>
            <a:off x="612648" y="1600199"/>
            <a:ext cx="8153400" cy="4495801"/>
          </a:xfrm>
        </p:spPr>
        <p:txBody>
          <a:bodyPr>
            <a:normAutofit fontScale="85000" lnSpcReduction="20000"/>
          </a:bodyPr>
          <a:lstStyle/>
          <a:p>
            <a:r>
              <a:rPr lang="en-US" b="1" dirty="0"/>
              <a:t>Eliminating Mutual Exclusion:</a:t>
            </a:r>
          </a:p>
          <a:p>
            <a:pPr lvl="1"/>
            <a:r>
              <a:rPr lang="en-US" dirty="0"/>
              <a:t>If possible, resources should be </a:t>
            </a:r>
            <a:r>
              <a:rPr lang="en-US" b="1" dirty="0"/>
              <a:t>made shareable </a:t>
            </a:r>
            <a:r>
              <a:rPr lang="en-US" dirty="0"/>
              <a:t>so that multiple processes can use them concurrently without conflict. </a:t>
            </a:r>
            <a:endParaRPr lang="en-US" dirty="0" smtClean="0"/>
          </a:p>
          <a:p>
            <a:pPr lvl="2"/>
            <a:r>
              <a:rPr lang="en-US" dirty="0" smtClean="0"/>
              <a:t>This </a:t>
            </a:r>
            <a:r>
              <a:rPr lang="en-US" dirty="0"/>
              <a:t>is </a:t>
            </a:r>
            <a:r>
              <a:rPr lang="en-US" b="1" dirty="0"/>
              <a:t>often not possible for physical resources like printers</a:t>
            </a:r>
            <a:r>
              <a:rPr lang="en-US" dirty="0"/>
              <a:t>, but may be applicable for resources like memory or file systems</a:t>
            </a:r>
            <a:r>
              <a:rPr lang="en-US" dirty="0" smtClean="0"/>
              <a:t>.</a:t>
            </a:r>
          </a:p>
          <a:p>
            <a:pPr marL="685800" lvl="2" indent="0">
              <a:buNone/>
            </a:pPr>
            <a:endParaRPr lang="en-US" dirty="0" smtClean="0"/>
          </a:p>
          <a:p>
            <a:r>
              <a:rPr lang="en-US" b="1" dirty="0"/>
              <a:t>Eliminating Hold and Wait:</a:t>
            </a:r>
          </a:p>
          <a:p>
            <a:pPr lvl="1"/>
            <a:r>
              <a:rPr lang="en-US" dirty="0"/>
              <a:t>Processes are </a:t>
            </a:r>
            <a:r>
              <a:rPr lang="en-US" b="1" dirty="0"/>
              <a:t>required to request all the resources they will need at once</a:t>
            </a:r>
            <a:r>
              <a:rPr lang="en-US" dirty="0"/>
              <a:t>, before starting their execution. </a:t>
            </a:r>
            <a:endParaRPr lang="en-US" dirty="0" smtClean="0"/>
          </a:p>
          <a:p>
            <a:pPr lvl="2"/>
            <a:r>
              <a:rPr lang="en-US" dirty="0" smtClean="0"/>
              <a:t>This </a:t>
            </a:r>
            <a:r>
              <a:rPr lang="en-US" dirty="0"/>
              <a:t>way, they do not hold any resources while waiting for others. </a:t>
            </a:r>
            <a:endParaRPr lang="en-US" dirty="0" smtClean="0"/>
          </a:p>
          <a:p>
            <a:pPr lvl="2"/>
            <a:r>
              <a:rPr lang="en-US" dirty="0" smtClean="0"/>
              <a:t>This </a:t>
            </a:r>
            <a:r>
              <a:rPr lang="en-US" dirty="0"/>
              <a:t>approach can lead to </a:t>
            </a:r>
            <a:r>
              <a:rPr lang="en-US" b="1" dirty="0"/>
              <a:t>resource underutilization </a:t>
            </a:r>
            <a:r>
              <a:rPr lang="en-US" dirty="0"/>
              <a:t>and </a:t>
            </a:r>
            <a:r>
              <a:rPr lang="en-US" b="1" dirty="0"/>
              <a:t>inefficiency</a:t>
            </a:r>
            <a:r>
              <a:rPr lang="en-US" dirty="0"/>
              <a:t>, but it prevents hold and wait.</a:t>
            </a:r>
          </a:p>
          <a:p>
            <a:pPr lvl="1"/>
            <a:r>
              <a:rPr lang="en-US" dirty="0"/>
              <a:t>Alternatively, processes may </a:t>
            </a:r>
            <a:r>
              <a:rPr lang="en-US" b="1" dirty="0"/>
              <a:t>release all resources they currently hold before requesting new ones</a:t>
            </a:r>
            <a:r>
              <a:rPr lang="en-US" dirty="0"/>
              <a:t>.</a:t>
            </a:r>
          </a:p>
        </p:txBody>
      </p:sp>
    </p:spTree>
    <p:extLst>
      <p:ext uri="{BB962C8B-B14F-4D97-AF65-F5344CB8AC3E}">
        <p14:creationId xmlns:p14="http://schemas.microsoft.com/office/powerpoint/2010/main" val="129439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a:t>
            </a:fld>
            <a:endParaRPr lang="en-US"/>
          </a:p>
        </p:txBody>
      </p:sp>
      <p:sp>
        <p:nvSpPr>
          <p:cNvPr id="5" name="Content Placeholder 4"/>
          <p:cNvSpPr>
            <a:spLocks noGrp="1"/>
          </p:cNvSpPr>
          <p:nvPr>
            <p:ph sz="quarter" idx="1"/>
          </p:nvPr>
        </p:nvSpPr>
        <p:spPr>
          <a:xfrm>
            <a:off x="612648" y="1600200"/>
            <a:ext cx="8153400" cy="4648200"/>
          </a:xfrm>
        </p:spPr>
        <p:txBody>
          <a:bodyPr>
            <a:normAutofit fontScale="92500" lnSpcReduction="20000"/>
          </a:bodyPr>
          <a:lstStyle/>
          <a:p>
            <a:pPr fontAlgn="base"/>
            <a:r>
              <a:rPr lang="en-US" b="1" dirty="0"/>
              <a:t>Terminologies Used in CPU Scheduling</a:t>
            </a:r>
          </a:p>
          <a:p>
            <a:pPr lvl="1" fontAlgn="base"/>
            <a:r>
              <a:rPr lang="en-US" b="1" dirty="0"/>
              <a:t>Arrival </a:t>
            </a:r>
            <a:r>
              <a:rPr lang="en-US" b="1" dirty="0" smtClean="0"/>
              <a:t>Time(AT):</a:t>
            </a:r>
            <a:r>
              <a:rPr lang="en-US" dirty="0"/>
              <a:t> Time at which the process arrives in the ready queue.</a:t>
            </a:r>
          </a:p>
          <a:p>
            <a:pPr lvl="1" fontAlgn="base"/>
            <a:r>
              <a:rPr lang="en-US" b="1" dirty="0"/>
              <a:t>Burst Time(BT):</a:t>
            </a:r>
            <a:r>
              <a:rPr lang="en-US" dirty="0"/>
              <a:t> Time required by a process for CPU execution.</a:t>
            </a:r>
          </a:p>
          <a:p>
            <a:pPr lvl="1" fontAlgn="base"/>
            <a:r>
              <a:rPr lang="en-US" b="1" dirty="0" smtClean="0"/>
              <a:t>Completion Time(CT):</a:t>
            </a:r>
            <a:r>
              <a:rPr lang="en-US" dirty="0"/>
              <a:t> Time at which process completes its execution.</a:t>
            </a:r>
          </a:p>
          <a:p>
            <a:pPr lvl="1" fontAlgn="base"/>
            <a:r>
              <a:rPr lang="en-US" b="1" dirty="0" smtClean="0"/>
              <a:t>Turn </a:t>
            </a:r>
            <a:r>
              <a:rPr lang="en-US" b="1" dirty="0"/>
              <a:t>Around </a:t>
            </a:r>
            <a:r>
              <a:rPr lang="en-US" b="1" dirty="0" smtClean="0"/>
              <a:t>Time(TAT):</a:t>
            </a:r>
            <a:r>
              <a:rPr lang="en-US" dirty="0"/>
              <a:t> Time Difference between completion time and arrival time.</a:t>
            </a:r>
          </a:p>
          <a:p>
            <a:pPr lvl="2" fontAlgn="base"/>
            <a:r>
              <a:rPr lang="en-US" b="1" dirty="0"/>
              <a:t>Turn Around Time = Completion Time  –  Arrival Time</a:t>
            </a:r>
          </a:p>
          <a:p>
            <a:pPr lvl="1" fontAlgn="base"/>
            <a:r>
              <a:rPr lang="en-US" b="1" dirty="0"/>
              <a:t>Waiting </a:t>
            </a:r>
            <a:r>
              <a:rPr lang="en-US" b="1" dirty="0" smtClean="0"/>
              <a:t>Time(WT</a:t>
            </a:r>
            <a:r>
              <a:rPr lang="en-US" b="1" dirty="0"/>
              <a:t>):</a:t>
            </a:r>
            <a:r>
              <a:rPr lang="en-US" dirty="0"/>
              <a:t> Time Difference between turn around time and burst time.</a:t>
            </a:r>
          </a:p>
          <a:p>
            <a:pPr lvl="2" fontAlgn="base"/>
            <a:r>
              <a:rPr lang="en-US" b="1" dirty="0"/>
              <a:t>Waiting Time = Turn Around Time  –  Burst </a:t>
            </a:r>
            <a:r>
              <a:rPr lang="en-US" b="1" dirty="0" smtClean="0"/>
              <a:t>Time</a:t>
            </a:r>
            <a:endParaRPr lang="en-US" b="1" dirty="0"/>
          </a:p>
        </p:txBody>
      </p:sp>
    </p:spTree>
    <p:extLst>
      <p:ext uri="{BB962C8B-B14F-4D97-AF65-F5344CB8AC3E}">
        <p14:creationId xmlns:p14="http://schemas.microsoft.com/office/powerpoint/2010/main" val="41841275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70</a:t>
            </a:fld>
            <a:endParaRPr lang="en-US"/>
          </a:p>
        </p:txBody>
      </p:sp>
      <p:sp>
        <p:nvSpPr>
          <p:cNvPr id="5" name="Content Placeholder 4"/>
          <p:cNvSpPr>
            <a:spLocks noGrp="1"/>
          </p:cNvSpPr>
          <p:nvPr>
            <p:ph sz="quarter" idx="1"/>
          </p:nvPr>
        </p:nvSpPr>
        <p:spPr/>
        <p:txBody>
          <a:bodyPr>
            <a:normAutofit fontScale="85000" lnSpcReduction="20000"/>
          </a:bodyPr>
          <a:lstStyle/>
          <a:p>
            <a:r>
              <a:rPr lang="en-US" b="1" dirty="0"/>
              <a:t>Eliminating No Preemption:</a:t>
            </a:r>
          </a:p>
          <a:p>
            <a:pPr lvl="1"/>
            <a:r>
              <a:rPr lang="en-US" dirty="0"/>
              <a:t>If a process is holding resources and requesting others that are not available, the system may </a:t>
            </a:r>
            <a:r>
              <a:rPr lang="en-US" b="1" dirty="0"/>
              <a:t>preempt resources from the process </a:t>
            </a:r>
            <a:r>
              <a:rPr lang="en-US" dirty="0"/>
              <a:t>(i.e., forcibly take resources away from it). </a:t>
            </a:r>
            <a:endParaRPr lang="en-US" dirty="0" smtClean="0"/>
          </a:p>
          <a:p>
            <a:pPr lvl="2"/>
            <a:r>
              <a:rPr lang="en-US" dirty="0" smtClean="0"/>
              <a:t>The </a:t>
            </a:r>
            <a:r>
              <a:rPr lang="en-US" dirty="0"/>
              <a:t>preempted resources are then </a:t>
            </a:r>
            <a:r>
              <a:rPr lang="en-US" b="1" dirty="0"/>
              <a:t>given to the requesting process</a:t>
            </a:r>
            <a:r>
              <a:rPr lang="en-US" dirty="0"/>
              <a:t>, and the </a:t>
            </a:r>
            <a:r>
              <a:rPr lang="en-US" b="1" dirty="0"/>
              <a:t>preempted process must restart its execution later</a:t>
            </a:r>
            <a:r>
              <a:rPr lang="en-US" dirty="0"/>
              <a:t>. </a:t>
            </a:r>
            <a:endParaRPr lang="en-US" dirty="0" smtClean="0"/>
          </a:p>
          <a:p>
            <a:pPr lvl="2"/>
            <a:r>
              <a:rPr lang="en-US" dirty="0" smtClean="0"/>
              <a:t>This </a:t>
            </a:r>
            <a:r>
              <a:rPr lang="en-US" dirty="0"/>
              <a:t>method works well with </a:t>
            </a:r>
            <a:r>
              <a:rPr lang="en-US" b="1" dirty="0"/>
              <a:t>resources that can be easily saved and restored</a:t>
            </a:r>
            <a:r>
              <a:rPr lang="en-US" dirty="0"/>
              <a:t>, such as CPU time, memory, or registers.</a:t>
            </a:r>
          </a:p>
          <a:p>
            <a:r>
              <a:rPr lang="en-US" b="1" dirty="0" smtClean="0"/>
              <a:t>Eliminating </a:t>
            </a:r>
            <a:r>
              <a:rPr lang="en-US" b="1" dirty="0"/>
              <a:t>Circular Wait:</a:t>
            </a:r>
          </a:p>
          <a:p>
            <a:pPr lvl="1"/>
            <a:r>
              <a:rPr lang="en-US" dirty="0"/>
              <a:t>A circular wait can be avoided by </a:t>
            </a:r>
            <a:r>
              <a:rPr lang="en-US" b="1" dirty="0"/>
              <a:t>imposing a strict ordering on the resources</a:t>
            </a:r>
            <a:r>
              <a:rPr lang="en-US" dirty="0"/>
              <a:t>. </a:t>
            </a:r>
            <a:endParaRPr lang="en-US" dirty="0" smtClean="0"/>
          </a:p>
          <a:p>
            <a:pPr lvl="2"/>
            <a:r>
              <a:rPr lang="en-US" dirty="0" smtClean="0"/>
              <a:t>If </a:t>
            </a:r>
            <a:r>
              <a:rPr lang="en-US" dirty="0"/>
              <a:t>each process is required to request resources in a predefined order, it is impossible for a circular chain of waiting processes to form. </a:t>
            </a:r>
            <a:endParaRPr lang="en-US" dirty="0" smtClean="0"/>
          </a:p>
          <a:p>
            <a:pPr lvl="2"/>
            <a:r>
              <a:rPr lang="en-US" dirty="0" smtClean="0"/>
              <a:t>This </a:t>
            </a:r>
            <a:r>
              <a:rPr lang="en-US" dirty="0"/>
              <a:t>strategy en</a:t>
            </a:r>
            <a:r>
              <a:rPr lang="en-US" b="1" dirty="0"/>
              <a:t>sures that processes acquire resources in a way that prevents cycles</a:t>
            </a:r>
            <a:r>
              <a:rPr lang="en-US" dirty="0"/>
              <a:t> in the resource allocation graph.</a:t>
            </a:r>
          </a:p>
        </p:txBody>
      </p:sp>
    </p:spTree>
    <p:extLst>
      <p:ext uri="{BB962C8B-B14F-4D97-AF65-F5344CB8AC3E}">
        <p14:creationId xmlns:p14="http://schemas.microsoft.com/office/powerpoint/2010/main" val="40477161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71</a:t>
            </a:fld>
            <a:endParaRPr lang="en-US"/>
          </a:p>
        </p:txBody>
      </p:sp>
      <p:sp>
        <p:nvSpPr>
          <p:cNvPr id="5" name="Content Placeholder 4"/>
          <p:cNvSpPr>
            <a:spLocks noGrp="1"/>
          </p:cNvSpPr>
          <p:nvPr>
            <p:ph sz="quarter" idx="1"/>
          </p:nvPr>
        </p:nvSpPr>
        <p:spPr>
          <a:xfrm>
            <a:off x="612648" y="1600199"/>
            <a:ext cx="8153400" cy="4800601"/>
          </a:xfrm>
        </p:spPr>
        <p:txBody>
          <a:bodyPr>
            <a:normAutofit lnSpcReduction="10000"/>
          </a:bodyPr>
          <a:lstStyle/>
          <a:p>
            <a:pPr marL="514350" indent="-514350">
              <a:buFont typeface="+mj-lt"/>
              <a:buAutoNum type="arabicPeriod" startAt="3"/>
            </a:pPr>
            <a:r>
              <a:rPr lang="en-US" b="1" dirty="0"/>
              <a:t>Deadlock </a:t>
            </a:r>
            <a:r>
              <a:rPr lang="en-US" b="1" dirty="0" smtClean="0"/>
              <a:t>Avoidance</a:t>
            </a:r>
          </a:p>
          <a:p>
            <a:pPr lvl="1"/>
            <a:r>
              <a:rPr lang="en-US" dirty="0"/>
              <a:t>This approach requires that the system has some additional a </a:t>
            </a:r>
            <a:r>
              <a:rPr lang="en-US" b="1" dirty="0"/>
              <a:t>priori information </a:t>
            </a:r>
            <a:r>
              <a:rPr lang="en-US" b="1" dirty="0" smtClean="0"/>
              <a:t>available</a:t>
            </a:r>
          </a:p>
          <a:p>
            <a:pPr lvl="2"/>
            <a:r>
              <a:rPr lang="en-US" dirty="0"/>
              <a:t>Simplest and most useful model requires that each process </a:t>
            </a:r>
            <a:r>
              <a:rPr lang="en-US" b="1" dirty="0"/>
              <a:t>declare the maximum number of resources </a:t>
            </a:r>
            <a:r>
              <a:rPr lang="en-US" dirty="0"/>
              <a:t>of each type that it may need</a:t>
            </a:r>
          </a:p>
          <a:p>
            <a:pPr lvl="2"/>
            <a:r>
              <a:rPr lang="en-US" dirty="0"/>
              <a:t>The deadlock-avoidance algorithm </a:t>
            </a:r>
            <a:r>
              <a:rPr lang="en-US" b="1" dirty="0"/>
              <a:t>dynamically examines the resource-allocation state </a:t>
            </a:r>
            <a:r>
              <a:rPr lang="en-US" dirty="0"/>
              <a:t>to ensure that there can never be a </a:t>
            </a:r>
            <a:r>
              <a:rPr lang="en-US" dirty="0" smtClean="0"/>
              <a:t>circular-wait condition</a:t>
            </a:r>
          </a:p>
          <a:p>
            <a:pPr lvl="2"/>
            <a:r>
              <a:rPr lang="en-US" b="1" dirty="0"/>
              <a:t>Resource-allocation state </a:t>
            </a:r>
            <a:r>
              <a:rPr lang="en-US" dirty="0"/>
              <a:t>( safe or unsafe) is defined by </a:t>
            </a:r>
          </a:p>
          <a:p>
            <a:pPr lvl="3"/>
            <a:r>
              <a:rPr lang="en-US" dirty="0"/>
              <a:t>The number of </a:t>
            </a:r>
            <a:r>
              <a:rPr lang="en-US" b="1" dirty="0"/>
              <a:t>available resources</a:t>
            </a:r>
          </a:p>
          <a:p>
            <a:pPr lvl="3"/>
            <a:r>
              <a:rPr lang="en-US" dirty="0"/>
              <a:t>The number of </a:t>
            </a:r>
            <a:r>
              <a:rPr lang="en-US" b="1" dirty="0"/>
              <a:t>allocated resources</a:t>
            </a:r>
            <a:r>
              <a:rPr lang="en-US" dirty="0"/>
              <a:t>, and </a:t>
            </a:r>
          </a:p>
          <a:p>
            <a:pPr lvl="3"/>
            <a:r>
              <a:rPr lang="en-US" dirty="0"/>
              <a:t>The </a:t>
            </a:r>
            <a:r>
              <a:rPr lang="en-US" b="1" dirty="0"/>
              <a:t>maximum resource demands </a:t>
            </a:r>
            <a:r>
              <a:rPr lang="en-US" dirty="0"/>
              <a:t>of the </a:t>
            </a:r>
            <a:r>
              <a:rPr lang="en-US" dirty="0" smtClean="0"/>
              <a:t>processes</a:t>
            </a:r>
            <a:endParaRPr lang="en-US" b="1" dirty="0" smtClean="0"/>
          </a:p>
        </p:txBody>
      </p:sp>
    </p:spTree>
    <p:extLst>
      <p:ext uri="{BB962C8B-B14F-4D97-AF65-F5344CB8AC3E}">
        <p14:creationId xmlns:p14="http://schemas.microsoft.com/office/powerpoint/2010/main" val="3621477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72</a:t>
            </a:fld>
            <a:endParaRPr lang="en-US"/>
          </a:p>
        </p:txBody>
      </p:sp>
      <p:sp>
        <p:nvSpPr>
          <p:cNvPr id="5" name="Content Placeholder 4"/>
          <p:cNvSpPr>
            <a:spLocks noGrp="1"/>
          </p:cNvSpPr>
          <p:nvPr>
            <p:ph sz="quarter" idx="1"/>
          </p:nvPr>
        </p:nvSpPr>
        <p:spPr/>
        <p:txBody>
          <a:bodyPr>
            <a:normAutofit/>
          </a:bodyPr>
          <a:lstStyle/>
          <a:p>
            <a:pPr lvl="1"/>
            <a:r>
              <a:rPr lang="en-US" dirty="0"/>
              <a:t>When a process </a:t>
            </a:r>
            <a:r>
              <a:rPr lang="en-US" b="1" dirty="0"/>
              <a:t>requests an available resource</a:t>
            </a:r>
            <a:r>
              <a:rPr lang="en-US" dirty="0"/>
              <a:t>, system must decide if immediate allocation leaves the system in a safe state.</a:t>
            </a:r>
          </a:p>
          <a:p>
            <a:pPr lvl="2"/>
            <a:r>
              <a:rPr lang="en-US" b="1" dirty="0" smtClean="0"/>
              <a:t>Safe </a:t>
            </a:r>
            <a:r>
              <a:rPr lang="en-US" b="1" dirty="0"/>
              <a:t>State</a:t>
            </a:r>
            <a:r>
              <a:rPr lang="en-US" dirty="0"/>
              <a:t>: is safe if the system can </a:t>
            </a:r>
            <a:r>
              <a:rPr lang="en-US" b="1" dirty="0"/>
              <a:t>allocate resources to each process</a:t>
            </a:r>
            <a:r>
              <a:rPr lang="en-US" dirty="0"/>
              <a:t> in some order (up to its maximum requirement) </a:t>
            </a:r>
            <a:r>
              <a:rPr lang="en-US" b="1" dirty="0"/>
              <a:t>while avoiding a deadlock</a:t>
            </a:r>
            <a:r>
              <a:rPr lang="en-US" dirty="0"/>
              <a:t>.</a:t>
            </a:r>
          </a:p>
          <a:p>
            <a:pPr lvl="2"/>
            <a:r>
              <a:rPr lang="en-US" b="1" dirty="0"/>
              <a:t>Unsafe State</a:t>
            </a:r>
            <a:r>
              <a:rPr lang="en-US" dirty="0"/>
              <a:t>: If the operating system is </a:t>
            </a:r>
            <a:r>
              <a:rPr lang="en-US" b="1" dirty="0"/>
              <a:t>unable to prevent processes</a:t>
            </a:r>
            <a:r>
              <a:rPr lang="en-US" dirty="0"/>
              <a:t> from requesting resources, </a:t>
            </a:r>
            <a:r>
              <a:rPr lang="en-US" b="1" dirty="0"/>
              <a:t>resulting in Deadlock</a:t>
            </a:r>
            <a:r>
              <a:rPr lang="en-US" dirty="0"/>
              <a:t>, then the system is said to be in an Unsafe State. </a:t>
            </a:r>
          </a:p>
          <a:p>
            <a:pPr lvl="3"/>
            <a:r>
              <a:rPr lang="en-US" b="1" dirty="0"/>
              <a:t>Unsafe State may lead to a deadlock.</a:t>
            </a:r>
          </a:p>
          <a:p>
            <a:pPr lvl="1"/>
            <a:endParaRPr lang="en-US" dirty="0"/>
          </a:p>
        </p:txBody>
      </p:sp>
    </p:spTree>
    <p:extLst>
      <p:ext uri="{BB962C8B-B14F-4D97-AF65-F5344CB8AC3E}">
        <p14:creationId xmlns:p14="http://schemas.microsoft.com/office/powerpoint/2010/main" val="38821340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73</a:t>
            </a:fld>
            <a:endParaRPr lang="en-US"/>
          </a:p>
        </p:txBody>
      </p:sp>
      <p:sp>
        <p:nvSpPr>
          <p:cNvPr id="5" name="Content Placeholder 4"/>
          <p:cNvSpPr>
            <a:spLocks noGrp="1"/>
          </p:cNvSpPr>
          <p:nvPr>
            <p:ph sz="quarter" idx="1"/>
          </p:nvPr>
        </p:nvSpPr>
        <p:spPr>
          <a:xfrm>
            <a:off x="612648" y="1600199"/>
            <a:ext cx="8153400" cy="5013325"/>
          </a:xfrm>
        </p:spPr>
        <p:txBody>
          <a:bodyPr>
            <a:normAutofit lnSpcReduction="10000"/>
          </a:bodyPr>
          <a:lstStyle/>
          <a:p>
            <a:r>
              <a:rPr lang="en-US" b="1" dirty="0" smtClean="0"/>
              <a:t>Example</a:t>
            </a:r>
          </a:p>
          <a:p>
            <a:pPr lvl="1"/>
            <a:r>
              <a:rPr lang="en-US" dirty="0"/>
              <a:t>Consider a system with </a:t>
            </a:r>
            <a:r>
              <a:rPr lang="en-US" b="1" dirty="0"/>
              <a:t>12 tape drives</a:t>
            </a:r>
            <a:r>
              <a:rPr lang="en-US" dirty="0"/>
              <a:t>, allocated as follows. </a:t>
            </a:r>
          </a:p>
          <a:p>
            <a:pPr lvl="2"/>
            <a:r>
              <a:rPr lang="en-US" b="1" dirty="0"/>
              <a:t>Is this a safe state? What is the safe sequence?</a:t>
            </a:r>
          </a:p>
          <a:p>
            <a:pPr lvl="1"/>
            <a:endParaRPr lang="en-US" dirty="0"/>
          </a:p>
          <a:p>
            <a:pPr lvl="1"/>
            <a:endParaRPr lang="en-US" dirty="0"/>
          </a:p>
          <a:p>
            <a:pPr lvl="1"/>
            <a:endParaRPr lang="en-US" dirty="0"/>
          </a:p>
          <a:p>
            <a:pPr lvl="1"/>
            <a:endParaRPr lang="en-US" dirty="0"/>
          </a:p>
          <a:p>
            <a:pPr lvl="2"/>
            <a:r>
              <a:rPr lang="en-US" dirty="0"/>
              <a:t>Yes it is in safe state, since </a:t>
            </a:r>
          </a:p>
          <a:p>
            <a:pPr lvl="2"/>
            <a:r>
              <a:rPr lang="en-US" dirty="0"/>
              <a:t>The sequence &lt;P1, P0, P2&gt; satisfies the safety condition. </a:t>
            </a:r>
          </a:p>
          <a:p>
            <a:pPr lvl="2"/>
            <a:r>
              <a:rPr lang="en-US" dirty="0"/>
              <a:t>What happens to the above table if process P2 requests and is granted one more tape drive</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58906495"/>
              </p:ext>
            </p:extLst>
          </p:nvPr>
        </p:nvGraphicFramePr>
        <p:xfrm>
          <a:off x="2057400" y="3276600"/>
          <a:ext cx="4648200" cy="1503843"/>
        </p:xfrm>
        <a:graphic>
          <a:graphicData uri="http://schemas.openxmlformats.org/drawingml/2006/table">
            <a:tbl>
              <a:tblPr/>
              <a:tblGrid>
                <a:gridCol w="815408">
                  <a:extLst>
                    <a:ext uri="{9D8B030D-6E8A-4147-A177-3AD203B41FA5}">
                      <a16:colId xmlns:a16="http://schemas.microsoft.com/office/drawing/2014/main" xmlns="" val="20000"/>
                    </a:ext>
                  </a:extLst>
                </a:gridCol>
                <a:gridCol w="1887787">
                  <a:extLst>
                    <a:ext uri="{9D8B030D-6E8A-4147-A177-3AD203B41FA5}">
                      <a16:colId xmlns:a16="http://schemas.microsoft.com/office/drawing/2014/main" xmlns="" val="20001"/>
                    </a:ext>
                  </a:extLst>
                </a:gridCol>
                <a:gridCol w="1945005">
                  <a:extLst>
                    <a:ext uri="{9D8B030D-6E8A-4147-A177-3AD203B41FA5}">
                      <a16:colId xmlns:a16="http://schemas.microsoft.com/office/drawing/2014/main" xmlns="" val="20002"/>
                    </a:ext>
                  </a:extLst>
                </a:gridCol>
              </a:tblGrid>
              <a:tr h="566571">
                <a:tc>
                  <a:txBody>
                    <a:bodyPr/>
                    <a:lstStyle/>
                    <a:p>
                      <a:r>
                        <a:rPr lang="en-GB" sz="1800" b="1" dirty="0"/>
                        <a:t> </a:t>
                      </a:r>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b="1" dirty="0"/>
                        <a:t>Maximum Needs</a:t>
                      </a:r>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b="1" dirty="0"/>
                        <a:t>Current Allocation</a:t>
                      </a:r>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01681">
                <a:tc>
                  <a:txBody>
                    <a:bodyPr/>
                    <a:lstStyle/>
                    <a:p>
                      <a:pPr algn="ctr"/>
                      <a:r>
                        <a:rPr lang="en-GB" sz="1800" b="1" dirty="0"/>
                        <a:t>P0</a:t>
                      </a:r>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dirty="0"/>
                        <a:t>10</a:t>
                      </a:r>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dirty="0" smtClean="0"/>
                        <a:t>5</a:t>
                      </a:r>
                      <a:endParaRPr lang="en-GB" sz="1800" dirty="0"/>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01681">
                <a:tc>
                  <a:txBody>
                    <a:bodyPr/>
                    <a:lstStyle/>
                    <a:p>
                      <a:pPr algn="ctr"/>
                      <a:r>
                        <a:rPr lang="en-GB" sz="1800" b="1" dirty="0"/>
                        <a:t>P1</a:t>
                      </a:r>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a:t>4</a:t>
                      </a:r>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dirty="0"/>
                        <a:t>2</a:t>
                      </a:r>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01681">
                <a:tc>
                  <a:txBody>
                    <a:bodyPr/>
                    <a:lstStyle/>
                    <a:p>
                      <a:pPr algn="ctr"/>
                      <a:r>
                        <a:rPr lang="en-GB" sz="1800" b="1" dirty="0"/>
                        <a:t>P2</a:t>
                      </a:r>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a:t>9</a:t>
                      </a:r>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dirty="0"/>
                        <a:t>2</a:t>
                      </a:r>
                    </a:p>
                  </a:txBody>
                  <a:tcPr marL="19047" marR="19047" marT="19052" marB="190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076537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74</a:t>
            </a:fld>
            <a:endParaRPr lang="en-US"/>
          </a:p>
        </p:txBody>
      </p:sp>
      <p:sp>
        <p:nvSpPr>
          <p:cNvPr id="5" name="Content Placeholder 4"/>
          <p:cNvSpPr>
            <a:spLocks noGrp="1"/>
          </p:cNvSpPr>
          <p:nvPr>
            <p:ph sz="quarter" idx="1"/>
          </p:nvPr>
        </p:nvSpPr>
        <p:spPr/>
        <p:txBody>
          <a:bodyPr>
            <a:normAutofit/>
          </a:bodyPr>
          <a:lstStyle/>
          <a:p>
            <a:r>
              <a:rPr lang="en-US" dirty="0"/>
              <a:t>Deadlock Avoidance can be solved by two different algorithms</a:t>
            </a:r>
            <a:r>
              <a:rPr lang="en-US" dirty="0" smtClean="0"/>
              <a:t>:</a:t>
            </a:r>
            <a:endParaRPr lang="en-US" dirty="0"/>
          </a:p>
          <a:p>
            <a:pPr lvl="1"/>
            <a:r>
              <a:rPr lang="en-US" b="1" dirty="0"/>
              <a:t>Resource allocation </a:t>
            </a:r>
            <a:r>
              <a:rPr lang="en-US" b="1" dirty="0" smtClean="0"/>
              <a:t>Graph</a:t>
            </a:r>
          </a:p>
          <a:p>
            <a:pPr lvl="2"/>
            <a:r>
              <a:rPr lang="en-US" dirty="0"/>
              <a:t>Single instance of a resource type</a:t>
            </a:r>
          </a:p>
          <a:p>
            <a:pPr lvl="1"/>
            <a:r>
              <a:rPr lang="en-US" b="1" dirty="0" smtClean="0"/>
              <a:t>Banker’s </a:t>
            </a:r>
            <a:r>
              <a:rPr lang="en-US" b="1" dirty="0"/>
              <a:t>Algorithm</a:t>
            </a:r>
            <a:endParaRPr lang="en-US" b="1" dirty="0" smtClean="0"/>
          </a:p>
          <a:p>
            <a:pPr lvl="2"/>
            <a:r>
              <a:rPr lang="en-US" dirty="0" smtClean="0"/>
              <a:t>Multiple </a:t>
            </a:r>
            <a:r>
              <a:rPr lang="en-US" dirty="0"/>
              <a:t>instances of a resource type</a:t>
            </a:r>
          </a:p>
          <a:p>
            <a:pPr marL="0" indent="0">
              <a:buNone/>
            </a:pPr>
            <a:endParaRPr lang="en-US" dirty="0"/>
          </a:p>
        </p:txBody>
      </p:sp>
    </p:spTree>
    <p:extLst>
      <p:ext uri="{BB962C8B-B14F-4D97-AF65-F5344CB8AC3E}">
        <p14:creationId xmlns:p14="http://schemas.microsoft.com/office/powerpoint/2010/main" val="27349839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75</a:t>
            </a:fld>
            <a:endParaRPr lang="en-US"/>
          </a:p>
        </p:txBody>
      </p:sp>
      <p:sp>
        <p:nvSpPr>
          <p:cNvPr id="5" name="Content Placeholder 4"/>
          <p:cNvSpPr>
            <a:spLocks noGrp="1"/>
          </p:cNvSpPr>
          <p:nvPr>
            <p:ph sz="quarter" idx="1"/>
          </p:nvPr>
        </p:nvSpPr>
        <p:spPr/>
        <p:txBody>
          <a:bodyPr>
            <a:normAutofit fontScale="92500" lnSpcReduction="10000"/>
          </a:bodyPr>
          <a:lstStyle/>
          <a:p>
            <a:r>
              <a:rPr lang="en-US" dirty="0"/>
              <a:t>A </a:t>
            </a:r>
            <a:r>
              <a:rPr lang="en-US" b="1" dirty="0"/>
              <a:t>Resource Allocation Graph (RAG</a:t>
            </a:r>
            <a:r>
              <a:rPr lang="en-US" b="1" dirty="0" smtClean="0"/>
              <a:t>)</a:t>
            </a:r>
            <a:endParaRPr lang="en-US" dirty="0" smtClean="0"/>
          </a:p>
          <a:p>
            <a:pPr lvl="1"/>
            <a:r>
              <a:rPr lang="en-US" dirty="0" smtClean="0"/>
              <a:t>It is </a:t>
            </a:r>
            <a:r>
              <a:rPr lang="en-US" dirty="0"/>
              <a:t>a directed graph used to represent the </a:t>
            </a:r>
            <a:r>
              <a:rPr lang="en-US" b="1" dirty="0"/>
              <a:t>allocation of resources to processes </a:t>
            </a:r>
            <a:r>
              <a:rPr lang="en-US" dirty="0"/>
              <a:t>in an operating system. </a:t>
            </a:r>
            <a:endParaRPr lang="en-US" dirty="0" smtClean="0"/>
          </a:p>
          <a:p>
            <a:pPr lvl="1"/>
            <a:r>
              <a:rPr lang="en-US" dirty="0" smtClean="0"/>
              <a:t>It </a:t>
            </a:r>
            <a:r>
              <a:rPr lang="en-US" dirty="0"/>
              <a:t>is particularly useful for detecting and analyzing deadlocks.</a:t>
            </a:r>
          </a:p>
          <a:p>
            <a:pPr lvl="1"/>
            <a:r>
              <a:rPr lang="en-US" b="1" dirty="0"/>
              <a:t>Resource Allocation Graph for a Single Instance of a Resource Type:</a:t>
            </a:r>
          </a:p>
          <a:p>
            <a:pPr lvl="2"/>
            <a:r>
              <a:rPr lang="en-US" dirty="0"/>
              <a:t>In the case of a single instance of each resource type, the graph has the following elements:</a:t>
            </a:r>
          </a:p>
          <a:p>
            <a:pPr lvl="3"/>
            <a:r>
              <a:rPr lang="en-US" b="1" dirty="0" smtClean="0"/>
              <a:t>Nodes</a:t>
            </a:r>
            <a:r>
              <a:rPr lang="en-US" dirty="0" smtClean="0"/>
              <a:t>:</a:t>
            </a:r>
          </a:p>
          <a:p>
            <a:pPr lvl="4"/>
            <a:r>
              <a:rPr lang="en-US" b="1" dirty="0" smtClean="0"/>
              <a:t>Processes (P)</a:t>
            </a:r>
            <a:r>
              <a:rPr lang="en-US" dirty="0" smtClean="0"/>
              <a:t>: Represented as circles (e.g., P1,P2).</a:t>
            </a:r>
          </a:p>
          <a:p>
            <a:pPr lvl="4"/>
            <a:r>
              <a:rPr lang="en-US" b="1" dirty="0" smtClean="0"/>
              <a:t>Resources (R)</a:t>
            </a:r>
            <a:r>
              <a:rPr lang="en-US" dirty="0" smtClean="0"/>
              <a:t>: Represented as rectangles (e.g., R1,R2)</a:t>
            </a:r>
          </a:p>
        </p:txBody>
      </p:sp>
    </p:spTree>
    <p:extLst>
      <p:ext uri="{BB962C8B-B14F-4D97-AF65-F5344CB8AC3E}">
        <p14:creationId xmlns:p14="http://schemas.microsoft.com/office/powerpoint/2010/main" val="1231559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76</a:t>
            </a:fld>
            <a:endParaRPr lang="en-US"/>
          </a:p>
        </p:txBody>
      </p:sp>
      <p:sp>
        <p:nvSpPr>
          <p:cNvPr id="5" name="Content Placeholder 4"/>
          <p:cNvSpPr>
            <a:spLocks noGrp="1"/>
          </p:cNvSpPr>
          <p:nvPr>
            <p:ph sz="quarter" idx="1"/>
          </p:nvPr>
        </p:nvSpPr>
        <p:spPr>
          <a:xfrm>
            <a:off x="612648" y="1600199"/>
            <a:ext cx="8153400" cy="5013325"/>
          </a:xfrm>
        </p:spPr>
        <p:txBody>
          <a:bodyPr>
            <a:normAutofit lnSpcReduction="10000"/>
          </a:bodyPr>
          <a:lstStyle/>
          <a:p>
            <a:pPr lvl="3"/>
            <a:r>
              <a:rPr lang="en-US" b="1" dirty="0"/>
              <a:t>Edges</a:t>
            </a:r>
            <a:r>
              <a:rPr lang="en-US" dirty="0"/>
              <a:t>:</a:t>
            </a:r>
          </a:p>
          <a:p>
            <a:pPr lvl="4"/>
            <a:r>
              <a:rPr lang="en-US" b="1" dirty="0"/>
              <a:t>Request Edge (P → R)</a:t>
            </a:r>
            <a:r>
              <a:rPr lang="en-US" dirty="0"/>
              <a:t>: A directed edge from a process </a:t>
            </a:r>
            <a:r>
              <a:rPr lang="en-US" dirty="0" smtClean="0"/>
              <a:t>P </a:t>
            </a:r>
            <a:r>
              <a:rPr lang="en-US" dirty="0"/>
              <a:t>to a resource </a:t>
            </a:r>
            <a:r>
              <a:rPr lang="en-US" dirty="0" smtClean="0"/>
              <a:t>R </a:t>
            </a:r>
            <a:r>
              <a:rPr lang="en-US" dirty="0"/>
              <a:t>indicates that the process is </a:t>
            </a:r>
            <a:r>
              <a:rPr lang="en-US" b="1" dirty="0"/>
              <a:t>requesting</a:t>
            </a:r>
            <a:r>
              <a:rPr lang="en-US" dirty="0"/>
              <a:t> the resource.</a:t>
            </a:r>
          </a:p>
          <a:p>
            <a:pPr lvl="4"/>
            <a:r>
              <a:rPr lang="en-US" b="1" dirty="0"/>
              <a:t>Assignment Edge (R → P)</a:t>
            </a:r>
            <a:r>
              <a:rPr lang="en-US" dirty="0"/>
              <a:t>: A directed edge from a resource </a:t>
            </a:r>
            <a:r>
              <a:rPr lang="en-US" dirty="0" smtClean="0"/>
              <a:t>R </a:t>
            </a:r>
            <a:r>
              <a:rPr lang="en-US" dirty="0"/>
              <a:t>to a process </a:t>
            </a:r>
            <a:r>
              <a:rPr lang="en-US" dirty="0" smtClean="0"/>
              <a:t>P </a:t>
            </a:r>
            <a:r>
              <a:rPr lang="en-US" dirty="0"/>
              <a:t>indicates that the resource is </a:t>
            </a:r>
            <a:r>
              <a:rPr lang="en-US" b="1" dirty="0"/>
              <a:t>allocated</a:t>
            </a:r>
            <a:r>
              <a:rPr lang="en-US" dirty="0"/>
              <a:t> to the process</a:t>
            </a:r>
            <a:r>
              <a:rPr lang="en-US" dirty="0" smtClean="0"/>
              <a:t>.</a:t>
            </a:r>
          </a:p>
          <a:p>
            <a:pPr lvl="4"/>
            <a:r>
              <a:rPr lang="en-US" b="1" dirty="0"/>
              <a:t>Claim </a:t>
            </a:r>
            <a:r>
              <a:rPr lang="en-US" b="1" dirty="0" smtClean="0"/>
              <a:t>edge (P--&gt;R):  </a:t>
            </a:r>
            <a:r>
              <a:rPr lang="en-US" dirty="0" smtClean="0"/>
              <a:t>indicates </a:t>
            </a:r>
            <a:r>
              <a:rPr lang="en-US" dirty="0"/>
              <a:t>that process </a:t>
            </a:r>
            <a:r>
              <a:rPr lang="en-US" dirty="0" smtClean="0"/>
              <a:t>P </a:t>
            </a:r>
            <a:r>
              <a:rPr lang="en-US" dirty="0"/>
              <a:t>may request resource </a:t>
            </a:r>
            <a:r>
              <a:rPr lang="en-US" dirty="0" smtClean="0"/>
              <a:t>R </a:t>
            </a:r>
            <a:r>
              <a:rPr lang="en-US" dirty="0"/>
              <a:t>at some point in the future</a:t>
            </a:r>
            <a:r>
              <a:rPr lang="en-US" dirty="0" smtClean="0"/>
              <a:t>.</a:t>
            </a:r>
          </a:p>
          <a:p>
            <a:pPr lvl="5"/>
            <a:r>
              <a:rPr lang="en-US" dirty="0"/>
              <a:t>When </a:t>
            </a:r>
            <a:r>
              <a:rPr lang="en-US" dirty="0" smtClean="0"/>
              <a:t>𝑃 actually requests 𝑅, </a:t>
            </a:r>
            <a:r>
              <a:rPr lang="en-US" dirty="0"/>
              <a:t>the claim edge is converted into a request edge.</a:t>
            </a:r>
          </a:p>
          <a:p>
            <a:pPr lvl="5"/>
            <a:r>
              <a:rPr lang="en-US" dirty="0"/>
              <a:t>If </a:t>
            </a:r>
            <a:r>
              <a:rPr lang="en-US" dirty="0" smtClean="0"/>
              <a:t>𝑅 </a:t>
            </a:r>
            <a:r>
              <a:rPr lang="en-US" dirty="0"/>
              <a:t>is allocated to </a:t>
            </a:r>
            <a:r>
              <a:rPr lang="en-US" dirty="0" smtClean="0"/>
              <a:t>𝑃, </a:t>
            </a:r>
            <a:r>
              <a:rPr lang="en-US" dirty="0"/>
              <a:t>the request edge becomes an assignment edge</a:t>
            </a:r>
            <a:r>
              <a:rPr lang="en-US" dirty="0" smtClean="0"/>
              <a:t>.</a:t>
            </a:r>
          </a:p>
          <a:p>
            <a:pPr lvl="3"/>
            <a:r>
              <a:rPr lang="en-US" b="1" dirty="0" smtClean="0"/>
              <a:t>Deadlock Detection</a:t>
            </a:r>
            <a:r>
              <a:rPr lang="en-US" dirty="0" smtClean="0"/>
              <a:t>:</a:t>
            </a:r>
          </a:p>
          <a:p>
            <a:pPr lvl="4"/>
            <a:r>
              <a:rPr lang="en-US" dirty="0" smtClean="0"/>
              <a:t>If the graph contains a </a:t>
            </a:r>
            <a:r>
              <a:rPr lang="en-US" b="1" dirty="0" smtClean="0"/>
              <a:t>cycle</a:t>
            </a:r>
            <a:r>
              <a:rPr lang="en-US" dirty="0" smtClean="0"/>
              <a:t>, a deadlock exists because the processes involved are waiting for resources held by each other in a circular dependency.</a:t>
            </a:r>
          </a:p>
          <a:p>
            <a:endParaRPr lang="en-US" dirty="0"/>
          </a:p>
          <a:p>
            <a:pPr lvl="2"/>
            <a:endParaRPr lang="en-US" dirty="0"/>
          </a:p>
        </p:txBody>
      </p:sp>
    </p:spTree>
    <p:extLst>
      <p:ext uri="{BB962C8B-B14F-4D97-AF65-F5344CB8AC3E}">
        <p14:creationId xmlns:p14="http://schemas.microsoft.com/office/powerpoint/2010/main" val="18690271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77</a:t>
            </a:fld>
            <a:endParaRPr lang="en-US"/>
          </a:p>
        </p:txBody>
      </p:sp>
      <p:sp>
        <p:nvSpPr>
          <p:cNvPr id="5" name="Content Placeholder 4"/>
          <p:cNvSpPr>
            <a:spLocks noGrp="1"/>
          </p:cNvSpPr>
          <p:nvPr>
            <p:ph sz="quarter" idx="1"/>
          </p:nvPr>
        </p:nvSpPr>
        <p:spPr/>
        <p:txBody>
          <a:bodyPr/>
          <a:lstStyle/>
          <a:p>
            <a:r>
              <a:rPr lang="en-US" dirty="0"/>
              <a:t>What happens if process </a:t>
            </a:r>
            <a:r>
              <a:rPr lang="en-US" b="1" dirty="0"/>
              <a:t>P2 requests resource R2 </a:t>
            </a:r>
            <a:r>
              <a:rPr lang="en-US" dirty="0"/>
              <a:t>and that request is granted ?</a:t>
            </a:r>
          </a:p>
          <a:p>
            <a:pPr marL="0" indent="0">
              <a:buNone/>
            </a:pPr>
            <a:endParaRPr lang="en-US" dirty="0"/>
          </a:p>
        </p:txBody>
      </p:sp>
      <p:pic>
        <p:nvPicPr>
          <p:cNvPr id="6"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999286"/>
            <a:ext cx="3429000" cy="347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4030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78</a:t>
            </a:fld>
            <a:endParaRPr lang="en-US"/>
          </a:p>
        </p:txBody>
      </p:sp>
      <p:sp>
        <p:nvSpPr>
          <p:cNvPr id="5" name="Content Placeholder 4"/>
          <p:cNvSpPr>
            <a:spLocks noGrp="1"/>
          </p:cNvSpPr>
          <p:nvPr>
            <p:ph sz="quarter" idx="1"/>
          </p:nvPr>
        </p:nvSpPr>
        <p:spPr>
          <a:xfrm>
            <a:off x="612648" y="1600200"/>
            <a:ext cx="5026152" cy="4495800"/>
          </a:xfrm>
        </p:spPr>
        <p:txBody>
          <a:bodyPr>
            <a:normAutofit fontScale="92500" lnSpcReduction="20000"/>
          </a:bodyPr>
          <a:lstStyle/>
          <a:p>
            <a:r>
              <a:rPr lang="en-US" altLang="en-US" sz="2600" b="1" dirty="0"/>
              <a:t>Unsafe State In Resource-Allocation Graph</a:t>
            </a:r>
            <a:endParaRPr lang="en-US" sz="2600" b="1" dirty="0"/>
          </a:p>
          <a:p>
            <a:pPr lvl="1"/>
            <a:r>
              <a:rPr lang="en-US" dirty="0"/>
              <a:t>The resulting resource-allocation graph would have </a:t>
            </a:r>
            <a:r>
              <a:rPr lang="en-US" b="1" dirty="0"/>
              <a:t>a cycle in it</a:t>
            </a:r>
            <a:r>
              <a:rPr lang="en-US" dirty="0"/>
              <a:t>, and so the request cannot be granted.</a:t>
            </a:r>
          </a:p>
          <a:p>
            <a:pPr lvl="1"/>
            <a:r>
              <a:rPr lang="en-US" sz="2200" b="1" dirty="0"/>
              <a:t>NOTE</a:t>
            </a:r>
          </a:p>
          <a:p>
            <a:pPr lvl="2"/>
            <a:r>
              <a:rPr lang="en-US" dirty="0"/>
              <a:t>Suppose that process P</a:t>
            </a:r>
            <a:r>
              <a:rPr lang="en-US" baseline="-25000" dirty="0"/>
              <a:t>i</a:t>
            </a:r>
            <a:r>
              <a:rPr lang="en-US" dirty="0"/>
              <a:t> requests a resource </a:t>
            </a:r>
            <a:r>
              <a:rPr lang="en-US" dirty="0" err="1"/>
              <a:t>R</a:t>
            </a:r>
            <a:r>
              <a:rPr lang="en-US" baseline="-25000" dirty="0" err="1"/>
              <a:t>j</a:t>
            </a:r>
            <a:r>
              <a:rPr lang="en-US" dirty="0"/>
              <a:t> ,  the request can be granted only </a:t>
            </a:r>
            <a:r>
              <a:rPr lang="en-US" dirty="0" err="1"/>
              <a:t>iff</a:t>
            </a:r>
            <a:endParaRPr lang="en-US" dirty="0"/>
          </a:p>
          <a:p>
            <a:pPr lvl="3"/>
            <a:r>
              <a:rPr lang="en-US" b="1" dirty="0"/>
              <a:t>Converting the request edge to an assignment edge does not result in the formation of a cycle</a:t>
            </a:r>
            <a:r>
              <a:rPr lang="en-US" dirty="0"/>
              <a:t> in the resource allocation </a:t>
            </a:r>
            <a:r>
              <a:rPr lang="en-US" dirty="0" smtClean="0"/>
              <a:t>graph</a:t>
            </a:r>
            <a:endParaRPr lang="en-US" dirty="0"/>
          </a:p>
        </p:txBody>
      </p:sp>
      <p:pic>
        <p:nvPicPr>
          <p:cNvPr id="6"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905000"/>
            <a:ext cx="33607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028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79</a:t>
            </a:fld>
            <a:endParaRPr lang="en-US"/>
          </a:p>
        </p:txBody>
      </p:sp>
      <p:sp>
        <p:nvSpPr>
          <p:cNvPr id="5" name="Content Placeholder 4"/>
          <p:cNvSpPr>
            <a:spLocks noGrp="1"/>
          </p:cNvSpPr>
          <p:nvPr>
            <p:ph sz="quarter" idx="1"/>
          </p:nvPr>
        </p:nvSpPr>
        <p:spPr/>
        <p:txBody>
          <a:bodyPr>
            <a:normAutofit lnSpcReduction="10000"/>
          </a:bodyPr>
          <a:lstStyle/>
          <a:p>
            <a:pPr lvl="1"/>
            <a:r>
              <a:rPr lang="en-US" b="1" dirty="0" smtClean="0"/>
              <a:t>Advantages</a:t>
            </a:r>
            <a:r>
              <a:rPr lang="en-US" b="1" dirty="0"/>
              <a:t>:</a:t>
            </a:r>
          </a:p>
          <a:p>
            <a:pPr lvl="2"/>
            <a:r>
              <a:rPr lang="en-US" b="1" dirty="0" smtClean="0"/>
              <a:t>Easy-to-understand </a:t>
            </a:r>
            <a:r>
              <a:rPr lang="en-US" b="1" dirty="0"/>
              <a:t>graph representation </a:t>
            </a:r>
            <a:r>
              <a:rPr lang="en-US" dirty="0"/>
              <a:t>of resources and process relationships.</a:t>
            </a:r>
          </a:p>
          <a:p>
            <a:pPr lvl="2"/>
            <a:r>
              <a:rPr lang="en-US" dirty="0" smtClean="0"/>
              <a:t>Helps </a:t>
            </a:r>
            <a:r>
              <a:rPr lang="en-US" b="1" dirty="0"/>
              <a:t>identify deadlocks in systems </a:t>
            </a:r>
            <a:r>
              <a:rPr lang="en-US" dirty="0"/>
              <a:t>with a single instance of resources.</a:t>
            </a:r>
          </a:p>
          <a:p>
            <a:pPr lvl="2"/>
            <a:r>
              <a:rPr lang="en-US" b="1" dirty="0" smtClean="0"/>
              <a:t>Quick </a:t>
            </a:r>
            <a:r>
              <a:rPr lang="en-US" b="1" dirty="0"/>
              <a:t>to analyze resource usage</a:t>
            </a:r>
            <a:r>
              <a:rPr lang="en-US" dirty="0"/>
              <a:t> and dependencies.</a:t>
            </a:r>
          </a:p>
          <a:p>
            <a:pPr lvl="1"/>
            <a:r>
              <a:rPr lang="en-US" b="1" dirty="0" smtClean="0"/>
              <a:t>Disadvantage:</a:t>
            </a:r>
            <a:endParaRPr lang="en-US" b="1" dirty="0"/>
          </a:p>
          <a:p>
            <a:pPr lvl="2"/>
            <a:r>
              <a:rPr lang="en-US" dirty="0"/>
              <a:t>Becomes complex as the </a:t>
            </a:r>
            <a:r>
              <a:rPr lang="en-US" b="1" dirty="0"/>
              <a:t>system grows</a:t>
            </a:r>
            <a:r>
              <a:rPr lang="en-US" dirty="0"/>
              <a:t>.</a:t>
            </a:r>
          </a:p>
          <a:p>
            <a:pPr lvl="2"/>
            <a:r>
              <a:rPr lang="en-US" dirty="0" smtClean="0"/>
              <a:t>Less </a:t>
            </a:r>
            <a:r>
              <a:rPr lang="en-US" dirty="0"/>
              <a:t>effective in systems with </a:t>
            </a:r>
            <a:r>
              <a:rPr lang="en-US" b="1" dirty="0"/>
              <a:t>multiple instances </a:t>
            </a:r>
            <a:r>
              <a:rPr lang="en-US" dirty="0"/>
              <a:t>of resources.</a:t>
            </a:r>
          </a:p>
          <a:p>
            <a:pPr lvl="2"/>
            <a:r>
              <a:rPr lang="en-US" b="1" dirty="0" smtClean="0"/>
              <a:t>Difficult </a:t>
            </a:r>
            <a:r>
              <a:rPr lang="en-US" b="1" dirty="0"/>
              <a:t>to maintain </a:t>
            </a:r>
            <a:r>
              <a:rPr lang="en-US" dirty="0"/>
              <a:t>with frequent resource request/allocations.</a:t>
            </a:r>
            <a:endParaRPr lang="en-US" dirty="0"/>
          </a:p>
        </p:txBody>
      </p:sp>
    </p:spTree>
    <p:extLst>
      <p:ext uri="{BB962C8B-B14F-4D97-AF65-F5344CB8AC3E}">
        <p14:creationId xmlns:p14="http://schemas.microsoft.com/office/powerpoint/2010/main" val="46054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CH-5 Contents</a:t>
            </a:r>
            <a:endParaRPr lang="en-US" dirty="0"/>
          </a:p>
        </p:txBody>
      </p:sp>
      <p:sp>
        <p:nvSpPr>
          <p:cNvPr id="3" name="Date Placeholder 2"/>
          <p:cNvSpPr>
            <a:spLocks noGrp="1"/>
          </p:cNvSpPr>
          <p:nvPr>
            <p:ph type="dt" sz="half" idx="10"/>
          </p:nvPr>
        </p:nvSpPr>
        <p:spPr/>
        <p:txBody>
          <a:bodyPr/>
          <a:lstStyle/>
          <a:p>
            <a:fld id="{239B0A09-F3DA-453F-A668-19061CC9F673}"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Introduction</a:t>
            </a:r>
          </a:p>
          <a:p>
            <a:pPr marL="514350" lvl="1" indent="-514350">
              <a:spcBef>
                <a:spcPts val="700"/>
              </a:spcBef>
              <a:buClr>
                <a:schemeClr val="accent2"/>
              </a:buClr>
              <a:buSzPct val="60000"/>
              <a:buFont typeface="+mj-lt"/>
              <a:buAutoNum type="arabicPeriod"/>
            </a:pPr>
            <a:r>
              <a:rPr lang="en-US" sz="3000" dirty="0"/>
              <a:t>CPU scheduling objectives and criteria</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Scheduling algorithms</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Algorithms Evaluation</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Deadlocks</a:t>
            </a:r>
          </a:p>
          <a:p>
            <a:pPr marL="514350" lvl="1" indent="-514350">
              <a:spcBef>
                <a:spcPts val="700"/>
              </a:spcBef>
              <a:buClr>
                <a:schemeClr val="accent2"/>
              </a:buClr>
              <a:buSzPct val="60000"/>
              <a:buFont typeface="+mj-lt"/>
              <a:buAutoNum type="arabicPeriod"/>
            </a:pPr>
            <a:r>
              <a:rPr lang="en-US" sz="3000" dirty="0">
                <a:solidFill>
                  <a:schemeClr val="bg1">
                    <a:lumMod val="85000"/>
                  </a:schemeClr>
                </a:solidFill>
              </a:rPr>
              <a:t>Methods for handling </a:t>
            </a:r>
            <a:r>
              <a:rPr lang="en-US" sz="3000" dirty="0" smtClean="0">
                <a:solidFill>
                  <a:schemeClr val="bg1">
                    <a:lumMod val="85000"/>
                  </a:schemeClr>
                </a:solidFill>
              </a:rPr>
              <a:t>deadlocks</a:t>
            </a:r>
          </a:p>
        </p:txBody>
      </p:sp>
    </p:spTree>
    <p:extLst>
      <p:ext uri="{BB962C8B-B14F-4D97-AF65-F5344CB8AC3E}">
        <p14:creationId xmlns:p14="http://schemas.microsoft.com/office/powerpoint/2010/main" val="38140975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80</a:t>
            </a:fld>
            <a:endParaRPr lang="en-US"/>
          </a:p>
        </p:txBody>
      </p:sp>
      <p:sp>
        <p:nvSpPr>
          <p:cNvPr id="5" name="Content Placeholder 4"/>
          <p:cNvSpPr>
            <a:spLocks noGrp="1"/>
          </p:cNvSpPr>
          <p:nvPr>
            <p:ph sz="quarter" idx="1"/>
          </p:nvPr>
        </p:nvSpPr>
        <p:spPr/>
        <p:txBody>
          <a:bodyPr>
            <a:normAutofit/>
          </a:bodyPr>
          <a:lstStyle/>
          <a:p>
            <a:r>
              <a:rPr lang="en-US" b="1" dirty="0"/>
              <a:t>Banker’s Algorithm</a:t>
            </a:r>
          </a:p>
          <a:p>
            <a:pPr lvl="1"/>
            <a:r>
              <a:rPr lang="en-US" dirty="0" smtClean="0"/>
              <a:t>It is </a:t>
            </a:r>
            <a:r>
              <a:rPr lang="en-US" dirty="0"/>
              <a:t>a deadlock avoidance method designed for </a:t>
            </a:r>
            <a:r>
              <a:rPr lang="en-US" b="1" dirty="0"/>
              <a:t>resources with multiple instances</a:t>
            </a:r>
            <a:r>
              <a:rPr lang="en-US" dirty="0" smtClean="0"/>
              <a:t>.</a:t>
            </a:r>
          </a:p>
          <a:p>
            <a:pPr lvl="2"/>
            <a:r>
              <a:rPr lang="en-US" dirty="0" smtClean="0"/>
              <a:t>It </a:t>
            </a:r>
            <a:r>
              <a:rPr lang="en-US" dirty="0"/>
              <a:t>requires each process to declare its </a:t>
            </a:r>
            <a:r>
              <a:rPr lang="en-US" b="1" dirty="0"/>
              <a:t>maximum resource needs before execution</a:t>
            </a:r>
            <a:r>
              <a:rPr lang="en-US" dirty="0"/>
              <a:t>. </a:t>
            </a:r>
            <a:endParaRPr lang="en-US" dirty="0" smtClean="0"/>
          </a:p>
          <a:p>
            <a:pPr lvl="2"/>
            <a:r>
              <a:rPr lang="en-US" dirty="0" smtClean="0"/>
              <a:t>When </a:t>
            </a:r>
            <a:r>
              <a:rPr lang="en-US" dirty="0"/>
              <a:t>a </a:t>
            </a:r>
            <a:r>
              <a:rPr lang="en-US" b="1" dirty="0"/>
              <a:t>process requests resources</a:t>
            </a:r>
            <a:r>
              <a:rPr lang="en-US" dirty="0"/>
              <a:t>, it may be </a:t>
            </a:r>
            <a:r>
              <a:rPr lang="en-US" b="1" dirty="0"/>
              <a:t>asked to wait</a:t>
            </a:r>
            <a:r>
              <a:rPr lang="en-US" dirty="0"/>
              <a:t> if granting the request would leave the system in an unsafe state. </a:t>
            </a:r>
            <a:endParaRPr lang="en-US" dirty="0" smtClean="0"/>
          </a:p>
          <a:p>
            <a:pPr lvl="2"/>
            <a:r>
              <a:rPr lang="en-US" dirty="0" smtClean="0"/>
              <a:t>Once </a:t>
            </a:r>
            <a:r>
              <a:rPr lang="en-US" dirty="0"/>
              <a:t>all its requested resources are allocated, the </a:t>
            </a:r>
            <a:r>
              <a:rPr lang="en-US" b="1" dirty="0"/>
              <a:t>process is expected to release</a:t>
            </a:r>
            <a:r>
              <a:rPr lang="en-US" dirty="0"/>
              <a:t> them within a finite period.</a:t>
            </a:r>
            <a:endParaRPr lang="en-US" b="1" dirty="0"/>
          </a:p>
        </p:txBody>
      </p:sp>
    </p:spTree>
    <p:extLst>
      <p:ext uri="{BB962C8B-B14F-4D97-AF65-F5344CB8AC3E}">
        <p14:creationId xmlns:p14="http://schemas.microsoft.com/office/powerpoint/2010/main" val="8736816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81</a:t>
            </a:fld>
            <a:endParaRPr lang="en-US"/>
          </a:p>
        </p:txBody>
      </p:sp>
      <p:sp>
        <p:nvSpPr>
          <p:cNvPr id="5" name="Content Placeholder 4"/>
          <p:cNvSpPr>
            <a:spLocks noGrp="1"/>
          </p:cNvSpPr>
          <p:nvPr>
            <p:ph sz="quarter" idx="1"/>
          </p:nvPr>
        </p:nvSpPr>
        <p:spPr/>
        <p:txBody>
          <a:bodyPr>
            <a:normAutofit lnSpcReduction="10000"/>
          </a:bodyPr>
          <a:lstStyle/>
          <a:p>
            <a:r>
              <a:rPr lang="en-US" b="1" dirty="0"/>
              <a:t>Data Structures for the Banker’s Algorithm </a:t>
            </a:r>
          </a:p>
          <a:p>
            <a:pPr lvl="1"/>
            <a:r>
              <a:rPr lang="en-US" dirty="0"/>
              <a:t>Let n = number of </a:t>
            </a:r>
            <a:r>
              <a:rPr lang="en-US" b="1" dirty="0"/>
              <a:t>processes</a:t>
            </a:r>
            <a:r>
              <a:rPr lang="en-US" dirty="0"/>
              <a:t>, and m = number of </a:t>
            </a:r>
            <a:r>
              <a:rPr lang="en-US" b="1" dirty="0"/>
              <a:t>resources types</a:t>
            </a:r>
            <a:r>
              <a:rPr lang="en-US" dirty="0"/>
              <a:t>. </a:t>
            </a:r>
          </a:p>
          <a:p>
            <a:pPr lvl="2"/>
            <a:r>
              <a:rPr lang="en-US" b="1" dirty="0"/>
              <a:t>Available</a:t>
            </a:r>
            <a:r>
              <a:rPr lang="en-US" dirty="0"/>
              <a:t>:  Vector of length m. If </a:t>
            </a:r>
            <a:r>
              <a:rPr lang="en-US" b="1" dirty="0" smtClean="0"/>
              <a:t>Available </a:t>
            </a:r>
            <a:r>
              <a:rPr lang="en-US" b="1" dirty="0"/>
              <a:t>[j] = k</a:t>
            </a:r>
            <a:r>
              <a:rPr lang="en-US" dirty="0"/>
              <a:t>, there are k instances of resource type </a:t>
            </a:r>
            <a:r>
              <a:rPr lang="en-US" dirty="0" err="1"/>
              <a:t>Rj</a:t>
            </a:r>
            <a:r>
              <a:rPr lang="en-US" dirty="0"/>
              <a:t>  available</a:t>
            </a:r>
          </a:p>
          <a:p>
            <a:pPr lvl="2"/>
            <a:r>
              <a:rPr lang="en-US" b="1" dirty="0"/>
              <a:t>Max</a:t>
            </a:r>
            <a:r>
              <a:rPr lang="en-US" dirty="0"/>
              <a:t>: n x m matrix.  If </a:t>
            </a:r>
            <a:r>
              <a:rPr lang="en-US" b="1" dirty="0"/>
              <a:t>Max [</a:t>
            </a:r>
            <a:r>
              <a:rPr lang="en-US" b="1" dirty="0" err="1"/>
              <a:t>i,j</a:t>
            </a:r>
            <a:r>
              <a:rPr lang="en-US" b="1" dirty="0"/>
              <a:t>] = k</a:t>
            </a:r>
            <a:r>
              <a:rPr lang="en-US" dirty="0"/>
              <a:t>, then process Pi may request at most k instances of resource type </a:t>
            </a:r>
            <a:r>
              <a:rPr lang="en-US" dirty="0" err="1"/>
              <a:t>Rj</a:t>
            </a:r>
            <a:endParaRPr lang="en-US" dirty="0"/>
          </a:p>
          <a:p>
            <a:pPr lvl="2"/>
            <a:r>
              <a:rPr lang="en-US" b="1" dirty="0"/>
              <a:t>Allocation</a:t>
            </a:r>
            <a:r>
              <a:rPr lang="en-US" dirty="0"/>
              <a:t>:  n x m matrix.  If </a:t>
            </a:r>
            <a:r>
              <a:rPr lang="en-US" b="1" dirty="0"/>
              <a:t>Allocation[</a:t>
            </a:r>
            <a:r>
              <a:rPr lang="en-US" b="1" dirty="0" err="1"/>
              <a:t>i,j</a:t>
            </a:r>
            <a:r>
              <a:rPr lang="en-US" b="1" dirty="0"/>
              <a:t>] = k </a:t>
            </a:r>
            <a:r>
              <a:rPr lang="en-US" dirty="0"/>
              <a:t>then Pi is currently allocated k instances of </a:t>
            </a:r>
            <a:r>
              <a:rPr lang="en-US" dirty="0" err="1"/>
              <a:t>Rj</a:t>
            </a:r>
            <a:endParaRPr lang="en-US" dirty="0"/>
          </a:p>
          <a:p>
            <a:pPr lvl="2"/>
            <a:r>
              <a:rPr lang="en-US" b="1" dirty="0"/>
              <a:t>Need</a:t>
            </a:r>
            <a:r>
              <a:rPr lang="en-US" dirty="0"/>
              <a:t>:  n x m matrix. If </a:t>
            </a:r>
            <a:r>
              <a:rPr lang="en-US" b="1" dirty="0"/>
              <a:t>Need[</a:t>
            </a:r>
            <a:r>
              <a:rPr lang="en-US" b="1" dirty="0" err="1"/>
              <a:t>i,j</a:t>
            </a:r>
            <a:r>
              <a:rPr lang="en-US" b="1" dirty="0"/>
              <a:t>] = k</a:t>
            </a:r>
            <a:r>
              <a:rPr lang="en-US" dirty="0"/>
              <a:t>, then Pi may need k more instances of </a:t>
            </a:r>
            <a:r>
              <a:rPr lang="en-US" dirty="0" err="1"/>
              <a:t>Rj</a:t>
            </a:r>
            <a:r>
              <a:rPr lang="en-US" dirty="0"/>
              <a:t> to complete its task</a:t>
            </a:r>
          </a:p>
          <a:p>
            <a:pPr lvl="3"/>
            <a:r>
              <a:rPr lang="en-US" b="1" dirty="0"/>
              <a:t>Need [</a:t>
            </a:r>
            <a:r>
              <a:rPr lang="en-US" b="1" dirty="0" err="1"/>
              <a:t>i,j</a:t>
            </a:r>
            <a:r>
              <a:rPr lang="en-US" b="1" dirty="0"/>
              <a:t>] = Max[</a:t>
            </a:r>
            <a:r>
              <a:rPr lang="en-US" b="1" dirty="0" err="1"/>
              <a:t>i,j</a:t>
            </a:r>
            <a:r>
              <a:rPr lang="en-US" b="1" dirty="0"/>
              <a:t>] – Allocation [</a:t>
            </a:r>
            <a:r>
              <a:rPr lang="en-US" b="1" dirty="0" err="1"/>
              <a:t>i,j</a:t>
            </a:r>
            <a:r>
              <a:rPr lang="en-US" b="1" dirty="0"/>
              <a:t>]</a:t>
            </a:r>
            <a:endParaRPr lang="en-US" b="1" dirty="0"/>
          </a:p>
        </p:txBody>
      </p:sp>
    </p:spTree>
    <p:extLst>
      <p:ext uri="{BB962C8B-B14F-4D97-AF65-F5344CB8AC3E}">
        <p14:creationId xmlns:p14="http://schemas.microsoft.com/office/powerpoint/2010/main" val="38804103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82</a:t>
            </a:fld>
            <a:endParaRPr lang="en-US"/>
          </a:p>
        </p:txBody>
      </p:sp>
      <p:sp>
        <p:nvSpPr>
          <p:cNvPr id="5" name="Content Placeholder 4"/>
          <p:cNvSpPr>
            <a:spLocks noGrp="1"/>
          </p:cNvSpPr>
          <p:nvPr>
            <p:ph sz="quarter" idx="1"/>
          </p:nvPr>
        </p:nvSpPr>
        <p:spPr/>
        <p:txBody>
          <a:bodyPr>
            <a:normAutofit fontScale="92500" lnSpcReduction="20000"/>
          </a:bodyPr>
          <a:lstStyle/>
          <a:p>
            <a:r>
              <a:rPr lang="en-US" altLang="en-US" b="1" dirty="0"/>
              <a:t>Safety Algorithm</a:t>
            </a:r>
          </a:p>
          <a:p>
            <a:pPr marL="880092" lvl="1" indent="-514350">
              <a:buFont typeface="+mj-lt"/>
              <a:buAutoNum type="arabicPeriod"/>
            </a:pPr>
            <a:r>
              <a:rPr lang="en-US" dirty="0"/>
              <a:t>Let </a:t>
            </a:r>
            <a:r>
              <a:rPr lang="en-US" b="1" dirty="0"/>
              <a:t>Work</a:t>
            </a:r>
            <a:r>
              <a:rPr lang="en-US" dirty="0"/>
              <a:t> and </a:t>
            </a:r>
            <a:r>
              <a:rPr lang="en-US" b="1" dirty="0"/>
              <a:t>Finish</a:t>
            </a:r>
            <a:r>
              <a:rPr lang="en-US" dirty="0"/>
              <a:t> be vectors of length m and n, respectively.  Initialize:</a:t>
            </a:r>
          </a:p>
          <a:p>
            <a:pPr lvl="2"/>
            <a:r>
              <a:rPr lang="en-US" b="1" dirty="0"/>
              <a:t>Work = Available</a:t>
            </a:r>
          </a:p>
          <a:p>
            <a:pPr lvl="2"/>
            <a:r>
              <a:rPr lang="en-US" b="1" dirty="0"/>
              <a:t>Finish [</a:t>
            </a:r>
            <a:r>
              <a:rPr lang="en-US" b="1" dirty="0" err="1"/>
              <a:t>i</a:t>
            </a:r>
            <a:r>
              <a:rPr lang="en-US" b="1" dirty="0"/>
              <a:t>] = false for </a:t>
            </a:r>
            <a:r>
              <a:rPr lang="en-US" b="1" dirty="0" err="1"/>
              <a:t>i</a:t>
            </a:r>
            <a:r>
              <a:rPr lang="en-US" b="1" dirty="0"/>
              <a:t> = 0, 1, …, n- 1</a:t>
            </a:r>
          </a:p>
          <a:p>
            <a:pPr marL="880092" lvl="1" indent="-514350">
              <a:buFont typeface="+mj-lt"/>
              <a:buAutoNum type="arabicPeriod"/>
            </a:pPr>
            <a:r>
              <a:rPr lang="en-US" dirty="0"/>
              <a:t>Find an </a:t>
            </a:r>
            <a:r>
              <a:rPr lang="en-US" dirty="0" err="1"/>
              <a:t>i</a:t>
            </a:r>
            <a:r>
              <a:rPr lang="en-US" dirty="0"/>
              <a:t> such that both: </a:t>
            </a:r>
          </a:p>
          <a:p>
            <a:pPr lvl="2"/>
            <a:r>
              <a:rPr lang="en-US" b="1" dirty="0"/>
              <a:t>Finish [</a:t>
            </a:r>
            <a:r>
              <a:rPr lang="en-US" b="1" dirty="0" err="1"/>
              <a:t>i</a:t>
            </a:r>
            <a:r>
              <a:rPr lang="en-US" b="1" dirty="0"/>
              <a:t>] = false &amp;&amp;  </a:t>
            </a:r>
            <a:r>
              <a:rPr lang="en-US" b="1" dirty="0" err="1"/>
              <a:t>Need</a:t>
            </a:r>
            <a:r>
              <a:rPr lang="en-US" b="1" baseline="-25000" dirty="0" err="1"/>
              <a:t>i</a:t>
            </a:r>
            <a:r>
              <a:rPr lang="en-US" b="1" dirty="0"/>
              <a:t> &lt;= Work</a:t>
            </a:r>
          </a:p>
          <a:p>
            <a:pPr lvl="2"/>
            <a:r>
              <a:rPr lang="en-US" dirty="0"/>
              <a:t>If no such </a:t>
            </a:r>
            <a:r>
              <a:rPr lang="en-US" dirty="0" err="1"/>
              <a:t>i</a:t>
            </a:r>
            <a:r>
              <a:rPr lang="en-US" dirty="0"/>
              <a:t> exists, go to step 4</a:t>
            </a:r>
          </a:p>
          <a:p>
            <a:pPr marL="880092" lvl="1" indent="-514350">
              <a:buFont typeface="+mj-lt"/>
              <a:buAutoNum type="arabicPeriod"/>
            </a:pPr>
            <a:r>
              <a:rPr lang="en-US" b="1" dirty="0"/>
              <a:t>Work = Work + </a:t>
            </a:r>
            <a:r>
              <a:rPr lang="en-US" b="1" dirty="0" smtClean="0"/>
              <a:t>Allocation</a:t>
            </a:r>
            <a:endParaRPr lang="en-US" b="1" baseline="-25000" dirty="0"/>
          </a:p>
          <a:p>
            <a:pPr lvl="2"/>
            <a:r>
              <a:rPr lang="en-US" b="1" dirty="0"/>
              <a:t>Finish[</a:t>
            </a:r>
            <a:r>
              <a:rPr lang="en-US" b="1" dirty="0" err="1"/>
              <a:t>i</a:t>
            </a:r>
            <a:r>
              <a:rPr lang="en-US" b="1" dirty="0"/>
              <a:t>] = true</a:t>
            </a:r>
          </a:p>
          <a:p>
            <a:pPr lvl="2"/>
            <a:r>
              <a:rPr lang="en-US" dirty="0"/>
              <a:t>go to step 2</a:t>
            </a:r>
          </a:p>
          <a:p>
            <a:pPr marL="880092" lvl="1" indent="-514350">
              <a:buFont typeface="+mj-lt"/>
              <a:buAutoNum type="arabicPeriod"/>
            </a:pPr>
            <a:r>
              <a:rPr lang="en-US" dirty="0"/>
              <a:t>If </a:t>
            </a:r>
            <a:r>
              <a:rPr lang="en-US" b="1" dirty="0"/>
              <a:t>Finish [</a:t>
            </a:r>
            <a:r>
              <a:rPr lang="en-US" b="1" dirty="0" err="1"/>
              <a:t>i</a:t>
            </a:r>
            <a:r>
              <a:rPr lang="en-US" b="1" dirty="0"/>
              <a:t>] == true </a:t>
            </a:r>
            <a:r>
              <a:rPr lang="en-US" dirty="0"/>
              <a:t>for all </a:t>
            </a:r>
            <a:r>
              <a:rPr lang="en-US" dirty="0" err="1"/>
              <a:t>i</a:t>
            </a:r>
            <a:r>
              <a:rPr lang="en-US" dirty="0"/>
              <a:t>, then the system is in a </a:t>
            </a:r>
            <a:r>
              <a:rPr lang="en-US" b="1" dirty="0"/>
              <a:t>safe state </a:t>
            </a:r>
            <a:r>
              <a:rPr lang="en-US" dirty="0"/>
              <a:t>and </a:t>
            </a:r>
            <a:r>
              <a:rPr lang="en-US" b="1" dirty="0"/>
              <a:t>unsafe </a:t>
            </a:r>
            <a:r>
              <a:rPr lang="en-US" b="1" dirty="0" smtClean="0"/>
              <a:t>otherwise</a:t>
            </a:r>
            <a:endParaRPr lang="en-US" b="1" dirty="0"/>
          </a:p>
        </p:txBody>
      </p:sp>
    </p:spTree>
    <p:extLst>
      <p:ext uri="{BB962C8B-B14F-4D97-AF65-F5344CB8AC3E}">
        <p14:creationId xmlns:p14="http://schemas.microsoft.com/office/powerpoint/2010/main" val="3555057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83</a:t>
            </a:fld>
            <a:endParaRPr lang="en-US"/>
          </a:p>
        </p:txBody>
      </p:sp>
      <p:sp>
        <p:nvSpPr>
          <p:cNvPr id="5" name="Content Placeholder 4"/>
          <p:cNvSpPr>
            <a:spLocks noGrp="1"/>
          </p:cNvSpPr>
          <p:nvPr>
            <p:ph sz="quarter" idx="1"/>
          </p:nvPr>
        </p:nvSpPr>
        <p:spPr>
          <a:xfrm>
            <a:off x="612648" y="1600199"/>
            <a:ext cx="8153400" cy="5013325"/>
          </a:xfrm>
        </p:spPr>
        <p:txBody>
          <a:bodyPr>
            <a:normAutofit fontScale="85000" lnSpcReduction="20000"/>
          </a:bodyPr>
          <a:lstStyle/>
          <a:p>
            <a:r>
              <a:rPr lang="en-US" altLang="en-US" sz="3200" b="1" dirty="0"/>
              <a:t>Resource-Request Algorithm for Process </a:t>
            </a:r>
            <a:r>
              <a:rPr lang="en-US" altLang="en-US" sz="3200" b="1" i="1" dirty="0"/>
              <a:t>P</a:t>
            </a:r>
            <a:r>
              <a:rPr lang="en-US" altLang="en-US" sz="3200" b="1" i="1" baseline="-25000" dirty="0"/>
              <a:t>i</a:t>
            </a:r>
          </a:p>
          <a:p>
            <a:pPr lvl="1"/>
            <a:r>
              <a:rPr lang="en-US" dirty="0" err="1"/>
              <a:t>Request</a:t>
            </a:r>
            <a:r>
              <a:rPr lang="en-US" baseline="-25000" dirty="0" err="1"/>
              <a:t>i</a:t>
            </a:r>
            <a:r>
              <a:rPr lang="en-US" dirty="0"/>
              <a:t> = request vector for process P</a:t>
            </a:r>
            <a:r>
              <a:rPr lang="en-US" baseline="-25000" dirty="0"/>
              <a:t>i</a:t>
            </a:r>
            <a:r>
              <a:rPr lang="en-US" dirty="0"/>
              <a:t>.  </a:t>
            </a:r>
          </a:p>
          <a:p>
            <a:pPr lvl="1"/>
            <a:r>
              <a:rPr lang="en-US" dirty="0"/>
              <a:t>If </a:t>
            </a:r>
            <a:r>
              <a:rPr lang="en-US" dirty="0" err="1"/>
              <a:t>Requesti</a:t>
            </a:r>
            <a:r>
              <a:rPr lang="en-US" dirty="0"/>
              <a:t> [j] = k then process Pi wants k instances of resource type </a:t>
            </a:r>
            <a:r>
              <a:rPr lang="en-US" dirty="0" err="1"/>
              <a:t>Rj</a:t>
            </a:r>
            <a:endParaRPr lang="en-US" dirty="0"/>
          </a:p>
          <a:p>
            <a:pPr marL="1142965" lvl="2" indent="-457200">
              <a:buFont typeface="+mj-lt"/>
              <a:buAutoNum type="arabicPeriod"/>
            </a:pPr>
            <a:r>
              <a:rPr lang="en-US" dirty="0"/>
              <a:t>If </a:t>
            </a:r>
            <a:r>
              <a:rPr lang="en-US" b="1" dirty="0" err="1"/>
              <a:t>Request</a:t>
            </a:r>
            <a:r>
              <a:rPr lang="en-US" b="1" baseline="-25000" dirty="0" err="1"/>
              <a:t>i</a:t>
            </a:r>
            <a:r>
              <a:rPr lang="en-US" dirty="0"/>
              <a:t> &lt;= </a:t>
            </a:r>
            <a:r>
              <a:rPr lang="en-US" b="1" dirty="0" err="1"/>
              <a:t>Need</a:t>
            </a:r>
            <a:r>
              <a:rPr lang="en-US" b="1" baseline="-25000" dirty="0" err="1"/>
              <a:t>i</a:t>
            </a:r>
            <a:r>
              <a:rPr lang="en-US" dirty="0"/>
              <a:t> go to step 2.  Otherwise, </a:t>
            </a:r>
            <a:r>
              <a:rPr lang="en-US" b="1" dirty="0"/>
              <a:t>raise error condition</a:t>
            </a:r>
            <a:r>
              <a:rPr lang="en-US" dirty="0"/>
              <a:t>, since process has exceeded its maximum claim</a:t>
            </a:r>
          </a:p>
          <a:p>
            <a:pPr marL="1142965" lvl="2" indent="-457200">
              <a:buFont typeface="+mj-lt"/>
              <a:buAutoNum type="arabicPeriod"/>
            </a:pPr>
            <a:r>
              <a:rPr lang="en-US" dirty="0"/>
              <a:t>If </a:t>
            </a:r>
            <a:r>
              <a:rPr lang="en-US" b="1" dirty="0" err="1"/>
              <a:t>Request</a:t>
            </a:r>
            <a:r>
              <a:rPr lang="en-US" b="1" baseline="-25000" dirty="0" err="1"/>
              <a:t>i</a:t>
            </a:r>
            <a:r>
              <a:rPr lang="en-US" dirty="0"/>
              <a:t> &lt;= </a:t>
            </a:r>
            <a:r>
              <a:rPr lang="en-US" b="1" dirty="0"/>
              <a:t>Available</a:t>
            </a:r>
            <a:r>
              <a:rPr lang="en-US" dirty="0"/>
              <a:t>, go to step 3.  Otherwise Pi  </a:t>
            </a:r>
            <a:r>
              <a:rPr lang="en-US" b="1" dirty="0"/>
              <a:t>must wait</a:t>
            </a:r>
            <a:r>
              <a:rPr lang="en-US" dirty="0"/>
              <a:t>, since resources are not available</a:t>
            </a:r>
          </a:p>
          <a:p>
            <a:pPr marL="1142965" lvl="2" indent="-457200">
              <a:buFont typeface="+mj-lt"/>
              <a:buAutoNum type="arabicPeriod"/>
            </a:pPr>
            <a:r>
              <a:rPr lang="en-US" dirty="0"/>
              <a:t>Pretend to </a:t>
            </a:r>
            <a:r>
              <a:rPr lang="en-US" b="1" dirty="0"/>
              <a:t>allocate requested resources </a:t>
            </a:r>
            <a:r>
              <a:rPr lang="en-US" dirty="0"/>
              <a:t>to Pi by modifying the state as follows:</a:t>
            </a:r>
          </a:p>
          <a:p>
            <a:pPr lvl="3"/>
            <a:r>
              <a:rPr lang="en-US" b="1" dirty="0"/>
              <a:t>Available = Available  – </a:t>
            </a:r>
            <a:r>
              <a:rPr lang="en-US" b="1" dirty="0" err="1"/>
              <a:t>Request</a:t>
            </a:r>
            <a:r>
              <a:rPr lang="en-US" b="1" baseline="-25000" dirty="0" err="1"/>
              <a:t>i</a:t>
            </a:r>
            <a:r>
              <a:rPr lang="en-US" b="1" dirty="0"/>
              <a:t>;</a:t>
            </a:r>
          </a:p>
          <a:p>
            <a:pPr lvl="3"/>
            <a:r>
              <a:rPr lang="en-US" b="1" dirty="0" err="1"/>
              <a:t>Allocation</a:t>
            </a:r>
            <a:r>
              <a:rPr lang="en-US" b="1" baseline="-25000" dirty="0" err="1"/>
              <a:t>i</a:t>
            </a:r>
            <a:r>
              <a:rPr lang="en-US" b="1" dirty="0"/>
              <a:t> = </a:t>
            </a:r>
            <a:r>
              <a:rPr lang="en-US" b="1" dirty="0" err="1"/>
              <a:t>Allocation</a:t>
            </a:r>
            <a:r>
              <a:rPr lang="en-US" b="1" baseline="-25000" dirty="0" err="1"/>
              <a:t>i</a:t>
            </a:r>
            <a:r>
              <a:rPr lang="en-US" b="1" dirty="0"/>
              <a:t> + </a:t>
            </a:r>
            <a:r>
              <a:rPr lang="en-US" b="1" dirty="0" err="1"/>
              <a:t>Request</a:t>
            </a:r>
            <a:r>
              <a:rPr lang="en-US" b="1" baseline="-25000" dirty="0" err="1"/>
              <a:t>i</a:t>
            </a:r>
            <a:r>
              <a:rPr lang="en-US" b="1" dirty="0"/>
              <a:t>;</a:t>
            </a:r>
          </a:p>
          <a:p>
            <a:pPr lvl="3"/>
            <a:r>
              <a:rPr lang="en-US" b="1" dirty="0" err="1"/>
              <a:t>Need</a:t>
            </a:r>
            <a:r>
              <a:rPr lang="en-US" b="1" baseline="-25000" dirty="0" err="1"/>
              <a:t>i</a:t>
            </a:r>
            <a:r>
              <a:rPr lang="en-US" b="1" dirty="0"/>
              <a:t> = </a:t>
            </a:r>
            <a:r>
              <a:rPr lang="en-US" b="1" dirty="0" err="1"/>
              <a:t>Need</a:t>
            </a:r>
            <a:r>
              <a:rPr lang="en-US" b="1" baseline="-25000" dirty="0" err="1"/>
              <a:t>i</a:t>
            </a:r>
            <a:r>
              <a:rPr lang="en-US" b="1" dirty="0"/>
              <a:t> – </a:t>
            </a:r>
            <a:r>
              <a:rPr lang="en-US" b="1" dirty="0" err="1"/>
              <a:t>Request</a:t>
            </a:r>
            <a:r>
              <a:rPr lang="en-US" b="1" baseline="-25000" dirty="0" err="1"/>
              <a:t>i</a:t>
            </a:r>
            <a:r>
              <a:rPr lang="en-US" b="1" dirty="0"/>
              <a:t>;</a:t>
            </a:r>
          </a:p>
          <a:p>
            <a:pPr lvl="1"/>
            <a:r>
              <a:rPr lang="en-US" b="1" dirty="0"/>
              <a:t>Run the safety algorithm </a:t>
            </a:r>
            <a:r>
              <a:rPr lang="en-US" dirty="0"/>
              <a:t>then</a:t>
            </a:r>
          </a:p>
          <a:p>
            <a:pPr lvl="2"/>
            <a:r>
              <a:rPr lang="en-US" dirty="0"/>
              <a:t>If safe </a:t>
            </a:r>
            <a:r>
              <a:rPr lang="en-US" dirty="0">
                <a:sym typeface="Wingdings" panose="05000000000000000000" pitchFamily="2" charset="2"/>
              </a:rPr>
              <a:t></a:t>
            </a:r>
            <a:r>
              <a:rPr lang="en-US" dirty="0"/>
              <a:t> the resources are allocated to Pi</a:t>
            </a:r>
          </a:p>
          <a:p>
            <a:pPr lvl="2"/>
            <a:r>
              <a:rPr lang="en-US" dirty="0"/>
              <a:t>If unsafe </a:t>
            </a:r>
            <a:r>
              <a:rPr lang="en-US" dirty="0">
                <a:sym typeface="Wingdings" panose="05000000000000000000" pitchFamily="2" charset="2"/>
              </a:rPr>
              <a:t></a:t>
            </a:r>
            <a:r>
              <a:rPr lang="en-US" dirty="0"/>
              <a:t> Pi must wait, and the </a:t>
            </a:r>
            <a:r>
              <a:rPr lang="en-US" b="1" dirty="0"/>
              <a:t>old resource-allocation state is </a:t>
            </a:r>
            <a:r>
              <a:rPr lang="en-US" b="1" dirty="0" smtClean="0"/>
              <a:t>restored</a:t>
            </a:r>
            <a:endParaRPr lang="en-US" b="1" dirty="0"/>
          </a:p>
        </p:txBody>
      </p:sp>
    </p:spTree>
    <p:extLst>
      <p:ext uri="{BB962C8B-B14F-4D97-AF65-F5344CB8AC3E}">
        <p14:creationId xmlns:p14="http://schemas.microsoft.com/office/powerpoint/2010/main" val="26011556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84</a:t>
            </a:fld>
            <a:endParaRPr lang="en-US"/>
          </a:p>
        </p:txBody>
      </p:sp>
      <p:sp>
        <p:nvSpPr>
          <p:cNvPr id="5" name="Content Placeholder 4"/>
          <p:cNvSpPr>
            <a:spLocks noGrp="1"/>
          </p:cNvSpPr>
          <p:nvPr>
            <p:ph sz="quarter" idx="1"/>
          </p:nvPr>
        </p:nvSpPr>
        <p:spPr/>
        <p:txBody>
          <a:bodyPr/>
          <a:lstStyle/>
          <a:p>
            <a:r>
              <a:rPr lang="en-US" b="1" dirty="0"/>
              <a:t>Example</a:t>
            </a:r>
            <a:r>
              <a:rPr lang="en-US" dirty="0"/>
              <a:t>: </a:t>
            </a:r>
            <a:r>
              <a:rPr lang="en-US" sz="2400" dirty="0" smtClean="0"/>
              <a:t>Considering </a:t>
            </a:r>
            <a:r>
              <a:rPr lang="en-US" sz="2400" dirty="0"/>
              <a:t>a system with </a:t>
            </a:r>
            <a:endParaRPr lang="en-US" sz="2400" dirty="0" smtClean="0"/>
          </a:p>
          <a:p>
            <a:pPr lvl="1">
              <a:tabLst>
                <a:tab pos="1371600" algn="l"/>
                <a:tab pos="2395538" algn="ctr"/>
                <a:tab pos="3594100" algn="ctr"/>
                <a:tab pos="4805363" algn="ctr"/>
              </a:tabLst>
            </a:pPr>
            <a:r>
              <a:rPr lang="en-US" altLang="en-US" dirty="0"/>
              <a:t>5 processes </a:t>
            </a:r>
            <a:r>
              <a:rPr lang="en-US" altLang="en-US" i="1" dirty="0"/>
              <a:t>P</a:t>
            </a:r>
            <a:r>
              <a:rPr lang="en-US" altLang="en-US" baseline="-25000" dirty="0"/>
              <a:t>0  </a:t>
            </a:r>
            <a:r>
              <a:rPr lang="en-US" altLang="en-US" dirty="0"/>
              <a:t>through </a:t>
            </a:r>
            <a:r>
              <a:rPr lang="en-US" altLang="en-US" i="1" dirty="0"/>
              <a:t>P</a:t>
            </a:r>
            <a:r>
              <a:rPr lang="en-US" altLang="en-US" baseline="-25000" dirty="0"/>
              <a:t>4</a:t>
            </a:r>
            <a:r>
              <a:rPr lang="en-US" altLang="en-US" dirty="0"/>
              <a:t>; </a:t>
            </a:r>
          </a:p>
          <a:p>
            <a:pPr lvl="1">
              <a:tabLst>
                <a:tab pos="1371600" algn="l"/>
                <a:tab pos="2395538" algn="ctr"/>
                <a:tab pos="3594100" algn="ctr"/>
                <a:tab pos="4805363" algn="ctr"/>
              </a:tabLst>
            </a:pPr>
            <a:r>
              <a:rPr lang="en-US" altLang="en-US" dirty="0"/>
              <a:t>3 resource types:</a:t>
            </a:r>
          </a:p>
          <a:p>
            <a:pPr lvl="2">
              <a:tabLst>
                <a:tab pos="1371600" algn="l"/>
                <a:tab pos="2395538" algn="ctr"/>
                <a:tab pos="3594100" algn="ctr"/>
                <a:tab pos="4805363" algn="ctr"/>
              </a:tabLst>
            </a:pPr>
            <a:r>
              <a:rPr lang="en-US" altLang="en-US" i="1" dirty="0"/>
              <a:t>A</a:t>
            </a:r>
            <a:r>
              <a:rPr lang="en-US" altLang="en-US" dirty="0"/>
              <a:t> (10 instances)</a:t>
            </a:r>
          </a:p>
          <a:p>
            <a:pPr lvl="2">
              <a:tabLst>
                <a:tab pos="1371600" algn="l"/>
                <a:tab pos="2395538" algn="ctr"/>
                <a:tab pos="3594100" algn="ctr"/>
                <a:tab pos="4805363" algn="ctr"/>
              </a:tabLst>
            </a:pPr>
            <a:r>
              <a:rPr lang="en-US" altLang="en-US" i="1" dirty="0"/>
              <a:t>B</a:t>
            </a:r>
            <a:r>
              <a:rPr lang="en-US" altLang="en-US" dirty="0"/>
              <a:t> (5instances), and </a:t>
            </a:r>
          </a:p>
          <a:p>
            <a:pPr lvl="2">
              <a:tabLst>
                <a:tab pos="1371600" algn="l"/>
                <a:tab pos="2395538" algn="ctr"/>
                <a:tab pos="3594100" algn="ctr"/>
                <a:tab pos="4805363" algn="ctr"/>
              </a:tabLst>
            </a:pPr>
            <a:r>
              <a:rPr lang="en-US" altLang="en-US" i="1" dirty="0"/>
              <a:t>C</a:t>
            </a:r>
            <a:r>
              <a:rPr lang="en-US" altLang="en-US" dirty="0"/>
              <a:t> (7 instances</a:t>
            </a:r>
            <a:r>
              <a:rPr lang="en-US" altLang="en-US" dirty="0" smtClean="0"/>
              <a:t>)</a:t>
            </a:r>
          </a:p>
          <a:p>
            <a:pPr marL="685800" lvl="2" indent="0">
              <a:buNone/>
              <a:tabLst>
                <a:tab pos="1371600" algn="l"/>
                <a:tab pos="2395538" algn="ctr"/>
                <a:tab pos="3594100" algn="ctr"/>
                <a:tab pos="4805363" algn="ctr"/>
              </a:tabLst>
            </a:pPr>
            <a:endParaRPr lang="en-US" altLang="en-US" dirty="0"/>
          </a:p>
          <a:p>
            <a:pPr marL="685800" lvl="2" indent="0">
              <a:buNone/>
              <a:tabLst>
                <a:tab pos="1371600" algn="l"/>
                <a:tab pos="2395538" algn="ctr"/>
                <a:tab pos="3594100" algn="ctr"/>
                <a:tab pos="4805363" algn="ctr"/>
              </a:tabLst>
            </a:pPr>
            <a:endParaRPr lang="en-US" altLang="en-US" dirty="0" smtClean="0"/>
          </a:p>
          <a:p>
            <a:pPr marL="685800" lvl="2" indent="0">
              <a:buNone/>
              <a:tabLst>
                <a:tab pos="1371600" algn="l"/>
                <a:tab pos="2395538" algn="ctr"/>
                <a:tab pos="3594100" algn="ctr"/>
                <a:tab pos="4805363" algn="ctr"/>
              </a:tabLst>
            </a:pPr>
            <a:endParaRPr lang="en-US" altLang="en-US" dirty="0"/>
          </a:p>
          <a:p>
            <a:pPr lvl="1"/>
            <a:r>
              <a:rPr lang="en-US" sz="2100" dirty="0" smtClean="0"/>
              <a:t>Suppose </a:t>
            </a:r>
            <a:r>
              <a:rPr lang="en-US" sz="2100" dirty="0"/>
              <a:t>at time t</a:t>
            </a:r>
            <a:r>
              <a:rPr lang="en-US" sz="2100" baseline="-25000" dirty="0"/>
              <a:t>0</a:t>
            </a:r>
            <a:r>
              <a:rPr lang="en-US" sz="2100" dirty="0"/>
              <a:t> following snapshot of the system has been taken:</a:t>
            </a:r>
            <a:endParaRPr lang="en-US" sz="2100" dirty="0"/>
          </a:p>
        </p:txBody>
      </p:sp>
      <p:graphicFrame>
        <p:nvGraphicFramePr>
          <p:cNvPr id="6" name="Table 5"/>
          <p:cNvGraphicFramePr>
            <a:graphicFrameLocks noGrp="1"/>
          </p:cNvGraphicFramePr>
          <p:nvPr>
            <p:extLst>
              <p:ext uri="{D42A27DB-BD31-4B8C-83A1-F6EECF244321}">
                <p14:modId xmlns:p14="http://schemas.microsoft.com/office/powerpoint/2010/main" val="2254314865"/>
              </p:ext>
            </p:extLst>
          </p:nvPr>
        </p:nvGraphicFramePr>
        <p:xfrm>
          <a:off x="3962400" y="2743200"/>
          <a:ext cx="4951452" cy="2773680"/>
        </p:xfrm>
        <a:graphic>
          <a:graphicData uri="http://schemas.openxmlformats.org/drawingml/2006/table">
            <a:tbl>
              <a:tblPr firstRow="1">
                <a:tableStyleId>{9D7B26C5-4107-4FEC-AEDC-1716B250A1EF}</a:tableStyleId>
              </a:tblPr>
              <a:tblGrid>
                <a:gridCol w="1004550">
                  <a:extLst>
                    <a:ext uri="{9D8B030D-6E8A-4147-A177-3AD203B41FA5}">
                      <a16:colId xmlns="" xmlns:a16="http://schemas.microsoft.com/office/drawing/2014/main" val="20000"/>
                    </a:ext>
                  </a:extLst>
                </a:gridCol>
                <a:gridCol w="317275">
                  <a:extLst>
                    <a:ext uri="{9D8B030D-6E8A-4147-A177-3AD203B41FA5}">
                      <a16:colId xmlns="" xmlns:a16="http://schemas.microsoft.com/office/drawing/2014/main" val="20001"/>
                    </a:ext>
                  </a:extLst>
                </a:gridCol>
                <a:gridCol w="342629">
                  <a:extLst>
                    <a:ext uri="{9D8B030D-6E8A-4147-A177-3AD203B41FA5}">
                      <a16:colId xmlns="" xmlns:a16="http://schemas.microsoft.com/office/drawing/2014/main" val="20002"/>
                    </a:ext>
                  </a:extLst>
                </a:gridCol>
                <a:gridCol w="343606">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97445">
                  <a:extLst>
                    <a:ext uri="{9D8B030D-6E8A-4147-A177-3AD203B41FA5}">
                      <a16:colId xmlns="" xmlns:a16="http://schemas.microsoft.com/office/drawing/2014/main" val="20005"/>
                    </a:ext>
                  </a:extLst>
                </a:gridCol>
                <a:gridCol w="371807">
                  <a:extLst>
                    <a:ext uri="{9D8B030D-6E8A-4147-A177-3AD203B41FA5}">
                      <a16:colId xmlns="" xmlns:a16="http://schemas.microsoft.com/office/drawing/2014/main" val="20006"/>
                    </a:ext>
                  </a:extLst>
                </a:gridCol>
                <a:gridCol w="379927">
                  <a:extLst>
                    <a:ext uri="{9D8B030D-6E8A-4147-A177-3AD203B41FA5}">
                      <a16:colId xmlns="" xmlns:a16="http://schemas.microsoft.com/office/drawing/2014/main" val="20007"/>
                    </a:ext>
                  </a:extLst>
                </a:gridCol>
                <a:gridCol w="214964">
                  <a:extLst>
                    <a:ext uri="{9D8B030D-6E8A-4147-A177-3AD203B41FA5}">
                      <a16:colId xmlns="" xmlns:a16="http://schemas.microsoft.com/office/drawing/2014/main" val="20008"/>
                    </a:ext>
                  </a:extLst>
                </a:gridCol>
                <a:gridCol w="208280">
                  <a:extLst>
                    <a:ext uri="{9D8B030D-6E8A-4147-A177-3AD203B41FA5}">
                      <a16:colId xmlns="" xmlns:a16="http://schemas.microsoft.com/office/drawing/2014/main" val="20012"/>
                    </a:ext>
                  </a:extLst>
                </a:gridCol>
                <a:gridCol w="444715">
                  <a:extLst>
                    <a:ext uri="{9D8B030D-6E8A-4147-A177-3AD203B41FA5}">
                      <a16:colId xmlns="" xmlns:a16="http://schemas.microsoft.com/office/drawing/2014/main" val="20013"/>
                    </a:ext>
                  </a:extLst>
                </a:gridCol>
                <a:gridCol w="408698">
                  <a:extLst>
                    <a:ext uri="{9D8B030D-6E8A-4147-A177-3AD203B41FA5}">
                      <a16:colId xmlns="" xmlns:a16="http://schemas.microsoft.com/office/drawing/2014/main" val="20014"/>
                    </a:ext>
                  </a:extLst>
                </a:gridCol>
                <a:gridCol w="409276">
                  <a:extLst>
                    <a:ext uri="{9D8B030D-6E8A-4147-A177-3AD203B41FA5}">
                      <a16:colId xmlns="" xmlns:a16="http://schemas.microsoft.com/office/drawing/2014/main" val="20015"/>
                    </a:ext>
                  </a:extLst>
                </a:gridCol>
              </a:tblGrid>
              <a:tr h="334191">
                <a:tc rowSpan="2">
                  <a:txBody>
                    <a:bodyPr/>
                    <a:lstStyle/>
                    <a:p>
                      <a:r>
                        <a:rPr lang="en-US" sz="2000" dirty="0"/>
                        <a:t>Process</a:t>
                      </a:r>
                    </a:p>
                  </a:txBody>
                  <a:tcPr/>
                </a:tc>
                <a:tc gridSpan="3">
                  <a:txBody>
                    <a:bodyPr/>
                    <a:lstStyle/>
                    <a:p>
                      <a:r>
                        <a:rPr lang="en-US" sz="2000" dirty="0" err="1"/>
                        <a:t>Alloc</a:t>
                      </a:r>
                      <a:endParaRPr lang="en-US" sz="2000" dirty="0"/>
                    </a:p>
                  </a:txBody>
                  <a:tcPr/>
                </a:tc>
                <a:tc hMerge="1">
                  <a:txBody>
                    <a:bodyPr/>
                    <a:lstStyle/>
                    <a:p>
                      <a:endParaRPr lang="en-US"/>
                    </a:p>
                  </a:txBody>
                  <a:tcPr/>
                </a:tc>
                <a:tc hMerge="1">
                  <a:txBody>
                    <a:bodyPr/>
                    <a:lstStyle/>
                    <a:p>
                      <a:endParaRPr lang="en-US"/>
                    </a:p>
                  </a:txBody>
                  <a:tcPr/>
                </a:tc>
                <a:tc>
                  <a:txBody>
                    <a:bodyPr/>
                    <a:lstStyle/>
                    <a:p>
                      <a:endParaRPr lang="en-US" sz="2000" dirty="0"/>
                    </a:p>
                  </a:txBody>
                  <a:tcPr/>
                </a:tc>
                <a:tc gridSpan="3">
                  <a:txBody>
                    <a:bodyPr/>
                    <a:lstStyle/>
                    <a:p>
                      <a:r>
                        <a:rPr lang="en-US" sz="2000" dirty="0"/>
                        <a:t>Max</a:t>
                      </a:r>
                    </a:p>
                  </a:txBody>
                  <a:tcPr/>
                </a:tc>
                <a:tc hMerge="1">
                  <a:txBody>
                    <a:bodyPr/>
                    <a:lstStyle/>
                    <a:p>
                      <a:endParaRPr lang="en-US"/>
                    </a:p>
                  </a:txBody>
                  <a:tcPr/>
                </a:tc>
                <a:tc hMerge="1">
                  <a:txBody>
                    <a:bodyPr/>
                    <a:lstStyle/>
                    <a:p>
                      <a:endParaRPr lang="en-US"/>
                    </a:p>
                  </a:txBody>
                  <a:tcPr/>
                </a:tc>
                <a:tc>
                  <a:txBody>
                    <a:bodyPr/>
                    <a:lstStyle/>
                    <a:p>
                      <a:endParaRPr lang="en-US" sz="2000" dirty="0"/>
                    </a:p>
                  </a:txBody>
                  <a:tcPr/>
                </a:tc>
                <a:tc>
                  <a:txBody>
                    <a:bodyPr/>
                    <a:lstStyle/>
                    <a:p>
                      <a:endParaRPr lang="en-US" sz="2000" dirty="0"/>
                    </a:p>
                  </a:txBody>
                  <a:tcPr/>
                </a:tc>
                <a:tc gridSpan="3">
                  <a:txBody>
                    <a:bodyPr/>
                    <a:lstStyle/>
                    <a:p>
                      <a:r>
                        <a:rPr lang="en-US" sz="2000" dirty="0"/>
                        <a:t>Available</a:t>
                      </a:r>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34191">
                <a:tc vMerge="1">
                  <a:txBody>
                    <a:bodyPr/>
                    <a:lstStyle/>
                    <a:p>
                      <a:endParaRPr lang="en-US"/>
                    </a:p>
                  </a:txBody>
                  <a:tcPr/>
                </a:tc>
                <a:tc>
                  <a:txBody>
                    <a:bodyPr/>
                    <a:lstStyle/>
                    <a:p>
                      <a:r>
                        <a:rPr lang="en-US" sz="2000" dirty="0"/>
                        <a:t>A</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tc>
                  <a:txBody>
                    <a:bodyPr/>
                    <a:lstStyle/>
                    <a:p>
                      <a:endParaRPr lang="en-US" sz="2000" i="1" dirty="0"/>
                    </a:p>
                  </a:txBody>
                  <a:tcPr>
                    <a:lnB w="12700" cap="flat" cmpd="sng" algn="ctr">
                      <a:solidFill>
                        <a:schemeClr val="tx1"/>
                      </a:solidFill>
                      <a:prstDash val="solid"/>
                      <a:round/>
                      <a:headEnd type="none" w="med" len="med"/>
                      <a:tailEnd type="none" w="med" len="med"/>
                    </a:lnB>
                  </a:tcPr>
                </a:tc>
                <a:tc>
                  <a:txBody>
                    <a:bodyPr/>
                    <a:lstStyle/>
                    <a:p>
                      <a:r>
                        <a:rPr lang="en-US" sz="2000" dirty="0"/>
                        <a:t>A</a:t>
                      </a:r>
                    </a:p>
                  </a:txBody>
                  <a:tcPr>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r>
                        <a:rPr lang="en-US" sz="2000" dirty="0"/>
                        <a:t>A</a:t>
                      </a:r>
                    </a:p>
                  </a:txBody>
                  <a:tcPr>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34191">
                <a:tc>
                  <a:txBody>
                    <a:bodyPr/>
                    <a:lstStyle/>
                    <a:p>
                      <a:r>
                        <a:rPr lang="en-US" sz="2000" dirty="0"/>
                        <a:t>P0</a:t>
                      </a:r>
                    </a:p>
                  </a:txBody>
                  <a:tcPr/>
                </a:tc>
                <a:tc>
                  <a:txBody>
                    <a:bodyPr/>
                    <a:lstStyle/>
                    <a:p>
                      <a:r>
                        <a:rPr lang="en-US" sz="2000" dirty="0"/>
                        <a:t>0</a:t>
                      </a:r>
                    </a:p>
                  </a:txBody>
                  <a:tcPr>
                    <a:lnT w="12700" cap="flat" cmpd="sng" algn="ctr">
                      <a:solidFill>
                        <a:schemeClr val="tx1"/>
                      </a:solidFill>
                      <a:prstDash val="solid"/>
                      <a:round/>
                      <a:headEnd type="none" w="med" len="med"/>
                      <a:tailEnd type="none" w="med" len="med"/>
                    </a:lnT>
                  </a:tcPr>
                </a:tc>
                <a:tc>
                  <a:txBody>
                    <a:bodyPr/>
                    <a:lstStyle/>
                    <a:p>
                      <a:r>
                        <a:rPr lang="en-US" sz="2000" dirty="0"/>
                        <a:t>1</a:t>
                      </a:r>
                    </a:p>
                  </a:txBody>
                  <a:tcPr>
                    <a:lnT w="12700" cap="flat" cmpd="sng" algn="ctr">
                      <a:solidFill>
                        <a:schemeClr val="tx1"/>
                      </a:solidFill>
                      <a:prstDash val="solid"/>
                      <a:round/>
                      <a:headEnd type="none" w="med" len="med"/>
                      <a:tailEnd type="none" w="med" len="med"/>
                    </a:lnT>
                  </a:tcPr>
                </a:tc>
                <a:tc>
                  <a:txBody>
                    <a:bodyPr/>
                    <a:lstStyle/>
                    <a:p>
                      <a:r>
                        <a:rPr lang="en-US" sz="2000" dirty="0"/>
                        <a:t>0</a:t>
                      </a:r>
                    </a:p>
                  </a:txBody>
                  <a:tcPr>
                    <a:lnT w="12700" cap="flat" cmpd="sng" algn="ctr">
                      <a:solidFill>
                        <a:schemeClr val="tx1"/>
                      </a:solidFill>
                      <a:prstDash val="solid"/>
                      <a:round/>
                      <a:headEnd type="none" w="med" len="med"/>
                      <a:tailEnd type="none" w="med" len="med"/>
                    </a:lnT>
                  </a:tcPr>
                </a:tc>
                <a:tc>
                  <a:txBody>
                    <a:bodyPr/>
                    <a:lstStyle/>
                    <a:p>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a:t>7</a:t>
                      </a:r>
                    </a:p>
                  </a:txBody>
                  <a:tcPr>
                    <a:lnT w="12700" cap="flat" cmpd="sng" algn="ctr">
                      <a:solidFill>
                        <a:schemeClr val="tx1"/>
                      </a:solidFill>
                      <a:prstDash val="solid"/>
                      <a:round/>
                      <a:headEnd type="none" w="med" len="med"/>
                      <a:tailEnd type="none" w="med" len="med"/>
                    </a:lnT>
                  </a:tcPr>
                </a:tc>
                <a:tc>
                  <a:txBody>
                    <a:bodyPr/>
                    <a:lstStyle/>
                    <a:p>
                      <a:r>
                        <a:rPr lang="en-US" sz="2000" dirty="0"/>
                        <a:t>5</a:t>
                      </a:r>
                    </a:p>
                  </a:txBody>
                  <a:tcPr>
                    <a:lnT w="12700" cap="flat" cmpd="sng" algn="ctr">
                      <a:solidFill>
                        <a:schemeClr val="tx1"/>
                      </a:solidFill>
                      <a:prstDash val="solid"/>
                      <a:round/>
                      <a:headEnd type="none" w="med" len="med"/>
                      <a:tailEnd type="none" w="med" len="med"/>
                    </a:lnT>
                  </a:tcPr>
                </a:tc>
                <a:tc>
                  <a:txBody>
                    <a:bodyPr/>
                    <a:lstStyle/>
                    <a:p>
                      <a:r>
                        <a:rPr lang="en-US" sz="2000" dirty="0"/>
                        <a:t>3</a:t>
                      </a:r>
                    </a:p>
                  </a:txBody>
                  <a:tcPr>
                    <a:lnT w="12700" cap="flat" cmpd="sng" algn="ctr">
                      <a:solidFill>
                        <a:schemeClr val="tx1"/>
                      </a:solidFill>
                      <a:prstDash val="solid"/>
                      <a:round/>
                      <a:headEnd type="none" w="med" len="med"/>
                      <a:tailEnd type="none" w="med" len="med"/>
                    </a:lnT>
                  </a:tcPr>
                </a:tc>
                <a:tc>
                  <a:txBody>
                    <a:bodyPr/>
                    <a:lstStyle/>
                    <a:p>
                      <a:endParaRPr lang="en-US" sz="2000" dirty="0"/>
                    </a:p>
                  </a:txBody>
                  <a:tcPr>
                    <a:lnT w="12700" cap="flat" cmpd="sng" algn="ctr">
                      <a:solidFill>
                        <a:schemeClr val="tx1"/>
                      </a:solidFill>
                      <a:prstDash val="solid"/>
                      <a:round/>
                      <a:headEnd type="none" w="med" len="med"/>
                      <a:tailEnd type="none" w="med" len="med"/>
                    </a:lnT>
                  </a:tcPr>
                </a:tc>
                <a:tc>
                  <a:txBody>
                    <a:bodyPr/>
                    <a:lstStyle/>
                    <a:p>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a:t>3</a:t>
                      </a:r>
                    </a:p>
                  </a:txBody>
                  <a:tcPr>
                    <a:lnT w="12700" cap="flat" cmpd="sng" algn="ctr">
                      <a:solidFill>
                        <a:schemeClr val="tx1"/>
                      </a:solidFill>
                      <a:prstDash val="solid"/>
                      <a:round/>
                      <a:headEnd type="none" w="med" len="med"/>
                      <a:tailEnd type="none" w="med" len="med"/>
                    </a:lnT>
                  </a:tcPr>
                </a:tc>
                <a:tc>
                  <a:txBody>
                    <a:bodyPr/>
                    <a:lstStyle/>
                    <a:p>
                      <a:r>
                        <a:rPr lang="en-US" sz="2000" dirty="0"/>
                        <a:t>3</a:t>
                      </a:r>
                    </a:p>
                  </a:txBody>
                  <a:tcPr>
                    <a:lnT w="12700" cap="flat" cmpd="sng" algn="ctr">
                      <a:solidFill>
                        <a:schemeClr val="tx1"/>
                      </a:solidFill>
                      <a:prstDash val="solid"/>
                      <a:round/>
                      <a:headEnd type="none" w="med" len="med"/>
                      <a:tailEnd type="none" w="med" len="med"/>
                    </a:lnT>
                  </a:tcPr>
                </a:tc>
                <a:tc>
                  <a:txBody>
                    <a:bodyPr/>
                    <a:lstStyle/>
                    <a:p>
                      <a:r>
                        <a:rPr lang="en-US" sz="2000" dirty="0"/>
                        <a:t>2</a:t>
                      </a:r>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r h="334191">
                <a:tc>
                  <a:txBody>
                    <a:bodyPr/>
                    <a:lstStyle/>
                    <a:p>
                      <a:pPr marL="0" algn="l" rtl="0" eaLnBrk="1" latinLnBrk="0" hangingPunct="1"/>
                      <a:r>
                        <a:rPr kumimoji="0" lang="en-US" sz="2000" kern="1200" dirty="0">
                          <a:solidFill>
                            <a:schemeClr val="tx1"/>
                          </a:solidFill>
                          <a:latin typeface="+mn-lt"/>
                          <a:ea typeface="+mn-ea"/>
                          <a:cs typeface="+mn-cs"/>
                        </a:rPr>
                        <a:t>P1</a:t>
                      </a:r>
                    </a:p>
                  </a:txBody>
                  <a:tcPr>
                    <a:noFill/>
                  </a:tcPr>
                </a:tc>
                <a:tc>
                  <a:txBody>
                    <a:bodyPr/>
                    <a:lstStyle/>
                    <a:p>
                      <a:pPr marL="0" algn="l" rtl="0" eaLnBrk="1" latinLnBrk="0" hangingPunct="1"/>
                      <a:r>
                        <a:rPr kumimoji="0" lang="en-US" sz="2000" kern="1200" dirty="0">
                          <a:solidFill>
                            <a:schemeClr val="tx1"/>
                          </a:solidFill>
                          <a:latin typeface="+mn-lt"/>
                          <a:ea typeface="+mn-ea"/>
                          <a:cs typeface="+mn-cs"/>
                        </a:rPr>
                        <a:t>2</a:t>
                      </a:r>
                    </a:p>
                  </a:txBody>
                  <a:tcPr>
                    <a:noFill/>
                  </a:tcPr>
                </a:tc>
                <a:tc>
                  <a:txBody>
                    <a:bodyPr/>
                    <a:lstStyle/>
                    <a:p>
                      <a:pPr marL="0" algn="l" rtl="0" eaLnBrk="1" latinLnBrk="0" hangingPunct="1"/>
                      <a:r>
                        <a:rPr kumimoji="0" lang="en-US" sz="2000" kern="1200" dirty="0">
                          <a:solidFill>
                            <a:schemeClr val="tx1"/>
                          </a:solidFill>
                          <a:latin typeface="+mn-lt"/>
                          <a:ea typeface="+mn-ea"/>
                          <a:cs typeface="+mn-cs"/>
                        </a:rPr>
                        <a:t>0</a:t>
                      </a:r>
                    </a:p>
                  </a:txBody>
                  <a:tcPr>
                    <a:noFill/>
                  </a:tcPr>
                </a:tc>
                <a:tc>
                  <a:txBody>
                    <a:bodyPr/>
                    <a:lstStyle/>
                    <a:p>
                      <a:pPr marL="0" algn="l" defTabSz="457200" rtl="0" eaLnBrk="1" latinLnBrk="0" hangingPunct="1"/>
                      <a:r>
                        <a:rPr kumimoji="0" lang="en-US" sz="2000" kern="1200" dirty="0">
                          <a:solidFill>
                            <a:schemeClr val="tx1"/>
                          </a:solidFill>
                          <a:latin typeface="+mn-lt"/>
                          <a:ea typeface="+mn-ea"/>
                          <a:cs typeface="+mn-cs"/>
                        </a:rPr>
                        <a:t>0</a:t>
                      </a: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r>
                        <a:rPr kumimoji="0" lang="en-US" sz="2000" kern="1200" dirty="0">
                          <a:solidFill>
                            <a:schemeClr val="tx1"/>
                          </a:solidFill>
                          <a:latin typeface="+mn-lt"/>
                          <a:ea typeface="+mn-ea"/>
                          <a:cs typeface="+mn-cs"/>
                        </a:rPr>
                        <a:t>3</a:t>
                      </a:r>
                    </a:p>
                  </a:txBody>
                  <a:tcPr>
                    <a:noFill/>
                  </a:tcPr>
                </a:tc>
                <a:tc>
                  <a:txBody>
                    <a:bodyPr/>
                    <a:lstStyle/>
                    <a:p>
                      <a:pPr marL="0" algn="l" rtl="0" eaLnBrk="1" latinLnBrk="0" hangingPunct="1"/>
                      <a:r>
                        <a:rPr kumimoji="0" lang="en-US" sz="2000" kern="1200" dirty="0">
                          <a:solidFill>
                            <a:schemeClr val="tx1"/>
                          </a:solidFill>
                          <a:latin typeface="+mn-lt"/>
                          <a:ea typeface="+mn-ea"/>
                          <a:cs typeface="+mn-cs"/>
                        </a:rPr>
                        <a:t>2</a:t>
                      </a:r>
                    </a:p>
                  </a:txBody>
                  <a:tcPr>
                    <a:noFill/>
                  </a:tcPr>
                </a:tc>
                <a:tc>
                  <a:txBody>
                    <a:bodyPr/>
                    <a:lstStyle/>
                    <a:p>
                      <a:pPr marL="0" algn="l" rtl="0" eaLnBrk="1" latinLnBrk="0" hangingPunct="1"/>
                      <a:r>
                        <a:rPr kumimoji="0" lang="en-US" sz="2000" kern="1200" dirty="0">
                          <a:solidFill>
                            <a:schemeClr val="tx1"/>
                          </a:solidFill>
                          <a:latin typeface="+mn-lt"/>
                          <a:ea typeface="+mn-ea"/>
                          <a:cs typeface="+mn-cs"/>
                        </a:rPr>
                        <a:t>2</a:t>
                      </a: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extLst>
                  <a:ext uri="{0D108BD9-81ED-4DB2-BD59-A6C34878D82A}">
                    <a16:rowId xmlns="" xmlns:a16="http://schemas.microsoft.com/office/drawing/2014/main" val="10003"/>
                  </a:ext>
                </a:extLst>
              </a:tr>
              <a:tr h="334191">
                <a:tc>
                  <a:txBody>
                    <a:bodyPr/>
                    <a:lstStyle/>
                    <a:p>
                      <a:r>
                        <a:rPr lang="en-US" sz="2000" dirty="0"/>
                        <a:t>P2</a:t>
                      </a:r>
                    </a:p>
                  </a:txBody>
                  <a:tcPr/>
                </a:tc>
                <a:tc>
                  <a:txBody>
                    <a:bodyPr/>
                    <a:lstStyle/>
                    <a:p>
                      <a:r>
                        <a:rPr lang="en-US" sz="2000" dirty="0"/>
                        <a:t>3</a:t>
                      </a:r>
                    </a:p>
                  </a:txBody>
                  <a:tcPr/>
                </a:tc>
                <a:tc>
                  <a:txBody>
                    <a:bodyPr/>
                    <a:lstStyle/>
                    <a:p>
                      <a:r>
                        <a:rPr lang="en-US" sz="2000" dirty="0"/>
                        <a:t>0</a:t>
                      </a:r>
                    </a:p>
                  </a:txBody>
                  <a:tcPr/>
                </a:tc>
                <a:tc>
                  <a:txBody>
                    <a:bodyPr/>
                    <a:lstStyle/>
                    <a:p>
                      <a:r>
                        <a:rPr lang="en-US" sz="2000" dirty="0"/>
                        <a:t>2</a:t>
                      </a:r>
                    </a:p>
                  </a:txBody>
                  <a:tcPr/>
                </a:tc>
                <a:tc>
                  <a:txBody>
                    <a:bodyPr/>
                    <a:lstStyle/>
                    <a:p>
                      <a:endParaRPr lang="en-US" sz="2000" dirty="0"/>
                    </a:p>
                  </a:txBody>
                  <a:tcPr/>
                </a:tc>
                <a:tc>
                  <a:txBody>
                    <a:bodyPr/>
                    <a:lstStyle/>
                    <a:p>
                      <a:r>
                        <a:rPr lang="en-US" sz="2000" dirty="0"/>
                        <a:t>9</a:t>
                      </a:r>
                    </a:p>
                  </a:txBody>
                  <a:tcPr/>
                </a:tc>
                <a:tc>
                  <a:txBody>
                    <a:bodyPr/>
                    <a:lstStyle/>
                    <a:p>
                      <a:r>
                        <a:rPr lang="en-US" sz="2000" dirty="0"/>
                        <a:t>0</a:t>
                      </a:r>
                    </a:p>
                  </a:txBody>
                  <a:tcPr/>
                </a:tc>
                <a:tc>
                  <a:txBody>
                    <a:bodyPr/>
                    <a:lstStyle/>
                    <a:p>
                      <a:r>
                        <a:rPr lang="en-US" sz="2000" dirty="0"/>
                        <a:t>2</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a:p>
                  </a:txBody>
                  <a:tcPr/>
                </a:tc>
                <a:extLst>
                  <a:ext uri="{0D108BD9-81ED-4DB2-BD59-A6C34878D82A}">
                    <a16:rowId xmlns="" xmlns:a16="http://schemas.microsoft.com/office/drawing/2014/main" val="10004"/>
                  </a:ext>
                </a:extLst>
              </a:tr>
              <a:tr h="334191">
                <a:tc>
                  <a:txBody>
                    <a:bodyPr/>
                    <a:lstStyle/>
                    <a:p>
                      <a:r>
                        <a:rPr lang="en-US" sz="2000" dirty="0"/>
                        <a:t>P3</a:t>
                      </a:r>
                    </a:p>
                  </a:txBody>
                  <a:tcPr/>
                </a:tc>
                <a:tc>
                  <a:txBody>
                    <a:bodyPr/>
                    <a:lstStyle/>
                    <a:p>
                      <a:r>
                        <a:rPr lang="en-US" sz="2000" dirty="0"/>
                        <a:t>2</a:t>
                      </a:r>
                    </a:p>
                  </a:txBody>
                  <a:tcPr/>
                </a:tc>
                <a:tc>
                  <a:txBody>
                    <a:bodyPr/>
                    <a:lstStyle/>
                    <a:p>
                      <a:r>
                        <a:rPr lang="en-US" sz="2000" dirty="0"/>
                        <a:t>1</a:t>
                      </a:r>
                    </a:p>
                  </a:txBody>
                  <a:tcPr/>
                </a:tc>
                <a:tc>
                  <a:txBody>
                    <a:bodyPr/>
                    <a:lstStyle/>
                    <a:p>
                      <a:r>
                        <a:rPr lang="en-US" sz="2000" dirty="0"/>
                        <a:t>1</a:t>
                      </a:r>
                    </a:p>
                  </a:txBody>
                  <a:tcPr/>
                </a:tc>
                <a:tc>
                  <a:txBody>
                    <a:bodyPr/>
                    <a:lstStyle/>
                    <a:p>
                      <a:endParaRPr lang="en-US" sz="2000" dirty="0"/>
                    </a:p>
                  </a:txBody>
                  <a:tcPr/>
                </a:tc>
                <a:tc>
                  <a:txBody>
                    <a:bodyPr/>
                    <a:lstStyle/>
                    <a:p>
                      <a:r>
                        <a:rPr lang="en-US" sz="2000" dirty="0"/>
                        <a:t>2</a:t>
                      </a:r>
                    </a:p>
                  </a:txBody>
                  <a:tcPr/>
                </a:tc>
                <a:tc>
                  <a:txBody>
                    <a:bodyPr/>
                    <a:lstStyle/>
                    <a:p>
                      <a:r>
                        <a:rPr lang="en-US" sz="2000" dirty="0"/>
                        <a:t>2</a:t>
                      </a:r>
                    </a:p>
                  </a:txBody>
                  <a:tcPr/>
                </a:tc>
                <a:tc>
                  <a:txBody>
                    <a:bodyPr/>
                    <a:lstStyle/>
                    <a:p>
                      <a:r>
                        <a:rPr lang="en-US" sz="2000" dirty="0"/>
                        <a:t>2</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 xmlns:a16="http://schemas.microsoft.com/office/drawing/2014/main" val="10005"/>
                  </a:ext>
                </a:extLst>
              </a:tr>
              <a:tr h="334191">
                <a:tc>
                  <a:txBody>
                    <a:bodyPr/>
                    <a:lstStyle/>
                    <a:p>
                      <a:r>
                        <a:rPr lang="en-US" sz="2000" dirty="0"/>
                        <a:t>P4</a:t>
                      </a:r>
                    </a:p>
                  </a:txBody>
                  <a:tcPr/>
                </a:tc>
                <a:tc>
                  <a:txBody>
                    <a:bodyPr/>
                    <a:lstStyle/>
                    <a:p>
                      <a:r>
                        <a:rPr lang="en-US" sz="2000" dirty="0"/>
                        <a:t>0</a:t>
                      </a:r>
                    </a:p>
                  </a:txBody>
                  <a:tcPr/>
                </a:tc>
                <a:tc>
                  <a:txBody>
                    <a:bodyPr/>
                    <a:lstStyle/>
                    <a:p>
                      <a:r>
                        <a:rPr lang="en-US" sz="2000" dirty="0"/>
                        <a:t>0</a:t>
                      </a:r>
                    </a:p>
                  </a:txBody>
                  <a:tcPr/>
                </a:tc>
                <a:tc>
                  <a:txBody>
                    <a:bodyPr/>
                    <a:lstStyle/>
                    <a:p>
                      <a:r>
                        <a:rPr lang="en-US" sz="2000" dirty="0"/>
                        <a:t>2</a:t>
                      </a:r>
                    </a:p>
                  </a:txBody>
                  <a:tcPr/>
                </a:tc>
                <a:tc>
                  <a:txBody>
                    <a:bodyPr/>
                    <a:lstStyle/>
                    <a:p>
                      <a:endParaRPr lang="en-US" sz="2000" dirty="0"/>
                    </a:p>
                  </a:txBody>
                  <a:tcPr/>
                </a:tc>
                <a:tc>
                  <a:txBody>
                    <a:bodyPr/>
                    <a:lstStyle/>
                    <a:p>
                      <a:r>
                        <a:rPr lang="en-US" sz="2000" dirty="0"/>
                        <a:t>4</a:t>
                      </a:r>
                    </a:p>
                  </a:txBody>
                  <a:tcPr/>
                </a:tc>
                <a:tc>
                  <a:txBody>
                    <a:bodyPr/>
                    <a:lstStyle/>
                    <a:p>
                      <a:r>
                        <a:rPr lang="en-US" sz="2000" dirty="0"/>
                        <a:t>3</a:t>
                      </a:r>
                    </a:p>
                  </a:txBody>
                  <a:tcPr/>
                </a:tc>
                <a:tc>
                  <a:txBody>
                    <a:bodyPr/>
                    <a:lstStyle/>
                    <a:p>
                      <a:r>
                        <a:rPr lang="en-US" sz="2000" dirty="0"/>
                        <a:t>3</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187413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85</a:t>
            </a:fld>
            <a:endParaRPr lang="en-US"/>
          </a:p>
        </p:txBody>
      </p:sp>
      <p:sp>
        <p:nvSpPr>
          <p:cNvPr id="5" name="Content Placeholder 4"/>
          <p:cNvSpPr>
            <a:spLocks noGrp="1"/>
          </p:cNvSpPr>
          <p:nvPr>
            <p:ph sz="quarter" idx="1"/>
          </p:nvPr>
        </p:nvSpPr>
        <p:spPr/>
        <p:txBody>
          <a:bodyPr/>
          <a:lstStyle/>
          <a:p>
            <a:pPr fontAlgn="base"/>
            <a:r>
              <a:rPr lang="en-US" dirty="0" smtClean="0"/>
              <a:t>Q1: What </a:t>
            </a:r>
            <a:r>
              <a:rPr lang="en-US" dirty="0"/>
              <a:t>will be the content of the </a:t>
            </a:r>
            <a:r>
              <a:rPr lang="en-US" b="1" dirty="0"/>
              <a:t>Need matrix</a:t>
            </a:r>
            <a:r>
              <a:rPr lang="en-US" dirty="0"/>
              <a:t>?</a:t>
            </a:r>
          </a:p>
          <a:p>
            <a:pPr lvl="1" fontAlgn="base"/>
            <a:r>
              <a:rPr lang="en-US" b="1" dirty="0"/>
              <a:t>Need [</a:t>
            </a:r>
            <a:r>
              <a:rPr lang="en-US" b="1" dirty="0" err="1"/>
              <a:t>i</a:t>
            </a:r>
            <a:r>
              <a:rPr lang="en-US" b="1" dirty="0"/>
              <a:t>, j] = Max [</a:t>
            </a:r>
            <a:r>
              <a:rPr lang="en-US" b="1" dirty="0" err="1"/>
              <a:t>i</a:t>
            </a:r>
            <a:r>
              <a:rPr lang="en-US" b="1" dirty="0"/>
              <a:t>, j] – Allocation [</a:t>
            </a:r>
            <a:r>
              <a:rPr lang="en-US" b="1" dirty="0" err="1"/>
              <a:t>i</a:t>
            </a:r>
            <a:r>
              <a:rPr lang="en-US" b="1" dirty="0"/>
              <a:t>, j]</a:t>
            </a:r>
            <a:br>
              <a:rPr lang="en-US" b="1" dirty="0"/>
            </a:br>
            <a:r>
              <a:rPr lang="en-US" dirty="0"/>
              <a:t>So, the content of Need Matrix is: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15912791"/>
              </p:ext>
            </p:extLst>
          </p:nvPr>
        </p:nvGraphicFramePr>
        <p:xfrm>
          <a:off x="2124624" y="3048000"/>
          <a:ext cx="5129448" cy="3200400"/>
        </p:xfrm>
        <a:graphic>
          <a:graphicData uri="http://schemas.openxmlformats.org/drawingml/2006/table">
            <a:tbl>
              <a:tblPr firstRow="1">
                <a:tableStyleId>{9D7B26C5-4107-4FEC-AEDC-1716B250A1EF}</a:tableStyleId>
              </a:tblPr>
              <a:tblGrid>
                <a:gridCol w="1333683">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4"/>
                    </a:ext>
                  </a:extLst>
                </a:gridCol>
                <a:gridCol w="394901">
                  <a:extLst>
                    <a:ext uri="{9D8B030D-6E8A-4147-A177-3AD203B41FA5}">
                      <a16:colId xmlns="" xmlns:a16="http://schemas.microsoft.com/office/drawing/2014/main" val="20005"/>
                    </a:ext>
                  </a:extLst>
                </a:gridCol>
                <a:gridCol w="493626">
                  <a:extLst>
                    <a:ext uri="{9D8B030D-6E8A-4147-A177-3AD203B41FA5}">
                      <a16:colId xmlns="" xmlns:a16="http://schemas.microsoft.com/office/drawing/2014/main" val="20006"/>
                    </a:ext>
                  </a:extLst>
                </a:gridCol>
                <a:gridCol w="504407">
                  <a:extLst>
                    <a:ext uri="{9D8B030D-6E8A-4147-A177-3AD203B41FA5}">
                      <a16:colId xmlns="" xmlns:a16="http://schemas.microsoft.com/office/drawing/2014/main" val="20007"/>
                    </a:ext>
                  </a:extLst>
                </a:gridCol>
                <a:gridCol w="285395">
                  <a:extLst>
                    <a:ext uri="{9D8B030D-6E8A-4147-A177-3AD203B41FA5}">
                      <a16:colId xmlns="" xmlns:a16="http://schemas.microsoft.com/office/drawing/2014/main" val="20008"/>
                    </a:ext>
                  </a:extLst>
                </a:gridCol>
                <a:gridCol w="232756">
                  <a:extLst>
                    <a:ext uri="{9D8B030D-6E8A-4147-A177-3AD203B41FA5}">
                      <a16:colId xmlns="" xmlns:a16="http://schemas.microsoft.com/office/drawing/2014/main" val="20012"/>
                    </a:ext>
                  </a:extLst>
                </a:gridCol>
                <a:gridCol w="590423">
                  <a:extLst>
                    <a:ext uri="{9D8B030D-6E8A-4147-A177-3AD203B41FA5}">
                      <a16:colId xmlns="" xmlns:a16="http://schemas.microsoft.com/office/drawing/2014/main" val="20013"/>
                    </a:ext>
                  </a:extLst>
                </a:gridCol>
                <a:gridCol w="542605">
                  <a:extLst>
                    <a:ext uri="{9D8B030D-6E8A-4147-A177-3AD203B41FA5}">
                      <a16:colId xmlns="" xmlns:a16="http://schemas.microsoft.com/office/drawing/2014/main" val="20014"/>
                    </a:ext>
                  </a:extLst>
                </a:gridCol>
                <a:gridCol w="543372">
                  <a:extLst>
                    <a:ext uri="{9D8B030D-6E8A-4147-A177-3AD203B41FA5}">
                      <a16:colId xmlns="" xmlns:a16="http://schemas.microsoft.com/office/drawing/2014/main" val="20015"/>
                    </a:ext>
                  </a:extLst>
                </a:gridCol>
              </a:tblGrid>
              <a:tr h="457200">
                <a:tc rowSpan="2">
                  <a:txBody>
                    <a:bodyPr/>
                    <a:lstStyle/>
                    <a:p>
                      <a:r>
                        <a:rPr lang="en-US" sz="2400" dirty="0"/>
                        <a:t>Process</a:t>
                      </a:r>
                    </a:p>
                  </a:txBody>
                  <a:tcPr/>
                </a:tc>
                <a:tc>
                  <a:txBody>
                    <a:bodyPr/>
                    <a:lstStyle/>
                    <a:p>
                      <a:endParaRPr lang="en-US" sz="2400" dirty="0"/>
                    </a:p>
                  </a:txBody>
                  <a:tcPr/>
                </a:tc>
                <a:tc gridSpan="3">
                  <a:txBody>
                    <a:bodyPr/>
                    <a:lstStyle/>
                    <a:p>
                      <a:r>
                        <a:rPr lang="en-US" sz="2400" dirty="0"/>
                        <a:t>Need</a:t>
                      </a:r>
                    </a:p>
                  </a:txBody>
                  <a:tcPr/>
                </a:tc>
                <a:tc hMerge="1">
                  <a:txBody>
                    <a:bodyPr/>
                    <a:lstStyle/>
                    <a:p>
                      <a:endParaRPr lang="en-US"/>
                    </a:p>
                  </a:txBody>
                  <a:tcPr/>
                </a:tc>
                <a:tc hMerge="1">
                  <a:txBody>
                    <a:bodyPr/>
                    <a:lstStyle/>
                    <a:p>
                      <a:endParaRPr lang="en-US"/>
                    </a:p>
                  </a:txBody>
                  <a:tcPr/>
                </a:tc>
                <a:tc>
                  <a:txBody>
                    <a:bodyPr/>
                    <a:lstStyle/>
                    <a:p>
                      <a:endParaRPr lang="en-US" sz="2400" dirty="0"/>
                    </a:p>
                  </a:txBody>
                  <a:tcPr/>
                </a:tc>
                <a:tc>
                  <a:txBody>
                    <a:bodyPr/>
                    <a:lstStyle/>
                    <a:p>
                      <a:endParaRPr lang="en-US" sz="2400" dirty="0"/>
                    </a:p>
                  </a:txBody>
                  <a:tcPr/>
                </a:tc>
                <a:tc gridSpan="3">
                  <a:txBody>
                    <a:bodyPr/>
                    <a:lstStyle/>
                    <a:p>
                      <a:r>
                        <a:rPr lang="en-US" sz="2400" dirty="0"/>
                        <a:t>Available</a:t>
                      </a:r>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419046">
                <a:tc vMerge="1">
                  <a:txBody>
                    <a:bodyPr/>
                    <a:lstStyle/>
                    <a:p>
                      <a:endParaRPr lang="en-US"/>
                    </a:p>
                  </a:txBody>
                  <a:tcPr/>
                </a:tc>
                <a:tc>
                  <a:txBody>
                    <a:bodyPr/>
                    <a:lstStyle/>
                    <a:p>
                      <a:endParaRPr lang="en-US" sz="2400" i="1" dirty="0"/>
                    </a:p>
                  </a:txBody>
                  <a:tcPr>
                    <a:lnB w="12700" cap="flat" cmpd="sng" algn="ctr">
                      <a:solidFill>
                        <a:schemeClr val="tx1"/>
                      </a:solidFill>
                      <a:prstDash val="solid"/>
                      <a:round/>
                      <a:headEnd type="none" w="med" len="med"/>
                      <a:tailEnd type="none" w="med" len="med"/>
                    </a:lnB>
                  </a:tcPr>
                </a:tc>
                <a:tc>
                  <a:txBody>
                    <a:bodyPr/>
                    <a:lstStyle/>
                    <a:p>
                      <a:r>
                        <a:rPr lang="en-US" sz="2400" dirty="0"/>
                        <a:t>A</a:t>
                      </a:r>
                    </a:p>
                  </a:txBody>
                  <a:tcPr>
                    <a:lnB w="12700" cap="flat" cmpd="sng" algn="ctr">
                      <a:solidFill>
                        <a:schemeClr val="tx1"/>
                      </a:solidFill>
                      <a:prstDash val="solid"/>
                      <a:round/>
                      <a:headEnd type="none" w="med" len="med"/>
                      <a:tailEnd type="none" w="med" len="med"/>
                    </a:lnB>
                  </a:tcPr>
                </a:tc>
                <a:tc>
                  <a:txBody>
                    <a:bodyPr/>
                    <a:lstStyle/>
                    <a:p>
                      <a:r>
                        <a:rPr lang="en-US" sz="2400" dirty="0"/>
                        <a:t>B</a:t>
                      </a:r>
                    </a:p>
                  </a:txBody>
                  <a:tcPr>
                    <a:lnB w="12700" cap="flat" cmpd="sng" algn="ctr">
                      <a:solidFill>
                        <a:schemeClr val="tx1"/>
                      </a:solidFill>
                      <a:prstDash val="solid"/>
                      <a:round/>
                      <a:headEnd type="none" w="med" len="med"/>
                      <a:tailEnd type="none" w="med" len="med"/>
                    </a:lnB>
                  </a:tcPr>
                </a:tc>
                <a:tc>
                  <a:txBody>
                    <a:bodyPr/>
                    <a:lstStyle/>
                    <a:p>
                      <a:r>
                        <a:rPr lang="en-US" sz="2400" dirty="0"/>
                        <a:t>C</a:t>
                      </a:r>
                    </a:p>
                  </a:txBody>
                  <a:tcPr>
                    <a:lnB w="12700" cap="flat" cmpd="sng" algn="ctr">
                      <a:solidFill>
                        <a:schemeClr val="tx1"/>
                      </a:solidFill>
                      <a:prstDash val="solid"/>
                      <a:round/>
                      <a:headEnd type="none" w="med" len="med"/>
                      <a:tailEnd type="none" w="med" len="med"/>
                    </a:lnB>
                  </a:tcPr>
                </a:tc>
                <a:tc>
                  <a:txBody>
                    <a:bodyPr/>
                    <a:lstStyle/>
                    <a:p>
                      <a:endParaRPr lang="en-US" sz="2400" dirty="0"/>
                    </a:p>
                  </a:txBody>
                  <a:tcPr>
                    <a:lnB w="12700" cap="flat" cmpd="sng" algn="ctr">
                      <a:solidFill>
                        <a:schemeClr val="tx1"/>
                      </a:solidFill>
                      <a:prstDash val="solid"/>
                      <a:round/>
                      <a:headEnd type="none" w="med" len="med"/>
                      <a:tailEnd type="none" w="med" len="med"/>
                    </a:lnB>
                  </a:tcPr>
                </a:tc>
                <a:tc>
                  <a:txBody>
                    <a:bodyPr/>
                    <a:lstStyle/>
                    <a:p>
                      <a:endParaRPr lang="en-US" sz="2400" dirty="0"/>
                    </a:p>
                  </a:txBody>
                  <a:tcPr>
                    <a:lnB w="12700" cap="flat" cmpd="sng" algn="ctr">
                      <a:solidFill>
                        <a:schemeClr val="tx1"/>
                      </a:solidFill>
                      <a:prstDash val="solid"/>
                      <a:round/>
                      <a:headEnd type="none" w="med" len="med"/>
                      <a:tailEnd type="none" w="med" len="med"/>
                    </a:lnB>
                  </a:tcPr>
                </a:tc>
                <a:tc>
                  <a:txBody>
                    <a:bodyPr/>
                    <a:lstStyle/>
                    <a:p>
                      <a:r>
                        <a:rPr lang="en-US" sz="2400" dirty="0"/>
                        <a:t>A</a:t>
                      </a:r>
                    </a:p>
                  </a:txBody>
                  <a:tcPr>
                    <a:lnB w="12700" cap="flat" cmpd="sng" algn="ctr">
                      <a:solidFill>
                        <a:schemeClr val="tx1"/>
                      </a:solidFill>
                      <a:prstDash val="solid"/>
                      <a:round/>
                      <a:headEnd type="none" w="med" len="med"/>
                      <a:tailEnd type="none" w="med" len="med"/>
                    </a:lnB>
                  </a:tcPr>
                </a:tc>
                <a:tc>
                  <a:txBody>
                    <a:bodyPr/>
                    <a:lstStyle/>
                    <a:p>
                      <a:r>
                        <a:rPr lang="en-US" sz="2400" dirty="0"/>
                        <a:t>B</a:t>
                      </a:r>
                    </a:p>
                  </a:txBody>
                  <a:tcPr>
                    <a:lnB w="12700" cap="flat" cmpd="sng" algn="ctr">
                      <a:solidFill>
                        <a:schemeClr val="tx1"/>
                      </a:solidFill>
                      <a:prstDash val="solid"/>
                      <a:round/>
                      <a:headEnd type="none" w="med" len="med"/>
                      <a:tailEnd type="none" w="med" len="med"/>
                    </a:lnB>
                  </a:tcPr>
                </a:tc>
                <a:tc>
                  <a:txBody>
                    <a:bodyPr/>
                    <a:lstStyle/>
                    <a:p>
                      <a:r>
                        <a:rPr lang="en-US" sz="2400" dirty="0"/>
                        <a:t>C</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19046">
                <a:tc>
                  <a:txBody>
                    <a:bodyPr/>
                    <a:lstStyle/>
                    <a:p>
                      <a:r>
                        <a:rPr lang="en-US" sz="2400" dirty="0"/>
                        <a:t>P0</a:t>
                      </a:r>
                    </a:p>
                  </a:txBody>
                  <a:tcPr/>
                </a:tc>
                <a:tc>
                  <a:txBody>
                    <a:bodyPr/>
                    <a:lstStyle/>
                    <a:p>
                      <a:endParaRPr lang="en-US" sz="2400" dirty="0"/>
                    </a:p>
                  </a:txBody>
                  <a:tcPr>
                    <a:lnT w="12700" cap="flat" cmpd="sng" algn="ctr">
                      <a:solidFill>
                        <a:schemeClr val="tx1"/>
                      </a:solidFill>
                      <a:prstDash val="solid"/>
                      <a:round/>
                      <a:headEnd type="none" w="med" len="med"/>
                      <a:tailEnd type="none" w="med" len="med"/>
                    </a:lnT>
                  </a:tcPr>
                </a:tc>
                <a:tc>
                  <a:txBody>
                    <a:bodyPr/>
                    <a:lstStyle/>
                    <a:p>
                      <a:r>
                        <a:rPr lang="en-US" sz="2400" dirty="0"/>
                        <a:t>7</a:t>
                      </a:r>
                    </a:p>
                  </a:txBody>
                  <a:tcPr>
                    <a:lnT w="12700" cap="flat" cmpd="sng" algn="ctr">
                      <a:solidFill>
                        <a:schemeClr val="tx1"/>
                      </a:solidFill>
                      <a:prstDash val="solid"/>
                      <a:round/>
                      <a:headEnd type="none" w="med" len="med"/>
                      <a:tailEnd type="none" w="med" len="med"/>
                    </a:lnT>
                  </a:tcPr>
                </a:tc>
                <a:tc>
                  <a:txBody>
                    <a:bodyPr/>
                    <a:lstStyle/>
                    <a:p>
                      <a:r>
                        <a:rPr lang="en-US" sz="2400" dirty="0"/>
                        <a:t>4</a:t>
                      </a:r>
                    </a:p>
                  </a:txBody>
                  <a:tcPr>
                    <a:lnT w="12700" cap="flat" cmpd="sng" algn="ctr">
                      <a:solidFill>
                        <a:schemeClr val="tx1"/>
                      </a:solidFill>
                      <a:prstDash val="solid"/>
                      <a:round/>
                      <a:headEnd type="none" w="med" len="med"/>
                      <a:tailEnd type="none" w="med" len="med"/>
                    </a:lnT>
                  </a:tcPr>
                </a:tc>
                <a:tc>
                  <a:txBody>
                    <a:bodyPr/>
                    <a:lstStyle/>
                    <a:p>
                      <a:r>
                        <a:rPr lang="en-US" sz="2400" dirty="0"/>
                        <a:t>3</a:t>
                      </a:r>
                    </a:p>
                  </a:txBody>
                  <a:tcPr>
                    <a:lnT w="12700" cap="flat" cmpd="sng" algn="ctr">
                      <a:solidFill>
                        <a:schemeClr val="tx1"/>
                      </a:solidFill>
                      <a:prstDash val="solid"/>
                      <a:round/>
                      <a:headEnd type="none" w="med" len="med"/>
                      <a:tailEnd type="none" w="med" len="med"/>
                    </a:lnT>
                  </a:tcPr>
                </a:tc>
                <a:tc>
                  <a:txBody>
                    <a:bodyPr/>
                    <a:lstStyle/>
                    <a:p>
                      <a:endParaRPr lang="en-US" sz="2400" dirty="0"/>
                    </a:p>
                  </a:txBody>
                  <a:tcPr>
                    <a:lnT w="12700" cap="flat" cmpd="sng" algn="ctr">
                      <a:solidFill>
                        <a:schemeClr val="tx1"/>
                      </a:solidFill>
                      <a:prstDash val="solid"/>
                      <a:round/>
                      <a:headEnd type="none" w="med" len="med"/>
                      <a:tailEnd type="none" w="med" len="med"/>
                    </a:lnT>
                  </a:tcPr>
                </a:tc>
                <a:tc>
                  <a:txBody>
                    <a:bodyPr/>
                    <a:lstStyle/>
                    <a:p>
                      <a:endParaRPr lang="en-US" sz="2400" dirty="0"/>
                    </a:p>
                  </a:txBody>
                  <a:tcPr>
                    <a:lnT w="12700" cap="flat" cmpd="sng" algn="ctr">
                      <a:solidFill>
                        <a:schemeClr val="tx1"/>
                      </a:solidFill>
                      <a:prstDash val="solid"/>
                      <a:round/>
                      <a:headEnd type="none" w="med" len="med"/>
                      <a:tailEnd type="none" w="med" len="med"/>
                    </a:lnT>
                  </a:tcPr>
                </a:tc>
                <a:tc>
                  <a:txBody>
                    <a:bodyPr/>
                    <a:lstStyle/>
                    <a:p>
                      <a:r>
                        <a:rPr lang="en-US" sz="2400" dirty="0"/>
                        <a:t>3</a:t>
                      </a:r>
                    </a:p>
                  </a:txBody>
                  <a:tcPr>
                    <a:lnT w="12700" cap="flat" cmpd="sng" algn="ctr">
                      <a:solidFill>
                        <a:schemeClr val="tx1"/>
                      </a:solidFill>
                      <a:prstDash val="solid"/>
                      <a:round/>
                      <a:headEnd type="none" w="med" len="med"/>
                      <a:tailEnd type="none" w="med" len="med"/>
                    </a:lnT>
                  </a:tcPr>
                </a:tc>
                <a:tc>
                  <a:txBody>
                    <a:bodyPr/>
                    <a:lstStyle/>
                    <a:p>
                      <a:r>
                        <a:rPr lang="en-US" sz="2400" dirty="0"/>
                        <a:t>3</a:t>
                      </a:r>
                    </a:p>
                  </a:txBody>
                  <a:tcPr>
                    <a:lnT w="12700" cap="flat" cmpd="sng" algn="ctr">
                      <a:solidFill>
                        <a:schemeClr val="tx1"/>
                      </a:solidFill>
                      <a:prstDash val="solid"/>
                      <a:round/>
                      <a:headEnd type="none" w="med" len="med"/>
                      <a:tailEnd type="none" w="med" len="med"/>
                    </a:lnT>
                  </a:tcPr>
                </a:tc>
                <a:tc>
                  <a:txBody>
                    <a:bodyPr/>
                    <a:lstStyle/>
                    <a:p>
                      <a:r>
                        <a:rPr lang="en-US" sz="2400" dirty="0"/>
                        <a:t>2</a:t>
                      </a:r>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r h="419046">
                <a:tc>
                  <a:txBody>
                    <a:bodyPr/>
                    <a:lstStyle/>
                    <a:p>
                      <a:r>
                        <a:rPr lang="en-US" sz="2400" dirty="0">
                          <a:solidFill>
                            <a:schemeClr val="tx1"/>
                          </a:solidFill>
                        </a:rPr>
                        <a:t>P1</a:t>
                      </a:r>
                    </a:p>
                  </a:txBody>
                  <a:tcPr>
                    <a:noFill/>
                  </a:tcPr>
                </a:tc>
                <a:tc>
                  <a:txBody>
                    <a:bodyPr/>
                    <a:lstStyle/>
                    <a:p>
                      <a:endParaRPr lang="en-US" sz="2400" dirty="0">
                        <a:solidFill>
                          <a:schemeClr val="tx1"/>
                        </a:solidFill>
                      </a:endParaRPr>
                    </a:p>
                  </a:txBody>
                  <a:tcPr>
                    <a:noFill/>
                  </a:tcPr>
                </a:tc>
                <a:tc>
                  <a:txBody>
                    <a:bodyPr/>
                    <a:lstStyle/>
                    <a:p>
                      <a:r>
                        <a:rPr lang="en-US" sz="2400" dirty="0">
                          <a:solidFill>
                            <a:schemeClr val="tx1"/>
                          </a:solidFill>
                        </a:rPr>
                        <a:t>1</a:t>
                      </a:r>
                    </a:p>
                  </a:txBody>
                  <a:tcPr>
                    <a:noFill/>
                  </a:tcPr>
                </a:tc>
                <a:tc>
                  <a:txBody>
                    <a:bodyPr/>
                    <a:lstStyle/>
                    <a:p>
                      <a:r>
                        <a:rPr lang="en-US" sz="2400" dirty="0">
                          <a:solidFill>
                            <a:schemeClr val="tx1"/>
                          </a:solidFill>
                        </a:rPr>
                        <a:t>2</a:t>
                      </a:r>
                    </a:p>
                  </a:txBody>
                  <a:tcPr>
                    <a:noFill/>
                  </a:tcPr>
                </a:tc>
                <a:tc>
                  <a:txBody>
                    <a:bodyPr/>
                    <a:lstStyle/>
                    <a:p>
                      <a:r>
                        <a:rPr lang="en-US" sz="2400" dirty="0">
                          <a:solidFill>
                            <a:schemeClr val="tx1"/>
                          </a:solidFill>
                        </a:rPr>
                        <a:t>2</a:t>
                      </a:r>
                    </a:p>
                  </a:txBody>
                  <a:tcPr>
                    <a:noFill/>
                  </a:tcPr>
                </a:tc>
                <a:tc>
                  <a:txBody>
                    <a:bodyPr/>
                    <a:lstStyle/>
                    <a:p>
                      <a:endParaRPr lang="en-US" sz="2400" dirty="0">
                        <a:solidFill>
                          <a:schemeClr val="tx1"/>
                        </a:solidFill>
                      </a:endParaRPr>
                    </a:p>
                  </a:txBody>
                  <a:tcPr>
                    <a:noFill/>
                  </a:tcPr>
                </a:tc>
                <a:tc>
                  <a:txBody>
                    <a:bodyPr/>
                    <a:lstStyle/>
                    <a:p>
                      <a:endParaRPr lang="en-US" sz="2400" dirty="0">
                        <a:solidFill>
                          <a:schemeClr val="tx1"/>
                        </a:solidFill>
                      </a:endParaRPr>
                    </a:p>
                  </a:txBody>
                  <a:tcPr>
                    <a:noFill/>
                  </a:tcPr>
                </a:tc>
                <a:tc>
                  <a:txBody>
                    <a:bodyPr/>
                    <a:lstStyle/>
                    <a:p>
                      <a:endParaRPr lang="en-US" sz="2400" dirty="0">
                        <a:solidFill>
                          <a:schemeClr val="tx1"/>
                        </a:solidFill>
                      </a:endParaRPr>
                    </a:p>
                  </a:txBody>
                  <a:tcPr>
                    <a:noFill/>
                  </a:tcPr>
                </a:tc>
                <a:tc>
                  <a:txBody>
                    <a:bodyPr/>
                    <a:lstStyle/>
                    <a:p>
                      <a:endParaRPr lang="en-US" sz="2400" dirty="0">
                        <a:solidFill>
                          <a:schemeClr val="tx1"/>
                        </a:solidFill>
                      </a:endParaRPr>
                    </a:p>
                  </a:txBody>
                  <a:tcPr>
                    <a:noFill/>
                  </a:tcPr>
                </a:tc>
                <a:tc>
                  <a:txBody>
                    <a:bodyPr/>
                    <a:lstStyle/>
                    <a:p>
                      <a:endParaRPr lang="en-US" sz="2400" dirty="0">
                        <a:solidFill>
                          <a:schemeClr val="tx1"/>
                        </a:solidFill>
                      </a:endParaRPr>
                    </a:p>
                  </a:txBody>
                  <a:tcPr>
                    <a:noFill/>
                  </a:tcPr>
                </a:tc>
                <a:extLst>
                  <a:ext uri="{0D108BD9-81ED-4DB2-BD59-A6C34878D82A}">
                    <a16:rowId xmlns="" xmlns:a16="http://schemas.microsoft.com/office/drawing/2014/main" val="10003"/>
                  </a:ext>
                </a:extLst>
              </a:tr>
              <a:tr h="419046">
                <a:tc>
                  <a:txBody>
                    <a:bodyPr/>
                    <a:lstStyle/>
                    <a:p>
                      <a:r>
                        <a:rPr lang="en-US" sz="2400" dirty="0"/>
                        <a:t>P2</a:t>
                      </a:r>
                    </a:p>
                  </a:txBody>
                  <a:tcPr/>
                </a:tc>
                <a:tc>
                  <a:txBody>
                    <a:bodyPr/>
                    <a:lstStyle/>
                    <a:p>
                      <a:endParaRPr lang="en-US" sz="2400" dirty="0"/>
                    </a:p>
                  </a:txBody>
                  <a:tcPr/>
                </a:tc>
                <a:tc>
                  <a:txBody>
                    <a:bodyPr/>
                    <a:lstStyle/>
                    <a:p>
                      <a:r>
                        <a:rPr lang="en-US" sz="2400" dirty="0"/>
                        <a:t>6</a:t>
                      </a:r>
                    </a:p>
                  </a:txBody>
                  <a:tcPr/>
                </a:tc>
                <a:tc>
                  <a:txBody>
                    <a:bodyPr/>
                    <a:lstStyle/>
                    <a:p>
                      <a:r>
                        <a:rPr lang="en-US" sz="2400" dirty="0"/>
                        <a:t>0</a:t>
                      </a:r>
                    </a:p>
                  </a:txBody>
                  <a:tcPr/>
                </a:tc>
                <a:tc>
                  <a:txBody>
                    <a:bodyPr/>
                    <a:lstStyle/>
                    <a:p>
                      <a:r>
                        <a:rPr lang="en-US" sz="2400" dirty="0"/>
                        <a:t>0</a:t>
                      </a:r>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 xmlns:a16="http://schemas.microsoft.com/office/drawing/2014/main" val="10004"/>
                  </a:ext>
                </a:extLst>
              </a:tr>
              <a:tr h="419046">
                <a:tc>
                  <a:txBody>
                    <a:bodyPr/>
                    <a:lstStyle/>
                    <a:p>
                      <a:r>
                        <a:rPr lang="en-US" sz="2400" dirty="0"/>
                        <a:t>P3</a:t>
                      </a:r>
                    </a:p>
                  </a:txBody>
                  <a:tcPr/>
                </a:tc>
                <a:tc>
                  <a:txBody>
                    <a:bodyPr/>
                    <a:lstStyle/>
                    <a:p>
                      <a:endParaRPr lang="en-US" sz="2400" dirty="0"/>
                    </a:p>
                  </a:txBody>
                  <a:tcPr/>
                </a:tc>
                <a:tc>
                  <a:txBody>
                    <a:bodyPr/>
                    <a:lstStyle/>
                    <a:p>
                      <a:r>
                        <a:rPr lang="en-US" sz="2400" dirty="0"/>
                        <a:t>0</a:t>
                      </a:r>
                    </a:p>
                  </a:txBody>
                  <a:tcPr/>
                </a:tc>
                <a:tc>
                  <a:txBody>
                    <a:bodyPr/>
                    <a:lstStyle/>
                    <a:p>
                      <a:r>
                        <a:rPr lang="en-US" sz="2400" dirty="0"/>
                        <a:t>1</a:t>
                      </a:r>
                    </a:p>
                  </a:txBody>
                  <a:tcPr/>
                </a:tc>
                <a:tc>
                  <a:txBody>
                    <a:bodyPr/>
                    <a:lstStyle/>
                    <a:p>
                      <a:r>
                        <a:rPr lang="en-US" sz="2400" dirty="0"/>
                        <a:t>1</a:t>
                      </a:r>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 xmlns:a16="http://schemas.microsoft.com/office/drawing/2014/main" val="10005"/>
                  </a:ext>
                </a:extLst>
              </a:tr>
              <a:tr h="419046">
                <a:tc>
                  <a:txBody>
                    <a:bodyPr/>
                    <a:lstStyle/>
                    <a:p>
                      <a:r>
                        <a:rPr lang="en-US" sz="2400" dirty="0"/>
                        <a:t>P4</a:t>
                      </a:r>
                    </a:p>
                  </a:txBody>
                  <a:tcPr/>
                </a:tc>
                <a:tc>
                  <a:txBody>
                    <a:bodyPr/>
                    <a:lstStyle/>
                    <a:p>
                      <a:endParaRPr lang="en-US" sz="2400" dirty="0"/>
                    </a:p>
                  </a:txBody>
                  <a:tcPr/>
                </a:tc>
                <a:tc>
                  <a:txBody>
                    <a:bodyPr/>
                    <a:lstStyle/>
                    <a:p>
                      <a:r>
                        <a:rPr lang="en-US" sz="2400" dirty="0"/>
                        <a:t>4</a:t>
                      </a:r>
                    </a:p>
                  </a:txBody>
                  <a:tcPr/>
                </a:tc>
                <a:tc>
                  <a:txBody>
                    <a:bodyPr/>
                    <a:lstStyle/>
                    <a:p>
                      <a:r>
                        <a:rPr lang="en-US" sz="2400" dirty="0"/>
                        <a:t>3</a:t>
                      </a:r>
                    </a:p>
                  </a:txBody>
                  <a:tcPr/>
                </a:tc>
                <a:tc>
                  <a:txBody>
                    <a:bodyPr/>
                    <a:lstStyle/>
                    <a:p>
                      <a:r>
                        <a:rPr lang="en-US" sz="2400" dirty="0"/>
                        <a:t>1</a:t>
                      </a:r>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313751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86</a:t>
            </a:fld>
            <a:endParaRPr lang="en-US"/>
          </a:p>
        </p:txBody>
      </p:sp>
      <p:sp>
        <p:nvSpPr>
          <p:cNvPr id="5" name="Content Placeholder 4"/>
          <p:cNvSpPr>
            <a:spLocks noGrp="1"/>
          </p:cNvSpPr>
          <p:nvPr>
            <p:ph sz="quarter" idx="1"/>
          </p:nvPr>
        </p:nvSpPr>
        <p:spPr/>
        <p:txBody>
          <a:bodyPr/>
          <a:lstStyle/>
          <a:p>
            <a:pPr fontAlgn="base"/>
            <a:r>
              <a:rPr lang="en-US" dirty="0" smtClean="0"/>
              <a:t>Q2: Is </a:t>
            </a:r>
            <a:r>
              <a:rPr lang="en-US" dirty="0"/>
              <a:t>the system in a safe state? If Yes, then what is the safe sequence?</a:t>
            </a:r>
          </a:p>
          <a:p>
            <a:pPr lvl="1" fontAlgn="base"/>
            <a:r>
              <a:rPr lang="en-US" b="1" dirty="0"/>
              <a:t>Applying the Safety algorithm </a:t>
            </a:r>
            <a:r>
              <a:rPr lang="en-US" dirty="0"/>
              <a:t>on the given system,</a:t>
            </a:r>
          </a:p>
          <a:p>
            <a:pPr lvl="2" fontAlgn="base">
              <a:tabLst>
                <a:tab pos="2452688" algn="l"/>
                <a:tab pos="3492500" algn="ctr"/>
              </a:tabLst>
            </a:pPr>
            <a:r>
              <a:rPr lang="en-US" altLang="en-US" dirty="0"/>
              <a:t>Find a process whose need is less than available and modify available as available plus allocation</a:t>
            </a:r>
          </a:p>
          <a:p>
            <a:pPr lvl="2" fontAlgn="base">
              <a:tabLst>
                <a:tab pos="2452688" algn="l"/>
                <a:tab pos="3492500" algn="ctr"/>
              </a:tabLst>
            </a:pPr>
            <a:r>
              <a:rPr lang="en-US" altLang="en-US" dirty="0"/>
              <a:t>If succeeded for all </a:t>
            </a:r>
            <a:r>
              <a:rPr lang="en-US" altLang="en-US" dirty="0" smtClean="0"/>
              <a:t>Processes, </a:t>
            </a:r>
            <a:r>
              <a:rPr lang="en-US" altLang="en-US" dirty="0"/>
              <a:t>then it is in </a:t>
            </a:r>
            <a:r>
              <a:rPr lang="en-US" altLang="en-US" b="1" dirty="0"/>
              <a:t>safe sate</a:t>
            </a:r>
          </a:p>
          <a:p>
            <a:pPr lvl="1" fontAlgn="base">
              <a:tabLst>
                <a:tab pos="2452688" algn="l"/>
                <a:tab pos="3492500" algn="ctr"/>
              </a:tabLst>
            </a:pPr>
            <a:r>
              <a:rPr lang="en-US" altLang="en-US" dirty="0"/>
              <a:t>For this particular case, the system is in </a:t>
            </a:r>
            <a:r>
              <a:rPr lang="en-US" altLang="en-US" b="1" dirty="0"/>
              <a:t>a safe state </a:t>
            </a:r>
            <a:r>
              <a:rPr lang="en-US" altLang="en-US" dirty="0"/>
              <a:t>since the sequence &lt; </a:t>
            </a:r>
            <a:r>
              <a:rPr lang="en-US" altLang="en-US" b="1" dirty="0"/>
              <a:t>P1, P3, P4, P2, P0</a:t>
            </a:r>
            <a:r>
              <a:rPr lang="en-US" altLang="en-US" dirty="0"/>
              <a:t>&gt; satisfies safety criteria</a:t>
            </a:r>
          </a:p>
          <a:p>
            <a:pPr lvl="2"/>
            <a:endParaRPr lang="en-US" dirty="0"/>
          </a:p>
        </p:txBody>
      </p:sp>
    </p:spTree>
    <p:extLst>
      <p:ext uri="{BB962C8B-B14F-4D97-AF65-F5344CB8AC3E}">
        <p14:creationId xmlns:p14="http://schemas.microsoft.com/office/powerpoint/2010/main" val="19651185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87</a:t>
            </a:fld>
            <a:endParaRPr lang="en-US"/>
          </a:p>
        </p:txBody>
      </p:sp>
      <p:sp>
        <p:nvSpPr>
          <p:cNvPr id="5" name="Content Placeholder 4"/>
          <p:cNvSpPr>
            <a:spLocks noGrp="1"/>
          </p:cNvSpPr>
          <p:nvPr>
            <p:ph sz="quarter" idx="1"/>
          </p:nvPr>
        </p:nvSpPr>
        <p:spPr/>
        <p:txBody>
          <a:bodyPr/>
          <a:lstStyle/>
          <a:p>
            <a:r>
              <a:rPr lang="en-US" dirty="0" smtClean="0"/>
              <a:t>Q3: What </a:t>
            </a:r>
            <a:r>
              <a:rPr lang="en-US" dirty="0"/>
              <a:t>will happen if process</a:t>
            </a:r>
            <a:r>
              <a:rPr lang="en-US" b="1" dirty="0"/>
              <a:t> P1 requests </a:t>
            </a:r>
            <a:r>
              <a:rPr lang="en-US" altLang="en-US" b="1" dirty="0" smtClean="0"/>
              <a:t>(</a:t>
            </a:r>
            <a:r>
              <a:rPr lang="en-US" altLang="en-US" b="1" dirty="0"/>
              <a:t>1,0,2</a:t>
            </a:r>
            <a:r>
              <a:rPr lang="en-US" altLang="en-US" b="1" dirty="0" smtClean="0"/>
              <a:t>)?</a:t>
            </a:r>
          </a:p>
          <a:p>
            <a:pPr lvl="1"/>
            <a:r>
              <a:rPr lang="en-US" dirty="0" smtClean="0"/>
              <a:t>To decide whether the request is granted we use Resource-Request algorithm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46780037"/>
              </p:ext>
            </p:extLst>
          </p:nvPr>
        </p:nvGraphicFramePr>
        <p:xfrm>
          <a:off x="1743120" y="3505200"/>
          <a:ext cx="6177103" cy="3022838"/>
        </p:xfrm>
        <a:graphic>
          <a:graphicData uri="http://schemas.openxmlformats.org/drawingml/2006/table">
            <a:tbl>
              <a:tblPr firstRow="1">
                <a:tableStyleId>{9D7B26C5-4107-4FEC-AEDC-1716B250A1EF}</a:tableStyleId>
              </a:tblPr>
              <a:tblGrid>
                <a:gridCol w="1272976">
                  <a:extLst>
                    <a:ext uri="{9D8B030D-6E8A-4147-A177-3AD203B41FA5}">
                      <a16:colId xmlns="" xmlns:a16="http://schemas.microsoft.com/office/drawing/2014/main" val="20000"/>
                    </a:ext>
                  </a:extLst>
                </a:gridCol>
                <a:gridCol w="402054">
                  <a:extLst>
                    <a:ext uri="{9D8B030D-6E8A-4147-A177-3AD203B41FA5}">
                      <a16:colId xmlns="" xmlns:a16="http://schemas.microsoft.com/office/drawing/2014/main" val="20001"/>
                    </a:ext>
                  </a:extLst>
                </a:gridCol>
                <a:gridCol w="434183">
                  <a:extLst>
                    <a:ext uri="{9D8B030D-6E8A-4147-A177-3AD203B41FA5}">
                      <a16:colId xmlns="" xmlns:a16="http://schemas.microsoft.com/office/drawing/2014/main" val="20002"/>
                    </a:ext>
                  </a:extLst>
                </a:gridCol>
                <a:gridCol w="435421">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376926">
                  <a:extLst>
                    <a:ext uri="{9D8B030D-6E8A-4147-A177-3AD203B41FA5}">
                      <a16:colId xmlns="" xmlns:a16="http://schemas.microsoft.com/office/drawing/2014/main" val="20005"/>
                    </a:ext>
                  </a:extLst>
                </a:gridCol>
                <a:gridCol w="471157">
                  <a:extLst>
                    <a:ext uri="{9D8B030D-6E8A-4147-A177-3AD203B41FA5}">
                      <a16:colId xmlns="" xmlns:a16="http://schemas.microsoft.com/office/drawing/2014/main" val="20006"/>
                    </a:ext>
                  </a:extLst>
                </a:gridCol>
                <a:gridCol w="481447">
                  <a:extLst>
                    <a:ext uri="{9D8B030D-6E8A-4147-A177-3AD203B41FA5}">
                      <a16:colId xmlns="" xmlns:a16="http://schemas.microsoft.com/office/drawing/2014/main" val="20007"/>
                    </a:ext>
                  </a:extLst>
                </a:gridCol>
                <a:gridCol w="272404">
                  <a:extLst>
                    <a:ext uri="{9D8B030D-6E8A-4147-A177-3AD203B41FA5}">
                      <a16:colId xmlns="" xmlns:a16="http://schemas.microsoft.com/office/drawing/2014/main" val="20008"/>
                    </a:ext>
                  </a:extLst>
                </a:gridCol>
                <a:gridCol w="222161">
                  <a:extLst>
                    <a:ext uri="{9D8B030D-6E8A-4147-A177-3AD203B41FA5}">
                      <a16:colId xmlns="" xmlns:a16="http://schemas.microsoft.com/office/drawing/2014/main" val="20012"/>
                    </a:ext>
                  </a:extLst>
                </a:gridCol>
                <a:gridCol w="563548">
                  <a:extLst>
                    <a:ext uri="{9D8B030D-6E8A-4147-A177-3AD203B41FA5}">
                      <a16:colId xmlns="" xmlns:a16="http://schemas.microsoft.com/office/drawing/2014/main" val="20013"/>
                    </a:ext>
                  </a:extLst>
                </a:gridCol>
                <a:gridCol w="517907">
                  <a:extLst>
                    <a:ext uri="{9D8B030D-6E8A-4147-A177-3AD203B41FA5}">
                      <a16:colId xmlns="" xmlns:a16="http://schemas.microsoft.com/office/drawing/2014/main" val="20014"/>
                    </a:ext>
                  </a:extLst>
                </a:gridCol>
                <a:gridCol w="518639">
                  <a:extLst>
                    <a:ext uri="{9D8B030D-6E8A-4147-A177-3AD203B41FA5}">
                      <a16:colId xmlns="" xmlns:a16="http://schemas.microsoft.com/office/drawing/2014/main" val="20015"/>
                    </a:ext>
                  </a:extLst>
                </a:gridCol>
              </a:tblGrid>
              <a:tr h="431834">
                <a:tc rowSpan="2">
                  <a:txBody>
                    <a:bodyPr/>
                    <a:lstStyle/>
                    <a:p>
                      <a:r>
                        <a:rPr lang="en-US" sz="2000" dirty="0"/>
                        <a:t>Process</a:t>
                      </a:r>
                    </a:p>
                  </a:txBody>
                  <a:tcPr/>
                </a:tc>
                <a:tc gridSpan="3">
                  <a:txBody>
                    <a:bodyPr/>
                    <a:lstStyle/>
                    <a:p>
                      <a:r>
                        <a:rPr lang="en-US" sz="2000" dirty="0" err="1"/>
                        <a:t>Alloc</a:t>
                      </a:r>
                      <a:endParaRPr lang="en-US" sz="2000" dirty="0"/>
                    </a:p>
                  </a:txBody>
                  <a:tcPr/>
                </a:tc>
                <a:tc hMerge="1">
                  <a:txBody>
                    <a:bodyPr/>
                    <a:lstStyle/>
                    <a:p>
                      <a:endParaRPr lang="en-US"/>
                    </a:p>
                  </a:txBody>
                  <a:tcPr/>
                </a:tc>
                <a:tc hMerge="1">
                  <a:txBody>
                    <a:bodyPr/>
                    <a:lstStyle/>
                    <a:p>
                      <a:endParaRPr lang="en-US"/>
                    </a:p>
                  </a:txBody>
                  <a:tcPr/>
                </a:tc>
                <a:tc>
                  <a:txBody>
                    <a:bodyPr/>
                    <a:lstStyle/>
                    <a:p>
                      <a:endParaRPr lang="en-US" sz="2000" dirty="0"/>
                    </a:p>
                  </a:txBody>
                  <a:tcPr/>
                </a:tc>
                <a:tc gridSpan="3">
                  <a:txBody>
                    <a:bodyPr/>
                    <a:lstStyle/>
                    <a:p>
                      <a:r>
                        <a:rPr lang="en-US" sz="2000" dirty="0"/>
                        <a:t>Need</a:t>
                      </a:r>
                    </a:p>
                  </a:txBody>
                  <a:tcPr/>
                </a:tc>
                <a:tc hMerge="1">
                  <a:txBody>
                    <a:bodyPr/>
                    <a:lstStyle/>
                    <a:p>
                      <a:endParaRPr lang="en-US"/>
                    </a:p>
                  </a:txBody>
                  <a:tcPr/>
                </a:tc>
                <a:tc hMerge="1">
                  <a:txBody>
                    <a:bodyPr/>
                    <a:lstStyle/>
                    <a:p>
                      <a:endParaRPr lang="en-US"/>
                    </a:p>
                  </a:txBody>
                  <a:tcPr/>
                </a:tc>
                <a:tc>
                  <a:txBody>
                    <a:bodyPr/>
                    <a:lstStyle/>
                    <a:p>
                      <a:endParaRPr lang="en-US" sz="2000" dirty="0"/>
                    </a:p>
                  </a:txBody>
                  <a:tcPr/>
                </a:tc>
                <a:tc>
                  <a:txBody>
                    <a:bodyPr/>
                    <a:lstStyle/>
                    <a:p>
                      <a:endParaRPr lang="en-US" sz="2000" dirty="0"/>
                    </a:p>
                  </a:txBody>
                  <a:tcPr/>
                </a:tc>
                <a:tc gridSpan="3">
                  <a:txBody>
                    <a:bodyPr/>
                    <a:lstStyle/>
                    <a:p>
                      <a:r>
                        <a:rPr lang="en-US" sz="2000" dirty="0"/>
                        <a:t>Available</a:t>
                      </a:r>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431834">
                <a:tc vMerge="1">
                  <a:txBody>
                    <a:bodyPr/>
                    <a:lstStyle/>
                    <a:p>
                      <a:endParaRPr lang="en-US"/>
                    </a:p>
                  </a:txBody>
                  <a:tcPr/>
                </a:tc>
                <a:tc>
                  <a:txBody>
                    <a:bodyPr/>
                    <a:lstStyle/>
                    <a:p>
                      <a:r>
                        <a:rPr lang="en-US" sz="2000" dirty="0"/>
                        <a:t>A</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tc>
                  <a:txBody>
                    <a:bodyPr/>
                    <a:lstStyle/>
                    <a:p>
                      <a:endParaRPr lang="en-US" sz="2000" i="1" dirty="0"/>
                    </a:p>
                  </a:txBody>
                  <a:tcPr>
                    <a:lnB w="12700" cap="flat" cmpd="sng" algn="ctr">
                      <a:solidFill>
                        <a:schemeClr val="tx1"/>
                      </a:solidFill>
                      <a:prstDash val="solid"/>
                      <a:round/>
                      <a:headEnd type="none" w="med" len="med"/>
                      <a:tailEnd type="none" w="med" len="med"/>
                    </a:lnB>
                  </a:tcPr>
                </a:tc>
                <a:tc>
                  <a:txBody>
                    <a:bodyPr/>
                    <a:lstStyle/>
                    <a:p>
                      <a:r>
                        <a:rPr lang="en-US" sz="2000" dirty="0"/>
                        <a:t>A</a:t>
                      </a:r>
                    </a:p>
                  </a:txBody>
                  <a:tcPr>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r>
                        <a:rPr lang="en-US" sz="2000" dirty="0"/>
                        <a:t>A</a:t>
                      </a:r>
                    </a:p>
                  </a:txBody>
                  <a:tcPr>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31834">
                <a:tc>
                  <a:txBody>
                    <a:bodyPr/>
                    <a:lstStyle/>
                    <a:p>
                      <a:r>
                        <a:rPr lang="en-US" sz="2000" dirty="0"/>
                        <a:t>P0</a:t>
                      </a:r>
                    </a:p>
                  </a:txBody>
                  <a:tcPr/>
                </a:tc>
                <a:tc>
                  <a:txBody>
                    <a:bodyPr/>
                    <a:lstStyle/>
                    <a:p>
                      <a:r>
                        <a:rPr lang="en-US" sz="2000" dirty="0"/>
                        <a:t>0</a:t>
                      </a:r>
                    </a:p>
                  </a:txBody>
                  <a:tcPr>
                    <a:lnT w="12700" cap="flat" cmpd="sng" algn="ctr">
                      <a:solidFill>
                        <a:schemeClr val="tx1"/>
                      </a:solidFill>
                      <a:prstDash val="solid"/>
                      <a:round/>
                      <a:headEnd type="none" w="med" len="med"/>
                      <a:tailEnd type="none" w="med" len="med"/>
                    </a:lnT>
                  </a:tcPr>
                </a:tc>
                <a:tc>
                  <a:txBody>
                    <a:bodyPr/>
                    <a:lstStyle/>
                    <a:p>
                      <a:r>
                        <a:rPr lang="en-US" sz="2000" dirty="0"/>
                        <a:t>1</a:t>
                      </a:r>
                    </a:p>
                  </a:txBody>
                  <a:tcPr>
                    <a:lnT w="12700" cap="flat" cmpd="sng" algn="ctr">
                      <a:solidFill>
                        <a:schemeClr val="tx1"/>
                      </a:solidFill>
                      <a:prstDash val="solid"/>
                      <a:round/>
                      <a:headEnd type="none" w="med" len="med"/>
                      <a:tailEnd type="none" w="med" len="med"/>
                    </a:lnT>
                  </a:tcPr>
                </a:tc>
                <a:tc>
                  <a:txBody>
                    <a:bodyPr/>
                    <a:lstStyle/>
                    <a:p>
                      <a:r>
                        <a:rPr lang="en-US" sz="2000" dirty="0"/>
                        <a:t>0</a:t>
                      </a:r>
                    </a:p>
                  </a:txBody>
                  <a:tcPr>
                    <a:lnT w="12700" cap="flat" cmpd="sng" algn="ctr">
                      <a:solidFill>
                        <a:schemeClr val="tx1"/>
                      </a:solidFill>
                      <a:prstDash val="solid"/>
                      <a:round/>
                      <a:headEnd type="none" w="med" len="med"/>
                      <a:tailEnd type="none" w="med" len="med"/>
                    </a:lnT>
                  </a:tcPr>
                </a:tc>
                <a:tc>
                  <a:txBody>
                    <a:bodyPr/>
                    <a:lstStyle/>
                    <a:p>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a:t>7</a:t>
                      </a:r>
                    </a:p>
                  </a:txBody>
                  <a:tcPr>
                    <a:lnT w="12700" cap="flat" cmpd="sng" algn="ctr">
                      <a:solidFill>
                        <a:schemeClr val="tx1"/>
                      </a:solidFill>
                      <a:prstDash val="solid"/>
                      <a:round/>
                      <a:headEnd type="none" w="med" len="med"/>
                      <a:tailEnd type="none" w="med" len="med"/>
                    </a:lnT>
                  </a:tcPr>
                </a:tc>
                <a:tc>
                  <a:txBody>
                    <a:bodyPr/>
                    <a:lstStyle/>
                    <a:p>
                      <a:r>
                        <a:rPr lang="en-US" sz="2000" dirty="0"/>
                        <a:t>4</a:t>
                      </a:r>
                    </a:p>
                  </a:txBody>
                  <a:tcPr>
                    <a:lnT w="12700" cap="flat" cmpd="sng" algn="ctr">
                      <a:solidFill>
                        <a:schemeClr val="tx1"/>
                      </a:solidFill>
                      <a:prstDash val="solid"/>
                      <a:round/>
                      <a:headEnd type="none" w="med" len="med"/>
                      <a:tailEnd type="none" w="med" len="med"/>
                    </a:lnT>
                  </a:tcPr>
                </a:tc>
                <a:tc>
                  <a:txBody>
                    <a:bodyPr/>
                    <a:lstStyle/>
                    <a:p>
                      <a:r>
                        <a:rPr lang="en-US" sz="2000" dirty="0"/>
                        <a:t>3</a:t>
                      </a:r>
                    </a:p>
                  </a:txBody>
                  <a:tcPr>
                    <a:lnT w="12700" cap="flat" cmpd="sng" algn="ctr">
                      <a:solidFill>
                        <a:schemeClr val="tx1"/>
                      </a:solidFill>
                      <a:prstDash val="solid"/>
                      <a:round/>
                      <a:headEnd type="none" w="med" len="med"/>
                      <a:tailEnd type="none" w="med" len="med"/>
                    </a:lnT>
                  </a:tcPr>
                </a:tc>
                <a:tc>
                  <a:txBody>
                    <a:bodyPr/>
                    <a:lstStyle/>
                    <a:p>
                      <a:endParaRPr lang="en-US" sz="2000" dirty="0"/>
                    </a:p>
                  </a:txBody>
                  <a:tcPr>
                    <a:lnT w="12700" cap="flat" cmpd="sng" algn="ctr">
                      <a:solidFill>
                        <a:schemeClr val="tx1"/>
                      </a:solidFill>
                      <a:prstDash val="solid"/>
                      <a:round/>
                      <a:headEnd type="none" w="med" len="med"/>
                      <a:tailEnd type="none" w="med" len="med"/>
                    </a:lnT>
                  </a:tcPr>
                </a:tc>
                <a:tc>
                  <a:txBody>
                    <a:bodyPr/>
                    <a:lstStyle/>
                    <a:p>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smtClean="0"/>
                        <a:t>2</a:t>
                      </a:r>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smtClean="0"/>
                        <a:t>3</a:t>
                      </a:r>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smtClean="0"/>
                        <a:t>0</a:t>
                      </a: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r h="431834">
                <a:tc>
                  <a:txBody>
                    <a:bodyPr/>
                    <a:lstStyle/>
                    <a:p>
                      <a:r>
                        <a:rPr lang="en-US" sz="2000" dirty="0"/>
                        <a:t>P1</a:t>
                      </a:r>
                    </a:p>
                  </a:txBody>
                  <a:tcPr>
                    <a:solidFill>
                      <a:schemeClr val="bg1">
                        <a:lumMod val="85000"/>
                      </a:schemeClr>
                    </a:solidFill>
                  </a:tcPr>
                </a:tc>
                <a:tc>
                  <a:txBody>
                    <a:bodyPr/>
                    <a:lstStyle/>
                    <a:p>
                      <a:r>
                        <a:rPr lang="en-US" sz="2000" dirty="0">
                          <a:solidFill>
                            <a:srgbClr val="C00000"/>
                          </a:solidFill>
                        </a:rPr>
                        <a:t>3</a:t>
                      </a:r>
                    </a:p>
                  </a:txBody>
                  <a:tcPr>
                    <a:solidFill>
                      <a:schemeClr val="bg1">
                        <a:lumMod val="85000"/>
                      </a:schemeClr>
                    </a:solidFill>
                  </a:tcPr>
                </a:tc>
                <a:tc>
                  <a:txBody>
                    <a:bodyPr/>
                    <a:lstStyle/>
                    <a:p>
                      <a:r>
                        <a:rPr lang="en-US" sz="2000" dirty="0">
                          <a:solidFill>
                            <a:srgbClr val="C00000"/>
                          </a:solidFill>
                        </a:rPr>
                        <a:t>0</a:t>
                      </a:r>
                    </a:p>
                  </a:txBody>
                  <a:tcPr>
                    <a:solidFill>
                      <a:schemeClr val="bg1">
                        <a:lumMod val="85000"/>
                      </a:schemeClr>
                    </a:solidFill>
                  </a:tcPr>
                </a:tc>
                <a:tc>
                  <a:txBody>
                    <a:bodyPr/>
                    <a:lstStyle/>
                    <a:p>
                      <a:pPr marL="0" algn="l" defTabSz="457200" rtl="0" eaLnBrk="1" latinLnBrk="0" hangingPunct="1"/>
                      <a:r>
                        <a:rPr lang="en-US" sz="2000" kern="1200" dirty="0">
                          <a:solidFill>
                            <a:srgbClr val="C00000"/>
                          </a:solidFill>
                          <a:latin typeface="+mn-lt"/>
                          <a:ea typeface="+mn-ea"/>
                          <a:cs typeface="+mn-cs"/>
                        </a:rPr>
                        <a:t>2</a:t>
                      </a:r>
                    </a:p>
                  </a:txBody>
                  <a:tcPr>
                    <a:solidFill>
                      <a:schemeClr val="bg1">
                        <a:lumMod val="85000"/>
                      </a:schemeClr>
                    </a:solidFill>
                  </a:tcPr>
                </a:tc>
                <a:tc>
                  <a:txBody>
                    <a:bodyPr/>
                    <a:lstStyle/>
                    <a:p>
                      <a:endParaRPr lang="en-US" sz="2000" dirty="0"/>
                    </a:p>
                  </a:txBody>
                  <a:tcPr>
                    <a:solidFill>
                      <a:schemeClr val="bg1">
                        <a:lumMod val="85000"/>
                      </a:schemeClr>
                    </a:solidFill>
                  </a:tcPr>
                </a:tc>
                <a:tc>
                  <a:txBody>
                    <a:bodyPr/>
                    <a:lstStyle/>
                    <a:p>
                      <a:r>
                        <a:rPr lang="en-US" sz="2000" dirty="0" smtClean="0">
                          <a:solidFill>
                            <a:srgbClr val="C00000"/>
                          </a:solidFill>
                        </a:rPr>
                        <a:t>0</a:t>
                      </a:r>
                      <a:endParaRPr lang="en-US" sz="2000" dirty="0">
                        <a:solidFill>
                          <a:srgbClr val="C00000"/>
                        </a:solidFill>
                      </a:endParaRPr>
                    </a:p>
                  </a:txBody>
                  <a:tcPr>
                    <a:solidFill>
                      <a:schemeClr val="bg1">
                        <a:lumMod val="85000"/>
                      </a:schemeClr>
                    </a:solidFill>
                  </a:tcPr>
                </a:tc>
                <a:tc>
                  <a:txBody>
                    <a:bodyPr/>
                    <a:lstStyle/>
                    <a:p>
                      <a:r>
                        <a:rPr lang="en-US" sz="2000" dirty="0" smtClean="0">
                          <a:solidFill>
                            <a:srgbClr val="C00000"/>
                          </a:solidFill>
                        </a:rPr>
                        <a:t>2</a:t>
                      </a:r>
                      <a:endParaRPr lang="en-US" sz="2000" dirty="0">
                        <a:solidFill>
                          <a:srgbClr val="C00000"/>
                        </a:solidFill>
                      </a:endParaRPr>
                    </a:p>
                  </a:txBody>
                  <a:tcPr>
                    <a:solidFill>
                      <a:schemeClr val="bg1">
                        <a:lumMod val="85000"/>
                      </a:schemeClr>
                    </a:solidFill>
                  </a:tcPr>
                </a:tc>
                <a:tc>
                  <a:txBody>
                    <a:bodyPr/>
                    <a:lstStyle/>
                    <a:p>
                      <a:r>
                        <a:rPr lang="en-US" sz="2000" dirty="0">
                          <a:solidFill>
                            <a:srgbClr val="C00000"/>
                          </a:solidFill>
                        </a:rPr>
                        <a:t>0</a:t>
                      </a:r>
                    </a:p>
                  </a:txBody>
                  <a:tcPr>
                    <a:solidFill>
                      <a:schemeClr val="bg1">
                        <a:lumMod val="85000"/>
                      </a:schemeClr>
                    </a:solidFill>
                  </a:tcPr>
                </a:tc>
                <a:tc>
                  <a:txBody>
                    <a:bodyPr/>
                    <a:lstStyle/>
                    <a:p>
                      <a:endParaRPr lang="en-US" sz="2000" dirty="0">
                        <a:solidFill>
                          <a:srgbClr val="C00000"/>
                        </a:solidFill>
                      </a:endParaRPr>
                    </a:p>
                  </a:txBody>
                  <a:tcPr>
                    <a:solidFill>
                      <a:schemeClr val="bg1">
                        <a:lumMod val="85000"/>
                      </a:schemeClr>
                    </a:solidFill>
                  </a:tcPr>
                </a:tc>
                <a:tc>
                  <a:txBody>
                    <a:bodyPr/>
                    <a:lstStyle/>
                    <a:p>
                      <a:endParaRPr lang="en-US" sz="2000" dirty="0"/>
                    </a:p>
                  </a:txBody>
                  <a:tcPr>
                    <a:solidFill>
                      <a:schemeClr val="bg1">
                        <a:lumMod val="85000"/>
                      </a:schemeClr>
                    </a:solidFill>
                  </a:tcPr>
                </a:tc>
                <a:tc>
                  <a:txBody>
                    <a:bodyPr/>
                    <a:lstStyle/>
                    <a:p>
                      <a:endParaRPr lang="en-US" sz="2000" dirty="0"/>
                    </a:p>
                  </a:txBody>
                  <a:tcPr>
                    <a:solidFill>
                      <a:schemeClr val="bg1">
                        <a:lumMod val="85000"/>
                      </a:schemeClr>
                    </a:solidFill>
                  </a:tcPr>
                </a:tc>
                <a:tc>
                  <a:txBody>
                    <a:bodyPr/>
                    <a:lstStyle/>
                    <a:p>
                      <a:endParaRPr lang="en-US" sz="2000" dirty="0"/>
                    </a:p>
                  </a:txBody>
                  <a:tcPr>
                    <a:solidFill>
                      <a:schemeClr val="bg1">
                        <a:lumMod val="85000"/>
                      </a:schemeClr>
                    </a:solidFill>
                  </a:tcPr>
                </a:tc>
                <a:tc>
                  <a:txBody>
                    <a:bodyPr/>
                    <a:lstStyle/>
                    <a:p>
                      <a:endParaRPr lang="en-US" sz="2000" dirty="0"/>
                    </a:p>
                  </a:txBody>
                  <a:tcPr>
                    <a:solidFill>
                      <a:schemeClr val="bg1">
                        <a:lumMod val="85000"/>
                      </a:schemeClr>
                    </a:solidFill>
                  </a:tcPr>
                </a:tc>
                <a:extLst>
                  <a:ext uri="{0D108BD9-81ED-4DB2-BD59-A6C34878D82A}">
                    <a16:rowId xmlns="" xmlns:a16="http://schemas.microsoft.com/office/drawing/2014/main" val="10003"/>
                  </a:ext>
                </a:extLst>
              </a:tr>
              <a:tr h="431834">
                <a:tc>
                  <a:txBody>
                    <a:bodyPr/>
                    <a:lstStyle/>
                    <a:p>
                      <a:r>
                        <a:rPr lang="en-US" sz="2000" dirty="0"/>
                        <a:t>P2</a:t>
                      </a:r>
                    </a:p>
                  </a:txBody>
                  <a:tcPr/>
                </a:tc>
                <a:tc>
                  <a:txBody>
                    <a:bodyPr/>
                    <a:lstStyle/>
                    <a:p>
                      <a:r>
                        <a:rPr lang="en-US" sz="2000" dirty="0"/>
                        <a:t>3</a:t>
                      </a:r>
                    </a:p>
                  </a:txBody>
                  <a:tcPr/>
                </a:tc>
                <a:tc>
                  <a:txBody>
                    <a:bodyPr/>
                    <a:lstStyle/>
                    <a:p>
                      <a:r>
                        <a:rPr lang="en-US" sz="2000" dirty="0"/>
                        <a:t>0</a:t>
                      </a:r>
                    </a:p>
                  </a:txBody>
                  <a:tcPr/>
                </a:tc>
                <a:tc>
                  <a:txBody>
                    <a:bodyPr/>
                    <a:lstStyle/>
                    <a:p>
                      <a:r>
                        <a:rPr lang="en-US" sz="2000" dirty="0"/>
                        <a:t>2</a:t>
                      </a:r>
                    </a:p>
                  </a:txBody>
                  <a:tcPr/>
                </a:tc>
                <a:tc>
                  <a:txBody>
                    <a:bodyPr/>
                    <a:lstStyle/>
                    <a:p>
                      <a:endParaRPr lang="en-US" sz="2000" dirty="0"/>
                    </a:p>
                  </a:txBody>
                  <a:tcPr/>
                </a:tc>
                <a:tc>
                  <a:txBody>
                    <a:bodyPr/>
                    <a:lstStyle/>
                    <a:p>
                      <a:r>
                        <a:rPr lang="en-US" sz="2000" dirty="0"/>
                        <a:t>6</a:t>
                      </a:r>
                    </a:p>
                  </a:txBody>
                  <a:tcPr/>
                </a:tc>
                <a:tc>
                  <a:txBody>
                    <a:bodyPr/>
                    <a:lstStyle/>
                    <a:p>
                      <a:r>
                        <a:rPr lang="en-US" sz="2000" dirty="0"/>
                        <a:t>0</a:t>
                      </a:r>
                    </a:p>
                  </a:txBody>
                  <a:tcPr/>
                </a:tc>
                <a:tc>
                  <a:txBody>
                    <a:bodyPr/>
                    <a:lstStyle/>
                    <a:p>
                      <a:r>
                        <a:rPr lang="en-US" sz="2000" dirty="0"/>
                        <a:t>0</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a:p>
                  </a:txBody>
                  <a:tcPr/>
                </a:tc>
                <a:tc>
                  <a:txBody>
                    <a:bodyPr/>
                    <a:lstStyle/>
                    <a:p>
                      <a:endParaRPr lang="en-US" sz="2000"/>
                    </a:p>
                  </a:txBody>
                  <a:tcPr/>
                </a:tc>
                <a:extLst>
                  <a:ext uri="{0D108BD9-81ED-4DB2-BD59-A6C34878D82A}">
                    <a16:rowId xmlns="" xmlns:a16="http://schemas.microsoft.com/office/drawing/2014/main" val="10004"/>
                  </a:ext>
                </a:extLst>
              </a:tr>
              <a:tr h="431834">
                <a:tc>
                  <a:txBody>
                    <a:bodyPr/>
                    <a:lstStyle/>
                    <a:p>
                      <a:r>
                        <a:rPr lang="en-US" sz="2000" dirty="0"/>
                        <a:t>P3</a:t>
                      </a:r>
                    </a:p>
                  </a:txBody>
                  <a:tcPr/>
                </a:tc>
                <a:tc>
                  <a:txBody>
                    <a:bodyPr/>
                    <a:lstStyle/>
                    <a:p>
                      <a:r>
                        <a:rPr lang="en-US" sz="2000" dirty="0"/>
                        <a:t>2</a:t>
                      </a:r>
                    </a:p>
                  </a:txBody>
                  <a:tcPr/>
                </a:tc>
                <a:tc>
                  <a:txBody>
                    <a:bodyPr/>
                    <a:lstStyle/>
                    <a:p>
                      <a:r>
                        <a:rPr lang="en-US" sz="2000" dirty="0"/>
                        <a:t>1</a:t>
                      </a:r>
                    </a:p>
                  </a:txBody>
                  <a:tcPr/>
                </a:tc>
                <a:tc>
                  <a:txBody>
                    <a:bodyPr/>
                    <a:lstStyle/>
                    <a:p>
                      <a:r>
                        <a:rPr lang="en-US" sz="2000" dirty="0"/>
                        <a:t>1</a:t>
                      </a:r>
                    </a:p>
                  </a:txBody>
                  <a:tcPr/>
                </a:tc>
                <a:tc>
                  <a:txBody>
                    <a:bodyPr/>
                    <a:lstStyle/>
                    <a:p>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1</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 xmlns:a16="http://schemas.microsoft.com/office/drawing/2014/main" val="10005"/>
                  </a:ext>
                </a:extLst>
              </a:tr>
              <a:tr h="431834">
                <a:tc>
                  <a:txBody>
                    <a:bodyPr/>
                    <a:lstStyle/>
                    <a:p>
                      <a:r>
                        <a:rPr lang="en-US" sz="2000" dirty="0"/>
                        <a:t>P4</a:t>
                      </a:r>
                    </a:p>
                  </a:txBody>
                  <a:tcPr/>
                </a:tc>
                <a:tc>
                  <a:txBody>
                    <a:bodyPr/>
                    <a:lstStyle/>
                    <a:p>
                      <a:r>
                        <a:rPr lang="en-US" sz="2000" dirty="0"/>
                        <a:t>0</a:t>
                      </a:r>
                    </a:p>
                  </a:txBody>
                  <a:tcPr/>
                </a:tc>
                <a:tc>
                  <a:txBody>
                    <a:bodyPr/>
                    <a:lstStyle/>
                    <a:p>
                      <a:r>
                        <a:rPr lang="en-US" sz="2000" dirty="0"/>
                        <a:t>0</a:t>
                      </a:r>
                    </a:p>
                  </a:txBody>
                  <a:tcPr/>
                </a:tc>
                <a:tc>
                  <a:txBody>
                    <a:bodyPr/>
                    <a:lstStyle/>
                    <a:p>
                      <a:r>
                        <a:rPr lang="en-US" sz="2000" dirty="0"/>
                        <a:t>2</a:t>
                      </a:r>
                    </a:p>
                  </a:txBody>
                  <a:tcPr/>
                </a:tc>
                <a:tc>
                  <a:txBody>
                    <a:bodyPr/>
                    <a:lstStyle/>
                    <a:p>
                      <a:endParaRPr lang="en-US" sz="2000" dirty="0"/>
                    </a:p>
                  </a:txBody>
                  <a:tcPr/>
                </a:tc>
                <a:tc>
                  <a:txBody>
                    <a:bodyPr/>
                    <a:lstStyle/>
                    <a:p>
                      <a:r>
                        <a:rPr lang="en-US" sz="2000" dirty="0"/>
                        <a:t>4</a:t>
                      </a:r>
                    </a:p>
                  </a:txBody>
                  <a:tcPr/>
                </a:tc>
                <a:tc>
                  <a:txBody>
                    <a:bodyPr/>
                    <a:lstStyle/>
                    <a:p>
                      <a:r>
                        <a:rPr lang="en-US" sz="2000" dirty="0"/>
                        <a:t>3</a:t>
                      </a:r>
                    </a:p>
                  </a:txBody>
                  <a:tcPr/>
                </a:tc>
                <a:tc>
                  <a:txBody>
                    <a:bodyPr/>
                    <a:lstStyle/>
                    <a:p>
                      <a:r>
                        <a:rPr lang="en-US" sz="2000" dirty="0"/>
                        <a:t>1</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2208232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88</a:t>
            </a:fld>
            <a:endParaRPr lang="en-US"/>
          </a:p>
        </p:txBody>
      </p:sp>
      <p:sp>
        <p:nvSpPr>
          <p:cNvPr id="5" name="Content Placeholder 4"/>
          <p:cNvSpPr>
            <a:spLocks noGrp="1"/>
          </p:cNvSpPr>
          <p:nvPr>
            <p:ph sz="quarter" idx="1"/>
          </p:nvPr>
        </p:nvSpPr>
        <p:spPr>
          <a:xfrm>
            <a:off x="612648" y="1600199"/>
            <a:ext cx="8153400" cy="5013325"/>
          </a:xfrm>
        </p:spPr>
        <p:txBody>
          <a:bodyPr>
            <a:normAutofit fontScale="62500" lnSpcReduction="20000"/>
          </a:bodyPr>
          <a:lstStyle/>
          <a:p>
            <a:pPr lvl="1"/>
            <a:r>
              <a:rPr lang="en-US" sz="4500" dirty="0"/>
              <a:t>We must determine whether this new system state is safe. To do so, we again execute </a:t>
            </a:r>
            <a:r>
              <a:rPr lang="en-US" sz="4500" b="1" dirty="0"/>
              <a:t>Safety </a:t>
            </a:r>
            <a:r>
              <a:rPr lang="en-US" sz="4500" b="1" dirty="0" smtClean="0"/>
              <a:t>algorithm</a:t>
            </a:r>
          </a:p>
          <a:p>
            <a:pPr lvl="1"/>
            <a:endParaRPr lang="en-US" b="1" dirty="0"/>
          </a:p>
          <a:p>
            <a:pPr lvl="1"/>
            <a:endParaRPr lang="en-US" b="1" dirty="0" smtClean="0"/>
          </a:p>
          <a:p>
            <a:pPr lvl="1"/>
            <a:endParaRPr lang="en-US" b="1" dirty="0" smtClean="0"/>
          </a:p>
          <a:p>
            <a:pPr marL="365760" lvl="1" indent="0">
              <a:buNone/>
            </a:pPr>
            <a:endParaRPr lang="en-US" b="1" dirty="0" smtClean="0"/>
          </a:p>
          <a:p>
            <a:pPr marL="365760" lvl="1" indent="0">
              <a:buNone/>
            </a:pPr>
            <a:endParaRPr lang="en-US" b="1" dirty="0"/>
          </a:p>
          <a:p>
            <a:pPr marL="365760" lvl="1" indent="0">
              <a:buNone/>
            </a:pPr>
            <a:endParaRPr lang="en-US" b="1" dirty="0" smtClean="0"/>
          </a:p>
          <a:p>
            <a:pPr marL="365760" lvl="1" indent="0">
              <a:buNone/>
            </a:pPr>
            <a:endParaRPr lang="en-US" b="1" dirty="0"/>
          </a:p>
          <a:p>
            <a:pPr marL="365760" lvl="1" indent="0">
              <a:buNone/>
            </a:pPr>
            <a:endParaRPr lang="en-US" b="1" dirty="0" smtClean="0"/>
          </a:p>
          <a:p>
            <a:pPr marL="365760" lvl="1" indent="0">
              <a:buNone/>
            </a:pPr>
            <a:endParaRPr lang="en-US" b="1" dirty="0"/>
          </a:p>
          <a:p>
            <a:pPr marL="365760" lvl="1" indent="0">
              <a:buNone/>
            </a:pPr>
            <a:endParaRPr lang="en-US" b="1" dirty="0" smtClean="0"/>
          </a:p>
          <a:p>
            <a:pPr marL="365760" lvl="1" indent="0">
              <a:buNone/>
            </a:pPr>
            <a:endParaRPr lang="en-US" b="1" dirty="0"/>
          </a:p>
          <a:p>
            <a:pPr marL="365760" lvl="1" indent="0">
              <a:buNone/>
            </a:pPr>
            <a:endParaRPr lang="en-US" b="1" dirty="0" smtClean="0"/>
          </a:p>
          <a:p>
            <a:pPr marL="365760" lvl="1" indent="0">
              <a:buNone/>
            </a:pPr>
            <a:endParaRPr lang="en-US" b="1" dirty="0"/>
          </a:p>
          <a:p>
            <a:pPr lvl="1"/>
            <a:r>
              <a:rPr lang="en-US" sz="4500" b="1" dirty="0"/>
              <a:t>So P1 Allocation (1 0 2) Is Safe</a:t>
            </a:r>
          </a:p>
          <a:p>
            <a:pPr marL="365760" lvl="1" indent="0">
              <a:buNone/>
            </a:pPr>
            <a:r>
              <a:rPr lang="en-US" dirty="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82988928"/>
              </p:ext>
            </p:extLst>
          </p:nvPr>
        </p:nvGraphicFramePr>
        <p:xfrm>
          <a:off x="841248" y="2590800"/>
          <a:ext cx="7696200" cy="3200400"/>
        </p:xfrm>
        <a:graphic>
          <a:graphicData uri="http://schemas.openxmlformats.org/drawingml/2006/table">
            <a:tbl>
              <a:tblPr firstRow="1">
                <a:tableStyleId>{9D7B26C5-4107-4FEC-AEDC-1716B250A1EF}</a:tableStyleId>
              </a:tblPr>
              <a:tblGrid>
                <a:gridCol w="1333683">
                  <a:extLst>
                    <a:ext uri="{9D8B030D-6E8A-4147-A177-3AD203B41FA5}">
                      <a16:colId xmlns="" xmlns:a16="http://schemas.microsoft.com/office/drawing/2014/main" val="20000"/>
                    </a:ext>
                  </a:extLst>
                </a:gridCol>
                <a:gridCol w="421228">
                  <a:extLst>
                    <a:ext uri="{9D8B030D-6E8A-4147-A177-3AD203B41FA5}">
                      <a16:colId xmlns="" xmlns:a16="http://schemas.microsoft.com/office/drawing/2014/main" val="20001"/>
                    </a:ext>
                  </a:extLst>
                </a:gridCol>
                <a:gridCol w="454889">
                  <a:extLst>
                    <a:ext uri="{9D8B030D-6E8A-4147-A177-3AD203B41FA5}">
                      <a16:colId xmlns="" xmlns:a16="http://schemas.microsoft.com/office/drawing/2014/main" val="20002"/>
                    </a:ext>
                  </a:extLst>
                </a:gridCol>
                <a:gridCol w="456186">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394901">
                  <a:extLst>
                    <a:ext uri="{9D8B030D-6E8A-4147-A177-3AD203B41FA5}">
                      <a16:colId xmlns="" xmlns:a16="http://schemas.microsoft.com/office/drawing/2014/main" val="20005"/>
                    </a:ext>
                  </a:extLst>
                </a:gridCol>
                <a:gridCol w="493626">
                  <a:extLst>
                    <a:ext uri="{9D8B030D-6E8A-4147-A177-3AD203B41FA5}">
                      <a16:colId xmlns="" xmlns:a16="http://schemas.microsoft.com/office/drawing/2014/main" val="20006"/>
                    </a:ext>
                  </a:extLst>
                </a:gridCol>
                <a:gridCol w="504407">
                  <a:extLst>
                    <a:ext uri="{9D8B030D-6E8A-4147-A177-3AD203B41FA5}">
                      <a16:colId xmlns="" xmlns:a16="http://schemas.microsoft.com/office/drawing/2014/main" val="20007"/>
                    </a:ext>
                  </a:extLst>
                </a:gridCol>
                <a:gridCol w="285395">
                  <a:extLst>
                    <a:ext uri="{9D8B030D-6E8A-4147-A177-3AD203B41FA5}">
                      <a16:colId xmlns="" xmlns:a16="http://schemas.microsoft.com/office/drawing/2014/main" val="20008"/>
                    </a:ext>
                  </a:extLst>
                </a:gridCol>
                <a:gridCol w="493626">
                  <a:extLst>
                    <a:ext uri="{9D8B030D-6E8A-4147-A177-3AD203B41FA5}">
                      <a16:colId xmlns="" xmlns:a16="http://schemas.microsoft.com/office/drawing/2014/main" val="20009"/>
                    </a:ext>
                  </a:extLst>
                </a:gridCol>
                <a:gridCol w="394901">
                  <a:extLst>
                    <a:ext uri="{9D8B030D-6E8A-4147-A177-3AD203B41FA5}">
                      <a16:colId xmlns="" xmlns:a16="http://schemas.microsoft.com/office/drawing/2014/main" val="20010"/>
                    </a:ext>
                  </a:extLst>
                </a:gridCol>
                <a:gridCol w="345922">
                  <a:extLst>
                    <a:ext uri="{9D8B030D-6E8A-4147-A177-3AD203B41FA5}">
                      <a16:colId xmlns="" xmlns:a16="http://schemas.microsoft.com/office/drawing/2014/main" val="20011"/>
                    </a:ext>
                  </a:extLst>
                </a:gridCol>
                <a:gridCol w="232756">
                  <a:extLst>
                    <a:ext uri="{9D8B030D-6E8A-4147-A177-3AD203B41FA5}">
                      <a16:colId xmlns="" xmlns:a16="http://schemas.microsoft.com/office/drawing/2014/main" val="20012"/>
                    </a:ext>
                  </a:extLst>
                </a:gridCol>
                <a:gridCol w="590423">
                  <a:extLst>
                    <a:ext uri="{9D8B030D-6E8A-4147-A177-3AD203B41FA5}">
                      <a16:colId xmlns="" xmlns:a16="http://schemas.microsoft.com/office/drawing/2014/main" val="20013"/>
                    </a:ext>
                  </a:extLst>
                </a:gridCol>
                <a:gridCol w="542605">
                  <a:extLst>
                    <a:ext uri="{9D8B030D-6E8A-4147-A177-3AD203B41FA5}">
                      <a16:colId xmlns="" xmlns:a16="http://schemas.microsoft.com/office/drawing/2014/main" val="20014"/>
                    </a:ext>
                  </a:extLst>
                </a:gridCol>
                <a:gridCol w="543372">
                  <a:extLst>
                    <a:ext uri="{9D8B030D-6E8A-4147-A177-3AD203B41FA5}">
                      <a16:colId xmlns="" xmlns:a16="http://schemas.microsoft.com/office/drawing/2014/main" val="20015"/>
                    </a:ext>
                  </a:extLst>
                </a:gridCol>
              </a:tblGrid>
              <a:tr h="457200">
                <a:tc rowSpan="2">
                  <a:txBody>
                    <a:bodyPr/>
                    <a:lstStyle/>
                    <a:p>
                      <a:r>
                        <a:rPr lang="en-US" sz="2400" dirty="0"/>
                        <a:t>Process</a:t>
                      </a:r>
                    </a:p>
                  </a:txBody>
                  <a:tcPr/>
                </a:tc>
                <a:tc gridSpan="3">
                  <a:txBody>
                    <a:bodyPr/>
                    <a:lstStyle/>
                    <a:p>
                      <a:r>
                        <a:rPr lang="en-US" sz="2400" dirty="0" err="1"/>
                        <a:t>Alloc</a:t>
                      </a:r>
                      <a:endParaRPr lang="en-US" sz="2400" dirty="0"/>
                    </a:p>
                  </a:txBody>
                  <a:tcPr/>
                </a:tc>
                <a:tc hMerge="1">
                  <a:txBody>
                    <a:bodyPr/>
                    <a:lstStyle/>
                    <a:p>
                      <a:endParaRPr lang="en-US"/>
                    </a:p>
                  </a:txBody>
                  <a:tcPr/>
                </a:tc>
                <a:tc hMerge="1">
                  <a:txBody>
                    <a:bodyPr/>
                    <a:lstStyle/>
                    <a:p>
                      <a:endParaRPr lang="en-US"/>
                    </a:p>
                  </a:txBody>
                  <a:tcPr/>
                </a:tc>
                <a:tc>
                  <a:txBody>
                    <a:bodyPr/>
                    <a:lstStyle/>
                    <a:p>
                      <a:endParaRPr lang="en-US" sz="2400" dirty="0"/>
                    </a:p>
                  </a:txBody>
                  <a:tcPr/>
                </a:tc>
                <a:tc gridSpan="3">
                  <a:txBody>
                    <a:bodyPr/>
                    <a:lstStyle/>
                    <a:p>
                      <a:r>
                        <a:rPr lang="en-US" sz="2400" dirty="0"/>
                        <a:t>Max</a:t>
                      </a:r>
                    </a:p>
                  </a:txBody>
                  <a:tcPr/>
                </a:tc>
                <a:tc hMerge="1">
                  <a:txBody>
                    <a:bodyPr/>
                    <a:lstStyle/>
                    <a:p>
                      <a:endParaRPr lang="en-US"/>
                    </a:p>
                  </a:txBody>
                  <a:tcPr/>
                </a:tc>
                <a:tc hMerge="1">
                  <a:txBody>
                    <a:bodyPr/>
                    <a:lstStyle/>
                    <a:p>
                      <a:endParaRPr lang="en-US"/>
                    </a:p>
                  </a:txBody>
                  <a:tcPr/>
                </a:tc>
                <a:tc>
                  <a:txBody>
                    <a:bodyPr/>
                    <a:lstStyle/>
                    <a:p>
                      <a:endParaRPr lang="en-US" sz="2400" dirty="0"/>
                    </a:p>
                  </a:txBody>
                  <a:tcPr/>
                </a:tc>
                <a:tc gridSpan="3">
                  <a:txBody>
                    <a:bodyPr/>
                    <a:lstStyle/>
                    <a:p>
                      <a:r>
                        <a:rPr lang="en-US" sz="2400" dirty="0"/>
                        <a:t>Need</a:t>
                      </a:r>
                    </a:p>
                  </a:txBody>
                  <a:tcPr/>
                </a:tc>
                <a:tc hMerge="1">
                  <a:txBody>
                    <a:bodyPr/>
                    <a:lstStyle/>
                    <a:p>
                      <a:endParaRPr lang="en-US"/>
                    </a:p>
                  </a:txBody>
                  <a:tcPr/>
                </a:tc>
                <a:tc hMerge="1">
                  <a:txBody>
                    <a:bodyPr/>
                    <a:lstStyle/>
                    <a:p>
                      <a:endParaRPr lang="en-US"/>
                    </a:p>
                  </a:txBody>
                  <a:tcPr/>
                </a:tc>
                <a:tc>
                  <a:txBody>
                    <a:bodyPr/>
                    <a:lstStyle/>
                    <a:p>
                      <a:endParaRPr lang="en-US" sz="2400" dirty="0"/>
                    </a:p>
                  </a:txBody>
                  <a:tcPr/>
                </a:tc>
                <a:tc gridSpan="3">
                  <a:txBody>
                    <a:bodyPr/>
                    <a:lstStyle/>
                    <a:p>
                      <a:r>
                        <a:rPr lang="en-US" sz="2400" dirty="0"/>
                        <a:t>Available</a:t>
                      </a:r>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419046">
                <a:tc vMerge="1">
                  <a:txBody>
                    <a:bodyPr/>
                    <a:lstStyle/>
                    <a:p>
                      <a:endParaRPr lang="en-US"/>
                    </a:p>
                  </a:txBody>
                  <a:tcPr/>
                </a:tc>
                <a:tc>
                  <a:txBody>
                    <a:bodyPr/>
                    <a:lstStyle/>
                    <a:p>
                      <a:r>
                        <a:rPr lang="en-US" sz="2400" dirty="0"/>
                        <a:t>A</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2400" dirty="0"/>
                        <a:t>B</a:t>
                      </a:r>
                    </a:p>
                  </a:txBody>
                  <a:tcPr>
                    <a:lnB w="12700" cap="flat" cmpd="sng" algn="ctr">
                      <a:solidFill>
                        <a:schemeClr val="tx1"/>
                      </a:solidFill>
                      <a:prstDash val="solid"/>
                      <a:round/>
                      <a:headEnd type="none" w="med" len="med"/>
                      <a:tailEnd type="none" w="med" len="med"/>
                    </a:lnB>
                  </a:tcPr>
                </a:tc>
                <a:tc>
                  <a:txBody>
                    <a:bodyPr/>
                    <a:lstStyle/>
                    <a:p>
                      <a:r>
                        <a:rPr lang="en-US" sz="2400" dirty="0"/>
                        <a:t>C</a:t>
                      </a:r>
                    </a:p>
                  </a:txBody>
                  <a:tcPr>
                    <a:lnB w="12700" cap="flat" cmpd="sng" algn="ctr">
                      <a:solidFill>
                        <a:schemeClr val="tx1"/>
                      </a:solidFill>
                      <a:prstDash val="solid"/>
                      <a:round/>
                      <a:headEnd type="none" w="med" len="med"/>
                      <a:tailEnd type="none" w="med" len="med"/>
                    </a:lnB>
                  </a:tcPr>
                </a:tc>
                <a:tc>
                  <a:txBody>
                    <a:bodyPr/>
                    <a:lstStyle/>
                    <a:p>
                      <a:endParaRPr lang="en-US" sz="2400" dirty="0"/>
                    </a:p>
                  </a:txBody>
                  <a:tcPr>
                    <a:lnB w="12700" cap="flat" cmpd="sng" algn="ctr">
                      <a:solidFill>
                        <a:schemeClr val="tx1"/>
                      </a:solidFill>
                      <a:prstDash val="solid"/>
                      <a:round/>
                      <a:headEnd type="none" w="med" len="med"/>
                      <a:tailEnd type="none" w="med" len="med"/>
                    </a:lnB>
                  </a:tcPr>
                </a:tc>
                <a:tc>
                  <a:txBody>
                    <a:bodyPr/>
                    <a:lstStyle/>
                    <a:p>
                      <a:r>
                        <a:rPr lang="en-US" sz="2400" dirty="0"/>
                        <a:t>A</a:t>
                      </a:r>
                    </a:p>
                  </a:txBody>
                  <a:tcPr>
                    <a:lnB w="12700" cap="flat" cmpd="sng" algn="ctr">
                      <a:solidFill>
                        <a:schemeClr val="tx1"/>
                      </a:solidFill>
                      <a:prstDash val="solid"/>
                      <a:round/>
                      <a:headEnd type="none" w="med" len="med"/>
                      <a:tailEnd type="none" w="med" len="med"/>
                    </a:lnB>
                  </a:tcPr>
                </a:tc>
                <a:tc>
                  <a:txBody>
                    <a:bodyPr/>
                    <a:lstStyle/>
                    <a:p>
                      <a:r>
                        <a:rPr lang="en-US" sz="2400" dirty="0"/>
                        <a:t>B</a:t>
                      </a:r>
                    </a:p>
                  </a:txBody>
                  <a:tcPr>
                    <a:lnB w="12700" cap="flat" cmpd="sng" algn="ctr">
                      <a:solidFill>
                        <a:schemeClr val="tx1"/>
                      </a:solidFill>
                      <a:prstDash val="solid"/>
                      <a:round/>
                      <a:headEnd type="none" w="med" len="med"/>
                      <a:tailEnd type="none" w="med" len="med"/>
                    </a:lnB>
                  </a:tcPr>
                </a:tc>
                <a:tc>
                  <a:txBody>
                    <a:bodyPr/>
                    <a:lstStyle/>
                    <a:p>
                      <a:r>
                        <a:rPr lang="en-US" sz="2400" dirty="0"/>
                        <a:t>C</a:t>
                      </a:r>
                    </a:p>
                  </a:txBody>
                  <a:tcPr>
                    <a:lnB w="12700" cap="flat" cmpd="sng" algn="ctr">
                      <a:solidFill>
                        <a:schemeClr val="tx1"/>
                      </a:solidFill>
                      <a:prstDash val="solid"/>
                      <a:round/>
                      <a:headEnd type="none" w="med" len="med"/>
                      <a:tailEnd type="none" w="med" len="med"/>
                    </a:lnB>
                  </a:tcPr>
                </a:tc>
                <a:tc>
                  <a:txBody>
                    <a:bodyPr/>
                    <a:lstStyle/>
                    <a:p>
                      <a:endParaRPr lang="en-US" sz="2400" dirty="0"/>
                    </a:p>
                  </a:txBody>
                  <a:tcPr>
                    <a:lnB w="12700" cap="flat" cmpd="sng" algn="ctr">
                      <a:solidFill>
                        <a:schemeClr val="tx1"/>
                      </a:solidFill>
                      <a:prstDash val="solid"/>
                      <a:round/>
                      <a:headEnd type="none" w="med" len="med"/>
                      <a:tailEnd type="none" w="med" len="med"/>
                    </a:lnB>
                  </a:tcPr>
                </a:tc>
                <a:tc>
                  <a:txBody>
                    <a:bodyPr/>
                    <a:lstStyle/>
                    <a:p>
                      <a:r>
                        <a:rPr lang="en-US" sz="2400" dirty="0"/>
                        <a:t>A</a:t>
                      </a:r>
                    </a:p>
                  </a:txBody>
                  <a:tcPr>
                    <a:lnB w="12700" cap="flat" cmpd="sng" algn="ctr">
                      <a:solidFill>
                        <a:schemeClr val="tx1"/>
                      </a:solidFill>
                      <a:prstDash val="solid"/>
                      <a:round/>
                      <a:headEnd type="none" w="med" len="med"/>
                      <a:tailEnd type="none" w="med" len="med"/>
                    </a:lnB>
                  </a:tcPr>
                </a:tc>
                <a:tc>
                  <a:txBody>
                    <a:bodyPr/>
                    <a:lstStyle/>
                    <a:p>
                      <a:r>
                        <a:rPr lang="en-US" sz="2400" dirty="0"/>
                        <a:t>B</a:t>
                      </a:r>
                    </a:p>
                  </a:txBody>
                  <a:tcPr>
                    <a:lnB w="12700" cap="flat" cmpd="sng" algn="ctr">
                      <a:solidFill>
                        <a:schemeClr val="tx1"/>
                      </a:solidFill>
                      <a:prstDash val="solid"/>
                      <a:round/>
                      <a:headEnd type="none" w="med" len="med"/>
                      <a:tailEnd type="none" w="med" len="med"/>
                    </a:lnB>
                  </a:tcPr>
                </a:tc>
                <a:tc>
                  <a:txBody>
                    <a:bodyPr/>
                    <a:lstStyle/>
                    <a:p>
                      <a:r>
                        <a:rPr lang="en-US" sz="2400" dirty="0"/>
                        <a:t>C</a:t>
                      </a:r>
                    </a:p>
                  </a:txBody>
                  <a:tcPr>
                    <a:lnB w="12700" cap="flat" cmpd="sng" algn="ctr">
                      <a:solidFill>
                        <a:schemeClr val="tx1"/>
                      </a:solidFill>
                      <a:prstDash val="solid"/>
                      <a:round/>
                      <a:headEnd type="none" w="med" len="med"/>
                      <a:tailEnd type="none" w="med" len="med"/>
                    </a:lnB>
                  </a:tcPr>
                </a:tc>
                <a:tc>
                  <a:txBody>
                    <a:bodyPr/>
                    <a:lstStyle/>
                    <a:p>
                      <a:endParaRPr lang="en-US" sz="2400" dirty="0"/>
                    </a:p>
                  </a:txBody>
                  <a:tcPr>
                    <a:lnB w="12700" cap="flat" cmpd="sng" algn="ctr">
                      <a:solidFill>
                        <a:schemeClr val="tx1"/>
                      </a:solidFill>
                      <a:prstDash val="solid"/>
                      <a:round/>
                      <a:headEnd type="none" w="med" len="med"/>
                      <a:tailEnd type="none" w="med" len="med"/>
                    </a:lnB>
                  </a:tcPr>
                </a:tc>
                <a:tc>
                  <a:txBody>
                    <a:bodyPr/>
                    <a:lstStyle/>
                    <a:p>
                      <a:r>
                        <a:rPr lang="en-US" sz="2400" dirty="0"/>
                        <a:t>A</a:t>
                      </a:r>
                    </a:p>
                  </a:txBody>
                  <a:tcPr>
                    <a:lnB w="12700" cap="flat" cmpd="sng" algn="ctr">
                      <a:solidFill>
                        <a:schemeClr val="tx1"/>
                      </a:solidFill>
                      <a:prstDash val="solid"/>
                      <a:round/>
                      <a:headEnd type="none" w="med" len="med"/>
                      <a:tailEnd type="none" w="med" len="med"/>
                    </a:lnB>
                  </a:tcPr>
                </a:tc>
                <a:tc>
                  <a:txBody>
                    <a:bodyPr/>
                    <a:lstStyle/>
                    <a:p>
                      <a:r>
                        <a:rPr lang="en-US" sz="2400" dirty="0"/>
                        <a:t>B</a:t>
                      </a:r>
                    </a:p>
                  </a:txBody>
                  <a:tcPr>
                    <a:lnB w="12700" cap="flat" cmpd="sng" algn="ctr">
                      <a:solidFill>
                        <a:schemeClr val="tx1"/>
                      </a:solidFill>
                      <a:prstDash val="solid"/>
                      <a:round/>
                      <a:headEnd type="none" w="med" len="med"/>
                      <a:tailEnd type="none" w="med" len="med"/>
                    </a:lnB>
                  </a:tcPr>
                </a:tc>
                <a:tc>
                  <a:txBody>
                    <a:bodyPr/>
                    <a:lstStyle/>
                    <a:p>
                      <a:r>
                        <a:rPr lang="en-US" sz="2400" dirty="0"/>
                        <a:t>C</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19046">
                <a:tc>
                  <a:txBody>
                    <a:bodyPr/>
                    <a:lstStyle/>
                    <a:p>
                      <a:r>
                        <a:rPr lang="en-US" sz="2400" dirty="0"/>
                        <a:t>P0</a:t>
                      </a:r>
                    </a:p>
                  </a:txBody>
                  <a:tcPr/>
                </a:tc>
                <a:tc>
                  <a:txBody>
                    <a:bodyPr/>
                    <a:lstStyle/>
                    <a:p>
                      <a:r>
                        <a:rPr lang="en-US" sz="2400" dirty="0"/>
                        <a:t>0</a:t>
                      </a:r>
                    </a:p>
                  </a:txBody>
                  <a:tcPr>
                    <a:lnT w="12700" cap="flat" cmpd="sng" algn="ctr">
                      <a:solidFill>
                        <a:schemeClr val="tx1"/>
                      </a:solidFill>
                      <a:prstDash val="solid"/>
                      <a:round/>
                      <a:headEnd type="none" w="med" len="med"/>
                      <a:tailEnd type="none" w="med" len="med"/>
                    </a:lnT>
                  </a:tcPr>
                </a:tc>
                <a:tc>
                  <a:txBody>
                    <a:bodyPr/>
                    <a:lstStyle/>
                    <a:p>
                      <a:r>
                        <a:rPr lang="en-US" sz="2400" dirty="0"/>
                        <a:t>1</a:t>
                      </a:r>
                    </a:p>
                  </a:txBody>
                  <a:tcPr>
                    <a:lnT w="12700" cap="flat" cmpd="sng" algn="ctr">
                      <a:solidFill>
                        <a:schemeClr val="tx1"/>
                      </a:solidFill>
                      <a:prstDash val="solid"/>
                      <a:round/>
                      <a:headEnd type="none" w="med" len="med"/>
                      <a:tailEnd type="none" w="med" len="med"/>
                    </a:lnT>
                  </a:tcPr>
                </a:tc>
                <a:tc>
                  <a:txBody>
                    <a:bodyPr/>
                    <a:lstStyle/>
                    <a:p>
                      <a:r>
                        <a:rPr lang="en-US" sz="2400" dirty="0"/>
                        <a:t>0</a:t>
                      </a:r>
                    </a:p>
                  </a:txBody>
                  <a:tcPr>
                    <a:lnT w="12700" cap="flat" cmpd="sng" algn="ctr">
                      <a:solidFill>
                        <a:schemeClr val="tx1"/>
                      </a:solidFill>
                      <a:prstDash val="solid"/>
                      <a:round/>
                      <a:headEnd type="none" w="med" len="med"/>
                      <a:tailEnd type="none" w="med" len="med"/>
                    </a:lnT>
                  </a:tcPr>
                </a:tc>
                <a:tc>
                  <a:txBody>
                    <a:bodyPr/>
                    <a:lstStyle/>
                    <a:p>
                      <a:endParaRPr lang="en-US" sz="2400" dirty="0"/>
                    </a:p>
                  </a:txBody>
                  <a:tcPr>
                    <a:lnT w="12700" cap="flat" cmpd="sng" algn="ctr">
                      <a:solidFill>
                        <a:schemeClr val="tx1"/>
                      </a:solidFill>
                      <a:prstDash val="solid"/>
                      <a:round/>
                      <a:headEnd type="none" w="med" len="med"/>
                      <a:tailEnd type="none" w="med" len="med"/>
                    </a:lnT>
                  </a:tcPr>
                </a:tc>
                <a:tc>
                  <a:txBody>
                    <a:bodyPr/>
                    <a:lstStyle/>
                    <a:p>
                      <a:r>
                        <a:rPr lang="en-US" sz="2400" dirty="0"/>
                        <a:t>7</a:t>
                      </a:r>
                    </a:p>
                  </a:txBody>
                  <a:tcPr>
                    <a:lnT w="12700" cap="flat" cmpd="sng" algn="ctr">
                      <a:solidFill>
                        <a:schemeClr val="tx1"/>
                      </a:solidFill>
                      <a:prstDash val="solid"/>
                      <a:round/>
                      <a:headEnd type="none" w="med" len="med"/>
                      <a:tailEnd type="none" w="med" len="med"/>
                    </a:lnT>
                  </a:tcPr>
                </a:tc>
                <a:tc>
                  <a:txBody>
                    <a:bodyPr/>
                    <a:lstStyle/>
                    <a:p>
                      <a:r>
                        <a:rPr lang="en-US" sz="2400" dirty="0"/>
                        <a:t>5</a:t>
                      </a:r>
                    </a:p>
                  </a:txBody>
                  <a:tcPr>
                    <a:lnT w="12700" cap="flat" cmpd="sng" algn="ctr">
                      <a:solidFill>
                        <a:schemeClr val="tx1"/>
                      </a:solidFill>
                      <a:prstDash val="solid"/>
                      <a:round/>
                      <a:headEnd type="none" w="med" len="med"/>
                      <a:tailEnd type="none" w="med" len="med"/>
                    </a:lnT>
                  </a:tcPr>
                </a:tc>
                <a:tc>
                  <a:txBody>
                    <a:bodyPr/>
                    <a:lstStyle/>
                    <a:p>
                      <a:r>
                        <a:rPr lang="en-US" sz="2400" dirty="0"/>
                        <a:t>3</a:t>
                      </a:r>
                    </a:p>
                  </a:txBody>
                  <a:tcPr>
                    <a:lnT w="12700" cap="flat" cmpd="sng" algn="ctr">
                      <a:solidFill>
                        <a:schemeClr val="tx1"/>
                      </a:solidFill>
                      <a:prstDash val="solid"/>
                      <a:round/>
                      <a:headEnd type="none" w="med" len="med"/>
                      <a:tailEnd type="none" w="med" len="med"/>
                    </a:lnT>
                  </a:tcPr>
                </a:tc>
                <a:tc>
                  <a:txBody>
                    <a:bodyPr/>
                    <a:lstStyle/>
                    <a:p>
                      <a:endParaRPr lang="en-US" sz="2400" dirty="0"/>
                    </a:p>
                  </a:txBody>
                  <a:tcPr>
                    <a:lnT w="12700" cap="flat" cmpd="sng" algn="ctr">
                      <a:solidFill>
                        <a:schemeClr val="tx1"/>
                      </a:solidFill>
                      <a:prstDash val="solid"/>
                      <a:round/>
                      <a:headEnd type="none" w="med" len="med"/>
                      <a:tailEnd type="none" w="med" len="med"/>
                    </a:lnT>
                  </a:tcPr>
                </a:tc>
                <a:tc>
                  <a:txBody>
                    <a:bodyPr/>
                    <a:lstStyle/>
                    <a:p>
                      <a:r>
                        <a:rPr lang="en-US" sz="2400" dirty="0"/>
                        <a:t>7</a:t>
                      </a:r>
                    </a:p>
                  </a:txBody>
                  <a:tcPr>
                    <a:lnT w="12700" cap="flat" cmpd="sng" algn="ctr">
                      <a:solidFill>
                        <a:schemeClr val="tx1"/>
                      </a:solidFill>
                      <a:prstDash val="solid"/>
                      <a:round/>
                      <a:headEnd type="none" w="med" len="med"/>
                      <a:tailEnd type="none" w="med" len="med"/>
                    </a:lnT>
                  </a:tcPr>
                </a:tc>
                <a:tc>
                  <a:txBody>
                    <a:bodyPr/>
                    <a:lstStyle/>
                    <a:p>
                      <a:r>
                        <a:rPr lang="en-US" sz="2400" dirty="0"/>
                        <a:t>4</a:t>
                      </a:r>
                    </a:p>
                  </a:txBody>
                  <a:tcPr>
                    <a:lnT w="12700" cap="flat" cmpd="sng" algn="ctr">
                      <a:solidFill>
                        <a:schemeClr val="tx1"/>
                      </a:solidFill>
                      <a:prstDash val="solid"/>
                      <a:round/>
                      <a:headEnd type="none" w="med" len="med"/>
                      <a:tailEnd type="none" w="med" len="med"/>
                    </a:lnT>
                  </a:tcPr>
                </a:tc>
                <a:tc>
                  <a:txBody>
                    <a:bodyPr/>
                    <a:lstStyle/>
                    <a:p>
                      <a:r>
                        <a:rPr lang="en-US" sz="2400" dirty="0"/>
                        <a:t>3</a:t>
                      </a:r>
                    </a:p>
                  </a:txBody>
                  <a:tcPr>
                    <a:lnT w="12700" cap="flat" cmpd="sng" algn="ctr">
                      <a:solidFill>
                        <a:schemeClr val="tx1"/>
                      </a:solidFill>
                      <a:prstDash val="solid"/>
                      <a:round/>
                      <a:headEnd type="none" w="med" len="med"/>
                      <a:tailEnd type="none" w="med" len="med"/>
                    </a:lnT>
                  </a:tcPr>
                </a:tc>
                <a:tc>
                  <a:txBody>
                    <a:bodyPr/>
                    <a:lstStyle/>
                    <a:p>
                      <a:endParaRPr lang="en-US" sz="2400" dirty="0"/>
                    </a:p>
                  </a:txBody>
                  <a:tcPr>
                    <a:lnT w="12700" cap="flat" cmpd="sng" algn="ctr">
                      <a:solidFill>
                        <a:schemeClr val="tx1"/>
                      </a:solidFill>
                      <a:prstDash val="solid"/>
                      <a:round/>
                      <a:headEnd type="none" w="med" len="med"/>
                      <a:tailEnd type="none" w="med" len="med"/>
                    </a:lnT>
                  </a:tcPr>
                </a:tc>
                <a:tc>
                  <a:txBody>
                    <a:bodyPr/>
                    <a:lstStyle/>
                    <a:p>
                      <a:r>
                        <a:rPr lang="en-US" sz="2400" dirty="0"/>
                        <a:t>3</a:t>
                      </a:r>
                    </a:p>
                  </a:txBody>
                  <a:tcPr>
                    <a:lnT w="12700" cap="flat" cmpd="sng" algn="ctr">
                      <a:solidFill>
                        <a:schemeClr val="tx1"/>
                      </a:solidFill>
                      <a:prstDash val="solid"/>
                      <a:round/>
                      <a:headEnd type="none" w="med" len="med"/>
                      <a:tailEnd type="none" w="med" len="med"/>
                    </a:lnT>
                  </a:tcPr>
                </a:tc>
                <a:tc>
                  <a:txBody>
                    <a:bodyPr/>
                    <a:lstStyle/>
                    <a:p>
                      <a:r>
                        <a:rPr lang="en-US" sz="2400" dirty="0"/>
                        <a:t>3</a:t>
                      </a:r>
                    </a:p>
                  </a:txBody>
                  <a:tcPr>
                    <a:lnT w="12700" cap="flat" cmpd="sng" algn="ctr">
                      <a:solidFill>
                        <a:schemeClr val="tx1"/>
                      </a:solidFill>
                      <a:prstDash val="solid"/>
                      <a:round/>
                      <a:headEnd type="none" w="med" len="med"/>
                      <a:tailEnd type="none" w="med" len="med"/>
                    </a:lnT>
                  </a:tcPr>
                </a:tc>
                <a:tc>
                  <a:txBody>
                    <a:bodyPr/>
                    <a:lstStyle/>
                    <a:p>
                      <a:r>
                        <a:rPr lang="en-US" sz="2400" dirty="0"/>
                        <a:t>2</a:t>
                      </a:r>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r h="419046">
                <a:tc>
                  <a:txBody>
                    <a:bodyPr/>
                    <a:lstStyle/>
                    <a:p>
                      <a:r>
                        <a:rPr lang="en-US" sz="2400" dirty="0">
                          <a:solidFill>
                            <a:schemeClr val="tx1"/>
                          </a:solidFill>
                        </a:rPr>
                        <a:t>P1</a:t>
                      </a:r>
                    </a:p>
                  </a:txBody>
                  <a:tcPr>
                    <a:solidFill>
                      <a:schemeClr val="bg1">
                        <a:lumMod val="85000"/>
                      </a:schemeClr>
                    </a:solidFill>
                  </a:tcPr>
                </a:tc>
                <a:tc>
                  <a:txBody>
                    <a:bodyPr/>
                    <a:lstStyle/>
                    <a:p>
                      <a:r>
                        <a:rPr lang="en-US" sz="2400" dirty="0">
                          <a:solidFill>
                            <a:schemeClr val="tx1"/>
                          </a:solidFill>
                        </a:rPr>
                        <a:t>3</a:t>
                      </a:r>
                    </a:p>
                  </a:txBody>
                  <a:tcPr>
                    <a:solidFill>
                      <a:schemeClr val="bg1">
                        <a:lumMod val="85000"/>
                      </a:schemeClr>
                    </a:solidFill>
                  </a:tcPr>
                </a:tc>
                <a:tc>
                  <a:txBody>
                    <a:bodyPr/>
                    <a:lstStyle/>
                    <a:p>
                      <a:r>
                        <a:rPr lang="en-US" sz="2400" dirty="0">
                          <a:solidFill>
                            <a:schemeClr val="tx1"/>
                          </a:solidFill>
                        </a:rPr>
                        <a:t>0</a:t>
                      </a:r>
                    </a:p>
                  </a:txBody>
                  <a:tcPr>
                    <a:solidFill>
                      <a:schemeClr val="bg1">
                        <a:lumMod val="85000"/>
                      </a:schemeClr>
                    </a:solidFill>
                  </a:tcPr>
                </a:tc>
                <a:tc>
                  <a:txBody>
                    <a:bodyPr/>
                    <a:lstStyle/>
                    <a:p>
                      <a:pPr marL="0" algn="l" defTabSz="457200" rtl="0" eaLnBrk="1" latinLnBrk="0" hangingPunct="1"/>
                      <a:r>
                        <a:rPr lang="en-US" sz="2400" kern="1200" dirty="0">
                          <a:solidFill>
                            <a:schemeClr val="tx1"/>
                          </a:solidFill>
                          <a:latin typeface="+mn-lt"/>
                          <a:ea typeface="+mn-ea"/>
                          <a:cs typeface="+mn-cs"/>
                        </a:rPr>
                        <a:t>2</a:t>
                      </a:r>
                    </a:p>
                  </a:txBody>
                  <a:tcPr>
                    <a:solidFill>
                      <a:schemeClr val="bg1">
                        <a:lumMod val="85000"/>
                      </a:schemeClr>
                    </a:solidFill>
                  </a:tcPr>
                </a:tc>
                <a:tc>
                  <a:txBody>
                    <a:bodyPr/>
                    <a:lstStyle/>
                    <a:p>
                      <a:endParaRPr lang="en-US" sz="2400" dirty="0">
                        <a:solidFill>
                          <a:schemeClr val="tx1"/>
                        </a:solidFill>
                      </a:endParaRPr>
                    </a:p>
                  </a:txBody>
                  <a:tcPr>
                    <a:solidFill>
                      <a:schemeClr val="bg1">
                        <a:lumMod val="85000"/>
                      </a:schemeClr>
                    </a:solidFill>
                  </a:tcPr>
                </a:tc>
                <a:tc>
                  <a:txBody>
                    <a:bodyPr/>
                    <a:lstStyle/>
                    <a:p>
                      <a:r>
                        <a:rPr lang="en-US" sz="2400" dirty="0">
                          <a:solidFill>
                            <a:schemeClr val="tx1"/>
                          </a:solidFill>
                        </a:rPr>
                        <a:t>3</a:t>
                      </a:r>
                    </a:p>
                  </a:txBody>
                  <a:tcPr>
                    <a:solidFill>
                      <a:schemeClr val="bg1">
                        <a:lumMod val="85000"/>
                      </a:schemeClr>
                    </a:solidFill>
                  </a:tcPr>
                </a:tc>
                <a:tc>
                  <a:txBody>
                    <a:bodyPr/>
                    <a:lstStyle/>
                    <a:p>
                      <a:r>
                        <a:rPr lang="en-US" sz="2400" dirty="0">
                          <a:solidFill>
                            <a:schemeClr val="tx1"/>
                          </a:solidFill>
                        </a:rPr>
                        <a:t>2</a:t>
                      </a:r>
                    </a:p>
                  </a:txBody>
                  <a:tcPr>
                    <a:solidFill>
                      <a:schemeClr val="bg1">
                        <a:lumMod val="85000"/>
                      </a:schemeClr>
                    </a:solidFill>
                  </a:tcPr>
                </a:tc>
                <a:tc>
                  <a:txBody>
                    <a:bodyPr/>
                    <a:lstStyle/>
                    <a:p>
                      <a:r>
                        <a:rPr lang="en-US" sz="2400" dirty="0">
                          <a:solidFill>
                            <a:schemeClr val="tx1"/>
                          </a:solidFill>
                        </a:rPr>
                        <a:t>2</a:t>
                      </a:r>
                    </a:p>
                  </a:txBody>
                  <a:tcPr>
                    <a:solidFill>
                      <a:schemeClr val="bg1">
                        <a:lumMod val="85000"/>
                      </a:schemeClr>
                    </a:solidFill>
                  </a:tcPr>
                </a:tc>
                <a:tc>
                  <a:txBody>
                    <a:bodyPr/>
                    <a:lstStyle/>
                    <a:p>
                      <a:endParaRPr lang="en-US" sz="2400" dirty="0">
                        <a:solidFill>
                          <a:schemeClr val="tx1"/>
                        </a:solidFill>
                      </a:endParaRPr>
                    </a:p>
                  </a:txBody>
                  <a:tcPr>
                    <a:solidFill>
                      <a:schemeClr val="bg1">
                        <a:lumMod val="85000"/>
                      </a:schemeClr>
                    </a:solidFill>
                  </a:tcPr>
                </a:tc>
                <a:tc>
                  <a:txBody>
                    <a:bodyPr/>
                    <a:lstStyle/>
                    <a:p>
                      <a:r>
                        <a:rPr lang="en-US" sz="2400" dirty="0">
                          <a:solidFill>
                            <a:schemeClr val="tx1"/>
                          </a:solidFill>
                        </a:rPr>
                        <a:t>0</a:t>
                      </a:r>
                    </a:p>
                  </a:txBody>
                  <a:tcPr>
                    <a:solidFill>
                      <a:schemeClr val="bg1">
                        <a:lumMod val="85000"/>
                      </a:schemeClr>
                    </a:solidFill>
                  </a:tcPr>
                </a:tc>
                <a:tc>
                  <a:txBody>
                    <a:bodyPr/>
                    <a:lstStyle/>
                    <a:p>
                      <a:r>
                        <a:rPr lang="en-US" sz="2400" dirty="0">
                          <a:solidFill>
                            <a:schemeClr val="tx1"/>
                          </a:solidFill>
                        </a:rPr>
                        <a:t>2</a:t>
                      </a:r>
                    </a:p>
                  </a:txBody>
                  <a:tcPr>
                    <a:solidFill>
                      <a:schemeClr val="bg1">
                        <a:lumMod val="85000"/>
                      </a:schemeClr>
                    </a:solidFill>
                  </a:tcPr>
                </a:tc>
                <a:tc>
                  <a:txBody>
                    <a:bodyPr/>
                    <a:lstStyle/>
                    <a:p>
                      <a:r>
                        <a:rPr lang="en-US" sz="2400" dirty="0">
                          <a:solidFill>
                            <a:schemeClr val="tx1"/>
                          </a:solidFill>
                        </a:rPr>
                        <a:t>0</a:t>
                      </a:r>
                    </a:p>
                  </a:txBody>
                  <a:tcPr>
                    <a:solidFill>
                      <a:schemeClr val="bg1">
                        <a:lumMod val="85000"/>
                      </a:schemeClr>
                    </a:solidFill>
                  </a:tcPr>
                </a:tc>
                <a:tc>
                  <a:txBody>
                    <a:bodyPr/>
                    <a:lstStyle/>
                    <a:p>
                      <a:endParaRPr lang="en-US" sz="2400" dirty="0">
                        <a:solidFill>
                          <a:schemeClr val="tx1"/>
                        </a:solidFill>
                      </a:endParaRPr>
                    </a:p>
                  </a:txBody>
                  <a:tcPr>
                    <a:solidFill>
                      <a:schemeClr val="bg1">
                        <a:lumMod val="85000"/>
                      </a:schemeClr>
                    </a:solidFill>
                  </a:tcPr>
                </a:tc>
                <a:tc>
                  <a:txBody>
                    <a:bodyPr/>
                    <a:lstStyle/>
                    <a:p>
                      <a:r>
                        <a:rPr lang="en-US" sz="2400" dirty="0">
                          <a:solidFill>
                            <a:schemeClr val="tx1"/>
                          </a:solidFill>
                        </a:rPr>
                        <a:t>2</a:t>
                      </a:r>
                    </a:p>
                  </a:txBody>
                  <a:tcPr>
                    <a:solidFill>
                      <a:schemeClr val="bg1">
                        <a:lumMod val="85000"/>
                      </a:schemeClr>
                    </a:solidFill>
                  </a:tcPr>
                </a:tc>
                <a:tc>
                  <a:txBody>
                    <a:bodyPr/>
                    <a:lstStyle/>
                    <a:p>
                      <a:r>
                        <a:rPr lang="en-US" sz="2400" dirty="0">
                          <a:solidFill>
                            <a:schemeClr val="tx1"/>
                          </a:solidFill>
                        </a:rPr>
                        <a:t>3</a:t>
                      </a:r>
                    </a:p>
                  </a:txBody>
                  <a:tcPr>
                    <a:solidFill>
                      <a:schemeClr val="bg1">
                        <a:lumMod val="85000"/>
                      </a:schemeClr>
                    </a:solidFill>
                  </a:tcPr>
                </a:tc>
                <a:tc>
                  <a:txBody>
                    <a:bodyPr/>
                    <a:lstStyle/>
                    <a:p>
                      <a:r>
                        <a:rPr lang="en-US" sz="2400" dirty="0">
                          <a:solidFill>
                            <a:schemeClr val="tx1"/>
                          </a:solidFill>
                        </a:rPr>
                        <a:t>0</a:t>
                      </a:r>
                    </a:p>
                  </a:txBody>
                  <a:tcPr>
                    <a:solidFill>
                      <a:schemeClr val="bg1">
                        <a:lumMod val="85000"/>
                      </a:schemeClr>
                    </a:solidFill>
                  </a:tcPr>
                </a:tc>
                <a:extLst>
                  <a:ext uri="{0D108BD9-81ED-4DB2-BD59-A6C34878D82A}">
                    <a16:rowId xmlns="" xmlns:a16="http://schemas.microsoft.com/office/drawing/2014/main" val="10003"/>
                  </a:ext>
                </a:extLst>
              </a:tr>
              <a:tr h="419046">
                <a:tc>
                  <a:txBody>
                    <a:bodyPr/>
                    <a:lstStyle/>
                    <a:p>
                      <a:r>
                        <a:rPr lang="en-US" sz="2400" dirty="0"/>
                        <a:t>P2</a:t>
                      </a:r>
                    </a:p>
                  </a:txBody>
                  <a:tcPr/>
                </a:tc>
                <a:tc>
                  <a:txBody>
                    <a:bodyPr/>
                    <a:lstStyle/>
                    <a:p>
                      <a:r>
                        <a:rPr lang="en-US" sz="2400" dirty="0"/>
                        <a:t>3</a:t>
                      </a:r>
                    </a:p>
                  </a:txBody>
                  <a:tcPr/>
                </a:tc>
                <a:tc>
                  <a:txBody>
                    <a:bodyPr/>
                    <a:lstStyle/>
                    <a:p>
                      <a:r>
                        <a:rPr lang="en-US" sz="2400" dirty="0"/>
                        <a:t>0</a:t>
                      </a:r>
                    </a:p>
                  </a:txBody>
                  <a:tcPr/>
                </a:tc>
                <a:tc>
                  <a:txBody>
                    <a:bodyPr/>
                    <a:lstStyle/>
                    <a:p>
                      <a:r>
                        <a:rPr lang="en-US" sz="2400" dirty="0"/>
                        <a:t>0</a:t>
                      </a:r>
                    </a:p>
                  </a:txBody>
                  <a:tcPr/>
                </a:tc>
                <a:tc>
                  <a:txBody>
                    <a:bodyPr/>
                    <a:lstStyle/>
                    <a:p>
                      <a:endParaRPr lang="en-US" sz="2400" dirty="0"/>
                    </a:p>
                  </a:txBody>
                  <a:tcPr/>
                </a:tc>
                <a:tc>
                  <a:txBody>
                    <a:bodyPr/>
                    <a:lstStyle/>
                    <a:p>
                      <a:r>
                        <a:rPr lang="en-US" sz="2400" dirty="0"/>
                        <a:t>9</a:t>
                      </a:r>
                    </a:p>
                  </a:txBody>
                  <a:tcPr/>
                </a:tc>
                <a:tc>
                  <a:txBody>
                    <a:bodyPr/>
                    <a:lstStyle/>
                    <a:p>
                      <a:r>
                        <a:rPr lang="en-US" sz="2400" dirty="0"/>
                        <a:t>0</a:t>
                      </a:r>
                    </a:p>
                  </a:txBody>
                  <a:tcPr/>
                </a:tc>
                <a:tc>
                  <a:txBody>
                    <a:bodyPr/>
                    <a:lstStyle/>
                    <a:p>
                      <a:r>
                        <a:rPr lang="en-US" sz="2400" dirty="0"/>
                        <a:t>2</a:t>
                      </a:r>
                    </a:p>
                  </a:txBody>
                  <a:tcPr/>
                </a:tc>
                <a:tc>
                  <a:txBody>
                    <a:bodyPr/>
                    <a:lstStyle/>
                    <a:p>
                      <a:endParaRPr lang="en-US" sz="2400" dirty="0"/>
                    </a:p>
                  </a:txBody>
                  <a:tcPr/>
                </a:tc>
                <a:tc>
                  <a:txBody>
                    <a:bodyPr/>
                    <a:lstStyle/>
                    <a:p>
                      <a:r>
                        <a:rPr lang="en-US" sz="2400" dirty="0"/>
                        <a:t>6</a:t>
                      </a:r>
                    </a:p>
                  </a:txBody>
                  <a:tcPr/>
                </a:tc>
                <a:tc>
                  <a:txBody>
                    <a:bodyPr/>
                    <a:lstStyle/>
                    <a:p>
                      <a:r>
                        <a:rPr lang="en-US" sz="2400" dirty="0"/>
                        <a:t>0</a:t>
                      </a:r>
                    </a:p>
                  </a:txBody>
                  <a:tcPr/>
                </a:tc>
                <a:tc>
                  <a:txBody>
                    <a:bodyPr/>
                    <a:lstStyle/>
                    <a:p>
                      <a:r>
                        <a:rPr lang="en-US" sz="2400" dirty="0"/>
                        <a:t>2</a:t>
                      </a:r>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 xmlns:a16="http://schemas.microsoft.com/office/drawing/2014/main" val="10004"/>
                  </a:ext>
                </a:extLst>
              </a:tr>
              <a:tr h="419046">
                <a:tc>
                  <a:txBody>
                    <a:bodyPr/>
                    <a:lstStyle/>
                    <a:p>
                      <a:r>
                        <a:rPr lang="en-US" sz="2400" dirty="0"/>
                        <a:t>P3</a:t>
                      </a:r>
                    </a:p>
                  </a:txBody>
                  <a:tcPr/>
                </a:tc>
                <a:tc>
                  <a:txBody>
                    <a:bodyPr/>
                    <a:lstStyle/>
                    <a:p>
                      <a:r>
                        <a:rPr lang="en-US" sz="2400" dirty="0"/>
                        <a:t>2</a:t>
                      </a:r>
                    </a:p>
                  </a:txBody>
                  <a:tcPr/>
                </a:tc>
                <a:tc>
                  <a:txBody>
                    <a:bodyPr/>
                    <a:lstStyle/>
                    <a:p>
                      <a:r>
                        <a:rPr lang="en-US" sz="2400" dirty="0"/>
                        <a:t>1</a:t>
                      </a:r>
                    </a:p>
                  </a:txBody>
                  <a:tcPr/>
                </a:tc>
                <a:tc>
                  <a:txBody>
                    <a:bodyPr/>
                    <a:lstStyle/>
                    <a:p>
                      <a:r>
                        <a:rPr lang="en-US" sz="2400" dirty="0"/>
                        <a:t>1</a:t>
                      </a:r>
                    </a:p>
                  </a:txBody>
                  <a:tcPr/>
                </a:tc>
                <a:tc>
                  <a:txBody>
                    <a:bodyPr/>
                    <a:lstStyle/>
                    <a:p>
                      <a:endParaRPr lang="en-US" sz="2400" dirty="0"/>
                    </a:p>
                  </a:txBody>
                  <a:tcPr/>
                </a:tc>
                <a:tc>
                  <a:txBody>
                    <a:bodyPr/>
                    <a:lstStyle/>
                    <a:p>
                      <a:r>
                        <a:rPr lang="en-US" sz="2400" dirty="0"/>
                        <a:t>2</a:t>
                      </a:r>
                    </a:p>
                  </a:txBody>
                  <a:tcPr/>
                </a:tc>
                <a:tc>
                  <a:txBody>
                    <a:bodyPr/>
                    <a:lstStyle/>
                    <a:p>
                      <a:r>
                        <a:rPr lang="en-US" sz="2400" dirty="0"/>
                        <a:t>2</a:t>
                      </a:r>
                    </a:p>
                  </a:txBody>
                  <a:tcPr/>
                </a:tc>
                <a:tc>
                  <a:txBody>
                    <a:bodyPr/>
                    <a:lstStyle/>
                    <a:p>
                      <a:r>
                        <a:rPr lang="en-US" sz="2400" dirty="0"/>
                        <a:t>2</a:t>
                      </a:r>
                    </a:p>
                  </a:txBody>
                  <a:tcPr/>
                </a:tc>
                <a:tc>
                  <a:txBody>
                    <a:bodyPr/>
                    <a:lstStyle/>
                    <a:p>
                      <a:endParaRPr lang="en-US" sz="2400" dirty="0"/>
                    </a:p>
                  </a:txBody>
                  <a:tcPr/>
                </a:tc>
                <a:tc>
                  <a:txBody>
                    <a:bodyPr/>
                    <a:lstStyle/>
                    <a:p>
                      <a:r>
                        <a:rPr lang="en-US" sz="2400" dirty="0"/>
                        <a:t>0</a:t>
                      </a:r>
                    </a:p>
                  </a:txBody>
                  <a:tcPr/>
                </a:tc>
                <a:tc>
                  <a:txBody>
                    <a:bodyPr/>
                    <a:lstStyle/>
                    <a:p>
                      <a:r>
                        <a:rPr lang="en-US" sz="2400" dirty="0"/>
                        <a:t>1</a:t>
                      </a:r>
                    </a:p>
                  </a:txBody>
                  <a:tcPr/>
                </a:tc>
                <a:tc>
                  <a:txBody>
                    <a:bodyPr/>
                    <a:lstStyle/>
                    <a:p>
                      <a:r>
                        <a:rPr lang="en-US" sz="2400" dirty="0"/>
                        <a:t>1</a:t>
                      </a:r>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 xmlns:a16="http://schemas.microsoft.com/office/drawing/2014/main" val="10005"/>
                  </a:ext>
                </a:extLst>
              </a:tr>
              <a:tr h="419046">
                <a:tc>
                  <a:txBody>
                    <a:bodyPr/>
                    <a:lstStyle/>
                    <a:p>
                      <a:r>
                        <a:rPr lang="en-US" sz="2400" dirty="0"/>
                        <a:t>P4</a:t>
                      </a:r>
                    </a:p>
                  </a:txBody>
                  <a:tcPr/>
                </a:tc>
                <a:tc>
                  <a:txBody>
                    <a:bodyPr/>
                    <a:lstStyle/>
                    <a:p>
                      <a:r>
                        <a:rPr lang="en-US" sz="2400" dirty="0"/>
                        <a:t>0</a:t>
                      </a:r>
                    </a:p>
                  </a:txBody>
                  <a:tcPr/>
                </a:tc>
                <a:tc>
                  <a:txBody>
                    <a:bodyPr/>
                    <a:lstStyle/>
                    <a:p>
                      <a:r>
                        <a:rPr lang="en-US" sz="2400" dirty="0"/>
                        <a:t>0</a:t>
                      </a:r>
                    </a:p>
                  </a:txBody>
                  <a:tcPr/>
                </a:tc>
                <a:tc>
                  <a:txBody>
                    <a:bodyPr/>
                    <a:lstStyle/>
                    <a:p>
                      <a:r>
                        <a:rPr lang="en-US" sz="2400" dirty="0"/>
                        <a:t>2</a:t>
                      </a:r>
                    </a:p>
                  </a:txBody>
                  <a:tcPr/>
                </a:tc>
                <a:tc>
                  <a:txBody>
                    <a:bodyPr/>
                    <a:lstStyle/>
                    <a:p>
                      <a:endParaRPr lang="en-US" sz="2400" dirty="0"/>
                    </a:p>
                  </a:txBody>
                  <a:tcPr/>
                </a:tc>
                <a:tc>
                  <a:txBody>
                    <a:bodyPr/>
                    <a:lstStyle/>
                    <a:p>
                      <a:r>
                        <a:rPr lang="en-US" sz="2400" dirty="0"/>
                        <a:t>4</a:t>
                      </a:r>
                    </a:p>
                  </a:txBody>
                  <a:tcPr/>
                </a:tc>
                <a:tc>
                  <a:txBody>
                    <a:bodyPr/>
                    <a:lstStyle/>
                    <a:p>
                      <a:r>
                        <a:rPr lang="en-US" sz="2400" dirty="0"/>
                        <a:t>3</a:t>
                      </a:r>
                    </a:p>
                  </a:txBody>
                  <a:tcPr/>
                </a:tc>
                <a:tc>
                  <a:txBody>
                    <a:bodyPr/>
                    <a:lstStyle/>
                    <a:p>
                      <a:r>
                        <a:rPr lang="en-US" sz="2400" dirty="0"/>
                        <a:t>3</a:t>
                      </a:r>
                    </a:p>
                  </a:txBody>
                  <a:tcPr/>
                </a:tc>
                <a:tc>
                  <a:txBody>
                    <a:bodyPr/>
                    <a:lstStyle/>
                    <a:p>
                      <a:endParaRPr lang="en-US" sz="2400" dirty="0"/>
                    </a:p>
                  </a:txBody>
                  <a:tcPr/>
                </a:tc>
                <a:tc>
                  <a:txBody>
                    <a:bodyPr/>
                    <a:lstStyle/>
                    <a:p>
                      <a:r>
                        <a:rPr lang="en-US" sz="2400" dirty="0"/>
                        <a:t>4</a:t>
                      </a:r>
                    </a:p>
                  </a:txBody>
                  <a:tcPr/>
                </a:tc>
                <a:tc>
                  <a:txBody>
                    <a:bodyPr/>
                    <a:lstStyle/>
                    <a:p>
                      <a:r>
                        <a:rPr lang="en-US" sz="2400" dirty="0"/>
                        <a:t>3</a:t>
                      </a:r>
                    </a:p>
                  </a:txBody>
                  <a:tcPr/>
                </a:tc>
                <a:tc>
                  <a:txBody>
                    <a:bodyPr/>
                    <a:lstStyle/>
                    <a:p>
                      <a:r>
                        <a:rPr lang="en-US" sz="2400" dirty="0"/>
                        <a:t>1</a:t>
                      </a:r>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5243358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89</a:t>
            </a:fld>
            <a:endParaRPr lang="en-US"/>
          </a:p>
        </p:txBody>
      </p:sp>
      <p:sp>
        <p:nvSpPr>
          <p:cNvPr id="5" name="Content Placeholder 4"/>
          <p:cNvSpPr>
            <a:spLocks noGrp="1"/>
          </p:cNvSpPr>
          <p:nvPr>
            <p:ph sz="quarter" idx="1"/>
          </p:nvPr>
        </p:nvSpPr>
        <p:spPr/>
        <p:txBody>
          <a:bodyPr/>
          <a:lstStyle/>
          <a:p>
            <a:r>
              <a:rPr lang="en-US" b="1" dirty="0" smtClean="0"/>
              <a:t>Example-2</a:t>
            </a:r>
          </a:p>
          <a:p>
            <a:pPr lvl="1"/>
            <a:r>
              <a:rPr lang="en-US" dirty="0"/>
              <a:t>Is allocation (0 2 0) to P0 Safe</a:t>
            </a:r>
            <a:r>
              <a:rPr lang="en-US" dirty="0" smtClean="0"/>
              <a:t>?</a:t>
            </a:r>
          </a:p>
          <a:p>
            <a:pPr lvl="1"/>
            <a:r>
              <a:rPr lang="en-US" dirty="0"/>
              <a:t>Try to allocate 2 of resource B to P</a:t>
            </a:r>
            <a:r>
              <a:rPr lang="en-US" baseline="-25000" dirty="0"/>
              <a:t>0</a:t>
            </a:r>
            <a:r>
              <a:rPr lang="en-US" dirty="0"/>
              <a:t>…</a:t>
            </a:r>
          </a:p>
          <a:p>
            <a:pPr marL="365760" lvl="1"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79354"/>
              </p:ext>
            </p:extLst>
          </p:nvPr>
        </p:nvGraphicFramePr>
        <p:xfrm>
          <a:off x="507521" y="3239219"/>
          <a:ext cx="7696200" cy="3200400"/>
        </p:xfrm>
        <a:graphic>
          <a:graphicData uri="http://schemas.openxmlformats.org/drawingml/2006/table">
            <a:tbl>
              <a:tblPr firstRow="1">
                <a:tableStyleId>{9D7B26C5-4107-4FEC-AEDC-1716B250A1EF}</a:tableStyleId>
              </a:tblPr>
              <a:tblGrid>
                <a:gridCol w="1333683">
                  <a:extLst>
                    <a:ext uri="{9D8B030D-6E8A-4147-A177-3AD203B41FA5}">
                      <a16:colId xmlns="" xmlns:a16="http://schemas.microsoft.com/office/drawing/2014/main" val="20000"/>
                    </a:ext>
                  </a:extLst>
                </a:gridCol>
                <a:gridCol w="421228">
                  <a:extLst>
                    <a:ext uri="{9D8B030D-6E8A-4147-A177-3AD203B41FA5}">
                      <a16:colId xmlns="" xmlns:a16="http://schemas.microsoft.com/office/drawing/2014/main" val="20001"/>
                    </a:ext>
                  </a:extLst>
                </a:gridCol>
                <a:gridCol w="454889">
                  <a:extLst>
                    <a:ext uri="{9D8B030D-6E8A-4147-A177-3AD203B41FA5}">
                      <a16:colId xmlns="" xmlns:a16="http://schemas.microsoft.com/office/drawing/2014/main" val="20002"/>
                    </a:ext>
                  </a:extLst>
                </a:gridCol>
                <a:gridCol w="456186">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394901">
                  <a:extLst>
                    <a:ext uri="{9D8B030D-6E8A-4147-A177-3AD203B41FA5}">
                      <a16:colId xmlns="" xmlns:a16="http://schemas.microsoft.com/office/drawing/2014/main" val="20005"/>
                    </a:ext>
                  </a:extLst>
                </a:gridCol>
                <a:gridCol w="493626">
                  <a:extLst>
                    <a:ext uri="{9D8B030D-6E8A-4147-A177-3AD203B41FA5}">
                      <a16:colId xmlns="" xmlns:a16="http://schemas.microsoft.com/office/drawing/2014/main" val="20006"/>
                    </a:ext>
                  </a:extLst>
                </a:gridCol>
                <a:gridCol w="504407">
                  <a:extLst>
                    <a:ext uri="{9D8B030D-6E8A-4147-A177-3AD203B41FA5}">
                      <a16:colId xmlns="" xmlns:a16="http://schemas.microsoft.com/office/drawing/2014/main" val="20007"/>
                    </a:ext>
                  </a:extLst>
                </a:gridCol>
                <a:gridCol w="285395">
                  <a:extLst>
                    <a:ext uri="{9D8B030D-6E8A-4147-A177-3AD203B41FA5}">
                      <a16:colId xmlns="" xmlns:a16="http://schemas.microsoft.com/office/drawing/2014/main" val="20008"/>
                    </a:ext>
                  </a:extLst>
                </a:gridCol>
                <a:gridCol w="493626">
                  <a:extLst>
                    <a:ext uri="{9D8B030D-6E8A-4147-A177-3AD203B41FA5}">
                      <a16:colId xmlns="" xmlns:a16="http://schemas.microsoft.com/office/drawing/2014/main" val="20009"/>
                    </a:ext>
                  </a:extLst>
                </a:gridCol>
                <a:gridCol w="394901">
                  <a:extLst>
                    <a:ext uri="{9D8B030D-6E8A-4147-A177-3AD203B41FA5}">
                      <a16:colId xmlns="" xmlns:a16="http://schemas.microsoft.com/office/drawing/2014/main" val="20010"/>
                    </a:ext>
                  </a:extLst>
                </a:gridCol>
                <a:gridCol w="345922">
                  <a:extLst>
                    <a:ext uri="{9D8B030D-6E8A-4147-A177-3AD203B41FA5}">
                      <a16:colId xmlns="" xmlns:a16="http://schemas.microsoft.com/office/drawing/2014/main" val="20011"/>
                    </a:ext>
                  </a:extLst>
                </a:gridCol>
                <a:gridCol w="232756">
                  <a:extLst>
                    <a:ext uri="{9D8B030D-6E8A-4147-A177-3AD203B41FA5}">
                      <a16:colId xmlns="" xmlns:a16="http://schemas.microsoft.com/office/drawing/2014/main" val="20012"/>
                    </a:ext>
                  </a:extLst>
                </a:gridCol>
                <a:gridCol w="590423">
                  <a:extLst>
                    <a:ext uri="{9D8B030D-6E8A-4147-A177-3AD203B41FA5}">
                      <a16:colId xmlns="" xmlns:a16="http://schemas.microsoft.com/office/drawing/2014/main" val="20013"/>
                    </a:ext>
                  </a:extLst>
                </a:gridCol>
                <a:gridCol w="542605">
                  <a:extLst>
                    <a:ext uri="{9D8B030D-6E8A-4147-A177-3AD203B41FA5}">
                      <a16:colId xmlns="" xmlns:a16="http://schemas.microsoft.com/office/drawing/2014/main" val="20014"/>
                    </a:ext>
                  </a:extLst>
                </a:gridCol>
                <a:gridCol w="543372">
                  <a:extLst>
                    <a:ext uri="{9D8B030D-6E8A-4147-A177-3AD203B41FA5}">
                      <a16:colId xmlns="" xmlns:a16="http://schemas.microsoft.com/office/drawing/2014/main" val="20015"/>
                    </a:ext>
                  </a:extLst>
                </a:gridCol>
              </a:tblGrid>
              <a:tr h="395678">
                <a:tc rowSpan="2">
                  <a:txBody>
                    <a:bodyPr/>
                    <a:lstStyle/>
                    <a:p>
                      <a:r>
                        <a:rPr lang="en-US" sz="2400" dirty="0"/>
                        <a:t>Process</a:t>
                      </a:r>
                    </a:p>
                  </a:txBody>
                  <a:tcPr/>
                </a:tc>
                <a:tc gridSpan="3">
                  <a:txBody>
                    <a:bodyPr/>
                    <a:lstStyle/>
                    <a:p>
                      <a:r>
                        <a:rPr lang="en-US" sz="2400" dirty="0" err="1"/>
                        <a:t>Alloc</a:t>
                      </a:r>
                      <a:endParaRPr lang="en-US" sz="2400" dirty="0"/>
                    </a:p>
                  </a:txBody>
                  <a:tcPr/>
                </a:tc>
                <a:tc hMerge="1">
                  <a:txBody>
                    <a:bodyPr/>
                    <a:lstStyle/>
                    <a:p>
                      <a:endParaRPr lang="en-US"/>
                    </a:p>
                  </a:txBody>
                  <a:tcPr/>
                </a:tc>
                <a:tc hMerge="1">
                  <a:txBody>
                    <a:bodyPr/>
                    <a:lstStyle/>
                    <a:p>
                      <a:endParaRPr lang="en-US"/>
                    </a:p>
                  </a:txBody>
                  <a:tcPr/>
                </a:tc>
                <a:tc>
                  <a:txBody>
                    <a:bodyPr/>
                    <a:lstStyle/>
                    <a:p>
                      <a:endParaRPr lang="en-US" sz="2400" dirty="0"/>
                    </a:p>
                  </a:txBody>
                  <a:tcPr/>
                </a:tc>
                <a:tc gridSpan="3">
                  <a:txBody>
                    <a:bodyPr/>
                    <a:lstStyle/>
                    <a:p>
                      <a:r>
                        <a:rPr lang="en-US" sz="2400" dirty="0"/>
                        <a:t>Max</a:t>
                      </a:r>
                    </a:p>
                  </a:txBody>
                  <a:tcPr/>
                </a:tc>
                <a:tc hMerge="1">
                  <a:txBody>
                    <a:bodyPr/>
                    <a:lstStyle/>
                    <a:p>
                      <a:endParaRPr lang="en-US"/>
                    </a:p>
                  </a:txBody>
                  <a:tcPr/>
                </a:tc>
                <a:tc hMerge="1">
                  <a:txBody>
                    <a:bodyPr/>
                    <a:lstStyle/>
                    <a:p>
                      <a:endParaRPr lang="en-US"/>
                    </a:p>
                  </a:txBody>
                  <a:tcPr/>
                </a:tc>
                <a:tc>
                  <a:txBody>
                    <a:bodyPr/>
                    <a:lstStyle/>
                    <a:p>
                      <a:endParaRPr lang="en-US" sz="2400" dirty="0"/>
                    </a:p>
                  </a:txBody>
                  <a:tcPr/>
                </a:tc>
                <a:tc gridSpan="3">
                  <a:txBody>
                    <a:bodyPr/>
                    <a:lstStyle/>
                    <a:p>
                      <a:r>
                        <a:rPr lang="en-US" sz="2400" dirty="0"/>
                        <a:t>Need</a:t>
                      </a:r>
                    </a:p>
                  </a:txBody>
                  <a:tcPr/>
                </a:tc>
                <a:tc hMerge="1">
                  <a:txBody>
                    <a:bodyPr/>
                    <a:lstStyle/>
                    <a:p>
                      <a:endParaRPr lang="en-US"/>
                    </a:p>
                  </a:txBody>
                  <a:tcPr/>
                </a:tc>
                <a:tc hMerge="1">
                  <a:txBody>
                    <a:bodyPr/>
                    <a:lstStyle/>
                    <a:p>
                      <a:endParaRPr lang="en-US"/>
                    </a:p>
                  </a:txBody>
                  <a:tcPr/>
                </a:tc>
                <a:tc>
                  <a:txBody>
                    <a:bodyPr/>
                    <a:lstStyle/>
                    <a:p>
                      <a:endParaRPr lang="en-US" sz="2400" dirty="0"/>
                    </a:p>
                  </a:txBody>
                  <a:tcPr/>
                </a:tc>
                <a:tc gridSpan="3">
                  <a:txBody>
                    <a:bodyPr/>
                    <a:lstStyle/>
                    <a:p>
                      <a:r>
                        <a:rPr lang="en-US" sz="2400" dirty="0"/>
                        <a:t>Available</a:t>
                      </a:r>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419046">
                <a:tc vMerge="1">
                  <a:txBody>
                    <a:bodyPr/>
                    <a:lstStyle/>
                    <a:p>
                      <a:endParaRPr lang="en-US"/>
                    </a:p>
                  </a:txBody>
                  <a:tcPr/>
                </a:tc>
                <a:tc>
                  <a:txBody>
                    <a:bodyPr/>
                    <a:lstStyle/>
                    <a:p>
                      <a:r>
                        <a:rPr lang="en-US" sz="2400" dirty="0"/>
                        <a:t>A</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2400" dirty="0"/>
                        <a:t>B</a:t>
                      </a:r>
                    </a:p>
                  </a:txBody>
                  <a:tcPr>
                    <a:lnB w="12700" cap="flat" cmpd="sng" algn="ctr">
                      <a:solidFill>
                        <a:schemeClr val="tx1"/>
                      </a:solidFill>
                      <a:prstDash val="solid"/>
                      <a:round/>
                      <a:headEnd type="none" w="med" len="med"/>
                      <a:tailEnd type="none" w="med" len="med"/>
                    </a:lnB>
                  </a:tcPr>
                </a:tc>
                <a:tc>
                  <a:txBody>
                    <a:bodyPr/>
                    <a:lstStyle/>
                    <a:p>
                      <a:r>
                        <a:rPr lang="en-US" sz="2400" dirty="0"/>
                        <a:t>C</a:t>
                      </a:r>
                    </a:p>
                  </a:txBody>
                  <a:tcPr>
                    <a:lnB w="12700" cap="flat" cmpd="sng" algn="ctr">
                      <a:solidFill>
                        <a:schemeClr val="tx1"/>
                      </a:solidFill>
                      <a:prstDash val="solid"/>
                      <a:round/>
                      <a:headEnd type="none" w="med" len="med"/>
                      <a:tailEnd type="none" w="med" len="med"/>
                    </a:lnB>
                  </a:tcPr>
                </a:tc>
                <a:tc>
                  <a:txBody>
                    <a:bodyPr/>
                    <a:lstStyle/>
                    <a:p>
                      <a:endParaRPr lang="en-US" sz="2400" dirty="0"/>
                    </a:p>
                  </a:txBody>
                  <a:tcPr>
                    <a:lnB w="12700" cap="flat" cmpd="sng" algn="ctr">
                      <a:solidFill>
                        <a:schemeClr val="tx1"/>
                      </a:solidFill>
                      <a:prstDash val="solid"/>
                      <a:round/>
                      <a:headEnd type="none" w="med" len="med"/>
                      <a:tailEnd type="none" w="med" len="med"/>
                    </a:lnB>
                  </a:tcPr>
                </a:tc>
                <a:tc>
                  <a:txBody>
                    <a:bodyPr/>
                    <a:lstStyle/>
                    <a:p>
                      <a:r>
                        <a:rPr lang="en-US" sz="2400" dirty="0"/>
                        <a:t>A</a:t>
                      </a:r>
                    </a:p>
                  </a:txBody>
                  <a:tcPr>
                    <a:lnB w="12700" cap="flat" cmpd="sng" algn="ctr">
                      <a:solidFill>
                        <a:schemeClr val="tx1"/>
                      </a:solidFill>
                      <a:prstDash val="solid"/>
                      <a:round/>
                      <a:headEnd type="none" w="med" len="med"/>
                      <a:tailEnd type="none" w="med" len="med"/>
                    </a:lnB>
                  </a:tcPr>
                </a:tc>
                <a:tc>
                  <a:txBody>
                    <a:bodyPr/>
                    <a:lstStyle/>
                    <a:p>
                      <a:r>
                        <a:rPr lang="en-US" sz="2400" dirty="0"/>
                        <a:t>B</a:t>
                      </a:r>
                    </a:p>
                  </a:txBody>
                  <a:tcPr>
                    <a:lnB w="12700" cap="flat" cmpd="sng" algn="ctr">
                      <a:solidFill>
                        <a:schemeClr val="tx1"/>
                      </a:solidFill>
                      <a:prstDash val="solid"/>
                      <a:round/>
                      <a:headEnd type="none" w="med" len="med"/>
                      <a:tailEnd type="none" w="med" len="med"/>
                    </a:lnB>
                  </a:tcPr>
                </a:tc>
                <a:tc>
                  <a:txBody>
                    <a:bodyPr/>
                    <a:lstStyle/>
                    <a:p>
                      <a:r>
                        <a:rPr lang="en-US" sz="2400" dirty="0"/>
                        <a:t>C</a:t>
                      </a:r>
                    </a:p>
                  </a:txBody>
                  <a:tcPr>
                    <a:lnB w="12700" cap="flat" cmpd="sng" algn="ctr">
                      <a:solidFill>
                        <a:schemeClr val="tx1"/>
                      </a:solidFill>
                      <a:prstDash val="solid"/>
                      <a:round/>
                      <a:headEnd type="none" w="med" len="med"/>
                      <a:tailEnd type="none" w="med" len="med"/>
                    </a:lnB>
                  </a:tcPr>
                </a:tc>
                <a:tc>
                  <a:txBody>
                    <a:bodyPr/>
                    <a:lstStyle/>
                    <a:p>
                      <a:endParaRPr lang="en-US" sz="2400" dirty="0"/>
                    </a:p>
                  </a:txBody>
                  <a:tcPr>
                    <a:lnB w="12700" cap="flat" cmpd="sng" algn="ctr">
                      <a:solidFill>
                        <a:schemeClr val="tx1"/>
                      </a:solidFill>
                      <a:prstDash val="solid"/>
                      <a:round/>
                      <a:headEnd type="none" w="med" len="med"/>
                      <a:tailEnd type="none" w="med" len="med"/>
                    </a:lnB>
                  </a:tcPr>
                </a:tc>
                <a:tc>
                  <a:txBody>
                    <a:bodyPr/>
                    <a:lstStyle/>
                    <a:p>
                      <a:r>
                        <a:rPr lang="en-US" sz="2400" dirty="0"/>
                        <a:t>A</a:t>
                      </a:r>
                    </a:p>
                  </a:txBody>
                  <a:tcPr>
                    <a:lnB w="12700" cap="flat" cmpd="sng" algn="ctr">
                      <a:solidFill>
                        <a:schemeClr val="tx1"/>
                      </a:solidFill>
                      <a:prstDash val="solid"/>
                      <a:round/>
                      <a:headEnd type="none" w="med" len="med"/>
                      <a:tailEnd type="none" w="med" len="med"/>
                    </a:lnB>
                  </a:tcPr>
                </a:tc>
                <a:tc>
                  <a:txBody>
                    <a:bodyPr/>
                    <a:lstStyle/>
                    <a:p>
                      <a:r>
                        <a:rPr lang="en-US" sz="2400" dirty="0"/>
                        <a:t>B</a:t>
                      </a:r>
                    </a:p>
                  </a:txBody>
                  <a:tcPr>
                    <a:lnB w="12700" cap="flat" cmpd="sng" algn="ctr">
                      <a:solidFill>
                        <a:schemeClr val="tx1"/>
                      </a:solidFill>
                      <a:prstDash val="solid"/>
                      <a:round/>
                      <a:headEnd type="none" w="med" len="med"/>
                      <a:tailEnd type="none" w="med" len="med"/>
                    </a:lnB>
                  </a:tcPr>
                </a:tc>
                <a:tc>
                  <a:txBody>
                    <a:bodyPr/>
                    <a:lstStyle/>
                    <a:p>
                      <a:r>
                        <a:rPr lang="en-US" sz="2400" dirty="0"/>
                        <a:t>C</a:t>
                      </a:r>
                    </a:p>
                  </a:txBody>
                  <a:tcPr>
                    <a:lnB w="12700" cap="flat" cmpd="sng" algn="ctr">
                      <a:solidFill>
                        <a:schemeClr val="tx1"/>
                      </a:solidFill>
                      <a:prstDash val="solid"/>
                      <a:round/>
                      <a:headEnd type="none" w="med" len="med"/>
                      <a:tailEnd type="none" w="med" len="med"/>
                    </a:lnB>
                  </a:tcPr>
                </a:tc>
                <a:tc>
                  <a:txBody>
                    <a:bodyPr/>
                    <a:lstStyle/>
                    <a:p>
                      <a:endParaRPr lang="en-US" sz="2400" dirty="0"/>
                    </a:p>
                  </a:txBody>
                  <a:tcPr>
                    <a:lnB w="12700" cap="flat" cmpd="sng" algn="ctr">
                      <a:solidFill>
                        <a:schemeClr val="tx1"/>
                      </a:solidFill>
                      <a:prstDash val="solid"/>
                      <a:round/>
                      <a:headEnd type="none" w="med" len="med"/>
                      <a:tailEnd type="none" w="med" len="med"/>
                    </a:lnB>
                  </a:tcPr>
                </a:tc>
                <a:tc>
                  <a:txBody>
                    <a:bodyPr/>
                    <a:lstStyle/>
                    <a:p>
                      <a:r>
                        <a:rPr lang="en-US" sz="2400" dirty="0"/>
                        <a:t>A</a:t>
                      </a:r>
                    </a:p>
                  </a:txBody>
                  <a:tcPr>
                    <a:lnB w="12700" cap="flat" cmpd="sng" algn="ctr">
                      <a:solidFill>
                        <a:schemeClr val="tx1"/>
                      </a:solidFill>
                      <a:prstDash val="solid"/>
                      <a:round/>
                      <a:headEnd type="none" w="med" len="med"/>
                      <a:tailEnd type="none" w="med" len="med"/>
                    </a:lnB>
                  </a:tcPr>
                </a:tc>
                <a:tc>
                  <a:txBody>
                    <a:bodyPr/>
                    <a:lstStyle/>
                    <a:p>
                      <a:r>
                        <a:rPr lang="en-US" sz="2400" dirty="0"/>
                        <a:t>B</a:t>
                      </a:r>
                    </a:p>
                  </a:txBody>
                  <a:tcPr>
                    <a:lnB w="12700" cap="flat" cmpd="sng" algn="ctr">
                      <a:solidFill>
                        <a:schemeClr val="tx1"/>
                      </a:solidFill>
                      <a:prstDash val="solid"/>
                      <a:round/>
                      <a:headEnd type="none" w="med" len="med"/>
                      <a:tailEnd type="none" w="med" len="med"/>
                    </a:lnB>
                  </a:tcPr>
                </a:tc>
                <a:tc>
                  <a:txBody>
                    <a:bodyPr/>
                    <a:lstStyle/>
                    <a:p>
                      <a:r>
                        <a:rPr lang="en-US" sz="2400" dirty="0"/>
                        <a:t>C</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19046">
                <a:tc>
                  <a:txBody>
                    <a:bodyPr/>
                    <a:lstStyle/>
                    <a:p>
                      <a:r>
                        <a:rPr lang="en-US" sz="2400" dirty="0"/>
                        <a:t>P0</a:t>
                      </a:r>
                    </a:p>
                  </a:txBody>
                  <a:tcPr>
                    <a:solidFill>
                      <a:srgbClr val="FFFF00"/>
                    </a:solidFill>
                  </a:tcPr>
                </a:tc>
                <a:tc>
                  <a:txBody>
                    <a:bodyPr/>
                    <a:lstStyle/>
                    <a:p>
                      <a:r>
                        <a:rPr lang="en-US" sz="2400" dirty="0"/>
                        <a:t>0</a:t>
                      </a:r>
                    </a:p>
                  </a:txBody>
                  <a:tcPr>
                    <a:lnT w="12700" cap="flat" cmpd="sng" algn="ctr">
                      <a:solidFill>
                        <a:schemeClr val="tx1"/>
                      </a:solidFill>
                      <a:prstDash val="solid"/>
                      <a:round/>
                      <a:headEnd type="none" w="med" len="med"/>
                      <a:tailEnd type="none" w="med" len="med"/>
                    </a:lnT>
                    <a:solidFill>
                      <a:srgbClr val="FFFF00"/>
                    </a:solidFill>
                  </a:tcPr>
                </a:tc>
                <a:tc>
                  <a:txBody>
                    <a:bodyPr/>
                    <a:lstStyle/>
                    <a:p>
                      <a:r>
                        <a:rPr lang="en-US" sz="2400" dirty="0">
                          <a:solidFill>
                            <a:srgbClr val="C00000"/>
                          </a:solidFill>
                        </a:rPr>
                        <a:t>3</a:t>
                      </a:r>
                    </a:p>
                  </a:txBody>
                  <a:tcPr>
                    <a:lnT w="12700" cap="flat" cmpd="sng" algn="ctr">
                      <a:solidFill>
                        <a:schemeClr val="tx1"/>
                      </a:solidFill>
                      <a:prstDash val="solid"/>
                      <a:round/>
                      <a:headEnd type="none" w="med" len="med"/>
                      <a:tailEnd type="none" w="med" len="med"/>
                    </a:lnT>
                    <a:solidFill>
                      <a:srgbClr val="FFFF00"/>
                    </a:solidFill>
                  </a:tcPr>
                </a:tc>
                <a:tc>
                  <a:txBody>
                    <a:bodyPr/>
                    <a:lstStyle/>
                    <a:p>
                      <a:r>
                        <a:rPr lang="en-US" sz="2400" dirty="0"/>
                        <a:t>0</a:t>
                      </a:r>
                    </a:p>
                  </a:txBody>
                  <a:tcPr>
                    <a:lnT w="12700" cap="flat" cmpd="sng" algn="ctr">
                      <a:solidFill>
                        <a:schemeClr val="tx1"/>
                      </a:solidFill>
                      <a:prstDash val="solid"/>
                      <a:round/>
                      <a:headEnd type="none" w="med" len="med"/>
                      <a:tailEnd type="none" w="med" len="med"/>
                    </a:lnT>
                    <a:solidFill>
                      <a:srgbClr val="FFFF00"/>
                    </a:solidFill>
                  </a:tcPr>
                </a:tc>
                <a:tc>
                  <a:txBody>
                    <a:bodyPr/>
                    <a:lstStyle/>
                    <a:p>
                      <a:endParaRPr lang="en-US" sz="2400" dirty="0"/>
                    </a:p>
                  </a:txBody>
                  <a:tcPr>
                    <a:lnT w="12700" cap="flat" cmpd="sng" algn="ctr">
                      <a:solidFill>
                        <a:schemeClr val="tx1"/>
                      </a:solidFill>
                      <a:prstDash val="solid"/>
                      <a:round/>
                      <a:headEnd type="none" w="med" len="med"/>
                      <a:tailEnd type="none" w="med" len="med"/>
                    </a:lnT>
                    <a:solidFill>
                      <a:srgbClr val="FFFF00"/>
                    </a:solidFill>
                  </a:tcPr>
                </a:tc>
                <a:tc>
                  <a:txBody>
                    <a:bodyPr/>
                    <a:lstStyle/>
                    <a:p>
                      <a:r>
                        <a:rPr lang="en-US" sz="2400" dirty="0"/>
                        <a:t>7</a:t>
                      </a:r>
                    </a:p>
                  </a:txBody>
                  <a:tcPr>
                    <a:lnT w="12700" cap="flat" cmpd="sng" algn="ctr">
                      <a:solidFill>
                        <a:schemeClr val="tx1"/>
                      </a:solidFill>
                      <a:prstDash val="solid"/>
                      <a:round/>
                      <a:headEnd type="none" w="med" len="med"/>
                      <a:tailEnd type="none" w="med" len="med"/>
                    </a:lnT>
                    <a:solidFill>
                      <a:srgbClr val="FFFF00"/>
                    </a:solidFill>
                  </a:tcPr>
                </a:tc>
                <a:tc>
                  <a:txBody>
                    <a:bodyPr/>
                    <a:lstStyle/>
                    <a:p>
                      <a:r>
                        <a:rPr lang="en-US" sz="2400" dirty="0"/>
                        <a:t>5</a:t>
                      </a:r>
                    </a:p>
                  </a:txBody>
                  <a:tcPr>
                    <a:lnT w="12700" cap="flat" cmpd="sng" algn="ctr">
                      <a:solidFill>
                        <a:schemeClr val="tx1"/>
                      </a:solidFill>
                      <a:prstDash val="solid"/>
                      <a:round/>
                      <a:headEnd type="none" w="med" len="med"/>
                      <a:tailEnd type="none" w="med" len="med"/>
                    </a:lnT>
                    <a:solidFill>
                      <a:srgbClr val="FFFF00"/>
                    </a:solidFill>
                  </a:tcPr>
                </a:tc>
                <a:tc>
                  <a:txBody>
                    <a:bodyPr/>
                    <a:lstStyle/>
                    <a:p>
                      <a:r>
                        <a:rPr lang="en-US" sz="2400" dirty="0"/>
                        <a:t>3</a:t>
                      </a:r>
                    </a:p>
                  </a:txBody>
                  <a:tcPr>
                    <a:lnT w="12700" cap="flat" cmpd="sng" algn="ctr">
                      <a:solidFill>
                        <a:schemeClr val="tx1"/>
                      </a:solidFill>
                      <a:prstDash val="solid"/>
                      <a:round/>
                      <a:headEnd type="none" w="med" len="med"/>
                      <a:tailEnd type="none" w="med" len="med"/>
                    </a:lnT>
                    <a:solidFill>
                      <a:srgbClr val="FFFF00"/>
                    </a:solidFill>
                  </a:tcPr>
                </a:tc>
                <a:tc>
                  <a:txBody>
                    <a:bodyPr/>
                    <a:lstStyle/>
                    <a:p>
                      <a:endParaRPr lang="en-US" sz="2400" dirty="0"/>
                    </a:p>
                  </a:txBody>
                  <a:tcPr>
                    <a:lnT w="12700" cap="flat" cmpd="sng" algn="ctr">
                      <a:solidFill>
                        <a:schemeClr val="tx1"/>
                      </a:solidFill>
                      <a:prstDash val="solid"/>
                      <a:round/>
                      <a:headEnd type="none" w="med" len="med"/>
                      <a:tailEnd type="none" w="med" len="med"/>
                    </a:lnT>
                    <a:solidFill>
                      <a:srgbClr val="FFFF00"/>
                    </a:solidFill>
                  </a:tcPr>
                </a:tc>
                <a:tc>
                  <a:txBody>
                    <a:bodyPr/>
                    <a:lstStyle/>
                    <a:p>
                      <a:r>
                        <a:rPr lang="en-US" sz="2400" dirty="0"/>
                        <a:t>7</a:t>
                      </a:r>
                    </a:p>
                  </a:txBody>
                  <a:tcPr>
                    <a:lnT w="12700" cap="flat" cmpd="sng" algn="ctr">
                      <a:solidFill>
                        <a:schemeClr val="tx1"/>
                      </a:solidFill>
                      <a:prstDash val="solid"/>
                      <a:round/>
                      <a:headEnd type="none" w="med" len="med"/>
                      <a:tailEnd type="none" w="med" len="med"/>
                    </a:lnT>
                    <a:solidFill>
                      <a:srgbClr val="FFFF00"/>
                    </a:solidFill>
                  </a:tcPr>
                </a:tc>
                <a:tc>
                  <a:txBody>
                    <a:bodyPr/>
                    <a:lstStyle/>
                    <a:p>
                      <a:r>
                        <a:rPr lang="en-US" sz="2400" dirty="0">
                          <a:solidFill>
                            <a:srgbClr val="C00000"/>
                          </a:solidFill>
                        </a:rPr>
                        <a:t>2</a:t>
                      </a:r>
                    </a:p>
                  </a:txBody>
                  <a:tcPr>
                    <a:lnT w="12700" cap="flat" cmpd="sng" algn="ctr">
                      <a:solidFill>
                        <a:schemeClr val="tx1"/>
                      </a:solidFill>
                      <a:prstDash val="solid"/>
                      <a:round/>
                      <a:headEnd type="none" w="med" len="med"/>
                      <a:tailEnd type="none" w="med" len="med"/>
                    </a:lnT>
                    <a:solidFill>
                      <a:srgbClr val="FFFF00"/>
                    </a:solidFill>
                  </a:tcPr>
                </a:tc>
                <a:tc>
                  <a:txBody>
                    <a:bodyPr/>
                    <a:lstStyle/>
                    <a:p>
                      <a:r>
                        <a:rPr lang="en-US" sz="2400" dirty="0"/>
                        <a:t>3</a:t>
                      </a:r>
                    </a:p>
                  </a:txBody>
                  <a:tcPr>
                    <a:lnT w="12700" cap="flat" cmpd="sng" algn="ctr">
                      <a:solidFill>
                        <a:schemeClr val="tx1"/>
                      </a:solidFill>
                      <a:prstDash val="solid"/>
                      <a:round/>
                      <a:headEnd type="none" w="med" len="med"/>
                      <a:tailEnd type="none" w="med" len="med"/>
                    </a:lnT>
                    <a:solidFill>
                      <a:srgbClr val="FFFF00"/>
                    </a:solidFill>
                  </a:tcPr>
                </a:tc>
                <a:tc>
                  <a:txBody>
                    <a:bodyPr/>
                    <a:lstStyle/>
                    <a:p>
                      <a:endParaRPr lang="en-US" sz="2400" dirty="0"/>
                    </a:p>
                  </a:txBody>
                  <a:tcPr>
                    <a:lnT w="12700" cap="flat" cmpd="sng" algn="ctr">
                      <a:solidFill>
                        <a:schemeClr val="tx1"/>
                      </a:solidFill>
                      <a:prstDash val="solid"/>
                      <a:round/>
                      <a:headEnd type="none" w="med" len="med"/>
                      <a:tailEnd type="none" w="med" len="med"/>
                    </a:lnT>
                  </a:tcPr>
                </a:tc>
                <a:tc>
                  <a:txBody>
                    <a:bodyPr/>
                    <a:lstStyle/>
                    <a:p>
                      <a:r>
                        <a:rPr lang="en-US" sz="2400" dirty="0"/>
                        <a:t>2</a:t>
                      </a:r>
                    </a:p>
                  </a:txBody>
                  <a:tcPr>
                    <a:lnT w="12700" cap="flat" cmpd="sng" algn="ctr">
                      <a:solidFill>
                        <a:schemeClr val="tx1"/>
                      </a:solidFill>
                      <a:prstDash val="solid"/>
                      <a:round/>
                      <a:headEnd type="none" w="med" len="med"/>
                      <a:tailEnd type="none" w="med" len="med"/>
                    </a:lnT>
                  </a:tcPr>
                </a:tc>
                <a:tc>
                  <a:txBody>
                    <a:bodyPr/>
                    <a:lstStyle/>
                    <a:p>
                      <a:r>
                        <a:rPr lang="en-US" sz="2400" dirty="0"/>
                        <a:t>3</a:t>
                      </a:r>
                    </a:p>
                  </a:txBody>
                  <a:tcPr>
                    <a:lnT w="12700" cap="flat" cmpd="sng" algn="ctr">
                      <a:solidFill>
                        <a:schemeClr val="tx1"/>
                      </a:solidFill>
                      <a:prstDash val="solid"/>
                      <a:round/>
                      <a:headEnd type="none" w="med" len="med"/>
                      <a:tailEnd type="none" w="med" len="med"/>
                    </a:lnT>
                  </a:tcPr>
                </a:tc>
                <a:tc>
                  <a:txBody>
                    <a:bodyPr/>
                    <a:lstStyle/>
                    <a:p>
                      <a:r>
                        <a:rPr lang="en-US" sz="2400" dirty="0"/>
                        <a:t>0</a:t>
                      </a:r>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r h="419046">
                <a:tc>
                  <a:txBody>
                    <a:bodyPr/>
                    <a:lstStyle/>
                    <a:p>
                      <a:r>
                        <a:rPr lang="en-US" sz="2400" dirty="0">
                          <a:solidFill>
                            <a:schemeClr val="tx1"/>
                          </a:solidFill>
                        </a:rPr>
                        <a:t>P1</a:t>
                      </a:r>
                    </a:p>
                  </a:txBody>
                  <a:tcPr>
                    <a:noFill/>
                  </a:tcPr>
                </a:tc>
                <a:tc>
                  <a:txBody>
                    <a:bodyPr/>
                    <a:lstStyle/>
                    <a:p>
                      <a:r>
                        <a:rPr lang="en-US" sz="2400" dirty="0">
                          <a:solidFill>
                            <a:schemeClr val="tx1"/>
                          </a:solidFill>
                        </a:rPr>
                        <a:t>3</a:t>
                      </a:r>
                    </a:p>
                  </a:txBody>
                  <a:tcPr>
                    <a:noFill/>
                  </a:tcPr>
                </a:tc>
                <a:tc>
                  <a:txBody>
                    <a:bodyPr/>
                    <a:lstStyle/>
                    <a:p>
                      <a:r>
                        <a:rPr lang="en-US" sz="2400" dirty="0">
                          <a:solidFill>
                            <a:schemeClr val="tx1"/>
                          </a:solidFill>
                        </a:rPr>
                        <a:t>0</a:t>
                      </a:r>
                    </a:p>
                  </a:txBody>
                  <a:tcPr>
                    <a:noFill/>
                  </a:tcPr>
                </a:tc>
                <a:tc>
                  <a:txBody>
                    <a:bodyPr/>
                    <a:lstStyle/>
                    <a:p>
                      <a:pPr marL="0" algn="l" defTabSz="457200" rtl="0" eaLnBrk="1" latinLnBrk="0" hangingPunct="1"/>
                      <a:r>
                        <a:rPr lang="en-US" sz="2400" kern="1200" dirty="0">
                          <a:solidFill>
                            <a:schemeClr val="tx1"/>
                          </a:solidFill>
                          <a:latin typeface="+mn-lt"/>
                          <a:ea typeface="+mn-ea"/>
                          <a:cs typeface="+mn-cs"/>
                        </a:rPr>
                        <a:t>2</a:t>
                      </a:r>
                    </a:p>
                  </a:txBody>
                  <a:tcPr>
                    <a:noFill/>
                  </a:tcPr>
                </a:tc>
                <a:tc>
                  <a:txBody>
                    <a:bodyPr/>
                    <a:lstStyle/>
                    <a:p>
                      <a:endParaRPr lang="en-US" sz="2400" dirty="0">
                        <a:solidFill>
                          <a:schemeClr val="tx1"/>
                        </a:solidFill>
                      </a:endParaRPr>
                    </a:p>
                  </a:txBody>
                  <a:tcPr>
                    <a:noFill/>
                  </a:tcPr>
                </a:tc>
                <a:tc>
                  <a:txBody>
                    <a:bodyPr/>
                    <a:lstStyle/>
                    <a:p>
                      <a:r>
                        <a:rPr lang="en-US" sz="2400" dirty="0">
                          <a:solidFill>
                            <a:schemeClr val="tx1"/>
                          </a:solidFill>
                        </a:rPr>
                        <a:t>3</a:t>
                      </a:r>
                    </a:p>
                  </a:txBody>
                  <a:tcPr>
                    <a:noFill/>
                  </a:tcPr>
                </a:tc>
                <a:tc>
                  <a:txBody>
                    <a:bodyPr/>
                    <a:lstStyle/>
                    <a:p>
                      <a:r>
                        <a:rPr lang="en-US" sz="2400" dirty="0">
                          <a:solidFill>
                            <a:schemeClr val="tx1"/>
                          </a:solidFill>
                        </a:rPr>
                        <a:t>2</a:t>
                      </a:r>
                    </a:p>
                  </a:txBody>
                  <a:tcPr>
                    <a:noFill/>
                  </a:tcPr>
                </a:tc>
                <a:tc>
                  <a:txBody>
                    <a:bodyPr/>
                    <a:lstStyle/>
                    <a:p>
                      <a:r>
                        <a:rPr lang="en-US" sz="2400" dirty="0">
                          <a:solidFill>
                            <a:schemeClr val="tx1"/>
                          </a:solidFill>
                        </a:rPr>
                        <a:t>2</a:t>
                      </a:r>
                    </a:p>
                  </a:txBody>
                  <a:tcPr>
                    <a:noFill/>
                  </a:tcPr>
                </a:tc>
                <a:tc>
                  <a:txBody>
                    <a:bodyPr/>
                    <a:lstStyle/>
                    <a:p>
                      <a:endParaRPr lang="en-US" sz="2400" dirty="0">
                        <a:solidFill>
                          <a:schemeClr val="tx1"/>
                        </a:solidFill>
                      </a:endParaRPr>
                    </a:p>
                  </a:txBody>
                  <a:tcPr>
                    <a:noFill/>
                  </a:tcPr>
                </a:tc>
                <a:tc>
                  <a:txBody>
                    <a:bodyPr/>
                    <a:lstStyle/>
                    <a:p>
                      <a:r>
                        <a:rPr lang="en-US" sz="2400" dirty="0">
                          <a:solidFill>
                            <a:schemeClr val="tx1"/>
                          </a:solidFill>
                        </a:rPr>
                        <a:t>0</a:t>
                      </a:r>
                    </a:p>
                  </a:txBody>
                  <a:tcPr>
                    <a:noFill/>
                  </a:tcPr>
                </a:tc>
                <a:tc>
                  <a:txBody>
                    <a:bodyPr/>
                    <a:lstStyle/>
                    <a:p>
                      <a:r>
                        <a:rPr lang="en-US" sz="2400" dirty="0">
                          <a:solidFill>
                            <a:schemeClr val="tx1"/>
                          </a:solidFill>
                        </a:rPr>
                        <a:t>2</a:t>
                      </a:r>
                    </a:p>
                  </a:txBody>
                  <a:tcPr>
                    <a:noFill/>
                  </a:tcPr>
                </a:tc>
                <a:tc>
                  <a:txBody>
                    <a:bodyPr/>
                    <a:lstStyle/>
                    <a:p>
                      <a:r>
                        <a:rPr lang="en-US" sz="2400" dirty="0">
                          <a:solidFill>
                            <a:schemeClr val="tx1"/>
                          </a:solidFill>
                        </a:rPr>
                        <a:t>0</a:t>
                      </a:r>
                    </a:p>
                  </a:txBody>
                  <a:tcPr>
                    <a:noFill/>
                  </a:tcPr>
                </a:tc>
                <a:tc>
                  <a:txBody>
                    <a:bodyPr/>
                    <a:lstStyle/>
                    <a:p>
                      <a:endParaRPr lang="en-US" sz="2400" dirty="0">
                        <a:solidFill>
                          <a:schemeClr val="tx1"/>
                        </a:solidFill>
                      </a:endParaRPr>
                    </a:p>
                  </a:txBody>
                  <a:tcPr>
                    <a:noFill/>
                  </a:tcPr>
                </a:tc>
                <a:tc>
                  <a:txBody>
                    <a:bodyPr/>
                    <a:lstStyle/>
                    <a:p>
                      <a:r>
                        <a:rPr lang="en-US" sz="2400" dirty="0">
                          <a:solidFill>
                            <a:schemeClr val="tx1"/>
                          </a:solidFill>
                        </a:rPr>
                        <a:t>2</a:t>
                      </a:r>
                    </a:p>
                  </a:txBody>
                  <a:tcPr>
                    <a:noFill/>
                  </a:tcPr>
                </a:tc>
                <a:tc>
                  <a:txBody>
                    <a:bodyPr/>
                    <a:lstStyle/>
                    <a:p>
                      <a:r>
                        <a:rPr lang="en-US" sz="2400" dirty="0">
                          <a:solidFill>
                            <a:srgbClr val="C00000"/>
                          </a:solidFill>
                        </a:rPr>
                        <a:t>1</a:t>
                      </a:r>
                    </a:p>
                  </a:txBody>
                  <a:tcPr>
                    <a:noFill/>
                  </a:tcPr>
                </a:tc>
                <a:tc>
                  <a:txBody>
                    <a:bodyPr/>
                    <a:lstStyle/>
                    <a:p>
                      <a:r>
                        <a:rPr lang="en-US" sz="2400" dirty="0">
                          <a:solidFill>
                            <a:schemeClr val="tx1"/>
                          </a:solidFill>
                        </a:rPr>
                        <a:t>0</a:t>
                      </a:r>
                    </a:p>
                  </a:txBody>
                  <a:tcPr>
                    <a:noFill/>
                  </a:tcPr>
                </a:tc>
                <a:extLst>
                  <a:ext uri="{0D108BD9-81ED-4DB2-BD59-A6C34878D82A}">
                    <a16:rowId xmlns="" xmlns:a16="http://schemas.microsoft.com/office/drawing/2014/main" val="10003"/>
                  </a:ext>
                </a:extLst>
              </a:tr>
              <a:tr h="419046">
                <a:tc>
                  <a:txBody>
                    <a:bodyPr/>
                    <a:lstStyle/>
                    <a:p>
                      <a:r>
                        <a:rPr lang="en-US" sz="2400" dirty="0"/>
                        <a:t>P2</a:t>
                      </a:r>
                    </a:p>
                  </a:txBody>
                  <a:tcPr/>
                </a:tc>
                <a:tc>
                  <a:txBody>
                    <a:bodyPr/>
                    <a:lstStyle/>
                    <a:p>
                      <a:r>
                        <a:rPr lang="en-US" sz="2400" dirty="0"/>
                        <a:t>3</a:t>
                      </a:r>
                    </a:p>
                  </a:txBody>
                  <a:tcPr/>
                </a:tc>
                <a:tc>
                  <a:txBody>
                    <a:bodyPr/>
                    <a:lstStyle/>
                    <a:p>
                      <a:r>
                        <a:rPr lang="en-US" sz="2400" dirty="0"/>
                        <a:t>0</a:t>
                      </a:r>
                    </a:p>
                  </a:txBody>
                  <a:tcPr/>
                </a:tc>
                <a:tc>
                  <a:txBody>
                    <a:bodyPr/>
                    <a:lstStyle/>
                    <a:p>
                      <a:r>
                        <a:rPr lang="en-US" sz="2400" dirty="0"/>
                        <a:t>0</a:t>
                      </a:r>
                    </a:p>
                  </a:txBody>
                  <a:tcPr/>
                </a:tc>
                <a:tc>
                  <a:txBody>
                    <a:bodyPr/>
                    <a:lstStyle/>
                    <a:p>
                      <a:endParaRPr lang="en-US" sz="2400" dirty="0"/>
                    </a:p>
                  </a:txBody>
                  <a:tcPr/>
                </a:tc>
                <a:tc>
                  <a:txBody>
                    <a:bodyPr/>
                    <a:lstStyle/>
                    <a:p>
                      <a:r>
                        <a:rPr lang="en-US" sz="2400" dirty="0"/>
                        <a:t>9</a:t>
                      </a:r>
                    </a:p>
                  </a:txBody>
                  <a:tcPr/>
                </a:tc>
                <a:tc>
                  <a:txBody>
                    <a:bodyPr/>
                    <a:lstStyle/>
                    <a:p>
                      <a:r>
                        <a:rPr lang="en-US" sz="2400" dirty="0"/>
                        <a:t>0</a:t>
                      </a:r>
                    </a:p>
                  </a:txBody>
                  <a:tcPr/>
                </a:tc>
                <a:tc>
                  <a:txBody>
                    <a:bodyPr/>
                    <a:lstStyle/>
                    <a:p>
                      <a:r>
                        <a:rPr lang="en-US" sz="2400" dirty="0"/>
                        <a:t>2</a:t>
                      </a:r>
                    </a:p>
                  </a:txBody>
                  <a:tcPr/>
                </a:tc>
                <a:tc>
                  <a:txBody>
                    <a:bodyPr/>
                    <a:lstStyle/>
                    <a:p>
                      <a:endParaRPr lang="en-US" sz="2400" dirty="0"/>
                    </a:p>
                  </a:txBody>
                  <a:tcPr/>
                </a:tc>
                <a:tc>
                  <a:txBody>
                    <a:bodyPr/>
                    <a:lstStyle/>
                    <a:p>
                      <a:r>
                        <a:rPr lang="en-US" sz="2400" dirty="0"/>
                        <a:t>6</a:t>
                      </a:r>
                    </a:p>
                  </a:txBody>
                  <a:tcPr/>
                </a:tc>
                <a:tc>
                  <a:txBody>
                    <a:bodyPr/>
                    <a:lstStyle/>
                    <a:p>
                      <a:r>
                        <a:rPr lang="en-US" sz="2400" dirty="0"/>
                        <a:t>0</a:t>
                      </a:r>
                    </a:p>
                  </a:txBody>
                  <a:tcPr/>
                </a:tc>
                <a:tc>
                  <a:txBody>
                    <a:bodyPr/>
                    <a:lstStyle/>
                    <a:p>
                      <a:r>
                        <a:rPr lang="en-US" sz="2400" dirty="0"/>
                        <a:t>2</a:t>
                      </a:r>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 xmlns:a16="http://schemas.microsoft.com/office/drawing/2014/main" val="10004"/>
                  </a:ext>
                </a:extLst>
              </a:tr>
              <a:tr h="419046">
                <a:tc>
                  <a:txBody>
                    <a:bodyPr/>
                    <a:lstStyle/>
                    <a:p>
                      <a:r>
                        <a:rPr lang="en-US" sz="2400" dirty="0"/>
                        <a:t>P3</a:t>
                      </a:r>
                    </a:p>
                  </a:txBody>
                  <a:tcPr/>
                </a:tc>
                <a:tc>
                  <a:txBody>
                    <a:bodyPr/>
                    <a:lstStyle/>
                    <a:p>
                      <a:r>
                        <a:rPr lang="en-US" sz="2400" dirty="0"/>
                        <a:t>2</a:t>
                      </a:r>
                    </a:p>
                  </a:txBody>
                  <a:tcPr/>
                </a:tc>
                <a:tc>
                  <a:txBody>
                    <a:bodyPr/>
                    <a:lstStyle/>
                    <a:p>
                      <a:r>
                        <a:rPr lang="en-US" sz="2400" dirty="0"/>
                        <a:t>1</a:t>
                      </a:r>
                    </a:p>
                  </a:txBody>
                  <a:tcPr/>
                </a:tc>
                <a:tc>
                  <a:txBody>
                    <a:bodyPr/>
                    <a:lstStyle/>
                    <a:p>
                      <a:r>
                        <a:rPr lang="en-US" sz="2400" dirty="0"/>
                        <a:t>1</a:t>
                      </a:r>
                    </a:p>
                  </a:txBody>
                  <a:tcPr/>
                </a:tc>
                <a:tc>
                  <a:txBody>
                    <a:bodyPr/>
                    <a:lstStyle/>
                    <a:p>
                      <a:endParaRPr lang="en-US" sz="2400" dirty="0"/>
                    </a:p>
                  </a:txBody>
                  <a:tcPr/>
                </a:tc>
                <a:tc>
                  <a:txBody>
                    <a:bodyPr/>
                    <a:lstStyle/>
                    <a:p>
                      <a:r>
                        <a:rPr lang="en-US" sz="2400" dirty="0"/>
                        <a:t>2</a:t>
                      </a:r>
                    </a:p>
                  </a:txBody>
                  <a:tcPr/>
                </a:tc>
                <a:tc>
                  <a:txBody>
                    <a:bodyPr/>
                    <a:lstStyle/>
                    <a:p>
                      <a:r>
                        <a:rPr lang="en-US" sz="2400" dirty="0"/>
                        <a:t>2</a:t>
                      </a:r>
                    </a:p>
                  </a:txBody>
                  <a:tcPr/>
                </a:tc>
                <a:tc>
                  <a:txBody>
                    <a:bodyPr/>
                    <a:lstStyle/>
                    <a:p>
                      <a:r>
                        <a:rPr lang="en-US" sz="2400" dirty="0"/>
                        <a:t>2</a:t>
                      </a:r>
                    </a:p>
                  </a:txBody>
                  <a:tcPr/>
                </a:tc>
                <a:tc>
                  <a:txBody>
                    <a:bodyPr/>
                    <a:lstStyle/>
                    <a:p>
                      <a:endParaRPr lang="en-US" sz="2400" dirty="0"/>
                    </a:p>
                  </a:txBody>
                  <a:tcPr/>
                </a:tc>
                <a:tc>
                  <a:txBody>
                    <a:bodyPr/>
                    <a:lstStyle/>
                    <a:p>
                      <a:r>
                        <a:rPr lang="en-US" sz="2400" dirty="0"/>
                        <a:t>0</a:t>
                      </a:r>
                    </a:p>
                  </a:txBody>
                  <a:tcPr/>
                </a:tc>
                <a:tc>
                  <a:txBody>
                    <a:bodyPr/>
                    <a:lstStyle/>
                    <a:p>
                      <a:r>
                        <a:rPr lang="en-US" sz="2400" dirty="0"/>
                        <a:t>1</a:t>
                      </a:r>
                    </a:p>
                  </a:txBody>
                  <a:tcPr/>
                </a:tc>
                <a:tc>
                  <a:txBody>
                    <a:bodyPr/>
                    <a:lstStyle/>
                    <a:p>
                      <a:r>
                        <a:rPr lang="en-US" sz="2400" dirty="0"/>
                        <a:t>1</a:t>
                      </a:r>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 xmlns:a16="http://schemas.microsoft.com/office/drawing/2014/main" val="10005"/>
                  </a:ext>
                </a:extLst>
              </a:tr>
              <a:tr h="419046">
                <a:tc>
                  <a:txBody>
                    <a:bodyPr/>
                    <a:lstStyle/>
                    <a:p>
                      <a:r>
                        <a:rPr lang="en-US" sz="2400" dirty="0"/>
                        <a:t>P4</a:t>
                      </a:r>
                    </a:p>
                  </a:txBody>
                  <a:tcPr/>
                </a:tc>
                <a:tc>
                  <a:txBody>
                    <a:bodyPr/>
                    <a:lstStyle/>
                    <a:p>
                      <a:r>
                        <a:rPr lang="en-US" sz="2400" dirty="0"/>
                        <a:t>0</a:t>
                      </a:r>
                    </a:p>
                  </a:txBody>
                  <a:tcPr/>
                </a:tc>
                <a:tc>
                  <a:txBody>
                    <a:bodyPr/>
                    <a:lstStyle/>
                    <a:p>
                      <a:r>
                        <a:rPr lang="en-US" sz="2400" dirty="0"/>
                        <a:t>0</a:t>
                      </a:r>
                    </a:p>
                  </a:txBody>
                  <a:tcPr/>
                </a:tc>
                <a:tc>
                  <a:txBody>
                    <a:bodyPr/>
                    <a:lstStyle/>
                    <a:p>
                      <a:r>
                        <a:rPr lang="en-US" sz="2400" dirty="0"/>
                        <a:t>2</a:t>
                      </a:r>
                    </a:p>
                  </a:txBody>
                  <a:tcPr/>
                </a:tc>
                <a:tc>
                  <a:txBody>
                    <a:bodyPr/>
                    <a:lstStyle/>
                    <a:p>
                      <a:endParaRPr lang="en-US" sz="2400" dirty="0"/>
                    </a:p>
                  </a:txBody>
                  <a:tcPr/>
                </a:tc>
                <a:tc>
                  <a:txBody>
                    <a:bodyPr/>
                    <a:lstStyle/>
                    <a:p>
                      <a:r>
                        <a:rPr lang="en-US" sz="2400" dirty="0"/>
                        <a:t>4</a:t>
                      </a:r>
                    </a:p>
                  </a:txBody>
                  <a:tcPr/>
                </a:tc>
                <a:tc>
                  <a:txBody>
                    <a:bodyPr/>
                    <a:lstStyle/>
                    <a:p>
                      <a:r>
                        <a:rPr lang="en-US" sz="2400" dirty="0"/>
                        <a:t>3</a:t>
                      </a:r>
                    </a:p>
                  </a:txBody>
                  <a:tcPr/>
                </a:tc>
                <a:tc>
                  <a:txBody>
                    <a:bodyPr/>
                    <a:lstStyle/>
                    <a:p>
                      <a:r>
                        <a:rPr lang="en-US" sz="2400" dirty="0"/>
                        <a:t>3</a:t>
                      </a:r>
                    </a:p>
                  </a:txBody>
                  <a:tcPr/>
                </a:tc>
                <a:tc>
                  <a:txBody>
                    <a:bodyPr/>
                    <a:lstStyle/>
                    <a:p>
                      <a:endParaRPr lang="en-US" sz="2400" dirty="0"/>
                    </a:p>
                  </a:txBody>
                  <a:tcPr/>
                </a:tc>
                <a:tc>
                  <a:txBody>
                    <a:bodyPr/>
                    <a:lstStyle/>
                    <a:p>
                      <a:r>
                        <a:rPr lang="en-US" sz="2400" dirty="0"/>
                        <a:t>4</a:t>
                      </a:r>
                    </a:p>
                  </a:txBody>
                  <a:tcPr/>
                </a:tc>
                <a:tc>
                  <a:txBody>
                    <a:bodyPr/>
                    <a:lstStyle/>
                    <a:p>
                      <a:r>
                        <a:rPr lang="en-US" sz="2400" dirty="0"/>
                        <a:t>3</a:t>
                      </a:r>
                    </a:p>
                  </a:txBody>
                  <a:tcPr/>
                </a:tc>
                <a:tc>
                  <a:txBody>
                    <a:bodyPr/>
                    <a:lstStyle/>
                    <a:p>
                      <a:r>
                        <a:rPr lang="en-US" sz="2400" dirty="0"/>
                        <a:t>1</a:t>
                      </a:r>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73174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CPU Scheduling Objectives and Criteria</a:t>
            </a:r>
            <a:endParaRPr lang="en-US" dirty="0"/>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10000"/>
          </a:bodyPr>
          <a:lstStyle/>
          <a:p>
            <a:r>
              <a:rPr lang="en-US" b="1" dirty="0"/>
              <a:t>CPU Scheduling Objectives</a:t>
            </a:r>
          </a:p>
          <a:p>
            <a:pPr lvl="1"/>
            <a:r>
              <a:rPr lang="en-US" b="1" dirty="0"/>
              <a:t>Fairness</a:t>
            </a:r>
            <a:r>
              <a:rPr lang="en-US" dirty="0"/>
              <a:t>: Distribute CPU access fairly to minimize wait times and prevent starvation.</a:t>
            </a:r>
          </a:p>
          <a:p>
            <a:pPr lvl="1"/>
            <a:r>
              <a:rPr lang="en-US" b="1" dirty="0" smtClean="0"/>
              <a:t>Priority </a:t>
            </a:r>
            <a:r>
              <a:rPr lang="en-US" b="1" dirty="0"/>
              <a:t>Handling</a:t>
            </a:r>
            <a:r>
              <a:rPr lang="en-US" dirty="0"/>
              <a:t>: Schedule processes by priority, with critical tasks given precedence.</a:t>
            </a:r>
          </a:p>
          <a:p>
            <a:pPr lvl="1"/>
            <a:r>
              <a:rPr lang="en-US" b="1" dirty="0" smtClean="0"/>
              <a:t>Efficiency</a:t>
            </a:r>
            <a:r>
              <a:rPr lang="en-US" dirty="0"/>
              <a:t>: Maximize CPU use by reducing idle time and optimizing resource allocation.</a:t>
            </a:r>
          </a:p>
          <a:p>
            <a:pPr lvl="1"/>
            <a:r>
              <a:rPr lang="en-US" b="1" dirty="0" smtClean="0"/>
              <a:t>Encourage </a:t>
            </a:r>
            <a:r>
              <a:rPr lang="en-US" b="1" dirty="0"/>
              <a:t>Good Behavior</a:t>
            </a:r>
            <a:r>
              <a:rPr lang="en-US" dirty="0"/>
              <a:t>: Incentivize efficient processes that release resources promptly.</a:t>
            </a:r>
          </a:p>
          <a:p>
            <a:pPr lvl="1"/>
            <a:r>
              <a:rPr lang="en-US" b="1" dirty="0"/>
              <a:t>Graceful Degradation Under Heavy Load</a:t>
            </a:r>
            <a:r>
              <a:rPr lang="en-US" dirty="0" smtClean="0"/>
              <a:t>: </a:t>
            </a:r>
            <a:r>
              <a:rPr lang="en-US" dirty="0"/>
              <a:t>Ensure stable performance under heavy load, with smooth degradation.</a:t>
            </a:r>
          </a:p>
          <a:p>
            <a:pPr lvl="1"/>
            <a:r>
              <a:rPr lang="en-US" b="1" dirty="0" smtClean="0"/>
              <a:t>Adaptability</a:t>
            </a:r>
            <a:r>
              <a:rPr lang="en-US" dirty="0"/>
              <a:t>: Tailor scheduling to meet the demands of various workloads (e.g., interactive, real-time).</a:t>
            </a:r>
          </a:p>
        </p:txBody>
      </p:sp>
    </p:spTree>
    <p:extLst>
      <p:ext uri="{BB962C8B-B14F-4D97-AF65-F5344CB8AC3E}">
        <p14:creationId xmlns:p14="http://schemas.microsoft.com/office/powerpoint/2010/main" val="36442703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90</a:t>
            </a:fld>
            <a:endParaRPr lang="en-US"/>
          </a:p>
        </p:txBody>
      </p:sp>
      <p:sp>
        <p:nvSpPr>
          <p:cNvPr id="5" name="Content Placeholder 4"/>
          <p:cNvSpPr>
            <a:spLocks noGrp="1"/>
          </p:cNvSpPr>
          <p:nvPr>
            <p:ph sz="quarter" idx="1"/>
          </p:nvPr>
        </p:nvSpPr>
        <p:spPr/>
        <p:txBody>
          <a:bodyPr/>
          <a:lstStyle/>
          <a:p>
            <a:pPr lvl="1"/>
            <a:r>
              <a:rPr lang="en-US" b="1" dirty="0" smtClean="0"/>
              <a:t>Run safety test</a:t>
            </a:r>
          </a:p>
          <a:p>
            <a:pPr lvl="2"/>
            <a:r>
              <a:rPr lang="en-US" dirty="0"/>
              <a:t>Try to find a process whose need is less than available</a:t>
            </a:r>
          </a:p>
          <a:p>
            <a:pPr lvl="2"/>
            <a:r>
              <a:rPr lang="en-US" dirty="0"/>
              <a:t>There is no one</a:t>
            </a:r>
            <a:r>
              <a:rPr lang="en-US" dirty="0" smtClean="0"/>
              <a:t>.</a:t>
            </a:r>
          </a:p>
          <a:p>
            <a:pPr lvl="2"/>
            <a:r>
              <a:rPr lang="en-US" b="1" dirty="0"/>
              <a:t>So Unsafe State ⟹ Do Not </a:t>
            </a:r>
            <a:r>
              <a:rPr lang="en-US" b="1" dirty="0" smtClean="0"/>
              <a:t>Enter</a:t>
            </a:r>
          </a:p>
          <a:p>
            <a:pPr lvl="3"/>
            <a:r>
              <a:rPr lang="en-US" dirty="0"/>
              <a:t>Return to safe state; do not allocate resource</a:t>
            </a:r>
          </a:p>
          <a:p>
            <a:pPr marL="1143000" lvl="3" indent="0">
              <a:buNone/>
            </a:pPr>
            <a:endParaRPr lang="en-US" dirty="0"/>
          </a:p>
          <a:p>
            <a:pPr lvl="2"/>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59628986"/>
              </p:ext>
            </p:extLst>
          </p:nvPr>
        </p:nvGraphicFramePr>
        <p:xfrm>
          <a:off x="685800" y="3718884"/>
          <a:ext cx="7696200" cy="2910516"/>
        </p:xfrm>
        <a:graphic>
          <a:graphicData uri="http://schemas.openxmlformats.org/drawingml/2006/table">
            <a:tbl>
              <a:tblPr firstRow="1">
                <a:tableStyleId>{9D7B26C5-4107-4FEC-AEDC-1716B250A1EF}</a:tableStyleId>
              </a:tblPr>
              <a:tblGrid>
                <a:gridCol w="1333683">
                  <a:extLst>
                    <a:ext uri="{9D8B030D-6E8A-4147-A177-3AD203B41FA5}">
                      <a16:colId xmlns="" xmlns:a16="http://schemas.microsoft.com/office/drawing/2014/main" val="20000"/>
                    </a:ext>
                  </a:extLst>
                </a:gridCol>
                <a:gridCol w="421228">
                  <a:extLst>
                    <a:ext uri="{9D8B030D-6E8A-4147-A177-3AD203B41FA5}">
                      <a16:colId xmlns="" xmlns:a16="http://schemas.microsoft.com/office/drawing/2014/main" val="20001"/>
                    </a:ext>
                  </a:extLst>
                </a:gridCol>
                <a:gridCol w="454889">
                  <a:extLst>
                    <a:ext uri="{9D8B030D-6E8A-4147-A177-3AD203B41FA5}">
                      <a16:colId xmlns="" xmlns:a16="http://schemas.microsoft.com/office/drawing/2014/main" val="20002"/>
                    </a:ext>
                  </a:extLst>
                </a:gridCol>
                <a:gridCol w="456186">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394901">
                  <a:extLst>
                    <a:ext uri="{9D8B030D-6E8A-4147-A177-3AD203B41FA5}">
                      <a16:colId xmlns="" xmlns:a16="http://schemas.microsoft.com/office/drawing/2014/main" val="20005"/>
                    </a:ext>
                  </a:extLst>
                </a:gridCol>
                <a:gridCol w="493626">
                  <a:extLst>
                    <a:ext uri="{9D8B030D-6E8A-4147-A177-3AD203B41FA5}">
                      <a16:colId xmlns="" xmlns:a16="http://schemas.microsoft.com/office/drawing/2014/main" val="20006"/>
                    </a:ext>
                  </a:extLst>
                </a:gridCol>
                <a:gridCol w="504407">
                  <a:extLst>
                    <a:ext uri="{9D8B030D-6E8A-4147-A177-3AD203B41FA5}">
                      <a16:colId xmlns="" xmlns:a16="http://schemas.microsoft.com/office/drawing/2014/main" val="20007"/>
                    </a:ext>
                  </a:extLst>
                </a:gridCol>
                <a:gridCol w="285395">
                  <a:extLst>
                    <a:ext uri="{9D8B030D-6E8A-4147-A177-3AD203B41FA5}">
                      <a16:colId xmlns="" xmlns:a16="http://schemas.microsoft.com/office/drawing/2014/main" val="20008"/>
                    </a:ext>
                  </a:extLst>
                </a:gridCol>
                <a:gridCol w="493626">
                  <a:extLst>
                    <a:ext uri="{9D8B030D-6E8A-4147-A177-3AD203B41FA5}">
                      <a16:colId xmlns="" xmlns:a16="http://schemas.microsoft.com/office/drawing/2014/main" val="20009"/>
                    </a:ext>
                  </a:extLst>
                </a:gridCol>
                <a:gridCol w="394901">
                  <a:extLst>
                    <a:ext uri="{9D8B030D-6E8A-4147-A177-3AD203B41FA5}">
                      <a16:colId xmlns="" xmlns:a16="http://schemas.microsoft.com/office/drawing/2014/main" val="20010"/>
                    </a:ext>
                  </a:extLst>
                </a:gridCol>
                <a:gridCol w="345922">
                  <a:extLst>
                    <a:ext uri="{9D8B030D-6E8A-4147-A177-3AD203B41FA5}">
                      <a16:colId xmlns="" xmlns:a16="http://schemas.microsoft.com/office/drawing/2014/main" val="20011"/>
                    </a:ext>
                  </a:extLst>
                </a:gridCol>
                <a:gridCol w="232756">
                  <a:extLst>
                    <a:ext uri="{9D8B030D-6E8A-4147-A177-3AD203B41FA5}">
                      <a16:colId xmlns="" xmlns:a16="http://schemas.microsoft.com/office/drawing/2014/main" val="20012"/>
                    </a:ext>
                  </a:extLst>
                </a:gridCol>
                <a:gridCol w="590423">
                  <a:extLst>
                    <a:ext uri="{9D8B030D-6E8A-4147-A177-3AD203B41FA5}">
                      <a16:colId xmlns="" xmlns:a16="http://schemas.microsoft.com/office/drawing/2014/main" val="20013"/>
                    </a:ext>
                  </a:extLst>
                </a:gridCol>
                <a:gridCol w="542605">
                  <a:extLst>
                    <a:ext uri="{9D8B030D-6E8A-4147-A177-3AD203B41FA5}">
                      <a16:colId xmlns="" xmlns:a16="http://schemas.microsoft.com/office/drawing/2014/main" val="20014"/>
                    </a:ext>
                  </a:extLst>
                </a:gridCol>
                <a:gridCol w="543372">
                  <a:extLst>
                    <a:ext uri="{9D8B030D-6E8A-4147-A177-3AD203B41FA5}">
                      <a16:colId xmlns="" xmlns:a16="http://schemas.microsoft.com/office/drawing/2014/main" val="20015"/>
                    </a:ext>
                  </a:extLst>
                </a:gridCol>
              </a:tblGrid>
              <a:tr h="395678">
                <a:tc rowSpan="2">
                  <a:txBody>
                    <a:bodyPr/>
                    <a:lstStyle/>
                    <a:p>
                      <a:r>
                        <a:rPr lang="en-US" sz="2000" dirty="0"/>
                        <a:t>Process</a:t>
                      </a:r>
                    </a:p>
                  </a:txBody>
                  <a:tcPr/>
                </a:tc>
                <a:tc gridSpan="3">
                  <a:txBody>
                    <a:bodyPr/>
                    <a:lstStyle/>
                    <a:p>
                      <a:r>
                        <a:rPr lang="en-US" sz="2000" dirty="0" err="1"/>
                        <a:t>Alloc</a:t>
                      </a:r>
                      <a:endParaRPr lang="en-US" sz="2000" dirty="0"/>
                    </a:p>
                  </a:txBody>
                  <a:tcPr/>
                </a:tc>
                <a:tc hMerge="1">
                  <a:txBody>
                    <a:bodyPr/>
                    <a:lstStyle/>
                    <a:p>
                      <a:endParaRPr lang="en-US"/>
                    </a:p>
                  </a:txBody>
                  <a:tcPr/>
                </a:tc>
                <a:tc hMerge="1">
                  <a:txBody>
                    <a:bodyPr/>
                    <a:lstStyle/>
                    <a:p>
                      <a:endParaRPr lang="en-US"/>
                    </a:p>
                  </a:txBody>
                  <a:tcPr/>
                </a:tc>
                <a:tc>
                  <a:txBody>
                    <a:bodyPr/>
                    <a:lstStyle/>
                    <a:p>
                      <a:endParaRPr lang="en-US" sz="2000" dirty="0"/>
                    </a:p>
                  </a:txBody>
                  <a:tcPr/>
                </a:tc>
                <a:tc gridSpan="3">
                  <a:txBody>
                    <a:bodyPr/>
                    <a:lstStyle/>
                    <a:p>
                      <a:r>
                        <a:rPr lang="en-US" sz="2000" dirty="0"/>
                        <a:t>Max</a:t>
                      </a:r>
                    </a:p>
                  </a:txBody>
                  <a:tcPr/>
                </a:tc>
                <a:tc hMerge="1">
                  <a:txBody>
                    <a:bodyPr/>
                    <a:lstStyle/>
                    <a:p>
                      <a:endParaRPr lang="en-US"/>
                    </a:p>
                  </a:txBody>
                  <a:tcPr/>
                </a:tc>
                <a:tc hMerge="1">
                  <a:txBody>
                    <a:bodyPr/>
                    <a:lstStyle/>
                    <a:p>
                      <a:endParaRPr lang="en-US"/>
                    </a:p>
                  </a:txBody>
                  <a:tcPr/>
                </a:tc>
                <a:tc>
                  <a:txBody>
                    <a:bodyPr/>
                    <a:lstStyle/>
                    <a:p>
                      <a:endParaRPr lang="en-US" sz="2000" dirty="0"/>
                    </a:p>
                  </a:txBody>
                  <a:tcPr/>
                </a:tc>
                <a:tc gridSpan="3">
                  <a:txBody>
                    <a:bodyPr/>
                    <a:lstStyle/>
                    <a:p>
                      <a:r>
                        <a:rPr lang="en-US" sz="2000" dirty="0"/>
                        <a:t>Need</a:t>
                      </a:r>
                    </a:p>
                  </a:txBody>
                  <a:tcPr/>
                </a:tc>
                <a:tc hMerge="1">
                  <a:txBody>
                    <a:bodyPr/>
                    <a:lstStyle/>
                    <a:p>
                      <a:endParaRPr lang="en-US"/>
                    </a:p>
                  </a:txBody>
                  <a:tcPr/>
                </a:tc>
                <a:tc hMerge="1">
                  <a:txBody>
                    <a:bodyPr/>
                    <a:lstStyle/>
                    <a:p>
                      <a:endParaRPr lang="en-US"/>
                    </a:p>
                  </a:txBody>
                  <a:tcPr/>
                </a:tc>
                <a:tc>
                  <a:txBody>
                    <a:bodyPr/>
                    <a:lstStyle/>
                    <a:p>
                      <a:endParaRPr lang="en-US" sz="2000" dirty="0"/>
                    </a:p>
                  </a:txBody>
                  <a:tcPr/>
                </a:tc>
                <a:tc gridSpan="3">
                  <a:txBody>
                    <a:bodyPr/>
                    <a:lstStyle/>
                    <a:p>
                      <a:r>
                        <a:rPr lang="en-US" sz="2000" dirty="0"/>
                        <a:t>Available</a:t>
                      </a:r>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419046">
                <a:tc vMerge="1">
                  <a:txBody>
                    <a:bodyPr/>
                    <a:lstStyle/>
                    <a:p>
                      <a:endParaRPr lang="en-US"/>
                    </a:p>
                  </a:txBody>
                  <a:tcPr/>
                </a:tc>
                <a:tc>
                  <a:txBody>
                    <a:bodyPr/>
                    <a:lstStyle/>
                    <a:p>
                      <a:r>
                        <a:rPr lang="en-US" sz="2000" dirty="0"/>
                        <a:t>A</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r>
                        <a:rPr lang="en-US" sz="2000" dirty="0"/>
                        <a:t>A</a:t>
                      </a:r>
                    </a:p>
                  </a:txBody>
                  <a:tcPr>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r>
                        <a:rPr lang="en-US" sz="2000" dirty="0"/>
                        <a:t>A</a:t>
                      </a:r>
                    </a:p>
                  </a:txBody>
                  <a:tcPr>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r>
                        <a:rPr lang="en-US" sz="2000" dirty="0"/>
                        <a:t>A</a:t>
                      </a:r>
                    </a:p>
                  </a:txBody>
                  <a:tcPr>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19046">
                <a:tc>
                  <a:txBody>
                    <a:bodyPr/>
                    <a:lstStyle/>
                    <a:p>
                      <a:r>
                        <a:rPr lang="en-US" sz="2000" dirty="0">
                          <a:solidFill>
                            <a:schemeClr val="bg1"/>
                          </a:solidFill>
                        </a:rPr>
                        <a:t>P0</a:t>
                      </a:r>
                    </a:p>
                  </a:txBody>
                  <a:tcPr>
                    <a:solidFill>
                      <a:schemeClr val="accent4"/>
                    </a:solidFill>
                  </a:tcPr>
                </a:tc>
                <a:tc>
                  <a:txBody>
                    <a:bodyPr/>
                    <a:lstStyle/>
                    <a:p>
                      <a:r>
                        <a:rPr lang="en-US" sz="2000" dirty="0">
                          <a:solidFill>
                            <a:schemeClr val="bg1"/>
                          </a:solidFill>
                        </a:rPr>
                        <a:t>0</a:t>
                      </a: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US" sz="2000" dirty="0">
                          <a:solidFill>
                            <a:schemeClr val="bg1"/>
                          </a:solidFill>
                        </a:rPr>
                        <a:t>1</a:t>
                      </a: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US" sz="2000" dirty="0">
                          <a:solidFill>
                            <a:schemeClr val="bg1"/>
                          </a:solidFill>
                        </a:rPr>
                        <a:t>0</a:t>
                      </a:r>
                    </a:p>
                  </a:txBody>
                  <a:tcPr>
                    <a:lnT w="12700" cap="flat" cmpd="sng" algn="ctr">
                      <a:solidFill>
                        <a:schemeClr val="tx1"/>
                      </a:solidFill>
                      <a:prstDash val="solid"/>
                      <a:round/>
                      <a:headEnd type="none" w="med" len="med"/>
                      <a:tailEnd type="none" w="med" len="med"/>
                    </a:lnT>
                    <a:solidFill>
                      <a:schemeClr val="accent4"/>
                    </a:solidFill>
                  </a:tcPr>
                </a:tc>
                <a:tc>
                  <a:txBody>
                    <a:bodyPr/>
                    <a:lstStyle/>
                    <a:p>
                      <a:endParaRPr lang="en-US" sz="2000" dirty="0">
                        <a:solidFill>
                          <a:schemeClr val="bg1"/>
                        </a:solidFill>
                      </a:endParaRP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US" sz="2000" dirty="0">
                          <a:solidFill>
                            <a:schemeClr val="bg1"/>
                          </a:solidFill>
                        </a:rPr>
                        <a:t>7</a:t>
                      </a: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US" sz="2000" dirty="0">
                          <a:solidFill>
                            <a:schemeClr val="bg1"/>
                          </a:solidFill>
                        </a:rPr>
                        <a:t>5</a:t>
                      </a: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US" sz="2000" dirty="0">
                          <a:solidFill>
                            <a:schemeClr val="bg1"/>
                          </a:solidFill>
                        </a:rPr>
                        <a:t>3</a:t>
                      </a:r>
                    </a:p>
                  </a:txBody>
                  <a:tcPr>
                    <a:lnT w="12700" cap="flat" cmpd="sng" algn="ctr">
                      <a:solidFill>
                        <a:schemeClr val="tx1"/>
                      </a:solidFill>
                      <a:prstDash val="solid"/>
                      <a:round/>
                      <a:headEnd type="none" w="med" len="med"/>
                      <a:tailEnd type="none" w="med" len="med"/>
                    </a:lnT>
                    <a:solidFill>
                      <a:schemeClr val="accent4"/>
                    </a:solidFill>
                  </a:tcPr>
                </a:tc>
                <a:tc>
                  <a:txBody>
                    <a:bodyPr/>
                    <a:lstStyle/>
                    <a:p>
                      <a:endParaRPr lang="en-US" sz="2000" dirty="0">
                        <a:solidFill>
                          <a:schemeClr val="bg1"/>
                        </a:solidFill>
                      </a:endParaRP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US" sz="2000" dirty="0">
                          <a:solidFill>
                            <a:schemeClr val="bg1"/>
                          </a:solidFill>
                        </a:rPr>
                        <a:t>7</a:t>
                      </a: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US" sz="2000" dirty="0">
                          <a:solidFill>
                            <a:schemeClr val="bg1"/>
                          </a:solidFill>
                        </a:rPr>
                        <a:t>4</a:t>
                      </a: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US" sz="2000" dirty="0">
                          <a:solidFill>
                            <a:schemeClr val="bg1"/>
                          </a:solidFill>
                        </a:rPr>
                        <a:t>3</a:t>
                      </a:r>
                    </a:p>
                  </a:txBody>
                  <a:tcPr>
                    <a:lnT w="12700" cap="flat" cmpd="sng" algn="ctr">
                      <a:solidFill>
                        <a:schemeClr val="tx1"/>
                      </a:solidFill>
                      <a:prstDash val="solid"/>
                      <a:round/>
                      <a:headEnd type="none" w="med" len="med"/>
                      <a:tailEnd type="none" w="med" len="med"/>
                    </a:lnT>
                    <a:solidFill>
                      <a:schemeClr val="accent4"/>
                    </a:solidFill>
                  </a:tcPr>
                </a:tc>
                <a:tc>
                  <a:txBody>
                    <a:bodyPr/>
                    <a:lstStyle/>
                    <a:p>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a:t>2</a:t>
                      </a:r>
                    </a:p>
                  </a:txBody>
                  <a:tcPr>
                    <a:lnT w="12700" cap="flat" cmpd="sng" algn="ctr">
                      <a:solidFill>
                        <a:schemeClr val="tx1"/>
                      </a:solidFill>
                      <a:prstDash val="solid"/>
                      <a:round/>
                      <a:headEnd type="none" w="med" len="med"/>
                      <a:tailEnd type="none" w="med" len="med"/>
                    </a:lnT>
                  </a:tcPr>
                </a:tc>
                <a:tc>
                  <a:txBody>
                    <a:bodyPr/>
                    <a:lstStyle/>
                    <a:p>
                      <a:r>
                        <a:rPr lang="en-US" sz="2000" dirty="0"/>
                        <a:t>3</a:t>
                      </a:r>
                    </a:p>
                  </a:txBody>
                  <a:tcPr>
                    <a:lnT w="12700" cap="flat" cmpd="sng" algn="ctr">
                      <a:solidFill>
                        <a:schemeClr val="tx1"/>
                      </a:solidFill>
                      <a:prstDash val="solid"/>
                      <a:round/>
                      <a:headEnd type="none" w="med" len="med"/>
                      <a:tailEnd type="none" w="med" len="med"/>
                    </a:lnT>
                  </a:tcPr>
                </a:tc>
                <a:tc>
                  <a:txBody>
                    <a:bodyPr/>
                    <a:lstStyle/>
                    <a:p>
                      <a:r>
                        <a:rPr lang="en-US" sz="2000" dirty="0"/>
                        <a:t>0</a:t>
                      </a:r>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r h="419046">
                <a:tc>
                  <a:txBody>
                    <a:bodyPr/>
                    <a:lstStyle/>
                    <a:p>
                      <a:r>
                        <a:rPr lang="en-US" sz="2000" dirty="0">
                          <a:solidFill>
                            <a:schemeClr val="tx1"/>
                          </a:solidFill>
                        </a:rPr>
                        <a:t>P1</a:t>
                      </a:r>
                    </a:p>
                  </a:txBody>
                  <a:tcPr>
                    <a:noFill/>
                  </a:tcPr>
                </a:tc>
                <a:tc>
                  <a:txBody>
                    <a:bodyPr/>
                    <a:lstStyle/>
                    <a:p>
                      <a:r>
                        <a:rPr lang="en-US" sz="2000" dirty="0">
                          <a:solidFill>
                            <a:schemeClr val="tx1"/>
                          </a:solidFill>
                        </a:rPr>
                        <a:t>3</a:t>
                      </a:r>
                    </a:p>
                  </a:txBody>
                  <a:tcPr>
                    <a:noFill/>
                  </a:tcPr>
                </a:tc>
                <a:tc>
                  <a:txBody>
                    <a:bodyPr/>
                    <a:lstStyle/>
                    <a:p>
                      <a:r>
                        <a:rPr lang="en-US" sz="2000" dirty="0">
                          <a:solidFill>
                            <a:schemeClr val="tx1"/>
                          </a:solidFill>
                        </a:rPr>
                        <a:t>0</a:t>
                      </a:r>
                    </a:p>
                  </a:txBody>
                  <a:tcPr>
                    <a:noFill/>
                  </a:tcPr>
                </a:tc>
                <a:tc>
                  <a:txBody>
                    <a:bodyPr/>
                    <a:lstStyle/>
                    <a:p>
                      <a:pPr marL="0" algn="l" defTabSz="457200" rtl="0" eaLnBrk="1" latinLnBrk="0" hangingPunct="1"/>
                      <a:r>
                        <a:rPr lang="en-US" sz="2000" kern="1200" dirty="0">
                          <a:solidFill>
                            <a:schemeClr val="tx1"/>
                          </a:solidFill>
                          <a:latin typeface="+mn-lt"/>
                          <a:ea typeface="+mn-ea"/>
                          <a:cs typeface="+mn-cs"/>
                        </a:rPr>
                        <a:t>2</a:t>
                      </a:r>
                    </a:p>
                  </a:txBody>
                  <a:tcPr>
                    <a:noFill/>
                  </a:tcPr>
                </a:tc>
                <a:tc>
                  <a:txBody>
                    <a:bodyPr/>
                    <a:lstStyle/>
                    <a:p>
                      <a:endParaRPr lang="en-US" sz="2000" dirty="0">
                        <a:solidFill>
                          <a:schemeClr val="tx1"/>
                        </a:solidFill>
                      </a:endParaRPr>
                    </a:p>
                  </a:txBody>
                  <a:tcPr>
                    <a:noFill/>
                  </a:tcPr>
                </a:tc>
                <a:tc>
                  <a:txBody>
                    <a:bodyPr/>
                    <a:lstStyle/>
                    <a:p>
                      <a:r>
                        <a:rPr lang="en-US" sz="2000" dirty="0">
                          <a:solidFill>
                            <a:schemeClr val="tx1"/>
                          </a:solidFill>
                        </a:rPr>
                        <a:t>3</a:t>
                      </a:r>
                    </a:p>
                  </a:txBody>
                  <a:tcPr>
                    <a:noFill/>
                  </a:tcPr>
                </a:tc>
                <a:tc>
                  <a:txBody>
                    <a:bodyPr/>
                    <a:lstStyle/>
                    <a:p>
                      <a:r>
                        <a:rPr lang="en-US" sz="2000" dirty="0">
                          <a:solidFill>
                            <a:schemeClr val="tx1"/>
                          </a:solidFill>
                        </a:rPr>
                        <a:t>2</a:t>
                      </a:r>
                    </a:p>
                  </a:txBody>
                  <a:tcPr>
                    <a:noFill/>
                  </a:tcPr>
                </a:tc>
                <a:tc>
                  <a:txBody>
                    <a:bodyPr/>
                    <a:lstStyle/>
                    <a:p>
                      <a:r>
                        <a:rPr lang="en-US" sz="2000" dirty="0">
                          <a:solidFill>
                            <a:schemeClr val="tx1"/>
                          </a:solidFill>
                        </a:rPr>
                        <a:t>2</a:t>
                      </a:r>
                    </a:p>
                  </a:txBody>
                  <a:tcPr>
                    <a:noFill/>
                  </a:tcPr>
                </a:tc>
                <a:tc>
                  <a:txBody>
                    <a:bodyPr/>
                    <a:lstStyle/>
                    <a:p>
                      <a:endParaRPr lang="en-US" sz="2000" dirty="0">
                        <a:solidFill>
                          <a:schemeClr val="tx1"/>
                        </a:solidFill>
                      </a:endParaRPr>
                    </a:p>
                  </a:txBody>
                  <a:tcPr>
                    <a:noFill/>
                  </a:tcPr>
                </a:tc>
                <a:tc>
                  <a:txBody>
                    <a:bodyPr/>
                    <a:lstStyle/>
                    <a:p>
                      <a:r>
                        <a:rPr lang="en-US" sz="2000" dirty="0">
                          <a:solidFill>
                            <a:schemeClr val="tx1"/>
                          </a:solidFill>
                        </a:rPr>
                        <a:t>0</a:t>
                      </a:r>
                    </a:p>
                  </a:txBody>
                  <a:tcPr>
                    <a:noFill/>
                  </a:tcPr>
                </a:tc>
                <a:tc>
                  <a:txBody>
                    <a:bodyPr/>
                    <a:lstStyle/>
                    <a:p>
                      <a:r>
                        <a:rPr lang="en-US" sz="2000" dirty="0">
                          <a:solidFill>
                            <a:schemeClr val="tx1"/>
                          </a:solidFill>
                        </a:rPr>
                        <a:t>2</a:t>
                      </a:r>
                    </a:p>
                  </a:txBody>
                  <a:tcPr>
                    <a:noFill/>
                  </a:tcPr>
                </a:tc>
                <a:tc>
                  <a:txBody>
                    <a:bodyPr/>
                    <a:lstStyle/>
                    <a:p>
                      <a:r>
                        <a:rPr lang="en-US" sz="2000" dirty="0">
                          <a:solidFill>
                            <a:schemeClr val="tx1"/>
                          </a:solidFill>
                        </a:rPr>
                        <a:t>0</a:t>
                      </a:r>
                    </a:p>
                  </a:txBody>
                  <a:tcPr>
                    <a:noFill/>
                  </a:tcPr>
                </a:tc>
                <a:tc>
                  <a:txBody>
                    <a:bodyPr/>
                    <a:lstStyle/>
                    <a:p>
                      <a:endParaRPr lang="en-US" sz="2000" dirty="0">
                        <a:solidFill>
                          <a:schemeClr val="tx1"/>
                        </a:solidFill>
                      </a:endParaRPr>
                    </a:p>
                  </a:txBody>
                  <a:tcPr>
                    <a:noFill/>
                  </a:tcPr>
                </a:tc>
                <a:tc>
                  <a:txBody>
                    <a:bodyPr/>
                    <a:lstStyle/>
                    <a:p>
                      <a:endParaRPr lang="en-US" sz="2000" dirty="0">
                        <a:solidFill>
                          <a:schemeClr val="tx1"/>
                        </a:solidFill>
                      </a:endParaRPr>
                    </a:p>
                  </a:txBody>
                  <a:tcPr>
                    <a:noFill/>
                  </a:tcPr>
                </a:tc>
                <a:tc>
                  <a:txBody>
                    <a:bodyPr/>
                    <a:lstStyle/>
                    <a:p>
                      <a:endParaRPr lang="en-US" sz="2000" dirty="0">
                        <a:solidFill>
                          <a:schemeClr val="accent1"/>
                        </a:solidFill>
                      </a:endParaRPr>
                    </a:p>
                  </a:txBody>
                  <a:tcPr>
                    <a:noFill/>
                  </a:tcPr>
                </a:tc>
                <a:tc>
                  <a:txBody>
                    <a:bodyPr/>
                    <a:lstStyle/>
                    <a:p>
                      <a:endParaRPr lang="en-US" sz="2000" dirty="0">
                        <a:solidFill>
                          <a:schemeClr val="tx1"/>
                        </a:solidFill>
                      </a:endParaRPr>
                    </a:p>
                  </a:txBody>
                  <a:tcPr>
                    <a:noFill/>
                  </a:tcPr>
                </a:tc>
                <a:extLst>
                  <a:ext uri="{0D108BD9-81ED-4DB2-BD59-A6C34878D82A}">
                    <a16:rowId xmlns="" xmlns:a16="http://schemas.microsoft.com/office/drawing/2014/main" val="10003"/>
                  </a:ext>
                </a:extLst>
              </a:tr>
              <a:tr h="419046">
                <a:tc>
                  <a:txBody>
                    <a:bodyPr/>
                    <a:lstStyle/>
                    <a:p>
                      <a:r>
                        <a:rPr lang="en-US" sz="2000" dirty="0"/>
                        <a:t>P2</a:t>
                      </a:r>
                    </a:p>
                  </a:txBody>
                  <a:tcPr/>
                </a:tc>
                <a:tc>
                  <a:txBody>
                    <a:bodyPr/>
                    <a:lstStyle/>
                    <a:p>
                      <a:r>
                        <a:rPr lang="en-US" sz="2000" dirty="0"/>
                        <a:t>3</a:t>
                      </a:r>
                    </a:p>
                  </a:txBody>
                  <a:tcPr/>
                </a:tc>
                <a:tc>
                  <a:txBody>
                    <a:bodyPr/>
                    <a:lstStyle/>
                    <a:p>
                      <a:r>
                        <a:rPr lang="en-US" sz="2000" dirty="0"/>
                        <a:t>0</a:t>
                      </a:r>
                    </a:p>
                  </a:txBody>
                  <a:tcPr/>
                </a:tc>
                <a:tc>
                  <a:txBody>
                    <a:bodyPr/>
                    <a:lstStyle/>
                    <a:p>
                      <a:r>
                        <a:rPr lang="en-US" sz="2000" dirty="0"/>
                        <a:t>0</a:t>
                      </a:r>
                    </a:p>
                  </a:txBody>
                  <a:tcPr/>
                </a:tc>
                <a:tc>
                  <a:txBody>
                    <a:bodyPr/>
                    <a:lstStyle/>
                    <a:p>
                      <a:endParaRPr lang="en-US" sz="2000" dirty="0"/>
                    </a:p>
                  </a:txBody>
                  <a:tcPr/>
                </a:tc>
                <a:tc>
                  <a:txBody>
                    <a:bodyPr/>
                    <a:lstStyle/>
                    <a:p>
                      <a:r>
                        <a:rPr lang="en-US" sz="2000" dirty="0"/>
                        <a:t>9</a:t>
                      </a:r>
                    </a:p>
                  </a:txBody>
                  <a:tcPr/>
                </a:tc>
                <a:tc>
                  <a:txBody>
                    <a:bodyPr/>
                    <a:lstStyle/>
                    <a:p>
                      <a:r>
                        <a:rPr lang="en-US" sz="2000" dirty="0"/>
                        <a:t>0</a:t>
                      </a:r>
                    </a:p>
                  </a:txBody>
                  <a:tcPr/>
                </a:tc>
                <a:tc>
                  <a:txBody>
                    <a:bodyPr/>
                    <a:lstStyle/>
                    <a:p>
                      <a:r>
                        <a:rPr lang="en-US" sz="2000" dirty="0"/>
                        <a:t>2</a:t>
                      </a:r>
                    </a:p>
                  </a:txBody>
                  <a:tcPr/>
                </a:tc>
                <a:tc>
                  <a:txBody>
                    <a:bodyPr/>
                    <a:lstStyle/>
                    <a:p>
                      <a:endParaRPr lang="en-US" sz="2000" dirty="0"/>
                    </a:p>
                  </a:txBody>
                  <a:tcPr/>
                </a:tc>
                <a:tc>
                  <a:txBody>
                    <a:bodyPr/>
                    <a:lstStyle/>
                    <a:p>
                      <a:r>
                        <a:rPr lang="en-US" sz="2000" dirty="0"/>
                        <a:t>6</a:t>
                      </a:r>
                    </a:p>
                  </a:txBody>
                  <a:tcPr/>
                </a:tc>
                <a:tc>
                  <a:txBody>
                    <a:bodyPr/>
                    <a:lstStyle/>
                    <a:p>
                      <a:r>
                        <a:rPr lang="en-US" sz="2000" dirty="0"/>
                        <a:t>0</a:t>
                      </a:r>
                    </a:p>
                  </a:txBody>
                  <a:tcPr/>
                </a:tc>
                <a:tc>
                  <a:txBody>
                    <a:bodyPr/>
                    <a:lstStyle/>
                    <a:p>
                      <a:r>
                        <a:rPr lang="en-US" sz="2000" dirty="0"/>
                        <a:t>2</a:t>
                      </a:r>
                    </a:p>
                  </a:txBody>
                  <a:tcPr/>
                </a:tc>
                <a:tc>
                  <a:txBody>
                    <a:bodyPr/>
                    <a:lstStyle/>
                    <a:p>
                      <a:endParaRPr lang="en-US" sz="2000" dirty="0"/>
                    </a:p>
                  </a:txBody>
                  <a:tcPr/>
                </a:tc>
                <a:tc>
                  <a:txBody>
                    <a:bodyPr/>
                    <a:lstStyle/>
                    <a:p>
                      <a:endParaRPr lang="en-US" sz="2000" dirty="0"/>
                    </a:p>
                  </a:txBody>
                  <a:tcPr/>
                </a:tc>
                <a:tc>
                  <a:txBody>
                    <a:bodyPr/>
                    <a:lstStyle/>
                    <a:p>
                      <a:endParaRPr lang="en-US" sz="2000"/>
                    </a:p>
                  </a:txBody>
                  <a:tcPr/>
                </a:tc>
                <a:tc>
                  <a:txBody>
                    <a:bodyPr/>
                    <a:lstStyle/>
                    <a:p>
                      <a:endParaRPr lang="en-US" sz="2000"/>
                    </a:p>
                  </a:txBody>
                  <a:tcPr/>
                </a:tc>
                <a:extLst>
                  <a:ext uri="{0D108BD9-81ED-4DB2-BD59-A6C34878D82A}">
                    <a16:rowId xmlns="" xmlns:a16="http://schemas.microsoft.com/office/drawing/2014/main" val="10004"/>
                  </a:ext>
                </a:extLst>
              </a:tr>
              <a:tr h="419046">
                <a:tc>
                  <a:txBody>
                    <a:bodyPr/>
                    <a:lstStyle/>
                    <a:p>
                      <a:r>
                        <a:rPr lang="en-US" sz="2000" dirty="0"/>
                        <a:t>P3</a:t>
                      </a:r>
                    </a:p>
                  </a:txBody>
                  <a:tcPr/>
                </a:tc>
                <a:tc>
                  <a:txBody>
                    <a:bodyPr/>
                    <a:lstStyle/>
                    <a:p>
                      <a:r>
                        <a:rPr lang="en-US" sz="2000" dirty="0"/>
                        <a:t>2</a:t>
                      </a:r>
                    </a:p>
                  </a:txBody>
                  <a:tcPr/>
                </a:tc>
                <a:tc>
                  <a:txBody>
                    <a:bodyPr/>
                    <a:lstStyle/>
                    <a:p>
                      <a:r>
                        <a:rPr lang="en-US" sz="2000" dirty="0"/>
                        <a:t>1</a:t>
                      </a:r>
                    </a:p>
                  </a:txBody>
                  <a:tcPr/>
                </a:tc>
                <a:tc>
                  <a:txBody>
                    <a:bodyPr/>
                    <a:lstStyle/>
                    <a:p>
                      <a:r>
                        <a:rPr lang="en-US" sz="2000" dirty="0"/>
                        <a:t>1</a:t>
                      </a:r>
                    </a:p>
                  </a:txBody>
                  <a:tcPr/>
                </a:tc>
                <a:tc>
                  <a:txBody>
                    <a:bodyPr/>
                    <a:lstStyle/>
                    <a:p>
                      <a:endParaRPr lang="en-US" sz="2000" dirty="0"/>
                    </a:p>
                  </a:txBody>
                  <a:tcPr/>
                </a:tc>
                <a:tc>
                  <a:txBody>
                    <a:bodyPr/>
                    <a:lstStyle/>
                    <a:p>
                      <a:r>
                        <a:rPr lang="en-US" sz="2000" dirty="0"/>
                        <a:t>2</a:t>
                      </a:r>
                    </a:p>
                  </a:txBody>
                  <a:tcPr/>
                </a:tc>
                <a:tc>
                  <a:txBody>
                    <a:bodyPr/>
                    <a:lstStyle/>
                    <a:p>
                      <a:r>
                        <a:rPr lang="en-US" sz="2000" dirty="0"/>
                        <a:t>2</a:t>
                      </a:r>
                    </a:p>
                  </a:txBody>
                  <a:tcPr/>
                </a:tc>
                <a:tc>
                  <a:txBody>
                    <a:bodyPr/>
                    <a:lstStyle/>
                    <a:p>
                      <a:r>
                        <a:rPr lang="en-US" sz="2000" dirty="0"/>
                        <a:t>2</a:t>
                      </a:r>
                    </a:p>
                  </a:txBody>
                  <a:tcPr/>
                </a:tc>
                <a:tc>
                  <a:txBody>
                    <a:bodyPr/>
                    <a:lstStyle/>
                    <a:p>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1</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 xmlns:a16="http://schemas.microsoft.com/office/drawing/2014/main" val="10005"/>
                  </a:ext>
                </a:extLst>
              </a:tr>
              <a:tr h="419046">
                <a:tc>
                  <a:txBody>
                    <a:bodyPr/>
                    <a:lstStyle/>
                    <a:p>
                      <a:r>
                        <a:rPr lang="en-US" sz="2000" dirty="0"/>
                        <a:t>P4</a:t>
                      </a:r>
                    </a:p>
                  </a:txBody>
                  <a:tcPr/>
                </a:tc>
                <a:tc>
                  <a:txBody>
                    <a:bodyPr/>
                    <a:lstStyle/>
                    <a:p>
                      <a:r>
                        <a:rPr lang="en-US" sz="2000" dirty="0"/>
                        <a:t>0</a:t>
                      </a:r>
                    </a:p>
                  </a:txBody>
                  <a:tcPr/>
                </a:tc>
                <a:tc>
                  <a:txBody>
                    <a:bodyPr/>
                    <a:lstStyle/>
                    <a:p>
                      <a:r>
                        <a:rPr lang="en-US" sz="2000" dirty="0"/>
                        <a:t>0</a:t>
                      </a:r>
                    </a:p>
                  </a:txBody>
                  <a:tcPr/>
                </a:tc>
                <a:tc>
                  <a:txBody>
                    <a:bodyPr/>
                    <a:lstStyle/>
                    <a:p>
                      <a:r>
                        <a:rPr lang="en-US" sz="2000" dirty="0"/>
                        <a:t>2</a:t>
                      </a:r>
                    </a:p>
                  </a:txBody>
                  <a:tcPr/>
                </a:tc>
                <a:tc>
                  <a:txBody>
                    <a:bodyPr/>
                    <a:lstStyle/>
                    <a:p>
                      <a:endParaRPr lang="en-US" sz="2000" dirty="0"/>
                    </a:p>
                  </a:txBody>
                  <a:tcPr/>
                </a:tc>
                <a:tc>
                  <a:txBody>
                    <a:bodyPr/>
                    <a:lstStyle/>
                    <a:p>
                      <a:r>
                        <a:rPr lang="en-US" sz="2000" dirty="0"/>
                        <a:t>4</a:t>
                      </a:r>
                    </a:p>
                  </a:txBody>
                  <a:tcPr/>
                </a:tc>
                <a:tc>
                  <a:txBody>
                    <a:bodyPr/>
                    <a:lstStyle/>
                    <a:p>
                      <a:r>
                        <a:rPr lang="en-US" sz="2000" dirty="0"/>
                        <a:t>3</a:t>
                      </a:r>
                    </a:p>
                  </a:txBody>
                  <a:tcPr/>
                </a:tc>
                <a:tc>
                  <a:txBody>
                    <a:bodyPr/>
                    <a:lstStyle/>
                    <a:p>
                      <a:r>
                        <a:rPr lang="en-US" sz="2000" dirty="0"/>
                        <a:t>3</a:t>
                      </a:r>
                    </a:p>
                  </a:txBody>
                  <a:tcPr/>
                </a:tc>
                <a:tc>
                  <a:txBody>
                    <a:bodyPr/>
                    <a:lstStyle/>
                    <a:p>
                      <a:endParaRPr lang="en-US" sz="2000" dirty="0"/>
                    </a:p>
                  </a:txBody>
                  <a:tcPr/>
                </a:tc>
                <a:tc>
                  <a:txBody>
                    <a:bodyPr/>
                    <a:lstStyle/>
                    <a:p>
                      <a:r>
                        <a:rPr lang="en-US" sz="2000" dirty="0"/>
                        <a:t>4</a:t>
                      </a:r>
                    </a:p>
                  </a:txBody>
                  <a:tcPr/>
                </a:tc>
                <a:tc>
                  <a:txBody>
                    <a:bodyPr/>
                    <a:lstStyle/>
                    <a:p>
                      <a:r>
                        <a:rPr lang="en-US" sz="2000" dirty="0"/>
                        <a:t>3</a:t>
                      </a:r>
                    </a:p>
                  </a:txBody>
                  <a:tcPr/>
                </a:tc>
                <a:tc>
                  <a:txBody>
                    <a:bodyPr/>
                    <a:lstStyle/>
                    <a:p>
                      <a:r>
                        <a:rPr lang="en-US" sz="2000" dirty="0"/>
                        <a:t>1</a:t>
                      </a:r>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9074473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91</a:t>
            </a:fld>
            <a:endParaRPr lang="en-US"/>
          </a:p>
        </p:txBody>
      </p:sp>
      <p:sp>
        <p:nvSpPr>
          <p:cNvPr id="5" name="Content Placeholder 4"/>
          <p:cNvSpPr>
            <a:spLocks noGrp="1"/>
          </p:cNvSpPr>
          <p:nvPr>
            <p:ph sz="quarter" idx="1"/>
          </p:nvPr>
        </p:nvSpPr>
        <p:spPr/>
        <p:txBody>
          <a:bodyPr>
            <a:normAutofit lnSpcReduction="10000"/>
          </a:bodyPr>
          <a:lstStyle/>
          <a:p>
            <a:r>
              <a:rPr lang="en-US" dirty="0" smtClean="0"/>
              <a:t>The </a:t>
            </a:r>
            <a:r>
              <a:rPr lang="en-US" b="1" dirty="0"/>
              <a:t>Banker’s Algorithm</a:t>
            </a:r>
            <a:r>
              <a:rPr lang="en-US" dirty="0"/>
              <a:t> prevents deadlocks by ensuring resource allocation keeps the system in a safe state.</a:t>
            </a:r>
            <a:endParaRPr lang="en-US" b="1" dirty="0" smtClean="0"/>
          </a:p>
          <a:p>
            <a:pPr lvl="1"/>
            <a:r>
              <a:rPr lang="en-US" b="1" dirty="0" smtClean="0"/>
              <a:t>Advantages</a:t>
            </a:r>
            <a:endParaRPr lang="en-US" b="1" dirty="0"/>
          </a:p>
          <a:p>
            <a:pPr lvl="2"/>
            <a:r>
              <a:rPr lang="en-US" dirty="0"/>
              <a:t>Ensures deadlock avoidance</a:t>
            </a:r>
            <a:r>
              <a:rPr lang="en-US" dirty="0" smtClean="0"/>
              <a:t>.</a:t>
            </a:r>
          </a:p>
          <a:p>
            <a:pPr lvl="2"/>
            <a:r>
              <a:rPr lang="en-US" dirty="0"/>
              <a:t>Supports systems with multiple resource instances.</a:t>
            </a:r>
          </a:p>
          <a:p>
            <a:pPr lvl="2"/>
            <a:r>
              <a:rPr lang="en-US" dirty="0"/>
              <a:t>Efficient for systems with known resource requirements.</a:t>
            </a:r>
          </a:p>
          <a:p>
            <a:pPr lvl="1"/>
            <a:r>
              <a:rPr lang="en-US" b="1" dirty="0"/>
              <a:t>Disadvantages</a:t>
            </a:r>
          </a:p>
          <a:p>
            <a:pPr lvl="2"/>
            <a:r>
              <a:rPr lang="en-US" dirty="0"/>
              <a:t>Requires processes to declare maximum needs upfront.</a:t>
            </a:r>
          </a:p>
          <a:p>
            <a:pPr lvl="2"/>
            <a:r>
              <a:rPr lang="en-US" dirty="0"/>
              <a:t>Introduces computational overhead due to safety checks.</a:t>
            </a:r>
          </a:p>
          <a:p>
            <a:pPr lvl="2"/>
            <a:r>
              <a:rPr lang="en-US" dirty="0"/>
              <a:t>May cause delays or starvation for low-priority processes.</a:t>
            </a:r>
          </a:p>
        </p:txBody>
      </p:sp>
    </p:spTree>
    <p:extLst>
      <p:ext uri="{BB962C8B-B14F-4D97-AF65-F5344CB8AC3E}">
        <p14:creationId xmlns:p14="http://schemas.microsoft.com/office/powerpoint/2010/main" val="26337587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92</a:t>
            </a:fld>
            <a:endParaRPr lang="en-US"/>
          </a:p>
        </p:txBody>
      </p:sp>
      <p:sp>
        <p:nvSpPr>
          <p:cNvPr id="5" name="Content Placeholder 4"/>
          <p:cNvSpPr>
            <a:spLocks noGrp="1"/>
          </p:cNvSpPr>
          <p:nvPr>
            <p:ph sz="quarter" idx="1"/>
          </p:nvPr>
        </p:nvSpPr>
        <p:spPr/>
        <p:txBody>
          <a:bodyPr>
            <a:normAutofit/>
          </a:bodyPr>
          <a:lstStyle/>
          <a:p>
            <a:pPr marL="514350" indent="-514350">
              <a:buFont typeface="+mj-lt"/>
              <a:buAutoNum type="arabicPeriod" startAt="4"/>
            </a:pPr>
            <a:r>
              <a:rPr lang="en-US" b="1" dirty="0"/>
              <a:t>Deadlock Detection and Recovery</a:t>
            </a:r>
          </a:p>
          <a:p>
            <a:pPr lvl="1"/>
            <a:r>
              <a:rPr lang="en-US" dirty="0"/>
              <a:t>If a system has no deadlock prevention and no deadlock avoidance scheme, then it needs a </a:t>
            </a:r>
            <a:r>
              <a:rPr lang="en-US" b="1" dirty="0"/>
              <a:t>deadlock detection scheme </a:t>
            </a:r>
            <a:r>
              <a:rPr lang="en-US" dirty="0"/>
              <a:t>with </a:t>
            </a:r>
            <a:r>
              <a:rPr lang="en-US" b="1" dirty="0"/>
              <a:t>recovery from deadlock capability</a:t>
            </a:r>
            <a:r>
              <a:rPr lang="en-US" dirty="0"/>
              <a:t>. </a:t>
            </a:r>
          </a:p>
          <a:p>
            <a:pPr lvl="2"/>
            <a:r>
              <a:rPr lang="en-US" dirty="0"/>
              <a:t>For this, information should be kept on the </a:t>
            </a:r>
            <a:r>
              <a:rPr lang="en-US" b="1" dirty="0"/>
              <a:t>allocation of resources </a:t>
            </a:r>
            <a:r>
              <a:rPr lang="en-US" dirty="0"/>
              <a:t>to processes, and on outstanding </a:t>
            </a:r>
            <a:r>
              <a:rPr lang="en-US" b="1" dirty="0"/>
              <a:t>allocation requests</a:t>
            </a:r>
            <a:r>
              <a:rPr lang="en-US" dirty="0"/>
              <a:t>. </a:t>
            </a:r>
          </a:p>
          <a:p>
            <a:pPr lvl="2"/>
            <a:r>
              <a:rPr lang="en-US" dirty="0"/>
              <a:t>Then, an algorithm is needed which will determine whether the system has entered a deadlock state. </a:t>
            </a:r>
          </a:p>
          <a:p>
            <a:pPr lvl="3"/>
            <a:r>
              <a:rPr lang="en-US" dirty="0"/>
              <a:t>This algorithm must be </a:t>
            </a:r>
            <a:r>
              <a:rPr lang="en-US" b="1" dirty="0"/>
              <a:t>invoked </a:t>
            </a:r>
            <a:r>
              <a:rPr lang="en-US" b="1" dirty="0" smtClean="0"/>
              <a:t>periodically</a:t>
            </a:r>
            <a:endParaRPr lang="en-US" b="1" dirty="0"/>
          </a:p>
        </p:txBody>
      </p:sp>
    </p:spTree>
    <p:extLst>
      <p:ext uri="{BB962C8B-B14F-4D97-AF65-F5344CB8AC3E}">
        <p14:creationId xmlns:p14="http://schemas.microsoft.com/office/powerpoint/2010/main" val="10059495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93</a:t>
            </a:fld>
            <a:endParaRPr lang="en-US"/>
          </a:p>
        </p:txBody>
      </p:sp>
      <p:sp>
        <p:nvSpPr>
          <p:cNvPr id="5" name="Content Placeholder 4"/>
          <p:cNvSpPr>
            <a:spLocks noGrp="1"/>
          </p:cNvSpPr>
          <p:nvPr>
            <p:ph sz="quarter" idx="1"/>
          </p:nvPr>
        </p:nvSpPr>
        <p:spPr/>
        <p:txBody>
          <a:bodyPr/>
          <a:lstStyle/>
          <a:p>
            <a:r>
              <a:rPr lang="en-US" dirty="0"/>
              <a:t>Single Instance of Each Resource </a:t>
            </a:r>
            <a:r>
              <a:rPr lang="en-US" dirty="0" smtClean="0"/>
              <a:t>Type</a:t>
            </a:r>
          </a:p>
          <a:p>
            <a:pPr lvl="1"/>
            <a:r>
              <a:rPr lang="en-US" b="1" dirty="0"/>
              <a:t>Maintain wait-for graph</a:t>
            </a:r>
          </a:p>
          <a:p>
            <a:pPr lvl="2"/>
            <a:r>
              <a:rPr lang="en-US" dirty="0"/>
              <a:t>Nodes are processes</a:t>
            </a:r>
          </a:p>
          <a:p>
            <a:pPr lvl="2"/>
            <a:r>
              <a:rPr lang="en-US" dirty="0"/>
              <a:t>Pi </a:t>
            </a:r>
            <a:r>
              <a:rPr lang="en-US" dirty="0">
                <a:sym typeface="Wingdings" panose="05000000000000000000" pitchFamily="2" charset="2"/>
              </a:rPr>
              <a:t></a:t>
            </a:r>
            <a:r>
              <a:rPr lang="en-US" dirty="0"/>
              <a:t> </a:t>
            </a:r>
            <a:r>
              <a:rPr lang="en-US" dirty="0" err="1"/>
              <a:t>Pj</a:t>
            </a:r>
            <a:r>
              <a:rPr lang="en-US" dirty="0"/>
              <a:t>   if Pi is waiting for </a:t>
            </a:r>
            <a:r>
              <a:rPr lang="en-US" dirty="0" err="1"/>
              <a:t>Pj</a:t>
            </a:r>
            <a:endParaRPr lang="en-US" dirty="0"/>
          </a:p>
          <a:p>
            <a:pPr lvl="1"/>
            <a:r>
              <a:rPr lang="en-US" dirty="0"/>
              <a:t>Periodically invoke an algorithm that </a:t>
            </a:r>
            <a:r>
              <a:rPr lang="en-US" b="1" dirty="0"/>
              <a:t>searches for a cycle in the graph</a:t>
            </a:r>
            <a:r>
              <a:rPr lang="en-US" dirty="0"/>
              <a:t>. </a:t>
            </a:r>
          </a:p>
          <a:p>
            <a:pPr lvl="1"/>
            <a:r>
              <a:rPr lang="en-US" dirty="0"/>
              <a:t>Then, If </a:t>
            </a:r>
            <a:r>
              <a:rPr lang="en-US" b="1" dirty="0"/>
              <a:t>there is a cycle </a:t>
            </a:r>
            <a:r>
              <a:rPr lang="en-US" dirty="0"/>
              <a:t>in the graph, </a:t>
            </a:r>
            <a:r>
              <a:rPr lang="en-US" b="1" dirty="0"/>
              <a:t>there exists a </a:t>
            </a:r>
            <a:r>
              <a:rPr lang="en-US" b="1" dirty="0" smtClean="0"/>
              <a:t>deadlock</a:t>
            </a:r>
            <a:endParaRPr lang="en-US" dirty="0"/>
          </a:p>
        </p:txBody>
      </p:sp>
    </p:spTree>
    <p:extLst>
      <p:ext uri="{BB962C8B-B14F-4D97-AF65-F5344CB8AC3E}">
        <p14:creationId xmlns:p14="http://schemas.microsoft.com/office/powerpoint/2010/main" val="25581261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94</a:t>
            </a:fld>
            <a:endParaRPr lang="en-US"/>
          </a:p>
        </p:txBody>
      </p:sp>
      <p:sp>
        <p:nvSpPr>
          <p:cNvPr id="5" name="Content Placeholder 4"/>
          <p:cNvSpPr>
            <a:spLocks noGrp="1"/>
          </p:cNvSpPr>
          <p:nvPr>
            <p:ph sz="quarter" idx="1"/>
          </p:nvPr>
        </p:nvSpPr>
        <p:spPr/>
        <p:txBody>
          <a:bodyPr/>
          <a:lstStyle/>
          <a:p>
            <a:r>
              <a:rPr lang="en-US" altLang="en-US" dirty="0"/>
              <a:t>Resource-Allocation Graph and  Wait-for Graph for deadlock detection</a:t>
            </a:r>
            <a:endParaRPr lang="en-US" dirty="0"/>
          </a:p>
        </p:txBody>
      </p:sp>
      <p:sp>
        <p:nvSpPr>
          <p:cNvPr id="6" name="Text Box 5"/>
          <p:cNvSpPr txBox="1">
            <a:spLocks noChangeArrowheads="1"/>
          </p:cNvSpPr>
          <p:nvPr/>
        </p:nvSpPr>
        <p:spPr bwMode="auto">
          <a:xfrm>
            <a:off x="1295400" y="5805488"/>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Comic Sans MS" pitchFamily="66" charset="0"/>
              </a:defRPr>
            </a:lvl1pPr>
            <a:lvl2pPr>
              <a:defRPr>
                <a:solidFill>
                  <a:schemeClr val="folHlink"/>
                </a:solidFill>
                <a:latin typeface="Comic Sans MS" pitchFamily="66" charset="0"/>
              </a:defRPr>
            </a:lvl2pPr>
            <a:lvl3pPr>
              <a:defRPr sz="2000">
                <a:solidFill>
                  <a:schemeClr val="tx1"/>
                </a:solidFill>
                <a:latin typeface="Comic Sans MS" pitchFamily="66" charset="0"/>
              </a:defRPr>
            </a:lvl3pPr>
            <a:lvl4pPr>
              <a:defRPr sz="1400">
                <a:solidFill>
                  <a:schemeClr val="tx1"/>
                </a:solidFill>
                <a:latin typeface="Comic Sans MS" pitchFamily="66" charset="0"/>
              </a:defRPr>
            </a:lvl4pPr>
            <a:lvl5pPr>
              <a:defRPr sz="1200">
                <a:solidFill>
                  <a:schemeClr val="tx1"/>
                </a:solidFill>
                <a:latin typeface="Comic Sans MS" pitchFamily="66" charset="0"/>
              </a:defRPr>
            </a:lvl5pPr>
            <a:lvl6pPr eaLnBrk="0" hangingPunct="0">
              <a:defRPr sz="1200">
                <a:solidFill>
                  <a:schemeClr val="tx1"/>
                </a:solidFill>
                <a:latin typeface="Comic Sans MS" pitchFamily="66" charset="0"/>
              </a:defRPr>
            </a:lvl6pPr>
            <a:lvl7pPr eaLnBrk="0" hangingPunct="0">
              <a:defRPr sz="1200">
                <a:solidFill>
                  <a:schemeClr val="tx1"/>
                </a:solidFill>
                <a:latin typeface="Comic Sans MS" pitchFamily="66" charset="0"/>
              </a:defRPr>
            </a:lvl7pPr>
            <a:lvl8pPr eaLnBrk="0" hangingPunct="0">
              <a:defRPr sz="1200">
                <a:solidFill>
                  <a:schemeClr val="tx1"/>
                </a:solidFill>
                <a:latin typeface="Comic Sans MS" pitchFamily="66" charset="0"/>
              </a:defRPr>
            </a:lvl8pPr>
            <a:lvl9pPr eaLnBrk="0" hangingPunct="0">
              <a:defRPr sz="1200">
                <a:solidFill>
                  <a:schemeClr val="tx1"/>
                </a:solidFill>
                <a:latin typeface="Comic Sans MS" pitchFamily="66" charset="0"/>
              </a:defRPr>
            </a:lvl9pPr>
          </a:lstStyle>
          <a:p>
            <a:pPr algn="ctr">
              <a:spcBef>
                <a:spcPct val="50000"/>
              </a:spcBef>
            </a:pPr>
            <a:r>
              <a:rPr lang="en-US" altLang="en-US" sz="1800" dirty="0">
                <a:latin typeface="Helvetica" pitchFamily="-84" charset="0"/>
              </a:rPr>
              <a:t>Resource-Allocation Graph</a:t>
            </a:r>
          </a:p>
        </p:txBody>
      </p:sp>
      <p:sp>
        <p:nvSpPr>
          <p:cNvPr id="7" name="Text Box 6"/>
          <p:cNvSpPr txBox="1">
            <a:spLocks noChangeArrowheads="1"/>
          </p:cNvSpPr>
          <p:nvPr/>
        </p:nvSpPr>
        <p:spPr bwMode="auto">
          <a:xfrm>
            <a:off x="4838700" y="5805488"/>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Comic Sans MS" pitchFamily="66" charset="0"/>
              </a:defRPr>
            </a:lvl1pPr>
            <a:lvl2pPr>
              <a:defRPr>
                <a:solidFill>
                  <a:schemeClr val="folHlink"/>
                </a:solidFill>
                <a:latin typeface="Comic Sans MS" pitchFamily="66" charset="0"/>
              </a:defRPr>
            </a:lvl2pPr>
            <a:lvl3pPr>
              <a:defRPr sz="2000">
                <a:solidFill>
                  <a:schemeClr val="tx1"/>
                </a:solidFill>
                <a:latin typeface="Comic Sans MS" pitchFamily="66" charset="0"/>
              </a:defRPr>
            </a:lvl3pPr>
            <a:lvl4pPr>
              <a:defRPr sz="1400">
                <a:solidFill>
                  <a:schemeClr val="tx1"/>
                </a:solidFill>
                <a:latin typeface="Comic Sans MS" pitchFamily="66" charset="0"/>
              </a:defRPr>
            </a:lvl4pPr>
            <a:lvl5pPr>
              <a:defRPr sz="1200">
                <a:solidFill>
                  <a:schemeClr val="tx1"/>
                </a:solidFill>
                <a:latin typeface="Comic Sans MS" pitchFamily="66" charset="0"/>
              </a:defRPr>
            </a:lvl5pPr>
            <a:lvl6pPr eaLnBrk="0" hangingPunct="0">
              <a:defRPr sz="1200">
                <a:solidFill>
                  <a:schemeClr val="tx1"/>
                </a:solidFill>
                <a:latin typeface="Comic Sans MS" pitchFamily="66" charset="0"/>
              </a:defRPr>
            </a:lvl6pPr>
            <a:lvl7pPr eaLnBrk="0" hangingPunct="0">
              <a:defRPr sz="1200">
                <a:solidFill>
                  <a:schemeClr val="tx1"/>
                </a:solidFill>
                <a:latin typeface="Comic Sans MS" pitchFamily="66" charset="0"/>
              </a:defRPr>
            </a:lvl7pPr>
            <a:lvl8pPr eaLnBrk="0" hangingPunct="0">
              <a:defRPr sz="1200">
                <a:solidFill>
                  <a:schemeClr val="tx1"/>
                </a:solidFill>
                <a:latin typeface="Comic Sans MS" pitchFamily="66" charset="0"/>
              </a:defRPr>
            </a:lvl8pPr>
            <a:lvl9pPr eaLnBrk="0" hangingPunct="0">
              <a:defRPr sz="1200">
                <a:solidFill>
                  <a:schemeClr val="tx1"/>
                </a:solidFill>
                <a:latin typeface="Comic Sans MS" pitchFamily="66" charset="0"/>
              </a:defRPr>
            </a:lvl9pPr>
          </a:lstStyle>
          <a:p>
            <a:pPr algn="ctr">
              <a:spcBef>
                <a:spcPct val="50000"/>
              </a:spcBef>
            </a:pPr>
            <a:r>
              <a:rPr lang="en-US" altLang="en-US" sz="1800" dirty="0">
                <a:latin typeface="Helvetica" pitchFamily="-84" charset="0"/>
              </a:rPr>
              <a:t>Corresponding wait-for graph</a:t>
            </a:r>
          </a:p>
        </p:txBody>
      </p:sp>
      <p:pic>
        <p:nvPicPr>
          <p:cNvPr id="8" name="Picture 6"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743200"/>
            <a:ext cx="5391150" cy="30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50950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95</a:t>
            </a:fld>
            <a:endParaRPr lang="en-US"/>
          </a:p>
        </p:txBody>
      </p:sp>
      <p:sp>
        <p:nvSpPr>
          <p:cNvPr id="5" name="Content Placeholder 4"/>
          <p:cNvSpPr>
            <a:spLocks noGrp="1"/>
          </p:cNvSpPr>
          <p:nvPr>
            <p:ph sz="quarter" idx="1"/>
          </p:nvPr>
        </p:nvSpPr>
        <p:spPr/>
        <p:txBody>
          <a:bodyPr>
            <a:normAutofit/>
          </a:bodyPr>
          <a:lstStyle/>
          <a:p>
            <a:r>
              <a:rPr lang="en-US" altLang="en-US" dirty="0"/>
              <a:t>Several Instances of a Resource </a:t>
            </a:r>
            <a:r>
              <a:rPr lang="en-US" altLang="en-US" dirty="0" smtClean="0"/>
              <a:t>Type</a:t>
            </a:r>
          </a:p>
          <a:p>
            <a:pPr lvl="1"/>
            <a:r>
              <a:rPr lang="en-US" b="1" dirty="0"/>
              <a:t>Available</a:t>
            </a:r>
            <a:r>
              <a:rPr lang="en-US" dirty="0"/>
              <a:t>:  A vector of length m indicates the number of available resources of each type</a:t>
            </a:r>
          </a:p>
          <a:p>
            <a:pPr lvl="1"/>
            <a:r>
              <a:rPr lang="en-US" b="1" dirty="0"/>
              <a:t>Allocation</a:t>
            </a:r>
            <a:r>
              <a:rPr lang="en-US" dirty="0"/>
              <a:t>:  An n x m matrix defines the number of resources of each type currently allocated to each process</a:t>
            </a:r>
          </a:p>
          <a:p>
            <a:pPr lvl="1"/>
            <a:r>
              <a:rPr lang="en-US" b="1" dirty="0"/>
              <a:t>Request</a:t>
            </a:r>
            <a:r>
              <a:rPr lang="en-US" dirty="0"/>
              <a:t>:  An n x m matrix indicates the current request  of each process.  If Request [</a:t>
            </a:r>
            <a:r>
              <a:rPr lang="en-US" dirty="0" err="1"/>
              <a:t>i</a:t>
            </a:r>
            <a:r>
              <a:rPr lang="en-US" dirty="0"/>
              <a:t>][j] = k, then process Pi is requesting k more instances of resource type </a:t>
            </a:r>
            <a:r>
              <a:rPr lang="en-US" dirty="0" err="1"/>
              <a:t>Rj</a:t>
            </a:r>
            <a:r>
              <a:rPr lang="en-US" dirty="0" smtClean="0"/>
              <a:t>.</a:t>
            </a:r>
            <a:endParaRPr lang="en-US" dirty="0"/>
          </a:p>
        </p:txBody>
      </p:sp>
    </p:spTree>
    <p:extLst>
      <p:ext uri="{BB962C8B-B14F-4D97-AF65-F5344CB8AC3E}">
        <p14:creationId xmlns:p14="http://schemas.microsoft.com/office/powerpoint/2010/main" val="35501398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96</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10000"/>
          </a:bodyPr>
          <a:lstStyle/>
          <a:p>
            <a:r>
              <a:rPr lang="en-US" altLang="en-US" b="1" dirty="0"/>
              <a:t>Detection </a:t>
            </a:r>
            <a:r>
              <a:rPr lang="en-US" altLang="en-US" b="1" dirty="0" smtClean="0"/>
              <a:t>Algorithm</a:t>
            </a:r>
          </a:p>
          <a:p>
            <a:pPr marL="834390" lvl="1" indent="-514350">
              <a:buFont typeface="+mj-lt"/>
              <a:buAutoNum type="arabicPeriod"/>
            </a:pPr>
            <a:r>
              <a:rPr lang="en-US" b="1" dirty="0"/>
              <a:t>Initialize Work = Available</a:t>
            </a:r>
          </a:p>
          <a:p>
            <a:pPr lvl="2"/>
            <a:r>
              <a:rPr lang="en-US" dirty="0"/>
              <a:t>For </a:t>
            </a:r>
            <a:r>
              <a:rPr lang="en-US" dirty="0" err="1"/>
              <a:t>i</a:t>
            </a:r>
            <a:r>
              <a:rPr lang="en-US" dirty="0"/>
              <a:t> = 1 to n do</a:t>
            </a:r>
          </a:p>
          <a:p>
            <a:pPr marL="640062" lvl="2" indent="0">
              <a:buNone/>
            </a:pPr>
            <a:r>
              <a:rPr lang="en-US" dirty="0"/>
              <a:t>	If Allocation(</a:t>
            </a:r>
            <a:r>
              <a:rPr lang="en-US" dirty="0" err="1"/>
              <a:t>i</a:t>
            </a:r>
            <a:r>
              <a:rPr lang="en-US" dirty="0"/>
              <a:t>) = 0 then Finish[</a:t>
            </a:r>
            <a:r>
              <a:rPr lang="en-US" dirty="0" err="1"/>
              <a:t>i</a:t>
            </a:r>
            <a:r>
              <a:rPr lang="en-US" dirty="0"/>
              <a:t>] = true else Finish[</a:t>
            </a:r>
            <a:r>
              <a:rPr lang="en-US" dirty="0" err="1"/>
              <a:t>i</a:t>
            </a:r>
            <a:r>
              <a:rPr lang="en-US" dirty="0"/>
              <a:t>] = false</a:t>
            </a:r>
          </a:p>
          <a:p>
            <a:pPr marL="834390" lvl="1" indent="-514350">
              <a:buFont typeface="+mj-lt"/>
              <a:buAutoNum type="arabicPeriod"/>
            </a:pPr>
            <a:r>
              <a:rPr lang="en-US" b="1" dirty="0"/>
              <a:t>Search an </a:t>
            </a:r>
            <a:r>
              <a:rPr lang="en-US" b="1" dirty="0" err="1"/>
              <a:t>i</a:t>
            </a:r>
            <a:r>
              <a:rPr lang="en-US" b="1" dirty="0"/>
              <a:t> such that</a:t>
            </a:r>
          </a:p>
          <a:p>
            <a:pPr lvl="2"/>
            <a:r>
              <a:rPr lang="en-US" dirty="0"/>
              <a:t>Finish[</a:t>
            </a:r>
            <a:r>
              <a:rPr lang="en-US" dirty="0" err="1"/>
              <a:t>i</a:t>
            </a:r>
            <a:r>
              <a:rPr lang="en-US" dirty="0"/>
              <a:t>] = false and Request(</a:t>
            </a:r>
            <a:r>
              <a:rPr lang="en-US" dirty="0" err="1"/>
              <a:t>i</a:t>
            </a:r>
            <a:r>
              <a:rPr lang="en-US" dirty="0"/>
              <a:t>) ≤ Work</a:t>
            </a:r>
          </a:p>
          <a:p>
            <a:pPr lvl="2"/>
            <a:r>
              <a:rPr lang="en-US" dirty="0"/>
              <a:t>If no such </a:t>
            </a:r>
            <a:r>
              <a:rPr lang="en-US" dirty="0" err="1"/>
              <a:t>i</a:t>
            </a:r>
            <a:r>
              <a:rPr lang="en-US" dirty="0"/>
              <a:t> can be found, go to step 4</a:t>
            </a:r>
          </a:p>
          <a:p>
            <a:pPr marL="834390" lvl="1" indent="-514350">
              <a:buFont typeface="+mj-lt"/>
              <a:buAutoNum type="arabicPeriod"/>
            </a:pPr>
            <a:r>
              <a:rPr lang="en-US" b="1" dirty="0"/>
              <a:t>For that </a:t>
            </a:r>
            <a:r>
              <a:rPr lang="en-US" b="1" dirty="0" err="1"/>
              <a:t>i</a:t>
            </a:r>
            <a:r>
              <a:rPr lang="en-US" b="1" dirty="0"/>
              <a:t> found in step 2 do:</a:t>
            </a:r>
          </a:p>
          <a:p>
            <a:pPr lvl="2"/>
            <a:r>
              <a:rPr lang="en-US" b="1" dirty="0"/>
              <a:t>Work = Work + Allocation(</a:t>
            </a:r>
            <a:r>
              <a:rPr lang="en-US" b="1" dirty="0" err="1"/>
              <a:t>i</a:t>
            </a:r>
            <a:r>
              <a:rPr lang="en-US" b="1" dirty="0"/>
              <a:t>)</a:t>
            </a:r>
          </a:p>
          <a:p>
            <a:pPr lvl="2"/>
            <a:r>
              <a:rPr lang="en-US" b="1" dirty="0"/>
              <a:t>Finish[</a:t>
            </a:r>
            <a:r>
              <a:rPr lang="en-US" b="1" dirty="0" err="1"/>
              <a:t>i</a:t>
            </a:r>
            <a:r>
              <a:rPr lang="en-US" b="1" dirty="0"/>
              <a:t>] = true</a:t>
            </a:r>
          </a:p>
          <a:p>
            <a:pPr marL="640062" lvl="2" indent="0">
              <a:buNone/>
            </a:pPr>
            <a:r>
              <a:rPr lang="en-US" dirty="0"/>
              <a:t>	Go to step 2</a:t>
            </a:r>
          </a:p>
          <a:p>
            <a:pPr marL="834390" lvl="1" indent="-514350">
              <a:buFont typeface="+mj-lt"/>
              <a:buAutoNum type="arabicPeriod"/>
            </a:pPr>
            <a:r>
              <a:rPr lang="en-US" dirty="0"/>
              <a:t>If </a:t>
            </a:r>
            <a:r>
              <a:rPr lang="en-US" b="1" dirty="0"/>
              <a:t>Finish[</a:t>
            </a:r>
            <a:r>
              <a:rPr lang="en-US" b="1" dirty="0" err="1"/>
              <a:t>i</a:t>
            </a:r>
            <a:r>
              <a:rPr lang="en-US" b="1" dirty="0"/>
              <a:t>] ≠ true </a:t>
            </a:r>
            <a:r>
              <a:rPr lang="en-US" dirty="0"/>
              <a:t>for a some </a:t>
            </a:r>
            <a:r>
              <a:rPr lang="en-US" dirty="0" err="1"/>
              <a:t>i</a:t>
            </a:r>
            <a:r>
              <a:rPr lang="en-US" dirty="0"/>
              <a:t> then the system is in </a:t>
            </a:r>
            <a:r>
              <a:rPr lang="en-US" b="1" dirty="0"/>
              <a:t>deadlock state </a:t>
            </a:r>
            <a:r>
              <a:rPr lang="en-US" dirty="0"/>
              <a:t>else the system is </a:t>
            </a:r>
            <a:r>
              <a:rPr lang="en-US" dirty="0"/>
              <a:t>safe</a:t>
            </a:r>
            <a:endParaRPr lang="en-US" dirty="0"/>
          </a:p>
        </p:txBody>
      </p:sp>
    </p:spTree>
    <p:extLst>
      <p:ext uri="{BB962C8B-B14F-4D97-AF65-F5344CB8AC3E}">
        <p14:creationId xmlns:p14="http://schemas.microsoft.com/office/powerpoint/2010/main" val="5519049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97</a:t>
            </a:fld>
            <a:endParaRPr lang="en-US"/>
          </a:p>
        </p:txBody>
      </p:sp>
      <p:sp>
        <p:nvSpPr>
          <p:cNvPr id="5" name="Content Placeholder 4"/>
          <p:cNvSpPr>
            <a:spLocks noGrp="1"/>
          </p:cNvSpPr>
          <p:nvPr>
            <p:ph sz="quarter" idx="1"/>
          </p:nvPr>
        </p:nvSpPr>
        <p:spPr/>
        <p:txBody>
          <a:bodyPr/>
          <a:lstStyle/>
          <a:p>
            <a:r>
              <a:rPr lang="en-US" b="1" dirty="0" smtClean="0"/>
              <a:t>Example</a:t>
            </a:r>
          </a:p>
          <a:p>
            <a:pPr lvl="1">
              <a:tabLst>
                <a:tab pos="1371600" algn="l"/>
                <a:tab pos="2395538" algn="ctr"/>
                <a:tab pos="3594100" algn="ctr"/>
                <a:tab pos="4805363" algn="ctr"/>
              </a:tabLst>
            </a:pPr>
            <a:r>
              <a:rPr lang="en-US" altLang="en-US" dirty="0"/>
              <a:t>Five processes P0 through P4</a:t>
            </a:r>
          </a:p>
          <a:p>
            <a:pPr lvl="1">
              <a:tabLst>
                <a:tab pos="1371600" algn="l"/>
                <a:tab pos="2395538" algn="ctr"/>
                <a:tab pos="3594100" algn="ctr"/>
                <a:tab pos="4805363" algn="ctr"/>
              </a:tabLst>
            </a:pPr>
            <a:r>
              <a:rPr lang="en-US" altLang="en-US" dirty="0"/>
              <a:t>3 resource types</a:t>
            </a:r>
            <a:r>
              <a:rPr lang="en-US" altLang="en-US" dirty="0" smtClean="0"/>
              <a:t>: </a:t>
            </a:r>
          </a:p>
          <a:p>
            <a:pPr lvl="2">
              <a:tabLst>
                <a:tab pos="1371600" algn="l"/>
                <a:tab pos="2395538" algn="ctr"/>
                <a:tab pos="3594100" algn="ctr"/>
                <a:tab pos="4805363" algn="ctr"/>
              </a:tabLst>
            </a:pPr>
            <a:r>
              <a:rPr lang="en-US" altLang="en-US" i="1" dirty="0" smtClean="0"/>
              <a:t>A</a:t>
            </a:r>
            <a:r>
              <a:rPr lang="en-US" altLang="en-US" dirty="0" smtClean="0"/>
              <a:t> (7 instances), </a:t>
            </a:r>
            <a:r>
              <a:rPr lang="en-US" altLang="en-US" i="1" dirty="0" smtClean="0"/>
              <a:t>B</a:t>
            </a:r>
            <a:r>
              <a:rPr lang="en-US" altLang="en-US" dirty="0" smtClean="0"/>
              <a:t> (2 instances), and </a:t>
            </a:r>
            <a:r>
              <a:rPr lang="en-US" altLang="en-US" i="1" dirty="0" smtClean="0"/>
              <a:t>C</a:t>
            </a:r>
            <a:r>
              <a:rPr lang="en-US" altLang="en-US" dirty="0" smtClean="0"/>
              <a:t> (6 instances)</a:t>
            </a:r>
          </a:p>
          <a:p>
            <a:pPr lvl="2">
              <a:tabLst>
                <a:tab pos="1371600" algn="l"/>
                <a:tab pos="2395538" algn="ctr"/>
                <a:tab pos="3594100" algn="ctr"/>
                <a:tab pos="4805363" algn="ctr"/>
              </a:tabLst>
            </a:pPr>
            <a:r>
              <a:rPr lang="en-US" altLang="en-US" dirty="0" smtClean="0"/>
              <a:t>Sequence </a:t>
            </a:r>
            <a:r>
              <a:rPr lang="en-US" altLang="en-US" dirty="0"/>
              <a:t>&lt;P0, P2, P3, P1, P4&gt; will result in </a:t>
            </a:r>
            <a:r>
              <a:rPr lang="en-US" altLang="en-US" b="1" dirty="0"/>
              <a:t>Finish[</a:t>
            </a:r>
            <a:r>
              <a:rPr lang="en-US" altLang="en-US" b="1" dirty="0" err="1"/>
              <a:t>i</a:t>
            </a:r>
            <a:r>
              <a:rPr lang="en-US" altLang="en-US" b="1" dirty="0"/>
              <a:t>] = true for all </a:t>
            </a:r>
            <a:r>
              <a:rPr lang="en-US" altLang="en-US" b="1" dirty="0" err="1" smtClean="0"/>
              <a:t>i</a:t>
            </a:r>
            <a:endParaRPr lang="en-US" altLang="en-US" b="1" dirty="0"/>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09593645"/>
              </p:ext>
            </p:extLst>
          </p:nvPr>
        </p:nvGraphicFramePr>
        <p:xfrm>
          <a:off x="3048511" y="3886200"/>
          <a:ext cx="6019289" cy="2787743"/>
        </p:xfrm>
        <a:graphic>
          <a:graphicData uri="http://schemas.openxmlformats.org/drawingml/2006/table">
            <a:tbl>
              <a:tblPr firstRow="1">
                <a:tableStyleId>{9D7B26C5-4107-4FEC-AEDC-1716B250A1EF}</a:tableStyleId>
              </a:tblPr>
              <a:tblGrid>
                <a:gridCol w="1239319">
                  <a:extLst>
                    <a:ext uri="{9D8B030D-6E8A-4147-A177-3AD203B41FA5}">
                      <a16:colId xmlns="" xmlns:a16="http://schemas.microsoft.com/office/drawing/2014/main" val="20000"/>
                    </a:ext>
                  </a:extLst>
                </a:gridCol>
                <a:gridCol w="391424">
                  <a:extLst>
                    <a:ext uri="{9D8B030D-6E8A-4147-A177-3AD203B41FA5}">
                      <a16:colId xmlns="" xmlns:a16="http://schemas.microsoft.com/office/drawing/2014/main" val="20001"/>
                    </a:ext>
                  </a:extLst>
                </a:gridCol>
                <a:gridCol w="422703">
                  <a:extLst>
                    <a:ext uri="{9D8B030D-6E8A-4147-A177-3AD203B41FA5}">
                      <a16:colId xmlns="" xmlns:a16="http://schemas.microsoft.com/office/drawing/2014/main" val="20002"/>
                    </a:ext>
                  </a:extLst>
                </a:gridCol>
                <a:gridCol w="423909">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366960">
                  <a:extLst>
                    <a:ext uri="{9D8B030D-6E8A-4147-A177-3AD203B41FA5}">
                      <a16:colId xmlns="" xmlns:a16="http://schemas.microsoft.com/office/drawing/2014/main" val="20005"/>
                    </a:ext>
                  </a:extLst>
                </a:gridCol>
                <a:gridCol w="458700">
                  <a:extLst>
                    <a:ext uri="{9D8B030D-6E8A-4147-A177-3AD203B41FA5}">
                      <a16:colId xmlns="" xmlns:a16="http://schemas.microsoft.com/office/drawing/2014/main" val="20006"/>
                    </a:ext>
                  </a:extLst>
                </a:gridCol>
                <a:gridCol w="468718">
                  <a:extLst>
                    <a:ext uri="{9D8B030D-6E8A-4147-A177-3AD203B41FA5}">
                      <a16:colId xmlns="" xmlns:a16="http://schemas.microsoft.com/office/drawing/2014/main" val="20007"/>
                    </a:ext>
                  </a:extLst>
                </a:gridCol>
                <a:gridCol w="265202">
                  <a:extLst>
                    <a:ext uri="{9D8B030D-6E8A-4147-A177-3AD203B41FA5}">
                      <a16:colId xmlns="" xmlns:a16="http://schemas.microsoft.com/office/drawing/2014/main" val="20008"/>
                    </a:ext>
                  </a:extLst>
                </a:gridCol>
                <a:gridCol w="216287">
                  <a:extLst>
                    <a:ext uri="{9D8B030D-6E8A-4147-A177-3AD203B41FA5}">
                      <a16:colId xmlns="" xmlns:a16="http://schemas.microsoft.com/office/drawing/2014/main" val="20012"/>
                    </a:ext>
                  </a:extLst>
                </a:gridCol>
                <a:gridCol w="548648">
                  <a:extLst>
                    <a:ext uri="{9D8B030D-6E8A-4147-A177-3AD203B41FA5}">
                      <a16:colId xmlns="" xmlns:a16="http://schemas.microsoft.com/office/drawing/2014/main" val="20013"/>
                    </a:ext>
                  </a:extLst>
                </a:gridCol>
                <a:gridCol w="504213">
                  <a:extLst>
                    <a:ext uri="{9D8B030D-6E8A-4147-A177-3AD203B41FA5}">
                      <a16:colId xmlns="" xmlns:a16="http://schemas.microsoft.com/office/drawing/2014/main" val="20014"/>
                    </a:ext>
                  </a:extLst>
                </a:gridCol>
                <a:gridCol w="504926">
                  <a:extLst>
                    <a:ext uri="{9D8B030D-6E8A-4147-A177-3AD203B41FA5}">
                      <a16:colId xmlns="" xmlns:a16="http://schemas.microsoft.com/office/drawing/2014/main" val="20015"/>
                    </a:ext>
                  </a:extLst>
                </a:gridCol>
              </a:tblGrid>
              <a:tr h="410303">
                <a:tc rowSpan="2">
                  <a:txBody>
                    <a:bodyPr/>
                    <a:lstStyle/>
                    <a:p>
                      <a:r>
                        <a:rPr lang="en-US" sz="2000" dirty="0"/>
                        <a:t>Process</a:t>
                      </a:r>
                    </a:p>
                  </a:txBody>
                  <a:tcPr/>
                </a:tc>
                <a:tc gridSpan="3">
                  <a:txBody>
                    <a:bodyPr/>
                    <a:lstStyle/>
                    <a:p>
                      <a:r>
                        <a:rPr lang="en-US" sz="2000" dirty="0" err="1"/>
                        <a:t>Alloc</a:t>
                      </a:r>
                      <a:endParaRPr lang="en-US" sz="2000" dirty="0"/>
                    </a:p>
                  </a:txBody>
                  <a:tcPr/>
                </a:tc>
                <a:tc hMerge="1">
                  <a:txBody>
                    <a:bodyPr/>
                    <a:lstStyle/>
                    <a:p>
                      <a:endParaRPr lang="en-US"/>
                    </a:p>
                  </a:txBody>
                  <a:tcPr/>
                </a:tc>
                <a:tc hMerge="1">
                  <a:txBody>
                    <a:bodyPr/>
                    <a:lstStyle/>
                    <a:p>
                      <a:endParaRPr lang="en-US"/>
                    </a:p>
                  </a:txBody>
                  <a:tcPr/>
                </a:tc>
                <a:tc>
                  <a:txBody>
                    <a:bodyPr/>
                    <a:lstStyle/>
                    <a:p>
                      <a:endParaRPr lang="en-US" sz="2000" dirty="0"/>
                    </a:p>
                  </a:txBody>
                  <a:tcPr/>
                </a:tc>
                <a:tc gridSpan="3">
                  <a:txBody>
                    <a:bodyPr/>
                    <a:lstStyle/>
                    <a:p>
                      <a:r>
                        <a:rPr lang="en-US" sz="2000" dirty="0" smtClean="0"/>
                        <a:t>Request</a:t>
                      </a:r>
                      <a:endParaRPr lang="en-US" sz="2000" dirty="0"/>
                    </a:p>
                  </a:txBody>
                  <a:tcPr/>
                </a:tc>
                <a:tc hMerge="1">
                  <a:txBody>
                    <a:bodyPr/>
                    <a:lstStyle/>
                    <a:p>
                      <a:endParaRPr lang="en-US"/>
                    </a:p>
                  </a:txBody>
                  <a:tcPr/>
                </a:tc>
                <a:tc hMerge="1">
                  <a:txBody>
                    <a:bodyPr/>
                    <a:lstStyle/>
                    <a:p>
                      <a:endParaRPr lang="en-US"/>
                    </a:p>
                  </a:txBody>
                  <a:tcPr/>
                </a:tc>
                <a:tc>
                  <a:txBody>
                    <a:bodyPr/>
                    <a:lstStyle/>
                    <a:p>
                      <a:endParaRPr lang="en-US" sz="2000" dirty="0"/>
                    </a:p>
                  </a:txBody>
                  <a:tcPr/>
                </a:tc>
                <a:tc>
                  <a:txBody>
                    <a:bodyPr/>
                    <a:lstStyle/>
                    <a:p>
                      <a:endParaRPr lang="en-US" sz="2000" dirty="0"/>
                    </a:p>
                  </a:txBody>
                  <a:tcPr/>
                </a:tc>
                <a:tc gridSpan="3">
                  <a:txBody>
                    <a:bodyPr/>
                    <a:lstStyle/>
                    <a:p>
                      <a:r>
                        <a:rPr lang="en-US" sz="2000" dirty="0"/>
                        <a:t>Available</a:t>
                      </a:r>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76062">
                <a:tc vMerge="1">
                  <a:txBody>
                    <a:bodyPr/>
                    <a:lstStyle/>
                    <a:p>
                      <a:endParaRPr lang="en-US"/>
                    </a:p>
                  </a:txBody>
                  <a:tcPr/>
                </a:tc>
                <a:tc>
                  <a:txBody>
                    <a:bodyPr/>
                    <a:lstStyle/>
                    <a:p>
                      <a:r>
                        <a:rPr lang="en-US" sz="2000" dirty="0"/>
                        <a:t>A</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tc>
                  <a:txBody>
                    <a:bodyPr/>
                    <a:lstStyle/>
                    <a:p>
                      <a:endParaRPr lang="en-US" sz="2000" i="1" dirty="0"/>
                    </a:p>
                  </a:txBody>
                  <a:tcPr>
                    <a:lnB w="12700" cap="flat" cmpd="sng" algn="ctr">
                      <a:solidFill>
                        <a:schemeClr val="tx1"/>
                      </a:solidFill>
                      <a:prstDash val="solid"/>
                      <a:round/>
                      <a:headEnd type="none" w="med" len="med"/>
                      <a:tailEnd type="none" w="med" len="med"/>
                    </a:lnB>
                  </a:tcPr>
                </a:tc>
                <a:tc>
                  <a:txBody>
                    <a:bodyPr/>
                    <a:lstStyle/>
                    <a:p>
                      <a:r>
                        <a:rPr lang="en-US" sz="2000" dirty="0"/>
                        <a:t>A</a:t>
                      </a:r>
                    </a:p>
                  </a:txBody>
                  <a:tcPr>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r>
                        <a:rPr lang="en-US" sz="2000" dirty="0"/>
                        <a:t>A</a:t>
                      </a:r>
                    </a:p>
                  </a:txBody>
                  <a:tcPr>
                    <a:lnB w="12700" cap="flat" cmpd="sng" algn="ctr">
                      <a:solidFill>
                        <a:schemeClr val="tx1"/>
                      </a:solidFill>
                      <a:prstDash val="solid"/>
                      <a:round/>
                      <a:headEnd type="none" w="med" len="med"/>
                      <a:tailEnd type="none" w="med" len="med"/>
                    </a:lnB>
                  </a:tcPr>
                </a:tc>
                <a:tc>
                  <a:txBody>
                    <a:bodyPr/>
                    <a:lstStyle/>
                    <a:p>
                      <a:r>
                        <a:rPr lang="en-US" sz="2000" dirty="0"/>
                        <a:t>B</a:t>
                      </a:r>
                    </a:p>
                  </a:txBody>
                  <a:tcPr>
                    <a:lnB w="12700" cap="flat" cmpd="sng" algn="ctr">
                      <a:solidFill>
                        <a:schemeClr val="tx1"/>
                      </a:solidFill>
                      <a:prstDash val="solid"/>
                      <a:round/>
                      <a:headEnd type="none" w="med" len="med"/>
                      <a:tailEnd type="none" w="med" len="med"/>
                    </a:lnB>
                  </a:tcPr>
                </a:tc>
                <a:tc>
                  <a:txBody>
                    <a:bodyPr/>
                    <a:lstStyle/>
                    <a:p>
                      <a:r>
                        <a:rPr lang="en-US" sz="2000" dirty="0"/>
                        <a:t>C</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6062">
                <a:tc>
                  <a:txBody>
                    <a:bodyPr/>
                    <a:lstStyle/>
                    <a:p>
                      <a:r>
                        <a:rPr lang="en-US" sz="2000" dirty="0"/>
                        <a:t>P0</a:t>
                      </a:r>
                    </a:p>
                  </a:txBody>
                  <a:tcPr/>
                </a:tc>
                <a:tc>
                  <a:txBody>
                    <a:bodyPr/>
                    <a:lstStyle/>
                    <a:p>
                      <a:r>
                        <a:rPr lang="en-US" sz="2000" dirty="0"/>
                        <a:t>0</a:t>
                      </a:r>
                    </a:p>
                  </a:txBody>
                  <a:tcPr>
                    <a:lnT w="12700" cap="flat" cmpd="sng" algn="ctr">
                      <a:solidFill>
                        <a:schemeClr val="tx1"/>
                      </a:solidFill>
                      <a:prstDash val="solid"/>
                      <a:round/>
                      <a:headEnd type="none" w="med" len="med"/>
                      <a:tailEnd type="none" w="med" len="med"/>
                    </a:lnT>
                  </a:tcPr>
                </a:tc>
                <a:tc>
                  <a:txBody>
                    <a:bodyPr/>
                    <a:lstStyle/>
                    <a:p>
                      <a:r>
                        <a:rPr lang="en-US" sz="2000" dirty="0"/>
                        <a:t>1</a:t>
                      </a:r>
                    </a:p>
                  </a:txBody>
                  <a:tcPr>
                    <a:lnT w="12700" cap="flat" cmpd="sng" algn="ctr">
                      <a:solidFill>
                        <a:schemeClr val="tx1"/>
                      </a:solidFill>
                      <a:prstDash val="solid"/>
                      <a:round/>
                      <a:headEnd type="none" w="med" len="med"/>
                      <a:tailEnd type="none" w="med" len="med"/>
                    </a:lnT>
                  </a:tcPr>
                </a:tc>
                <a:tc>
                  <a:txBody>
                    <a:bodyPr/>
                    <a:lstStyle/>
                    <a:p>
                      <a:r>
                        <a:rPr lang="en-US" sz="2000" dirty="0"/>
                        <a:t>0</a:t>
                      </a:r>
                    </a:p>
                  </a:txBody>
                  <a:tcPr>
                    <a:lnT w="12700" cap="flat" cmpd="sng" algn="ctr">
                      <a:solidFill>
                        <a:schemeClr val="tx1"/>
                      </a:solidFill>
                      <a:prstDash val="solid"/>
                      <a:round/>
                      <a:headEnd type="none" w="med" len="med"/>
                      <a:tailEnd type="none" w="med" len="med"/>
                    </a:lnT>
                  </a:tcPr>
                </a:tc>
                <a:tc>
                  <a:txBody>
                    <a:bodyPr/>
                    <a:lstStyle/>
                    <a:p>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smtClean="0"/>
                        <a:t>0</a:t>
                      </a:r>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smtClean="0"/>
                        <a:t>0</a:t>
                      </a:r>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smtClean="0"/>
                        <a:t>0</a:t>
                      </a:r>
                      <a:endParaRPr lang="en-US" sz="2000" dirty="0"/>
                    </a:p>
                  </a:txBody>
                  <a:tcPr>
                    <a:lnT w="12700" cap="flat" cmpd="sng" algn="ctr">
                      <a:solidFill>
                        <a:schemeClr val="tx1"/>
                      </a:solidFill>
                      <a:prstDash val="solid"/>
                      <a:round/>
                      <a:headEnd type="none" w="med" len="med"/>
                      <a:tailEnd type="none" w="med" len="med"/>
                    </a:lnT>
                  </a:tcPr>
                </a:tc>
                <a:tc>
                  <a:txBody>
                    <a:bodyPr/>
                    <a:lstStyle/>
                    <a:p>
                      <a:endParaRPr lang="en-US" sz="2000" dirty="0"/>
                    </a:p>
                  </a:txBody>
                  <a:tcPr>
                    <a:lnT w="12700" cap="flat" cmpd="sng" algn="ctr">
                      <a:solidFill>
                        <a:schemeClr val="tx1"/>
                      </a:solidFill>
                      <a:prstDash val="solid"/>
                      <a:round/>
                      <a:headEnd type="none" w="med" len="med"/>
                      <a:tailEnd type="none" w="med" len="med"/>
                    </a:lnT>
                  </a:tcPr>
                </a:tc>
                <a:tc>
                  <a:txBody>
                    <a:bodyPr/>
                    <a:lstStyle/>
                    <a:p>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smtClean="0"/>
                        <a:t>0</a:t>
                      </a:r>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smtClean="0"/>
                        <a:t>0</a:t>
                      </a:r>
                      <a:endParaRPr lang="en-US" sz="2000" dirty="0"/>
                    </a:p>
                  </a:txBody>
                  <a:tcPr>
                    <a:lnT w="12700" cap="flat" cmpd="sng" algn="ctr">
                      <a:solidFill>
                        <a:schemeClr val="tx1"/>
                      </a:solidFill>
                      <a:prstDash val="solid"/>
                      <a:round/>
                      <a:headEnd type="none" w="med" len="med"/>
                      <a:tailEnd type="none" w="med" len="med"/>
                    </a:lnT>
                  </a:tcPr>
                </a:tc>
                <a:tc>
                  <a:txBody>
                    <a:bodyPr/>
                    <a:lstStyle/>
                    <a:p>
                      <a:r>
                        <a:rPr lang="en-US" sz="2000" dirty="0" smtClean="0"/>
                        <a:t>0</a:t>
                      </a:r>
                      <a:endParaRPr 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r h="376062">
                <a:tc>
                  <a:txBody>
                    <a:bodyPr/>
                    <a:lstStyle/>
                    <a:p>
                      <a:pPr marL="0" algn="l" rtl="0" eaLnBrk="1" latinLnBrk="0" hangingPunct="1"/>
                      <a:r>
                        <a:rPr kumimoji="0" lang="en-US" sz="2000" kern="1200" dirty="0">
                          <a:solidFill>
                            <a:schemeClr val="tx1"/>
                          </a:solidFill>
                          <a:latin typeface="+mn-lt"/>
                          <a:ea typeface="+mn-ea"/>
                          <a:cs typeface="+mn-cs"/>
                        </a:rPr>
                        <a:t>P1</a:t>
                      </a:r>
                    </a:p>
                  </a:txBody>
                  <a:tcPr>
                    <a:noFill/>
                  </a:tcPr>
                </a:tc>
                <a:tc>
                  <a:txBody>
                    <a:bodyPr/>
                    <a:lstStyle/>
                    <a:p>
                      <a:pPr marL="0" algn="l" rtl="0" eaLnBrk="1" latinLnBrk="0" hangingPunct="1"/>
                      <a:r>
                        <a:rPr kumimoji="0" lang="en-US" sz="2000" kern="1200" dirty="0">
                          <a:solidFill>
                            <a:schemeClr val="tx1"/>
                          </a:solidFill>
                          <a:latin typeface="+mn-lt"/>
                          <a:ea typeface="+mn-ea"/>
                          <a:cs typeface="+mn-cs"/>
                        </a:rPr>
                        <a:t>2</a:t>
                      </a:r>
                    </a:p>
                  </a:txBody>
                  <a:tcPr>
                    <a:noFill/>
                  </a:tcPr>
                </a:tc>
                <a:tc>
                  <a:txBody>
                    <a:bodyPr/>
                    <a:lstStyle/>
                    <a:p>
                      <a:pPr marL="0" algn="l" rtl="0" eaLnBrk="1" latinLnBrk="0" hangingPunct="1"/>
                      <a:r>
                        <a:rPr kumimoji="0" lang="en-US" sz="2000" kern="1200" dirty="0">
                          <a:solidFill>
                            <a:schemeClr val="tx1"/>
                          </a:solidFill>
                          <a:latin typeface="+mn-lt"/>
                          <a:ea typeface="+mn-ea"/>
                          <a:cs typeface="+mn-cs"/>
                        </a:rPr>
                        <a:t>0</a:t>
                      </a:r>
                    </a:p>
                  </a:txBody>
                  <a:tcPr>
                    <a:noFill/>
                  </a:tcPr>
                </a:tc>
                <a:tc>
                  <a:txBody>
                    <a:bodyPr/>
                    <a:lstStyle/>
                    <a:p>
                      <a:pPr marL="0" algn="l" defTabSz="457200" rtl="0" eaLnBrk="1" latinLnBrk="0" hangingPunct="1"/>
                      <a:r>
                        <a:rPr kumimoji="0" lang="en-US" sz="2000" kern="1200" dirty="0">
                          <a:solidFill>
                            <a:schemeClr val="tx1"/>
                          </a:solidFill>
                          <a:latin typeface="+mn-lt"/>
                          <a:ea typeface="+mn-ea"/>
                          <a:cs typeface="+mn-cs"/>
                        </a:rPr>
                        <a:t>0</a:t>
                      </a: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r>
                        <a:rPr kumimoji="0" lang="en-US" sz="2000" kern="1200" dirty="0" smtClean="0">
                          <a:solidFill>
                            <a:schemeClr val="tx1"/>
                          </a:solidFill>
                          <a:latin typeface="+mn-lt"/>
                          <a:ea typeface="+mn-ea"/>
                          <a:cs typeface="+mn-cs"/>
                        </a:rPr>
                        <a:t>2</a:t>
                      </a:r>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r>
                        <a:rPr kumimoji="0" lang="en-US" sz="2000" kern="1200" dirty="0" smtClean="0">
                          <a:solidFill>
                            <a:schemeClr val="tx1"/>
                          </a:solidFill>
                          <a:latin typeface="+mn-lt"/>
                          <a:ea typeface="+mn-ea"/>
                          <a:cs typeface="+mn-cs"/>
                        </a:rPr>
                        <a:t>0</a:t>
                      </a:r>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r>
                        <a:rPr kumimoji="0" lang="en-US" sz="2000" kern="1200" dirty="0" smtClean="0">
                          <a:solidFill>
                            <a:schemeClr val="tx1"/>
                          </a:solidFill>
                          <a:latin typeface="+mn-lt"/>
                          <a:ea typeface="+mn-ea"/>
                          <a:cs typeface="+mn-cs"/>
                        </a:rPr>
                        <a:t>2</a:t>
                      </a:r>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2000" kern="1200" dirty="0">
                        <a:solidFill>
                          <a:schemeClr val="tx1"/>
                        </a:solidFill>
                        <a:latin typeface="+mn-lt"/>
                        <a:ea typeface="+mn-ea"/>
                        <a:cs typeface="+mn-cs"/>
                      </a:endParaRPr>
                    </a:p>
                  </a:txBody>
                  <a:tcPr>
                    <a:noFill/>
                  </a:tcPr>
                </a:tc>
                <a:extLst>
                  <a:ext uri="{0D108BD9-81ED-4DB2-BD59-A6C34878D82A}">
                    <a16:rowId xmlns="" xmlns:a16="http://schemas.microsoft.com/office/drawing/2014/main" val="10003"/>
                  </a:ext>
                </a:extLst>
              </a:tr>
              <a:tr h="376062">
                <a:tc>
                  <a:txBody>
                    <a:bodyPr/>
                    <a:lstStyle/>
                    <a:p>
                      <a:r>
                        <a:rPr lang="en-US" sz="2000" dirty="0"/>
                        <a:t>P2</a:t>
                      </a:r>
                    </a:p>
                  </a:txBody>
                  <a:tcPr/>
                </a:tc>
                <a:tc>
                  <a:txBody>
                    <a:bodyPr/>
                    <a:lstStyle/>
                    <a:p>
                      <a:r>
                        <a:rPr lang="en-US" sz="2000" dirty="0"/>
                        <a:t>3</a:t>
                      </a:r>
                    </a:p>
                  </a:txBody>
                  <a:tcPr/>
                </a:tc>
                <a:tc>
                  <a:txBody>
                    <a:bodyPr/>
                    <a:lstStyle/>
                    <a:p>
                      <a:r>
                        <a:rPr lang="en-US" sz="2000" dirty="0"/>
                        <a:t>0</a:t>
                      </a:r>
                    </a:p>
                  </a:txBody>
                  <a:tcPr/>
                </a:tc>
                <a:tc>
                  <a:txBody>
                    <a:bodyPr/>
                    <a:lstStyle/>
                    <a:p>
                      <a:r>
                        <a:rPr lang="en-US" sz="2000" dirty="0"/>
                        <a:t>3</a:t>
                      </a:r>
                    </a:p>
                  </a:txBody>
                  <a:tcPr/>
                </a:tc>
                <a:tc>
                  <a:txBody>
                    <a:bodyPr/>
                    <a:lstStyle/>
                    <a:p>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a:p>
                  </a:txBody>
                  <a:tcPr/>
                </a:tc>
                <a:extLst>
                  <a:ext uri="{0D108BD9-81ED-4DB2-BD59-A6C34878D82A}">
                    <a16:rowId xmlns="" xmlns:a16="http://schemas.microsoft.com/office/drawing/2014/main" val="10004"/>
                  </a:ext>
                </a:extLst>
              </a:tr>
              <a:tr h="376062">
                <a:tc>
                  <a:txBody>
                    <a:bodyPr/>
                    <a:lstStyle/>
                    <a:p>
                      <a:r>
                        <a:rPr lang="en-US" sz="2000" dirty="0"/>
                        <a:t>P3</a:t>
                      </a:r>
                    </a:p>
                  </a:txBody>
                  <a:tcPr/>
                </a:tc>
                <a:tc>
                  <a:txBody>
                    <a:bodyPr/>
                    <a:lstStyle/>
                    <a:p>
                      <a:r>
                        <a:rPr lang="en-US" sz="2000" dirty="0"/>
                        <a:t>2</a:t>
                      </a:r>
                    </a:p>
                  </a:txBody>
                  <a:tcPr/>
                </a:tc>
                <a:tc>
                  <a:txBody>
                    <a:bodyPr/>
                    <a:lstStyle/>
                    <a:p>
                      <a:r>
                        <a:rPr lang="en-US" sz="2000" dirty="0"/>
                        <a:t>1</a:t>
                      </a:r>
                    </a:p>
                  </a:txBody>
                  <a:tcPr/>
                </a:tc>
                <a:tc>
                  <a:txBody>
                    <a:bodyPr/>
                    <a:lstStyle/>
                    <a:p>
                      <a:r>
                        <a:rPr lang="en-US" sz="2000" dirty="0"/>
                        <a:t>1</a:t>
                      </a:r>
                    </a:p>
                  </a:txBody>
                  <a:tcPr/>
                </a:tc>
                <a:tc>
                  <a:txBody>
                    <a:bodyPr/>
                    <a:lstStyle/>
                    <a:p>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 xmlns:a16="http://schemas.microsoft.com/office/drawing/2014/main" val="10005"/>
                  </a:ext>
                </a:extLst>
              </a:tr>
              <a:tr h="376062">
                <a:tc>
                  <a:txBody>
                    <a:bodyPr/>
                    <a:lstStyle/>
                    <a:p>
                      <a:r>
                        <a:rPr lang="en-US" sz="2000" dirty="0"/>
                        <a:t>P4</a:t>
                      </a:r>
                    </a:p>
                  </a:txBody>
                  <a:tcPr/>
                </a:tc>
                <a:tc>
                  <a:txBody>
                    <a:bodyPr/>
                    <a:lstStyle/>
                    <a:p>
                      <a:r>
                        <a:rPr lang="en-US" sz="2000" dirty="0"/>
                        <a:t>0</a:t>
                      </a:r>
                    </a:p>
                  </a:txBody>
                  <a:tcPr/>
                </a:tc>
                <a:tc>
                  <a:txBody>
                    <a:bodyPr/>
                    <a:lstStyle/>
                    <a:p>
                      <a:r>
                        <a:rPr lang="en-US" sz="2000" dirty="0"/>
                        <a:t>0</a:t>
                      </a:r>
                    </a:p>
                  </a:txBody>
                  <a:tcPr/>
                </a:tc>
                <a:tc>
                  <a:txBody>
                    <a:bodyPr/>
                    <a:lstStyle/>
                    <a:p>
                      <a:r>
                        <a:rPr lang="en-US" sz="2000" dirty="0"/>
                        <a:t>2</a:t>
                      </a:r>
                    </a:p>
                  </a:txBody>
                  <a:tcPr/>
                </a:tc>
                <a:tc>
                  <a:txBody>
                    <a:bodyPr/>
                    <a:lstStyle/>
                    <a:p>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2</a:t>
                      </a:r>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6501879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98</a:t>
            </a:fld>
            <a:endParaRPr lang="en-US"/>
          </a:p>
        </p:txBody>
      </p:sp>
      <p:sp>
        <p:nvSpPr>
          <p:cNvPr id="5" name="Content Placeholder 4"/>
          <p:cNvSpPr>
            <a:spLocks noGrp="1"/>
          </p:cNvSpPr>
          <p:nvPr>
            <p:ph sz="quarter" idx="1"/>
          </p:nvPr>
        </p:nvSpPr>
        <p:spPr/>
        <p:txBody>
          <a:bodyPr/>
          <a:lstStyle/>
          <a:p>
            <a:r>
              <a:rPr lang="en-US" b="1" dirty="0" smtClean="0"/>
              <a:t>Example-2</a:t>
            </a:r>
          </a:p>
          <a:p>
            <a:pPr lvl="1">
              <a:tabLst>
                <a:tab pos="1371600" algn="l"/>
                <a:tab pos="2395538" algn="ctr"/>
                <a:tab pos="3594100" algn="ctr"/>
                <a:tab pos="4805363" algn="ctr"/>
              </a:tabLst>
            </a:pPr>
            <a:r>
              <a:rPr lang="en-US" altLang="en-US" dirty="0"/>
              <a:t>P2 requests an additional instance of type C</a:t>
            </a:r>
          </a:p>
          <a:p>
            <a:pPr lvl="1">
              <a:tabLst>
                <a:tab pos="1371600" algn="l"/>
                <a:tab pos="2395538" algn="ctr"/>
                <a:tab pos="3594100" algn="ctr"/>
                <a:tab pos="4805363" algn="ctr"/>
              </a:tabLst>
            </a:pPr>
            <a:r>
              <a:rPr lang="en-US" altLang="en-US" b="1" dirty="0"/>
              <a:t>State of system?</a:t>
            </a:r>
          </a:p>
          <a:p>
            <a:pPr lvl="2">
              <a:tabLst>
                <a:tab pos="1371600" algn="l"/>
                <a:tab pos="2395538" algn="ctr"/>
                <a:tab pos="3594100" algn="ctr"/>
                <a:tab pos="4805363" algn="ctr"/>
              </a:tabLst>
            </a:pPr>
            <a:r>
              <a:rPr lang="en-US" altLang="en-US" dirty="0"/>
              <a:t>Can reclaim resources held by process P0, but insufficient resources to fulfill other processes; requests</a:t>
            </a:r>
          </a:p>
          <a:p>
            <a:pPr lvl="2">
              <a:tabLst>
                <a:tab pos="1371600" algn="l"/>
                <a:tab pos="2395538" algn="ctr"/>
                <a:tab pos="3594100" algn="ctr"/>
                <a:tab pos="4805363" algn="ctr"/>
              </a:tabLst>
            </a:pPr>
            <a:r>
              <a:rPr lang="en-US" altLang="en-US" dirty="0"/>
              <a:t>Deadlock exists, consisting of processes P1,  P2, P3, and P4</a:t>
            </a:r>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6027520"/>
              </p:ext>
            </p:extLst>
          </p:nvPr>
        </p:nvGraphicFramePr>
        <p:xfrm>
          <a:off x="2253995" y="4267200"/>
          <a:ext cx="5666228" cy="2560320"/>
        </p:xfrm>
        <a:graphic>
          <a:graphicData uri="http://schemas.openxmlformats.org/drawingml/2006/table">
            <a:tbl>
              <a:tblPr firstRow="1">
                <a:tableStyleId>{9D7B26C5-4107-4FEC-AEDC-1716B250A1EF}</a:tableStyleId>
              </a:tblPr>
              <a:tblGrid>
                <a:gridCol w="1162884">
                  <a:extLst>
                    <a:ext uri="{9D8B030D-6E8A-4147-A177-3AD203B41FA5}">
                      <a16:colId xmlns="" xmlns:a16="http://schemas.microsoft.com/office/drawing/2014/main" val="20000"/>
                    </a:ext>
                  </a:extLst>
                </a:gridCol>
                <a:gridCol w="367283">
                  <a:extLst>
                    <a:ext uri="{9D8B030D-6E8A-4147-A177-3AD203B41FA5}">
                      <a16:colId xmlns="" xmlns:a16="http://schemas.microsoft.com/office/drawing/2014/main" val="20001"/>
                    </a:ext>
                  </a:extLst>
                </a:gridCol>
                <a:gridCol w="396633">
                  <a:extLst>
                    <a:ext uri="{9D8B030D-6E8A-4147-A177-3AD203B41FA5}">
                      <a16:colId xmlns="" xmlns:a16="http://schemas.microsoft.com/office/drawing/2014/main" val="20002"/>
                    </a:ext>
                  </a:extLst>
                </a:gridCol>
                <a:gridCol w="397764">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344328">
                  <a:extLst>
                    <a:ext uri="{9D8B030D-6E8A-4147-A177-3AD203B41FA5}">
                      <a16:colId xmlns="" xmlns:a16="http://schemas.microsoft.com/office/drawing/2014/main" val="20005"/>
                    </a:ext>
                  </a:extLst>
                </a:gridCol>
                <a:gridCol w="430409">
                  <a:extLst>
                    <a:ext uri="{9D8B030D-6E8A-4147-A177-3AD203B41FA5}">
                      <a16:colId xmlns="" xmlns:a16="http://schemas.microsoft.com/office/drawing/2014/main" val="20006"/>
                    </a:ext>
                  </a:extLst>
                </a:gridCol>
                <a:gridCol w="439810">
                  <a:extLst>
                    <a:ext uri="{9D8B030D-6E8A-4147-A177-3AD203B41FA5}">
                      <a16:colId xmlns="" xmlns:a16="http://schemas.microsoft.com/office/drawing/2014/main" val="20007"/>
                    </a:ext>
                  </a:extLst>
                </a:gridCol>
                <a:gridCol w="248846">
                  <a:extLst>
                    <a:ext uri="{9D8B030D-6E8A-4147-A177-3AD203B41FA5}">
                      <a16:colId xmlns="" xmlns:a16="http://schemas.microsoft.com/office/drawing/2014/main" val="20008"/>
                    </a:ext>
                  </a:extLst>
                </a:gridCol>
                <a:gridCol w="208280">
                  <a:extLst>
                    <a:ext uri="{9D8B030D-6E8A-4147-A177-3AD203B41FA5}">
                      <a16:colId xmlns="" xmlns:a16="http://schemas.microsoft.com/office/drawing/2014/main" val="20012"/>
                    </a:ext>
                  </a:extLst>
                </a:gridCol>
                <a:gridCol w="514810">
                  <a:extLst>
                    <a:ext uri="{9D8B030D-6E8A-4147-A177-3AD203B41FA5}">
                      <a16:colId xmlns="" xmlns:a16="http://schemas.microsoft.com/office/drawing/2014/main" val="20013"/>
                    </a:ext>
                  </a:extLst>
                </a:gridCol>
                <a:gridCol w="473116">
                  <a:extLst>
                    <a:ext uri="{9D8B030D-6E8A-4147-A177-3AD203B41FA5}">
                      <a16:colId xmlns="" xmlns:a16="http://schemas.microsoft.com/office/drawing/2014/main" val="20014"/>
                    </a:ext>
                  </a:extLst>
                </a:gridCol>
                <a:gridCol w="473785">
                  <a:extLst>
                    <a:ext uri="{9D8B030D-6E8A-4147-A177-3AD203B41FA5}">
                      <a16:colId xmlns="" xmlns:a16="http://schemas.microsoft.com/office/drawing/2014/main" val="20015"/>
                    </a:ext>
                  </a:extLst>
                </a:gridCol>
              </a:tblGrid>
              <a:tr h="315266">
                <a:tc rowSpan="2">
                  <a:txBody>
                    <a:bodyPr/>
                    <a:lstStyle/>
                    <a:p>
                      <a:r>
                        <a:rPr lang="en-US" sz="1800" dirty="0"/>
                        <a:t>Process</a:t>
                      </a:r>
                    </a:p>
                  </a:txBody>
                  <a:tcPr/>
                </a:tc>
                <a:tc gridSpan="3">
                  <a:txBody>
                    <a:bodyPr/>
                    <a:lstStyle/>
                    <a:p>
                      <a:r>
                        <a:rPr lang="en-US" sz="1800" dirty="0" err="1"/>
                        <a:t>Alloc</a:t>
                      </a:r>
                      <a:endParaRPr lang="en-US" sz="1800" dirty="0"/>
                    </a:p>
                  </a:txBody>
                  <a:tcPr/>
                </a:tc>
                <a:tc hMerge="1">
                  <a:txBody>
                    <a:bodyPr/>
                    <a:lstStyle/>
                    <a:p>
                      <a:endParaRPr lang="en-US"/>
                    </a:p>
                  </a:txBody>
                  <a:tcPr/>
                </a:tc>
                <a:tc hMerge="1">
                  <a:txBody>
                    <a:bodyPr/>
                    <a:lstStyle/>
                    <a:p>
                      <a:endParaRPr lang="en-US"/>
                    </a:p>
                  </a:txBody>
                  <a:tcPr/>
                </a:tc>
                <a:tc>
                  <a:txBody>
                    <a:bodyPr/>
                    <a:lstStyle/>
                    <a:p>
                      <a:endParaRPr lang="en-US" sz="1800" dirty="0"/>
                    </a:p>
                  </a:txBody>
                  <a:tcPr/>
                </a:tc>
                <a:tc gridSpan="3">
                  <a:txBody>
                    <a:bodyPr/>
                    <a:lstStyle/>
                    <a:p>
                      <a:r>
                        <a:rPr lang="en-US" sz="1800" dirty="0" smtClean="0"/>
                        <a:t>Request</a:t>
                      </a:r>
                      <a:endParaRPr lang="en-US" sz="1800" dirty="0"/>
                    </a:p>
                  </a:txBody>
                  <a:tcPr/>
                </a:tc>
                <a:tc hMerge="1">
                  <a:txBody>
                    <a:bodyPr/>
                    <a:lstStyle/>
                    <a:p>
                      <a:endParaRPr lang="en-US"/>
                    </a:p>
                  </a:txBody>
                  <a:tcPr/>
                </a:tc>
                <a:tc hMerge="1">
                  <a:txBody>
                    <a:bodyPr/>
                    <a:lstStyle/>
                    <a:p>
                      <a:endParaRPr lang="en-US"/>
                    </a:p>
                  </a:txBody>
                  <a:tcPr/>
                </a:tc>
                <a:tc>
                  <a:txBody>
                    <a:bodyPr/>
                    <a:lstStyle/>
                    <a:p>
                      <a:endParaRPr lang="en-US" sz="1800" dirty="0"/>
                    </a:p>
                  </a:txBody>
                  <a:tcPr/>
                </a:tc>
                <a:tc>
                  <a:txBody>
                    <a:bodyPr/>
                    <a:lstStyle/>
                    <a:p>
                      <a:endParaRPr lang="en-US" sz="1800" dirty="0"/>
                    </a:p>
                  </a:txBody>
                  <a:tcPr/>
                </a:tc>
                <a:tc gridSpan="3">
                  <a:txBody>
                    <a:bodyPr/>
                    <a:lstStyle/>
                    <a:p>
                      <a:r>
                        <a:rPr lang="en-US" sz="1800" dirty="0"/>
                        <a:t>Available</a:t>
                      </a:r>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15266">
                <a:tc vMerge="1">
                  <a:txBody>
                    <a:bodyPr/>
                    <a:lstStyle/>
                    <a:p>
                      <a:endParaRPr lang="en-US"/>
                    </a:p>
                  </a:txBody>
                  <a:tcPr/>
                </a:tc>
                <a:tc>
                  <a:txBody>
                    <a:bodyPr/>
                    <a:lstStyle/>
                    <a:p>
                      <a:r>
                        <a:rPr lang="en-US" sz="1800" dirty="0"/>
                        <a:t>A</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800" dirty="0"/>
                        <a:t>B</a:t>
                      </a:r>
                    </a:p>
                  </a:txBody>
                  <a:tcPr>
                    <a:lnB w="12700" cap="flat" cmpd="sng" algn="ctr">
                      <a:solidFill>
                        <a:schemeClr val="tx1"/>
                      </a:solidFill>
                      <a:prstDash val="solid"/>
                      <a:round/>
                      <a:headEnd type="none" w="med" len="med"/>
                      <a:tailEnd type="none" w="med" len="med"/>
                    </a:lnB>
                  </a:tcPr>
                </a:tc>
                <a:tc>
                  <a:txBody>
                    <a:bodyPr/>
                    <a:lstStyle/>
                    <a:p>
                      <a:r>
                        <a:rPr lang="en-US" sz="1800" dirty="0"/>
                        <a:t>C</a:t>
                      </a:r>
                    </a:p>
                  </a:txBody>
                  <a:tcPr>
                    <a:lnB w="12700" cap="flat" cmpd="sng" algn="ctr">
                      <a:solidFill>
                        <a:schemeClr val="tx1"/>
                      </a:solidFill>
                      <a:prstDash val="solid"/>
                      <a:round/>
                      <a:headEnd type="none" w="med" len="med"/>
                      <a:tailEnd type="none" w="med" len="med"/>
                    </a:lnB>
                  </a:tcPr>
                </a:tc>
                <a:tc>
                  <a:txBody>
                    <a:bodyPr/>
                    <a:lstStyle/>
                    <a:p>
                      <a:endParaRPr lang="en-US" sz="1800" i="1" dirty="0"/>
                    </a:p>
                  </a:txBody>
                  <a:tcPr>
                    <a:lnB w="12700" cap="flat" cmpd="sng" algn="ctr">
                      <a:solidFill>
                        <a:schemeClr val="tx1"/>
                      </a:solidFill>
                      <a:prstDash val="solid"/>
                      <a:round/>
                      <a:headEnd type="none" w="med" len="med"/>
                      <a:tailEnd type="none" w="med" len="med"/>
                    </a:lnB>
                  </a:tcPr>
                </a:tc>
                <a:tc>
                  <a:txBody>
                    <a:bodyPr/>
                    <a:lstStyle/>
                    <a:p>
                      <a:r>
                        <a:rPr lang="en-US" sz="1800" dirty="0"/>
                        <a:t>A</a:t>
                      </a:r>
                    </a:p>
                  </a:txBody>
                  <a:tcPr>
                    <a:lnB w="12700" cap="flat" cmpd="sng" algn="ctr">
                      <a:solidFill>
                        <a:schemeClr val="tx1"/>
                      </a:solidFill>
                      <a:prstDash val="solid"/>
                      <a:round/>
                      <a:headEnd type="none" w="med" len="med"/>
                      <a:tailEnd type="none" w="med" len="med"/>
                    </a:lnB>
                  </a:tcPr>
                </a:tc>
                <a:tc>
                  <a:txBody>
                    <a:bodyPr/>
                    <a:lstStyle/>
                    <a:p>
                      <a:r>
                        <a:rPr lang="en-US" sz="1800" dirty="0"/>
                        <a:t>B</a:t>
                      </a:r>
                    </a:p>
                  </a:txBody>
                  <a:tcPr>
                    <a:lnB w="12700" cap="flat" cmpd="sng" algn="ctr">
                      <a:solidFill>
                        <a:schemeClr val="tx1"/>
                      </a:solidFill>
                      <a:prstDash val="solid"/>
                      <a:round/>
                      <a:headEnd type="none" w="med" len="med"/>
                      <a:tailEnd type="none" w="med" len="med"/>
                    </a:lnB>
                  </a:tcPr>
                </a:tc>
                <a:tc>
                  <a:txBody>
                    <a:bodyPr/>
                    <a:lstStyle/>
                    <a:p>
                      <a:r>
                        <a:rPr lang="en-US" sz="1800" dirty="0"/>
                        <a:t>C</a:t>
                      </a:r>
                    </a:p>
                  </a:txBody>
                  <a:tcPr>
                    <a:lnB w="12700" cap="flat" cmpd="sng" algn="ctr">
                      <a:solidFill>
                        <a:schemeClr val="tx1"/>
                      </a:solidFill>
                      <a:prstDash val="solid"/>
                      <a:round/>
                      <a:headEnd type="none" w="med" len="med"/>
                      <a:tailEnd type="none" w="med" len="med"/>
                    </a:lnB>
                  </a:tcPr>
                </a:tc>
                <a:tc>
                  <a:txBody>
                    <a:bodyPr/>
                    <a:lstStyle/>
                    <a:p>
                      <a:endParaRPr lang="en-US" sz="1800" dirty="0"/>
                    </a:p>
                  </a:txBody>
                  <a:tcPr>
                    <a:lnB w="12700" cap="flat" cmpd="sng" algn="ctr">
                      <a:solidFill>
                        <a:schemeClr val="tx1"/>
                      </a:solidFill>
                      <a:prstDash val="solid"/>
                      <a:round/>
                      <a:headEnd type="none" w="med" len="med"/>
                      <a:tailEnd type="none" w="med" len="med"/>
                    </a:lnB>
                  </a:tcPr>
                </a:tc>
                <a:tc>
                  <a:txBody>
                    <a:bodyPr/>
                    <a:lstStyle/>
                    <a:p>
                      <a:endParaRPr lang="en-US" sz="1800" dirty="0"/>
                    </a:p>
                  </a:txBody>
                  <a:tcPr>
                    <a:lnB w="12700" cap="flat" cmpd="sng" algn="ctr">
                      <a:solidFill>
                        <a:schemeClr val="tx1"/>
                      </a:solidFill>
                      <a:prstDash val="solid"/>
                      <a:round/>
                      <a:headEnd type="none" w="med" len="med"/>
                      <a:tailEnd type="none" w="med" len="med"/>
                    </a:lnB>
                  </a:tcPr>
                </a:tc>
                <a:tc>
                  <a:txBody>
                    <a:bodyPr/>
                    <a:lstStyle/>
                    <a:p>
                      <a:r>
                        <a:rPr lang="en-US" sz="1800" dirty="0"/>
                        <a:t>A</a:t>
                      </a:r>
                    </a:p>
                  </a:txBody>
                  <a:tcPr>
                    <a:lnB w="12700" cap="flat" cmpd="sng" algn="ctr">
                      <a:solidFill>
                        <a:schemeClr val="tx1"/>
                      </a:solidFill>
                      <a:prstDash val="solid"/>
                      <a:round/>
                      <a:headEnd type="none" w="med" len="med"/>
                      <a:tailEnd type="none" w="med" len="med"/>
                    </a:lnB>
                  </a:tcPr>
                </a:tc>
                <a:tc>
                  <a:txBody>
                    <a:bodyPr/>
                    <a:lstStyle/>
                    <a:p>
                      <a:r>
                        <a:rPr lang="en-US" sz="1800" dirty="0"/>
                        <a:t>B</a:t>
                      </a:r>
                    </a:p>
                  </a:txBody>
                  <a:tcPr>
                    <a:lnB w="12700" cap="flat" cmpd="sng" algn="ctr">
                      <a:solidFill>
                        <a:schemeClr val="tx1"/>
                      </a:solidFill>
                      <a:prstDash val="solid"/>
                      <a:round/>
                      <a:headEnd type="none" w="med" len="med"/>
                      <a:tailEnd type="none" w="med" len="med"/>
                    </a:lnB>
                  </a:tcPr>
                </a:tc>
                <a:tc>
                  <a:txBody>
                    <a:bodyPr/>
                    <a:lstStyle/>
                    <a:p>
                      <a:r>
                        <a:rPr lang="en-US" sz="1800" dirty="0"/>
                        <a:t>C</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15266">
                <a:tc>
                  <a:txBody>
                    <a:bodyPr/>
                    <a:lstStyle/>
                    <a:p>
                      <a:r>
                        <a:rPr lang="en-US" sz="1800" dirty="0"/>
                        <a:t>P0</a:t>
                      </a:r>
                    </a:p>
                  </a:txBody>
                  <a:tcPr/>
                </a:tc>
                <a:tc>
                  <a:txBody>
                    <a:bodyPr/>
                    <a:lstStyle/>
                    <a:p>
                      <a:r>
                        <a:rPr lang="en-US" sz="1800" dirty="0"/>
                        <a:t>0</a:t>
                      </a:r>
                    </a:p>
                  </a:txBody>
                  <a:tcPr>
                    <a:lnT w="12700" cap="flat" cmpd="sng" algn="ctr">
                      <a:solidFill>
                        <a:schemeClr val="tx1"/>
                      </a:solidFill>
                      <a:prstDash val="solid"/>
                      <a:round/>
                      <a:headEnd type="none" w="med" len="med"/>
                      <a:tailEnd type="none" w="med" len="med"/>
                    </a:lnT>
                  </a:tcPr>
                </a:tc>
                <a:tc>
                  <a:txBody>
                    <a:bodyPr/>
                    <a:lstStyle/>
                    <a:p>
                      <a:r>
                        <a:rPr lang="en-US" sz="1800" dirty="0"/>
                        <a:t>1</a:t>
                      </a:r>
                    </a:p>
                  </a:txBody>
                  <a:tcPr>
                    <a:lnT w="12700" cap="flat" cmpd="sng" algn="ctr">
                      <a:solidFill>
                        <a:schemeClr val="tx1"/>
                      </a:solidFill>
                      <a:prstDash val="solid"/>
                      <a:round/>
                      <a:headEnd type="none" w="med" len="med"/>
                      <a:tailEnd type="none" w="med" len="med"/>
                    </a:lnT>
                  </a:tcPr>
                </a:tc>
                <a:tc>
                  <a:txBody>
                    <a:bodyPr/>
                    <a:lstStyle/>
                    <a:p>
                      <a:r>
                        <a:rPr lang="en-US" sz="1800" dirty="0"/>
                        <a:t>0</a:t>
                      </a:r>
                    </a:p>
                  </a:txBody>
                  <a:tcPr>
                    <a:lnT w="12700" cap="flat" cmpd="sng" algn="ctr">
                      <a:solidFill>
                        <a:schemeClr val="tx1"/>
                      </a:solidFill>
                      <a:prstDash val="solid"/>
                      <a:round/>
                      <a:headEnd type="none" w="med" len="med"/>
                      <a:tailEnd type="none" w="med" len="med"/>
                    </a:lnT>
                  </a:tcPr>
                </a:tc>
                <a:tc>
                  <a:txBody>
                    <a:bodyPr/>
                    <a:lstStyle/>
                    <a:p>
                      <a:endParaRPr lang="en-US" sz="1800" dirty="0"/>
                    </a:p>
                  </a:txBody>
                  <a:tcPr>
                    <a:lnT w="12700" cap="flat" cmpd="sng" algn="ctr">
                      <a:solidFill>
                        <a:schemeClr val="tx1"/>
                      </a:solidFill>
                      <a:prstDash val="solid"/>
                      <a:round/>
                      <a:headEnd type="none" w="med" len="med"/>
                      <a:tailEnd type="none" w="med" len="med"/>
                    </a:lnT>
                  </a:tcPr>
                </a:tc>
                <a:tc>
                  <a:txBody>
                    <a:bodyPr/>
                    <a:lstStyle/>
                    <a:p>
                      <a:r>
                        <a:rPr lang="en-US" sz="1800" dirty="0" smtClean="0"/>
                        <a:t>0</a:t>
                      </a:r>
                      <a:endParaRPr lang="en-US" sz="1800" dirty="0"/>
                    </a:p>
                  </a:txBody>
                  <a:tcPr>
                    <a:lnT w="12700" cap="flat" cmpd="sng" algn="ctr">
                      <a:solidFill>
                        <a:schemeClr val="tx1"/>
                      </a:solidFill>
                      <a:prstDash val="solid"/>
                      <a:round/>
                      <a:headEnd type="none" w="med" len="med"/>
                      <a:tailEnd type="none" w="med" len="med"/>
                    </a:lnT>
                  </a:tcPr>
                </a:tc>
                <a:tc>
                  <a:txBody>
                    <a:bodyPr/>
                    <a:lstStyle/>
                    <a:p>
                      <a:r>
                        <a:rPr lang="en-US" sz="1800" dirty="0" smtClean="0"/>
                        <a:t>0</a:t>
                      </a:r>
                      <a:endParaRPr lang="en-US" sz="1800" dirty="0"/>
                    </a:p>
                  </a:txBody>
                  <a:tcPr>
                    <a:lnT w="12700" cap="flat" cmpd="sng" algn="ctr">
                      <a:solidFill>
                        <a:schemeClr val="tx1"/>
                      </a:solidFill>
                      <a:prstDash val="solid"/>
                      <a:round/>
                      <a:headEnd type="none" w="med" len="med"/>
                      <a:tailEnd type="none" w="med" len="med"/>
                    </a:lnT>
                  </a:tcPr>
                </a:tc>
                <a:tc>
                  <a:txBody>
                    <a:bodyPr/>
                    <a:lstStyle/>
                    <a:p>
                      <a:r>
                        <a:rPr lang="en-US" sz="1800" dirty="0" smtClean="0"/>
                        <a:t>0</a:t>
                      </a:r>
                      <a:endParaRPr lang="en-US" sz="1800" dirty="0"/>
                    </a:p>
                  </a:txBody>
                  <a:tcPr>
                    <a:lnT w="12700" cap="flat" cmpd="sng" algn="ctr">
                      <a:solidFill>
                        <a:schemeClr val="tx1"/>
                      </a:solidFill>
                      <a:prstDash val="solid"/>
                      <a:round/>
                      <a:headEnd type="none" w="med" len="med"/>
                      <a:tailEnd type="none" w="med" len="med"/>
                    </a:lnT>
                  </a:tcPr>
                </a:tc>
                <a:tc>
                  <a:txBody>
                    <a:bodyPr/>
                    <a:lstStyle/>
                    <a:p>
                      <a:endParaRPr lang="en-US" sz="1800" dirty="0"/>
                    </a:p>
                  </a:txBody>
                  <a:tcPr>
                    <a:lnT w="12700" cap="flat" cmpd="sng" algn="ctr">
                      <a:solidFill>
                        <a:schemeClr val="tx1"/>
                      </a:solidFill>
                      <a:prstDash val="solid"/>
                      <a:round/>
                      <a:headEnd type="none" w="med" len="med"/>
                      <a:tailEnd type="none" w="med" len="med"/>
                    </a:lnT>
                  </a:tcPr>
                </a:tc>
                <a:tc>
                  <a:txBody>
                    <a:bodyPr/>
                    <a:lstStyle/>
                    <a:p>
                      <a:endParaRPr lang="en-US" sz="1800" dirty="0"/>
                    </a:p>
                  </a:txBody>
                  <a:tcPr>
                    <a:lnT w="12700" cap="flat" cmpd="sng" algn="ctr">
                      <a:solidFill>
                        <a:schemeClr val="tx1"/>
                      </a:solidFill>
                      <a:prstDash val="solid"/>
                      <a:round/>
                      <a:headEnd type="none" w="med" len="med"/>
                      <a:tailEnd type="none" w="med" len="med"/>
                    </a:lnT>
                  </a:tcPr>
                </a:tc>
                <a:tc>
                  <a:txBody>
                    <a:bodyPr/>
                    <a:lstStyle/>
                    <a:p>
                      <a:r>
                        <a:rPr lang="en-US" sz="1800" dirty="0" smtClean="0"/>
                        <a:t>0</a:t>
                      </a:r>
                      <a:endParaRPr lang="en-US" sz="1800" dirty="0"/>
                    </a:p>
                  </a:txBody>
                  <a:tcPr>
                    <a:lnT w="12700" cap="flat" cmpd="sng" algn="ctr">
                      <a:solidFill>
                        <a:schemeClr val="tx1"/>
                      </a:solidFill>
                      <a:prstDash val="solid"/>
                      <a:round/>
                      <a:headEnd type="none" w="med" len="med"/>
                      <a:tailEnd type="none" w="med" len="med"/>
                    </a:lnT>
                  </a:tcPr>
                </a:tc>
                <a:tc>
                  <a:txBody>
                    <a:bodyPr/>
                    <a:lstStyle/>
                    <a:p>
                      <a:r>
                        <a:rPr lang="en-US" sz="1800" dirty="0" smtClean="0"/>
                        <a:t>0</a:t>
                      </a:r>
                      <a:endParaRPr lang="en-US" sz="1800" dirty="0"/>
                    </a:p>
                  </a:txBody>
                  <a:tcPr>
                    <a:lnT w="12700" cap="flat" cmpd="sng" algn="ctr">
                      <a:solidFill>
                        <a:schemeClr val="tx1"/>
                      </a:solidFill>
                      <a:prstDash val="solid"/>
                      <a:round/>
                      <a:headEnd type="none" w="med" len="med"/>
                      <a:tailEnd type="none" w="med" len="med"/>
                    </a:lnT>
                  </a:tcPr>
                </a:tc>
                <a:tc>
                  <a:txBody>
                    <a:bodyPr/>
                    <a:lstStyle/>
                    <a:p>
                      <a:r>
                        <a:rPr lang="en-US" sz="1800" dirty="0" smtClean="0"/>
                        <a:t>0</a:t>
                      </a:r>
                      <a:endParaRPr lang="en-US" sz="1800" dirty="0"/>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r h="315266">
                <a:tc>
                  <a:txBody>
                    <a:bodyPr/>
                    <a:lstStyle/>
                    <a:p>
                      <a:pPr marL="0" algn="l" rtl="0" eaLnBrk="1" latinLnBrk="0" hangingPunct="1"/>
                      <a:r>
                        <a:rPr kumimoji="0" lang="en-US" sz="1800" kern="1200" dirty="0">
                          <a:solidFill>
                            <a:schemeClr val="tx1"/>
                          </a:solidFill>
                          <a:latin typeface="+mn-lt"/>
                          <a:ea typeface="+mn-ea"/>
                          <a:cs typeface="+mn-cs"/>
                        </a:rPr>
                        <a:t>P1</a:t>
                      </a:r>
                    </a:p>
                  </a:txBody>
                  <a:tcPr>
                    <a:noFill/>
                  </a:tcPr>
                </a:tc>
                <a:tc>
                  <a:txBody>
                    <a:bodyPr/>
                    <a:lstStyle/>
                    <a:p>
                      <a:pPr marL="0" algn="l" rtl="0" eaLnBrk="1" latinLnBrk="0" hangingPunct="1"/>
                      <a:r>
                        <a:rPr kumimoji="0" lang="en-US" sz="1800" kern="1200" dirty="0">
                          <a:solidFill>
                            <a:schemeClr val="tx1"/>
                          </a:solidFill>
                          <a:latin typeface="+mn-lt"/>
                          <a:ea typeface="+mn-ea"/>
                          <a:cs typeface="+mn-cs"/>
                        </a:rPr>
                        <a:t>2</a:t>
                      </a:r>
                    </a:p>
                  </a:txBody>
                  <a:tcPr>
                    <a:noFill/>
                  </a:tcPr>
                </a:tc>
                <a:tc>
                  <a:txBody>
                    <a:bodyPr/>
                    <a:lstStyle/>
                    <a:p>
                      <a:pPr marL="0" algn="l" rtl="0" eaLnBrk="1" latinLnBrk="0" hangingPunct="1"/>
                      <a:r>
                        <a:rPr kumimoji="0" lang="en-US" sz="1800" kern="1200" dirty="0">
                          <a:solidFill>
                            <a:schemeClr val="tx1"/>
                          </a:solidFill>
                          <a:latin typeface="+mn-lt"/>
                          <a:ea typeface="+mn-ea"/>
                          <a:cs typeface="+mn-cs"/>
                        </a:rPr>
                        <a:t>0</a:t>
                      </a:r>
                    </a:p>
                  </a:txBody>
                  <a:tcPr>
                    <a:noFill/>
                  </a:tcPr>
                </a:tc>
                <a:tc>
                  <a:txBody>
                    <a:bodyPr/>
                    <a:lstStyle/>
                    <a:p>
                      <a:pPr marL="0" algn="l" defTabSz="457200" rtl="0" eaLnBrk="1" latinLnBrk="0" hangingPunct="1"/>
                      <a:r>
                        <a:rPr kumimoji="0" lang="en-US" sz="1800" kern="1200" dirty="0">
                          <a:solidFill>
                            <a:schemeClr val="tx1"/>
                          </a:solidFill>
                          <a:latin typeface="+mn-lt"/>
                          <a:ea typeface="+mn-ea"/>
                          <a:cs typeface="+mn-cs"/>
                        </a:rPr>
                        <a:t>0</a:t>
                      </a:r>
                    </a:p>
                  </a:txBody>
                  <a:tcPr>
                    <a:noFill/>
                  </a:tcPr>
                </a:tc>
                <a:tc>
                  <a:txBody>
                    <a:bodyPr/>
                    <a:lstStyle/>
                    <a:p>
                      <a:pPr marL="0" algn="l" rtl="0" eaLnBrk="1" latinLnBrk="0" hangingPunct="1"/>
                      <a:endParaRPr kumimoji="0" lang="en-US" sz="1800" kern="1200" dirty="0">
                        <a:solidFill>
                          <a:schemeClr val="tx1"/>
                        </a:solidFill>
                        <a:latin typeface="+mn-lt"/>
                        <a:ea typeface="+mn-ea"/>
                        <a:cs typeface="+mn-cs"/>
                      </a:endParaRPr>
                    </a:p>
                  </a:txBody>
                  <a:tcPr>
                    <a:noFill/>
                  </a:tcPr>
                </a:tc>
                <a:tc>
                  <a:txBody>
                    <a:bodyPr/>
                    <a:lstStyle/>
                    <a:p>
                      <a:pPr marL="0" algn="l" rtl="0" eaLnBrk="1" latinLnBrk="0" hangingPunct="1"/>
                      <a:r>
                        <a:rPr kumimoji="0" lang="en-US" sz="1800" kern="1200" dirty="0" smtClean="0">
                          <a:solidFill>
                            <a:schemeClr val="tx1"/>
                          </a:solidFill>
                          <a:latin typeface="+mn-lt"/>
                          <a:ea typeface="+mn-ea"/>
                          <a:cs typeface="+mn-cs"/>
                        </a:rPr>
                        <a:t>2</a:t>
                      </a:r>
                      <a:endParaRPr kumimoji="0" lang="en-US" sz="1800" kern="1200" dirty="0">
                        <a:solidFill>
                          <a:schemeClr val="tx1"/>
                        </a:solidFill>
                        <a:latin typeface="+mn-lt"/>
                        <a:ea typeface="+mn-ea"/>
                        <a:cs typeface="+mn-cs"/>
                      </a:endParaRPr>
                    </a:p>
                  </a:txBody>
                  <a:tcPr>
                    <a:noFill/>
                  </a:tcPr>
                </a:tc>
                <a:tc>
                  <a:txBody>
                    <a:bodyPr/>
                    <a:lstStyle/>
                    <a:p>
                      <a:pPr marL="0" algn="l" rtl="0" eaLnBrk="1" latinLnBrk="0" hangingPunct="1"/>
                      <a:r>
                        <a:rPr kumimoji="0" lang="en-US" sz="1800" kern="1200" dirty="0" smtClean="0">
                          <a:solidFill>
                            <a:schemeClr val="tx1"/>
                          </a:solidFill>
                          <a:latin typeface="+mn-lt"/>
                          <a:ea typeface="+mn-ea"/>
                          <a:cs typeface="+mn-cs"/>
                        </a:rPr>
                        <a:t>0</a:t>
                      </a:r>
                      <a:endParaRPr kumimoji="0" lang="en-US" sz="1800" kern="1200" dirty="0">
                        <a:solidFill>
                          <a:schemeClr val="tx1"/>
                        </a:solidFill>
                        <a:latin typeface="+mn-lt"/>
                        <a:ea typeface="+mn-ea"/>
                        <a:cs typeface="+mn-cs"/>
                      </a:endParaRPr>
                    </a:p>
                  </a:txBody>
                  <a:tcPr>
                    <a:noFill/>
                  </a:tcPr>
                </a:tc>
                <a:tc>
                  <a:txBody>
                    <a:bodyPr/>
                    <a:lstStyle/>
                    <a:p>
                      <a:pPr marL="0" algn="l" rtl="0" eaLnBrk="1" latinLnBrk="0" hangingPunct="1"/>
                      <a:r>
                        <a:rPr kumimoji="0" lang="en-US" sz="1800" kern="1200" dirty="0" smtClean="0">
                          <a:solidFill>
                            <a:schemeClr val="tx1"/>
                          </a:solidFill>
                          <a:latin typeface="+mn-lt"/>
                          <a:ea typeface="+mn-ea"/>
                          <a:cs typeface="+mn-cs"/>
                        </a:rPr>
                        <a:t>2</a:t>
                      </a:r>
                      <a:endParaRPr kumimoji="0" lang="en-US" sz="18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18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18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18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1800" kern="1200" dirty="0">
                        <a:solidFill>
                          <a:schemeClr val="tx1"/>
                        </a:solidFill>
                        <a:latin typeface="+mn-lt"/>
                        <a:ea typeface="+mn-ea"/>
                        <a:cs typeface="+mn-cs"/>
                      </a:endParaRPr>
                    </a:p>
                  </a:txBody>
                  <a:tcPr>
                    <a:noFill/>
                  </a:tcPr>
                </a:tc>
                <a:tc>
                  <a:txBody>
                    <a:bodyPr/>
                    <a:lstStyle/>
                    <a:p>
                      <a:pPr marL="0" algn="l" rtl="0" eaLnBrk="1" latinLnBrk="0" hangingPunct="1"/>
                      <a:endParaRPr kumimoji="0" lang="en-US" sz="1800" kern="1200" dirty="0">
                        <a:solidFill>
                          <a:schemeClr val="tx1"/>
                        </a:solidFill>
                        <a:latin typeface="+mn-lt"/>
                        <a:ea typeface="+mn-ea"/>
                        <a:cs typeface="+mn-cs"/>
                      </a:endParaRPr>
                    </a:p>
                  </a:txBody>
                  <a:tcPr>
                    <a:noFill/>
                  </a:tcPr>
                </a:tc>
                <a:extLst>
                  <a:ext uri="{0D108BD9-81ED-4DB2-BD59-A6C34878D82A}">
                    <a16:rowId xmlns="" xmlns:a16="http://schemas.microsoft.com/office/drawing/2014/main" val="10003"/>
                  </a:ext>
                </a:extLst>
              </a:tr>
              <a:tr h="315266">
                <a:tc>
                  <a:txBody>
                    <a:bodyPr/>
                    <a:lstStyle/>
                    <a:p>
                      <a:r>
                        <a:rPr lang="en-US" sz="1800" dirty="0"/>
                        <a:t>P2</a:t>
                      </a:r>
                    </a:p>
                  </a:txBody>
                  <a:tcPr/>
                </a:tc>
                <a:tc>
                  <a:txBody>
                    <a:bodyPr/>
                    <a:lstStyle/>
                    <a:p>
                      <a:r>
                        <a:rPr lang="en-US" sz="1800" dirty="0"/>
                        <a:t>3</a:t>
                      </a:r>
                    </a:p>
                  </a:txBody>
                  <a:tcPr/>
                </a:tc>
                <a:tc>
                  <a:txBody>
                    <a:bodyPr/>
                    <a:lstStyle/>
                    <a:p>
                      <a:r>
                        <a:rPr lang="en-US" sz="1800" dirty="0"/>
                        <a:t>0</a:t>
                      </a:r>
                    </a:p>
                  </a:txBody>
                  <a:tcPr/>
                </a:tc>
                <a:tc>
                  <a:txBody>
                    <a:bodyPr/>
                    <a:lstStyle/>
                    <a:p>
                      <a:r>
                        <a:rPr lang="en-US" sz="1800" dirty="0"/>
                        <a:t>3</a:t>
                      </a:r>
                    </a:p>
                  </a:txBody>
                  <a:tcPr/>
                </a:tc>
                <a:tc>
                  <a:txBody>
                    <a:bodyPr/>
                    <a:lstStyle/>
                    <a:p>
                      <a:endParaRPr lang="en-US" sz="1800" dirty="0"/>
                    </a:p>
                  </a:txBody>
                  <a:tcPr/>
                </a:tc>
                <a:tc>
                  <a:txBody>
                    <a:bodyPr/>
                    <a:lstStyle/>
                    <a:p>
                      <a:r>
                        <a:rPr lang="en-US" sz="1800" dirty="0" smtClean="0"/>
                        <a:t>0</a:t>
                      </a:r>
                      <a:endParaRPr lang="en-US" sz="1800" dirty="0"/>
                    </a:p>
                  </a:txBody>
                  <a:tcPr/>
                </a:tc>
                <a:tc>
                  <a:txBody>
                    <a:bodyPr/>
                    <a:lstStyle/>
                    <a:p>
                      <a:r>
                        <a:rPr lang="en-US" sz="1800" dirty="0" smtClean="0"/>
                        <a:t>0</a:t>
                      </a:r>
                      <a:endParaRPr lang="en-US" sz="1800" dirty="0"/>
                    </a:p>
                  </a:txBody>
                  <a:tcPr/>
                </a:tc>
                <a:tc>
                  <a:txBody>
                    <a:bodyPr/>
                    <a:lstStyle/>
                    <a:p>
                      <a:r>
                        <a:rPr lang="en-US" sz="1800" dirty="0" smtClean="0"/>
                        <a:t>1</a:t>
                      </a:r>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a:p>
                  </a:txBody>
                  <a:tcPr/>
                </a:tc>
                <a:extLst>
                  <a:ext uri="{0D108BD9-81ED-4DB2-BD59-A6C34878D82A}">
                    <a16:rowId xmlns="" xmlns:a16="http://schemas.microsoft.com/office/drawing/2014/main" val="10004"/>
                  </a:ext>
                </a:extLst>
              </a:tr>
              <a:tr h="315266">
                <a:tc>
                  <a:txBody>
                    <a:bodyPr/>
                    <a:lstStyle/>
                    <a:p>
                      <a:r>
                        <a:rPr lang="en-US" sz="1800" dirty="0"/>
                        <a:t>P3</a:t>
                      </a:r>
                    </a:p>
                  </a:txBody>
                  <a:tcPr/>
                </a:tc>
                <a:tc>
                  <a:txBody>
                    <a:bodyPr/>
                    <a:lstStyle/>
                    <a:p>
                      <a:r>
                        <a:rPr lang="en-US" sz="1800" dirty="0"/>
                        <a:t>2</a:t>
                      </a:r>
                    </a:p>
                  </a:txBody>
                  <a:tcPr/>
                </a:tc>
                <a:tc>
                  <a:txBody>
                    <a:bodyPr/>
                    <a:lstStyle/>
                    <a:p>
                      <a:r>
                        <a:rPr lang="en-US" sz="1800" dirty="0"/>
                        <a:t>1</a:t>
                      </a:r>
                    </a:p>
                  </a:txBody>
                  <a:tcPr/>
                </a:tc>
                <a:tc>
                  <a:txBody>
                    <a:bodyPr/>
                    <a:lstStyle/>
                    <a:p>
                      <a:r>
                        <a:rPr lang="en-US" sz="1800" dirty="0"/>
                        <a:t>1</a:t>
                      </a:r>
                    </a:p>
                  </a:txBody>
                  <a:tcPr/>
                </a:tc>
                <a:tc>
                  <a:txBody>
                    <a:bodyPr/>
                    <a:lstStyle/>
                    <a:p>
                      <a:endParaRPr lang="en-US" sz="1800" dirty="0"/>
                    </a:p>
                  </a:txBody>
                  <a:tcPr/>
                </a:tc>
                <a:tc>
                  <a:txBody>
                    <a:bodyPr/>
                    <a:lstStyle/>
                    <a:p>
                      <a:r>
                        <a:rPr lang="en-US" sz="1800" dirty="0" smtClean="0"/>
                        <a:t>1</a:t>
                      </a:r>
                      <a:endParaRPr lang="en-US" sz="1800" dirty="0"/>
                    </a:p>
                  </a:txBody>
                  <a:tcPr/>
                </a:tc>
                <a:tc>
                  <a:txBody>
                    <a:bodyPr/>
                    <a:lstStyle/>
                    <a:p>
                      <a:r>
                        <a:rPr lang="en-US" sz="1800" dirty="0" smtClean="0"/>
                        <a:t>0</a:t>
                      </a:r>
                      <a:endParaRPr lang="en-US" sz="1800" dirty="0"/>
                    </a:p>
                  </a:txBody>
                  <a:tcPr/>
                </a:tc>
                <a:tc>
                  <a:txBody>
                    <a:bodyPr/>
                    <a:lstStyle/>
                    <a:p>
                      <a:r>
                        <a:rPr lang="en-US" sz="1800" dirty="0" smtClean="0"/>
                        <a:t>0</a:t>
                      </a:r>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 xmlns:a16="http://schemas.microsoft.com/office/drawing/2014/main" val="10005"/>
                  </a:ext>
                </a:extLst>
              </a:tr>
              <a:tr h="315266">
                <a:tc>
                  <a:txBody>
                    <a:bodyPr/>
                    <a:lstStyle/>
                    <a:p>
                      <a:r>
                        <a:rPr lang="en-US" sz="1800" dirty="0"/>
                        <a:t>P4</a:t>
                      </a:r>
                    </a:p>
                  </a:txBody>
                  <a:tcPr/>
                </a:tc>
                <a:tc>
                  <a:txBody>
                    <a:bodyPr/>
                    <a:lstStyle/>
                    <a:p>
                      <a:r>
                        <a:rPr lang="en-US" sz="1800" dirty="0"/>
                        <a:t>0</a:t>
                      </a:r>
                    </a:p>
                  </a:txBody>
                  <a:tcPr/>
                </a:tc>
                <a:tc>
                  <a:txBody>
                    <a:bodyPr/>
                    <a:lstStyle/>
                    <a:p>
                      <a:r>
                        <a:rPr lang="en-US" sz="1800" dirty="0"/>
                        <a:t>0</a:t>
                      </a:r>
                    </a:p>
                  </a:txBody>
                  <a:tcPr/>
                </a:tc>
                <a:tc>
                  <a:txBody>
                    <a:bodyPr/>
                    <a:lstStyle/>
                    <a:p>
                      <a:r>
                        <a:rPr lang="en-US" sz="1800" dirty="0"/>
                        <a:t>2</a:t>
                      </a:r>
                    </a:p>
                  </a:txBody>
                  <a:tcPr/>
                </a:tc>
                <a:tc>
                  <a:txBody>
                    <a:bodyPr/>
                    <a:lstStyle/>
                    <a:p>
                      <a:endParaRPr lang="en-US" sz="1800" dirty="0"/>
                    </a:p>
                  </a:txBody>
                  <a:tcPr/>
                </a:tc>
                <a:tc>
                  <a:txBody>
                    <a:bodyPr/>
                    <a:lstStyle/>
                    <a:p>
                      <a:r>
                        <a:rPr lang="en-US" sz="1800" dirty="0" smtClean="0"/>
                        <a:t>0</a:t>
                      </a:r>
                      <a:endParaRPr lang="en-US" sz="1800" dirty="0"/>
                    </a:p>
                  </a:txBody>
                  <a:tcPr/>
                </a:tc>
                <a:tc>
                  <a:txBody>
                    <a:bodyPr/>
                    <a:lstStyle/>
                    <a:p>
                      <a:r>
                        <a:rPr lang="en-US" sz="1800" dirty="0" smtClean="0"/>
                        <a:t>0</a:t>
                      </a:r>
                      <a:endParaRPr lang="en-US" sz="1800" dirty="0"/>
                    </a:p>
                  </a:txBody>
                  <a:tcPr/>
                </a:tc>
                <a:tc>
                  <a:txBody>
                    <a:bodyPr/>
                    <a:lstStyle/>
                    <a:p>
                      <a:r>
                        <a:rPr lang="en-US" sz="1800" dirty="0" smtClean="0"/>
                        <a:t>2</a:t>
                      </a:r>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9904603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11/21/2024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99</a:t>
            </a:fld>
            <a:endParaRPr lang="en-US"/>
          </a:p>
        </p:txBody>
      </p:sp>
      <p:sp>
        <p:nvSpPr>
          <p:cNvPr id="5" name="Content Placeholder 4"/>
          <p:cNvSpPr>
            <a:spLocks noGrp="1"/>
          </p:cNvSpPr>
          <p:nvPr>
            <p:ph sz="quarter" idx="1"/>
          </p:nvPr>
        </p:nvSpPr>
        <p:spPr/>
        <p:txBody>
          <a:bodyPr>
            <a:normAutofit fontScale="85000" lnSpcReduction="20000"/>
          </a:bodyPr>
          <a:lstStyle/>
          <a:p>
            <a:r>
              <a:rPr lang="en-US" altLang="en-US" b="1" dirty="0"/>
              <a:t>Detection-Algorithm </a:t>
            </a:r>
            <a:r>
              <a:rPr lang="en-US" altLang="en-US" b="1" dirty="0" smtClean="0"/>
              <a:t>Usage</a:t>
            </a:r>
          </a:p>
          <a:p>
            <a:pPr lvl="1"/>
            <a:r>
              <a:rPr lang="en-US" dirty="0"/>
              <a:t>When, and how often, to invoke depends on:</a:t>
            </a:r>
          </a:p>
          <a:p>
            <a:pPr lvl="2"/>
            <a:r>
              <a:rPr lang="en-US" dirty="0"/>
              <a:t>How often is a deadlock likely to occur</a:t>
            </a:r>
          </a:p>
          <a:p>
            <a:pPr lvl="2"/>
            <a:r>
              <a:rPr lang="en-US" dirty="0"/>
              <a:t>How many processes will be affected by deadlock when it happens</a:t>
            </a:r>
          </a:p>
          <a:p>
            <a:pPr lvl="1"/>
            <a:r>
              <a:rPr lang="en-US" dirty="0"/>
              <a:t>If deadlocks occur frequently, then the algorithm should be invoked frequently.</a:t>
            </a:r>
          </a:p>
          <a:p>
            <a:pPr lvl="2"/>
            <a:r>
              <a:rPr lang="en-US" b="1" dirty="0"/>
              <a:t>Extreme</a:t>
            </a:r>
            <a:r>
              <a:rPr lang="en-US" dirty="0"/>
              <a:t>: invoke the algorithm every time a request is denied</a:t>
            </a:r>
          </a:p>
          <a:p>
            <a:pPr lvl="2"/>
            <a:r>
              <a:rPr lang="en-US" b="1" dirty="0"/>
              <a:t>Alternative</a:t>
            </a:r>
            <a:r>
              <a:rPr lang="en-US" dirty="0"/>
              <a:t>: invoke the algorithm at less frequent time intervals:</a:t>
            </a:r>
          </a:p>
          <a:p>
            <a:pPr lvl="3"/>
            <a:r>
              <a:rPr lang="en-US" dirty="0"/>
              <a:t>Once per hour</a:t>
            </a:r>
          </a:p>
          <a:p>
            <a:pPr lvl="3"/>
            <a:r>
              <a:rPr lang="en-US" dirty="0"/>
              <a:t>Whenever CPU utilization &lt; 40%</a:t>
            </a:r>
          </a:p>
          <a:p>
            <a:pPr lvl="1"/>
            <a:r>
              <a:rPr lang="en-US" b="1" dirty="0"/>
              <a:t>Issue: </a:t>
            </a:r>
          </a:p>
          <a:p>
            <a:pPr lvl="2"/>
            <a:r>
              <a:rPr lang="en-US" dirty="0"/>
              <a:t>If detection algorithm is invoked arbitrarily, there may be many cycles in the resource graph and so we would not be able to tell which of the many deadlocked processes “caused” the deadlock</a:t>
            </a:r>
            <a:r>
              <a:rPr lang="en-US" dirty="0" smtClean="0"/>
              <a:t>.</a:t>
            </a:r>
            <a:endParaRPr lang="en-US" dirty="0"/>
          </a:p>
        </p:txBody>
      </p:sp>
    </p:spTree>
    <p:extLst>
      <p:ext uri="{BB962C8B-B14F-4D97-AF65-F5344CB8AC3E}">
        <p14:creationId xmlns:p14="http://schemas.microsoft.com/office/powerpoint/2010/main" val="38668471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9831</TotalTime>
  <Words>7784</Words>
  <Application>Microsoft Office PowerPoint</Application>
  <PresentationFormat>On-screen Show (4:3)</PresentationFormat>
  <Paragraphs>1455</Paragraphs>
  <Slides>104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104</vt:i4>
      </vt:variant>
    </vt:vector>
  </HeadingPairs>
  <TitlesOfParts>
    <vt:vector size="116" baseType="lpstr">
      <vt:lpstr>MS PGothic</vt:lpstr>
      <vt:lpstr>Arial</vt:lpstr>
      <vt:lpstr>Calibri</vt:lpstr>
      <vt:lpstr>Helvetica</vt:lpstr>
      <vt:lpstr>Monotype Sorts</vt:lpstr>
      <vt:lpstr>华文仿宋</vt:lpstr>
      <vt:lpstr>Times</vt:lpstr>
      <vt:lpstr>Tw Cen MT</vt:lpstr>
      <vt:lpstr>Verdana</vt:lpstr>
      <vt:lpstr>Wingdings</vt:lpstr>
      <vt:lpstr>Wingdings 2</vt:lpstr>
      <vt:lpstr>Median</vt:lpstr>
      <vt:lpstr>CPU Scheduling and Deadlock</vt:lpstr>
      <vt:lpstr>CH-5 Contents</vt:lpstr>
      <vt:lpstr>Brainstorm Questions</vt:lpstr>
      <vt:lpstr>CH-5 Contents</vt:lpstr>
      <vt:lpstr>Introduction</vt:lpstr>
      <vt:lpstr>PowerPoint Presentation</vt:lpstr>
      <vt:lpstr>PowerPoint Presentation</vt:lpstr>
      <vt:lpstr>CH-5 Contents</vt:lpstr>
      <vt:lpstr>CPU Scheduling Objectives and Criteria</vt:lpstr>
      <vt:lpstr>PowerPoint Presentation</vt:lpstr>
      <vt:lpstr>PowerPoint Presentation</vt:lpstr>
      <vt:lpstr>CH-5 Contents</vt:lpstr>
      <vt:lpstr>Scheduling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CH-5 Contents</vt:lpstr>
      <vt:lpstr>Algorithm Evaluation</vt:lpstr>
      <vt:lpstr>PowerPoint Presentation</vt:lpstr>
      <vt:lpstr>CH-5 Contents</vt:lpstr>
      <vt:lpstr>Deadlocks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CH-5 Contents</vt:lpstr>
      <vt:lpstr>Methods for handling deadlocks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Assignment-3</vt:lpstr>
      <vt:lpstr>PowerPoint Presentation</vt:lpstr>
    </vt:vector>
  </TitlesOfParts>
  <Company>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and Digital systems</dc:title>
  <dc:creator>Andargachew A</dc:creator>
  <cp:keywords>SIS</cp:keywords>
  <cp:lastModifiedBy>Andy</cp:lastModifiedBy>
  <cp:revision>758</cp:revision>
  <dcterms:created xsi:type="dcterms:W3CDTF">2016-11-02T14:42:47Z</dcterms:created>
  <dcterms:modified xsi:type="dcterms:W3CDTF">2024-11-22T03:03:32Z</dcterms:modified>
  <cp:category>COA</cp:category>
</cp:coreProperties>
</file>