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319" r:id="rId2"/>
    <p:sldId id="338" r:id="rId3"/>
    <p:sldId id="583" r:id="rId4"/>
    <p:sldId id="629" r:id="rId5"/>
    <p:sldId id="630" r:id="rId6"/>
    <p:sldId id="657" r:id="rId7"/>
    <p:sldId id="658" r:id="rId8"/>
    <p:sldId id="635" r:id="rId9"/>
    <p:sldId id="636" r:id="rId10"/>
    <p:sldId id="637" r:id="rId11"/>
    <p:sldId id="638" r:id="rId12"/>
    <p:sldId id="639" r:id="rId13"/>
    <p:sldId id="640" r:id="rId14"/>
    <p:sldId id="641" r:id="rId15"/>
    <p:sldId id="642" r:id="rId16"/>
    <p:sldId id="646" r:id="rId17"/>
    <p:sldId id="661" r:id="rId18"/>
    <p:sldId id="662" r:id="rId19"/>
    <p:sldId id="663" r:id="rId20"/>
    <p:sldId id="664" r:id="rId21"/>
    <p:sldId id="647" r:id="rId22"/>
    <p:sldId id="693" r:id="rId23"/>
    <p:sldId id="648" r:id="rId24"/>
    <p:sldId id="650" r:id="rId25"/>
    <p:sldId id="651" r:id="rId26"/>
    <p:sldId id="665" r:id="rId27"/>
    <p:sldId id="652" r:id="rId28"/>
    <p:sldId id="653" r:id="rId29"/>
    <p:sldId id="654" r:id="rId30"/>
    <p:sldId id="655" r:id="rId31"/>
    <p:sldId id="685" r:id="rId32"/>
    <p:sldId id="667" r:id="rId33"/>
    <p:sldId id="668" r:id="rId34"/>
    <p:sldId id="669" r:id="rId35"/>
    <p:sldId id="670" r:id="rId36"/>
    <p:sldId id="683" r:id="rId37"/>
    <p:sldId id="684" r:id="rId38"/>
    <p:sldId id="671" r:id="rId39"/>
    <p:sldId id="687" r:id="rId40"/>
    <p:sldId id="672" r:id="rId41"/>
    <p:sldId id="688" r:id="rId42"/>
    <p:sldId id="674" r:id="rId43"/>
    <p:sldId id="675" r:id="rId44"/>
    <p:sldId id="692" r:id="rId45"/>
    <p:sldId id="676" r:id="rId46"/>
    <p:sldId id="677" r:id="rId47"/>
    <p:sldId id="678" r:id="rId48"/>
    <p:sldId id="679" r:id="rId49"/>
    <p:sldId id="680" r:id="rId50"/>
    <p:sldId id="681" r:id="rId51"/>
    <p:sldId id="682" r:id="rId52"/>
    <p:sldId id="365" r:id="rId53"/>
    <p:sldId id="627" r:id="rId54"/>
    <p:sldId id="38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6C8381FE-EF69-415E-BCF3-6FA2BB842F74}">
          <p14:sldIdLst>
            <p14:sldId id="319"/>
            <p14:sldId id="338"/>
          </p14:sldIdLst>
        </p14:section>
        <p14:section name="Brainstorm Questions" id="{52458260-F70E-4BED-8369-C2745103AC6E}">
          <p14:sldIdLst>
            <p14:sldId id="583"/>
          </p14:sldIdLst>
        </p14:section>
        <p14:section name="Introduction" id="{BCC08336-0652-47CE-A696-BA826EC5A962}">
          <p14:sldIdLst>
            <p14:sldId id="629"/>
            <p14:sldId id="630"/>
          </p14:sldIdLst>
        </p14:section>
        <p14:section name="Memory hierarchy and Mass Storage Structure" id="{1016BF46-02B6-4725-B9B4-17B6C9C403E3}">
          <p14:sldIdLst>
            <p14:sldId id="657"/>
            <p14:sldId id="658"/>
          </p14:sldIdLst>
        </p14:section>
        <p14:section name="Key Aspects of Memory Management" id="{7C48DFAA-279E-4573-8D84-BD89AF3CFE38}">
          <p14:sldIdLst>
            <p14:sldId id="635"/>
            <p14:sldId id="636"/>
            <p14:sldId id="637"/>
            <p14:sldId id="638"/>
            <p14:sldId id="639"/>
          </p14:sldIdLst>
        </p14:section>
        <p14:section name="Contiguous memory allocation" id="{E5041C65-5381-4922-8993-F84355A95938}">
          <p14:sldIdLst>
            <p14:sldId id="640"/>
            <p14:sldId id="641"/>
            <p14:sldId id="642"/>
            <p14:sldId id="646"/>
            <p14:sldId id="661"/>
            <p14:sldId id="662"/>
            <p14:sldId id="663"/>
            <p14:sldId id="664"/>
            <p14:sldId id="647"/>
            <p14:sldId id="693"/>
            <p14:sldId id="648"/>
            <p14:sldId id="650"/>
            <p14:sldId id="651"/>
            <p14:sldId id="665"/>
          </p14:sldIdLst>
        </p14:section>
        <p14:section name="Paging and segmentation" id="{87E37787-35C7-4F6D-ABD1-D8B8D3CCA105}">
          <p14:sldIdLst>
            <p14:sldId id="652"/>
            <p14:sldId id="653"/>
            <p14:sldId id="654"/>
            <p14:sldId id="655"/>
            <p14:sldId id="685"/>
            <p14:sldId id="667"/>
            <p14:sldId id="668"/>
            <p14:sldId id="669"/>
            <p14:sldId id="670"/>
            <p14:sldId id="683"/>
            <p14:sldId id="684"/>
            <p14:sldId id="671"/>
            <p14:sldId id="687"/>
          </p14:sldIdLst>
        </p14:section>
        <p14:section name="Virtual memory and demand paging" id="{ED57A523-330B-4C13-A6AA-01DF3B727B6E}">
          <p14:sldIdLst>
            <p14:sldId id="672"/>
            <p14:sldId id="688"/>
            <p14:sldId id="674"/>
            <p14:sldId id="675"/>
            <p14:sldId id="692"/>
            <p14:sldId id="676"/>
          </p14:sldIdLst>
        </p14:section>
        <p14:section name="Page replacement algorithms" id="{816FB3E8-D8C0-4D0A-9BB4-D55E61A66545}">
          <p14:sldIdLst>
            <p14:sldId id="677"/>
            <p14:sldId id="678"/>
            <p14:sldId id="679"/>
            <p14:sldId id="680"/>
          </p14:sldIdLst>
        </p14:section>
        <p14:section name="Thrashing and its prevention" id="{7D026C5C-FEBB-4D6A-AF92-907723409FB1}">
          <p14:sldIdLst>
            <p14:sldId id="681"/>
            <p14:sldId id="682"/>
          </p14:sldIdLst>
        </p14:section>
        <p14:section name="Question?" id="{A7DCB4B6-A20D-4C11-B589-0726B1BB45E8}">
          <p14:sldIdLst>
            <p14:sldId id="365"/>
          </p14:sldIdLst>
        </p14:section>
        <p14:section name="Assignment-4" id="{6B3AA1FF-6BAD-4AAB-85F7-2817BD77027C}">
          <p14:sldIdLst>
            <p14:sldId id="627"/>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52"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smtClean="0"/>
            <a:t>First-fit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accent6">
            <a:lumMod val="20000"/>
            <a:lumOff val="80000"/>
          </a:schemeClr>
        </a:solidFill>
      </dgm:spPr>
      <dgm:t>
        <a:bodyPr/>
        <a:lstStyle/>
        <a:p>
          <a:r>
            <a:rPr lang="en-US" dirty="0" smtClean="0"/>
            <a:t>Begins to scan memory </a:t>
          </a:r>
          <a:r>
            <a:rPr lang="en-US" b="1" dirty="0" smtClean="0"/>
            <a:t>from the beginning </a:t>
          </a:r>
          <a:r>
            <a:rPr lang="en-US" dirty="0" smtClean="0"/>
            <a:t>and </a:t>
          </a:r>
          <a:r>
            <a:rPr lang="en-US" b="1" dirty="0" smtClean="0"/>
            <a:t>chooses the first </a:t>
          </a:r>
          <a:r>
            <a:rPr lang="en-US" dirty="0" smtClean="0"/>
            <a:t>available block that is large </a:t>
          </a:r>
          <a:r>
            <a:rPr lang="en-US" smtClean="0"/>
            <a:t>enough </a:t>
          </a:r>
          <a:endParaRPr lang="en-US" b="1" dirty="0" smtClean="0"/>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2">
            <a:lumMod val="90000"/>
          </a:schemeClr>
        </a:solidFill>
      </dgm:spPr>
      <dgm:t>
        <a:bodyPr/>
        <a:lstStyle/>
        <a:p>
          <a:r>
            <a:rPr lang="en-US" dirty="0" smtClean="0"/>
            <a:t>Begins to scan memory from the location of the </a:t>
          </a:r>
          <a:r>
            <a:rPr lang="en-US" b="1" dirty="0" smtClean="0"/>
            <a:t>last placemen</a:t>
          </a:r>
          <a:r>
            <a:rPr lang="en-US" dirty="0" smtClean="0"/>
            <a:t>t and </a:t>
          </a:r>
          <a:r>
            <a:rPr lang="en-US" b="1" dirty="0" smtClean="0"/>
            <a:t>chooses the next </a:t>
          </a:r>
          <a:r>
            <a:rPr lang="en-US" dirty="0" smtClean="0"/>
            <a:t>available block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D996226E-249D-463E-85BB-EA73E88DE87A}">
      <dgm:prSet/>
      <dgm:spPr>
        <a:solidFill>
          <a:schemeClr val="accent1">
            <a:lumMod val="75000"/>
          </a:schemeClr>
        </a:solidFill>
      </dgm:spPr>
      <dgm:t>
        <a:bodyPr/>
        <a:lstStyle/>
        <a:p>
          <a:r>
            <a:rPr lang="en-US" b="1" dirty="0" smtClean="0"/>
            <a:t>Worst Fit</a:t>
          </a:r>
          <a:endParaRPr lang="en-US" b="1" dirty="0"/>
        </a:p>
      </dgm:t>
    </dgm:pt>
    <dgm:pt modelId="{84A2152C-79F8-4DD2-AA8F-6CFC8885DCC7}" type="parTrans" cxnId="{1BFB8063-5D41-42F5-9955-95BA735492A4}">
      <dgm:prSet/>
      <dgm:spPr/>
      <dgm:t>
        <a:bodyPr/>
        <a:lstStyle/>
        <a:p>
          <a:endParaRPr lang="en-US"/>
        </a:p>
      </dgm:t>
    </dgm:pt>
    <dgm:pt modelId="{5F7F599D-1167-4D32-A737-411C7C655B9B}" type="sibTrans" cxnId="{1BFB8063-5D41-42F5-9955-95BA735492A4}">
      <dgm:prSet/>
      <dgm:spPr/>
      <dgm:t>
        <a:bodyPr/>
        <a:lstStyle/>
        <a:p>
          <a:endParaRPr lang="en-US"/>
        </a:p>
      </dgm:t>
    </dgm:pt>
    <dgm:pt modelId="{02757F37-6458-4E05-9378-310C872DD5C9}">
      <dgm:prSet/>
      <dgm:spPr>
        <a:solidFill>
          <a:schemeClr val="bg2">
            <a:lumMod val="75000"/>
          </a:schemeClr>
        </a:solidFill>
      </dgm:spPr>
      <dgm:t>
        <a:bodyPr/>
        <a:lstStyle/>
        <a:p>
          <a:r>
            <a:rPr lang="en-US" b="1" dirty="0" smtClean="0"/>
            <a:t>Allocate the largest free </a:t>
          </a:r>
          <a:r>
            <a:rPr lang="en-US" dirty="0" smtClean="0"/>
            <a:t>block to the process</a:t>
          </a:r>
          <a:endParaRPr lang="en-US" dirty="0"/>
        </a:p>
      </dgm:t>
    </dgm:pt>
    <dgm:pt modelId="{6E701048-470A-4DB2-90DE-EA455C118106}" type="parTrans" cxnId="{E33BE246-6C92-40E5-92CC-9C3E6B49CDDB}">
      <dgm:prSet/>
      <dgm:spPr/>
      <dgm:t>
        <a:bodyPr/>
        <a:lstStyle/>
        <a:p>
          <a:endParaRPr lang="en-US"/>
        </a:p>
      </dgm:t>
    </dgm:pt>
    <dgm:pt modelId="{6257BEF2-9769-4313-961C-3419DD9E7760}" type="sibTrans" cxnId="{E33BE246-6C92-40E5-92CC-9C3E6B49CDDB}">
      <dgm:prSet/>
      <dgm:spPr/>
      <dgm:t>
        <a:bodyPr/>
        <a:lstStyle/>
        <a:p>
          <a:endParaRPr lang="en-US"/>
        </a:p>
      </dgm:t>
    </dgm:pt>
    <dgm:pt modelId="{C26F2FBB-1E8A-4344-B2A8-EC785200086F}">
      <dgm:prSet/>
      <dgm:spPr>
        <a:solidFill>
          <a:schemeClr val="accent6">
            <a:lumMod val="20000"/>
            <a:lumOff val="80000"/>
          </a:schemeClr>
        </a:solidFill>
      </dgm:spPr>
      <dgm:t>
        <a:bodyPr/>
        <a:lstStyle/>
        <a:p>
          <a:r>
            <a:rPr lang="en-US" dirty="0" smtClean="0"/>
            <a:t>Chooses the block that is </a:t>
          </a:r>
          <a:r>
            <a:rPr lang="en-US" b="1" dirty="0" smtClean="0"/>
            <a:t>closest in size to the request</a:t>
          </a:r>
          <a:endParaRPr lang="en-US" dirty="0" smtClean="0"/>
        </a:p>
      </dgm:t>
    </dgm:pt>
    <dgm:pt modelId="{692C2F84-E4F6-4068-BDC5-CD5C050DD466}" type="parTrans" cxnId="{FAFAED11-83A2-4AE8-B788-3E5FAE4DABDB}">
      <dgm:prSet/>
      <dgm:spPr/>
      <dgm:t>
        <a:bodyPr/>
        <a:lstStyle/>
        <a:p>
          <a:endParaRPr lang="en-US"/>
        </a:p>
      </dgm:t>
    </dgm:pt>
    <dgm:pt modelId="{84D6AB02-7B37-4C7F-B39C-CD4940CFDD01}" type="sibTrans" cxnId="{FAFAED11-83A2-4AE8-B788-3E5FAE4DABDB}">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smtClean="0"/>
            <a:t>Best-fit</a:t>
          </a:r>
        </a:p>
      </dgm:t>
    </dgm:pt>
    <dgm:pt modelId="{3DE89FF0-3342-C74B-BA12-A92C830754F3}" type="sibTrans" cxnId="{2B5EC8A2-166E-D247-8591-8D5C2C718D5A}">
      <dgm:prSet/>
      <dgm:spPr/>
      <dgm:t>
        <a:bodyPr/>
        <a:lstStyle/>
        <a:p>
          <a:endParaRPr lang="en-US"/>
        </a:p>
      </dgm:t>
    </dgm:pt>
    <dgm:pt modelId="{6654E155-8899-0846-9A7A-E07F2DF62F08}" type="parTrans" cxnId="{2B5EC8A2-166E-D247-8591-8D5C2C718D5A}">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4">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4">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4">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4">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4">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4">
        <dgm:presLayoutVars>
          <dgm:bulletEnabled val="1"/>
        </dgm:presLayoutVars>
      </dgm:prSet>
      <dgm:spPr/>
      <dgm:t>
        <a:bodyPr/>
        <a:lstStyle/>
        <a:p>
          <a:endParaRPr lang="en-US"/>
        </a:p>
      </dgm:t>
    </dgm:pt>
    <dgm:pt modelId="{3E95031E-1EC1-4DB2-9E97-9EC1452F910D}" type="pres">
      <dgm:prSet presAssocID="{DEE5CC9A-6ED0-744B-852F-450F8A409ACD}" presName="space" presStyleCnt="0"/>
      <dgm:spPr/>
    </dgm:pt>
    <dgm:pt modelId="{A88130A3-9792-42C5-A1EF-278440C893BB}" type="pres">
      <dgm:prSet presAssocID="{D996226E-249D-463E-85BB-EA73E88DE87A}" presName="composite" presStyleCnt="0"/>
      <dgm:spPr/>
    </dgm:pt>
    <dgm:pt modelId="{490E47AA-4CD9-4080-81B1-AE56C253E37B}" type="pres">
      <dgm:prSet presAssocID="{D996226E-249D-463E-85BB-EA73E88DE87A}" presName="parTx" presStyleLbl="alignNode1" presStyleIdx="3" presStyleCnt="4">
        <dgm:presLayoutVars>
          <dgm:chMax val="0"/>
          <dgm:chPref val="0"/>
          <dgm:bulletEnabled val="1"/>
        </dgm:presLayoutVars>
      </dgm:prSet>
      <dgm:spPr/>
      <dgm:t>
        <a:bodyPr/>
        <a:lstStyle/>
        <a:p>
          <a:endParaRPr lang="en-US"/>
        </a:p>
      </dgm:t>
    </dgm:pt>
    <dgm:pt modelId="{F3EE2B56-AB1B-429A-9E4C-5E142BF99473}" type="pres">
      <dgm:prSet presAssocID="{D996226E-249D-463E-85BB-EA73E88DE87A}" presName="desTx" presStyleLbl="alignAccFollowNode1" presStyleIdx="3" presStyleCnt="4">
        <dgm:presLayoutVars>
          <dgm:bulletEnabled val="1"/>
        </dgm:presLayoutVars>
      </dgm:prSet>
      <dgm:spPr/>
      <dgm:t>
        <a:bodyPr/>
        <a:lstStyle/>
        <a:p>
          <a:endParaRPr lang="en-US"/>
        </a:p>
      </dgm:t>
    </dgm:pt>
  </dgm:ptLst>
  <dgm:cxnLst>
    <dgm:cxn modelId="{52C6E4C0-ED70-427B-997E-03924F58FCA3}" type="presOf" srcId="{DC1194C7-6483-D74A-B3EE-E7C2B2CD1382}" destId="{E17189DE-CD6F-C941-875A-D5F01CE45548}" srcOrd="0" destOrd="0" presId="urn:microsoft.com/office/officeart/2005/8/layout/hList1"/>
    <dgm:cxn modelId="{F38E2BAF-6AFB-44CA-BD2C-57ACCC828B6A}" type="presOf" srcId="{67F380B8-4A46-A940-A35E-A8E090324DD2}" destId="{3AEB0A5F-B44A-0440-8E3D-4AA0FF30DE58}" srcOrd="0" destOrd="0" presId="urn:microsoft.com/office/officeart/2005/8/layout/hList1"/>
    <dgm:cxn modelId="{E7DAB58A-1C69-DA4B-B3B1-255CC6148713}" srcId="{46AD3565-A1BA-784F-AD34-7E4BF4E37363}" destId="{4F95C141-C594-A941-B7CC-A6387EF3D1A9}" srcOrd="0" destOrd="0" parTransId="{3939E570-EBCF-DD48-9709-D33AA4E5685A}" sibTransId="{830D0157-0623-004B-8B71-8237449FE54B}"/>
    <dgm:cxn modelId="{682169B8-AFB1-4B7A-9DFE-BBC317C497BE}" type="presOf" srcId="{D996226E-249D-463E-85BB-EA73E88DE87A}" destId="{490E47AA-4CD9-4080-81B1-AE56C253E37B}" srcOrd="0" destOrd="0" presId="urn:microsoft.com/office/officeart/2005/8/layout/hList1"/>
    <dgm:cxn modelId="{FAFAED11-83A2-4AE8-B788-3E5FAE4DABDB}" srcId="{DB9EFF8C-196F-5247-B65F-3BF933E46C11}" destId="{C26F2FBB-1E8A-4344-B2A8-EC785200086F}" srcOrd="0" destOrd="0" parTransId="{692C2F84-E4F6-4068-BDC5-CD5C050DD466}" sibTransId="{84D6AB02-7B37-4C7F-B39C-CD4940CFDD01}"/>
    <dgm:cxn modelId="{2B5EC8A2-166E-D247-8591-8D5C2C718D5A}" srcId="{DC1194C7-6483-D74A-B3EE-E7C2B2CD1382}" destId="{DB9EFF8C-196F-5247-B65F-3BF933E46C11}" srcOrd="1" destOrd="0" parTransId="{6654E155-8899-0846-9A7A-E07F2DF62F08}" sibTransId="{3DE89FF0-3342-C74B-BA12-A92C830754F3}"/>
    <dgm:cxn modelId="{7F06866E-8471-9A48-BE1B-D1139AE27F24}" srcId="{DC1194C7-6483-D74A-B3EE-E7C2B2CD1382}" destId="{67F380B8-4A46-A940-A35E-A8E090324DD2}" srcOrd="0" destOrd="0" parTransId="{DCDEEE8D-7E75-5443-B673-0CE1E4FDA5E4}" sibTransId="{B5CF5095-BF26-D648-B0A9-81F01ABABF07}"/>
    <dgm:cxn modelId="{F25C1679-0DE1-6242-A25A-396C202B5060}" srcId="{DC1194C7-6483-D74A-B3EE-E7C2B2CD1382}" destId="{46AD3565-A1BA-784F-AD34-7E4BF4E37363}" srcOrd="2" destOrd="0" parTransId="{AF95370A-D1BB-744D-ABB3-5CAAA82ECE28}" sibTransId="{DEE5CC9A-6ED0-744B-852F-450F8A409ACD}"/>
    <dgm:cxn modelId="{E33BE246-6C92-40E5-92CC-9C3E6B49CDDB}" srcId="{D996226E-249D-463E-85BB-EA73E88DE87A}" destId="{02757F37-6458-4E05-9378-310C872DD5C9}" srcOrd="0" destOrd="0" parTransId="{6E701048-470A-4DB2-90DE-EA455C118106}" sibTransId="{6257BEF2-9769-4313-961C-3419DD9E7760}"/>
    <dgm:cxn modelId="{4C725DE3-3289-8946-9390-0B065E2AD422}" srcId="{67F380B8-4A46-A940-A35E-A8E090324DD2}" destId="{58147522-5139-114D-8051-5D74E57ED8DC}" srcOrd="0" destOrd="0" parTransId="{DDA5EE8E-C3C3-5A47-B7EC-E385293B5E08}" sibTransId="{6E9268CF-ED15-324D-8D31-B6967B1F94C4}"/>
    <dgm:cxn modelId="{0FC247ED-BB10-4D2C-B96B-80E855C74065}" type="presOf" srcId="{DB9EFF8C-196F-5247-B65F-3BF933E46C11}" destId="{861E1F7D-27A7-E044-A6C8-58B87E7DADD2}" srcOrd="0" destOrd="0" presId="urn:microsoft.com/office/officeart/2005/8/layout/hList1"/>
    <dgm:cxn modelId="{A86B6644-5F68-4D3E-9F05-7BCF791D0B38}" type="presOf" srcId="{58147522-5139-114D-8051-5D74E57ED8DC}" destId="{4D33AD13-58A2-6C4C-8ED2-4EC037E1447F}" srcOrd="0" destOrd="0" presId="urn:microsoft.com/office/officeart/2005/8/layout/hList1"/>
    <dgm:cxn modelId="{0EF1F3AE-DF35-4967-AB2E-9B9C366EB5C7}" type="presOf" srcId="{4F95C141-C594-A941-B7CC-A6387EF3D1A9}" destId="{F02FE02C-078E-2342-80A7-769674C16284}" srcOrd="0" destOrd="0" presId="urn:microsoft.com/office/officeart/2005/8/layout/hList1"/>
    <dgm:cxn modelId="{F75436B6-7953-4869-9705-90D43D1C96AC}" type="presOf" srcId="{C26F2FBB-1E8A-4344-B2A8-EC785200086F}" destId="{5A54EFAA-A113-0C47-AF78-4821543B24FF}" srcOrd="0" destOrd="0" presId="urn:microsoft.com/office/officeart/2005/8/layout/hList1"/>
    <dgm:cxn modelId="{CD55F5B6-8520-4757-8C05-829CB5A27059}" type="presOf" srcId="{02757F37-6458-4E05-9378-310C872DD5C9}" destId="{F3EE2B56-AB1B-429A-9E4C-5E142BF99473}" srcOrd="0" destOrd="0" presId="urn:microsoft.com/office/officeart/2005/8/layout/hList1"/>
    <dgm:cxn modelId="{1BFB8063-5D41-42F5-9955-95BA735492A4}" srcId="{DC1194C7-6483-D74A-B3EE-E7C2B2CD1382}" destId="{D996226E-249D-463E-85BB-EA73E88DE87A}" srcOrd="3" destOrd="0" parTransId="{84A2152C-79F8-4DD2-AA8F-6CFC8885DCC7}" sibTransId="{5F7F599D-1167-4D32-A737-411C7C655B9B}"/>
    <dgm:cxn modelId="{74E97387-7CA8-41E9-B96E-BB390CCB79C4}" type="presOf" srcId="{46AD3565-A1BA-784F-AD34-7E4BF4E37363}" destId="{265FA6A5-EDA7-7A42-B476-3F18F161237D}" srcOrd="0" destOrd="0" presId="urn:microsoft.com/office/officeart/2005/8/layout/hList1"/>
    <dgm:cxn modelId="{BD4A05F1-A41D-4371-851D-09DF33F95359}" type="presParOf" srcId="{E17189DE-CD6F-C941-875A-D5F01CE45548}" destId="{DBB53FED-FC7A-3F4D-A7F1-B2865894ECDB}" srcOrd="0" destOrd="0" presId="urn:microsoft.com/office/officeart/2005/8/layout/hList1"/>
    <dgm:cxn modelId="{3FC19A55-D7C7-47B8-AF01-13E8CE6EC865}" type="presParOf" srcId="{DBB53FED-FC7A-3F4D-A7F1-B2865894ECDB}" destId="{3AEB0A5F-B44A-0440-8E3D-4AA0FF30DE58}" srcOrd="0" destOrd="0" presId="urn:microsoft.com/office/officeart/2005/8/layout/hList1"/>
    <dgm:cxn modelId="{0C1AFB66-2E83-456C-B793-3745880A755B}" type="presParOf" srcId="{DBB53FED-FC7A-3F4D-A7F1-B2865894ECDB}" destId="{4D33AD13-58A2-6C4C-8ED2-4EC037E1447F}" srcOrd="1" destOrd="0" presId="urn:microsoft.com/office/officeart/2005/8/layout/hList1"/>
    <dgm:cxn modelId="{2C86FFEC-E513-4A5A-B63F-A2EA0659E2B4}" type="presParOf" srcId="{E17189DE-CD6F-C941-875A-D5F01CE45548}" destId="{8B18329D-C6F2-754C-9B93-889659D94782}" srcOrd="1" destOrd="0" presId="urn:microsoft.com/office/officeart/2005/8/layout/hList1"/>
    <dgm:cxn modelId="{1C14D896-6EFB-449A-B218-7E4FE77CB767}" type="presParOf" srcId="{E17189DE-CD6F-C941-875A-D5F01CE45548}" destId="{5C587A37-99A1-3E4A-8958-78E1CF8479BF}" srcOrd="2" destOrd="0" presId="urn:microsoft.com/office/officeart/2005/8/layout/hList1"/>
    <dgm:cxn modelId="{30EA5910-6DB9-4EA7-B2FD-2107F84CCC72}" type="presParOf" srcId="{5C587A37-99A1-3E4A-8958-78E1CF8479BF}" destId="{861E1F7D-27A7-E044-A6C8-58B87E7DADD2}" srcOrd="0" destOrd="0" presId="urn:microsoft.com/office/officeart/2005/8/layout/hList1"/>
    <dgm:cxn modelId="{F0141B57-3612-49B8-96DA-F414DF9397DB}" type="presParOf" srcId="{5C587A37-99A1-3E4A-8958-78E1CF8479BF}" destId="{5A54EFAA-A113-0C47-AF78-4821543B24FF}" srcOrd="1" destOrd="0" presId="urn:microsoft.com/office/officeart/2005/8/layout/hList1"/>
    <dgm:cxn modelId="{F6C640DC-5790-40BB-963B-A09944FD973D}" type="presParOf" srcId="{E17189DE-CD6F-C941-875A-D5F01CE45548}" destId="{D7662487-F169-6C49-B3F0-3B0DECD25D92}" srcOrd="3" destOrd="0" presId="urn:microsoft.com/office/officeart/2005/8/layout/hList1"/>
    <dgm:cxn modelId="{E8983AD6-9217-471D-AD16-A22BDCA09CC2}" type="presParOf" srcId="{E17189DE-CD6F-C941-875A-D5F01CE45548}" destId="{5730B196-C788-0C42-BCEB-B904B2C0FC4E}" srcOrd="4" destOrd="0" presId="urn:microsoft.com/office/officeart/2005/8/layout/hList1"/>
    <dgm:cxn modelId="{DF0FE446-C397-4081-9B9E-B8EA0563E416}" type="presParOf" srcId="{5730B196-C788-0C42-BCEB-B904B2C0FC4E}" destId="{265FA6A5-EDA7-7A42-B476-3F18F161237D}" srcOrd="0" destOrd="0" presId="urn:microsoft.com/office/officeart/2005/8/layout/hList1"/>
    <dgm:cxn modelId="{4C9938FD-ED80-47A8-94A9-9AC6F714F31D}" type="presParOf" srcId="{5730B196-C788-0C42-BCEB-B904B2C0FC4E}" destId="{F02FE02C-078E-2342-80A7-769674C16284}" srcOrd="1" destOrd="0" presId="urn:microsoft.com/office/officeart/2005/8/layout/hList1"/>
    <dgm:cxn modelId="{8ABFB7B0-EFD3-48E7-8E78-886C7073F219}" type="presParOf" srcId="{E17189DE-CD6F-C941-875A-D5F01CE45548}" destId="{3E95031E-1EC1-4DB2-9E97-9EC1452F910D}" srcOrd="5" destOrd="0" presId="urn:microsoft.com/office/officeart/2005/8/layout/hList1"/>
    <dgm:cxn modelId="{973B776C-EBA9-4629-89A5-D03B40C5F767}" type="presParOf" srcId="{E17189DE-CD6F-C941-875A-D5F01CE45548}" destId="{A88130A3-9792-42C5-A1EF-278440C893BB}" srcOrd="6" destOrd="0" presId="urn:microsoft.com/office/officeart/2005/8/layout/hList1"/>
    <dgm:cxn modelId="{4338635B-029F-4DBA-BACF-2AAA11BC7684}" type="presParOf" srcId="{A88130A3-9792-42C5-A1EF-278440C893BB}" destId="{490E47AA-4CD9-4080-81B1-AE56C253E37B}" srcOrd="0" destOrd="0" presId="urn:microsoft.com/office/officeart/2005/8/layout/hList1"/>
    <dgm:cxn modelId="{CAF47D19-0D4C-464B-B37E-8524B5A938C8}" type="presParOf" srcId="{A88130A3-9792-42C5-A1EF-278440C893BB}" destId="{F3EE2B56-AB1B-429A-9E4C-5E142BF994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979" y="164573"/>
          <a:ext cx="1791592" cy="460800"/>
        </a:xfrm>
        <a:prstGeom prst="rect">
          <a:avLst/>
        </a:prstGeom>
        <a:solidFill>
          <a:schemeClr val="accent6">
            <a:lumMod val="50000"/>
          </a:schemeClr>
        </a:solidFill>
        <a:ln w="10000" cap="flat" cmpd="sng" algn="ctr">
          <a:solidFill>
            <a:schemeClr val="accent6">
              <a:lumMod val="7500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dirty="0" smtClean="0"/>
            <a:t>First-fit</a:t>
          </a:r>
          <a:endParaRPr lang="en-US" sz="1600" kern="1200" dirty="0"/>
        </a:p>
      </dsp:txBody>
      <dsp:txXfrm>
        <a:off x="2979" y="164573"/>
        <a:ext cx="1791592" cy="460800"/>
      </dsp:txXfrm>
    </dsp:sp>
    <dsp:sp modelId="{4D33AD13-58A2-6C4C-8ED2-4EC037E1447F}">
      <dsp:nvSpPr>
        <dsp:cNvPr id="0" name=""/>
        <dsp:cNvSpPr/>
      </dsp:nvSpPr>
      <dsp:spPr>
        <a:xfrm>
          <a:off x="2979" y="625373"/>
          <a:ext cx="1791592" cy="1828170"/>
        </a:xfrm>
        <a:prstGeom prst="rect">
          <a:avLst/>
        </a:prstGeom>
        <a:solidFill>
          <a:schemeClr val="accent6">
            <a:lumMod val="20000"/>
            <a:lumOff val="8000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Begins to scan memory </a:t>
          </a:r>
          <a:r>
            <a:rPr lang="en-US" sz="1600" b="1" kern="1200" dirty="0" smtClean="0"/>
            <a:t>from the beginning </a:t>
          </a:r>
          <a:r>
            <a:rPr lang="en-US" sz="1600" kern="1200" dirty="0" smtClean="0"/>
            <a:t>and </a:t>
          </a:r>
          <a:r>
            <a:rPr lang="en-US" sz="1600" b="1" kern="1200" dirty="0" smtClean="0"/>
            <a:t>chooses the first </a:t>
          </a:r>
          <a:r>
            <a:rPr lang="en-US" sz="1600" kern="1200" dirty="0" smtClean="0"/>
            <a:t>available block that is large </a:t>
          </a:r>
          <a:r>
            <a:rPr lang="en-US" sz="1600" kern="1200" smtClean="0"/>
            <a:t>enough </a:t>
          </a:r>
          <a:endParaRPr lang="en-US" sz="1600" b="1" kern="1200" dirty="0" smtClean="0"/>
        </a:p>
      </dsp:txBody>
      <dsp:txXfrm>
        <a:off x="2979" y="625373"/>
        <a:ext cx="1791592" cy="1828170"/>
      </dsp:txXfrm>
    </dsp:sp>
    <dsp:sp modelId="{861E1F7D-27A7-E044-A6C8-58B87E7DADD2}">
      <dsp:nvSpPr>
        <dsp:cNvPr id="0" name=""/>
        <dsp:cNvSpPr/>
      </dsp:nvSpPr>
      <dsp:spPr>
        <a:xfrm>
          <a:off x="2045395" y="164573"/>
          <a:ext cx="1791592" cy="460800"/>
        </a:xfrm>
        <a:prstGeom prst="rect">
          <a:avLst/>
        </a:prstGeom>
        <a:solidFill>
          <a:schemeClr val="accent4">
            <a:lumMod val="50000"/>
          </a:schemeClr>
        </a:solidFill>
        <a:ln w="10000" cap="flat" cmpd="sng" algn="ctr">
          <a:solidFill>
            <a:schemeClr val="accent4">
              <a:lumMod val="5000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dirty="0" smtClean="0"/>
            <a:t>Best-fit</a:t>
          </a:r>
        </a:p>
      </dsp:txBody>
      <dsp:txXfrm>
        <a:off x="2045395" y="164573"/>
        <a:ext cx="1791592" cy="460800"/>
      </dsp:txXfrm>
    </dsp:sp>
    <dsp:sp modelId="{5A54EFAA-A113-0C47-AF78-4821543B24FF}">
      <dsp:nvSpPr>
        <dsp:cNvPr id="0" name=""/>
        <dsp:cNvSpPr/>
      </dsp:nvSpPr>
      <dsp:spPr>
        <a:xfrm>
          <a:off x="2045395" y="625373"/>
          <a:ext cx="1791592" cy="1828170"/>
        </a:xfrm>
        <a:prstGeom prst="rect">
          <a:avLst/>
        </a:prstGeom>
        <a:solidFill>
          <a:schemeClr val="accent6">
            <a:lumMod val="20000"/>
            <a:lumOff val="8000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Chooses the block that is </a:t>
          </a:r>
          <a:r>
            <a:rPr lang="en-US" sz="1600" b="1" kern="1200" dirty="0" smtClean="0"/>
            <a:t>closest in size to the request</a:t>
          </a:r>
          <a:endParaRPr lang="en-US" sz="1600" kern="1200" dirty="0" smtClean="0"/>
        </a:p>
      </dsp:txBody>
      <dsp:txXfrm>
        <a:off x="2045395" y="625373"/>
        <a:ext cx="1791592" cy="1828170"/>
      </dsp:txXfrm>
    </dsp:sp>
    <dsp:sp modelId="{265FA6A5-EDA7-7A42-B476-3F18F161237D}">
      <dsp:nvSpPr>
        <dsp:cNvPr id="0" name=""/>
        <dsp:cNvSpPr/>
      </dsp:nvSpPr>
      <dsp:spPr>
        <a:xfrm>
          <a:off x="4087811" y="164573"/>
          <a:ext cx="1791592" cy="460800"/>
        </a:xfrm>
        <a:prstGeom prst="rect">
          <a:avLst/>
        </a:prstGeom>
        <a:solidFill>
          <a:schemeClr val="accent2">
            <a:lumMod val="50000"/>
          </a:schemeClr>
        </a:solidFill>
        <a:ln w="10000" cap="flat" cmpd="sng" algn="ctr">
          <a:solidFill>
            <a:schemeClr val="accent2">
              <a:lumMod val="5000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dirty="0" smtClean="0"/>
            <a:t>Next-fit</a:t>
          </a:r>
        </a:p>
      </dsp:txBody>
      <dsp:txXfrm>
        <a:off x="4087811" y="164573"/>
        <a:ext cx="1791592" cy="460800"/>
      </dsp:txXfrm>
    </dsp:sp>
    <dsp:sp modelId="{F02FE02C-078E-2342-80A7-769674C16284}">
      <dsp:nvSpPr>
        <dsp:cNvPr id="0" name=""/>
        <dsp:cNvSpPr/>
      </dsp:nvSpPr>
      <dsp:spPr>
        <a:xfrm>
          <a:off x="4087811" y="625373"/>
          <a:ext cx="1791592" cy="1828170"/>
        </a:xfrm>
        <a:prstGeom prst="rect">
          <a:avLst/>
        </a:prstGeom>
        <a:solidFill>
          <a:schemeClr val="bg2">
            <a:lumMod val="9000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Begins to scan memory from the location of the </a:t>
          </a:r>
          <a:r>
            <a:rPr lang="en-US" sz="1600" b="1" kern="1200" dirty="0" smtClean="0"/>
            <a:t>last placemen</a:t>
          </a:r>
          <a:r>
            <a:rPr lang="en-US" sz="1600" kern="1200" dirty="0" smtClean="0"/>
            <a:t>t and </a:t>
          </a:r>
          <a:r>
            <a:rPr lang="en-US" sz="1600" b="1" kern="1200" dirty="0" smtClean="0"/>
            <a:t>chooses the next </a:t>
          </a:r>
          <a:r>
            <a:rPr lang="en-US" sz="1600" kern="1200" dirty="0" smtClean="0"/>
            <a:t>available block that is large enough</a:t>
          </a:r>
          <a:endParaRPr lang="en-US" sz="1600" kern="1200" dirty="0"/>
        </a:p>
      </dsp:txBody>
      <dsp:txXfrm>
        <a:off x="4087811" y="625373"/>
        <a:ext cx="1791592" cy="1828170"/>
      </dsp:txXfrm>
    </dsp:sp>
    <dsp:sp modelId="{490E47AA-4CD9-4080-81B1-AE56C253E37B}">
      <dsp:nvSpPr>
        <dsp:cNvPr id="0" name=""/>
        <dsp:cNvSpPr/>
      </dsp:nvSpPr>
      <dsp:spPr>
        <a:xfrm>
          <a:off x="6130227" y="164573"/>
          <a:ext cx="1791592" cy="460800"/>
        </a:xfrm>
        <a:prstGeom prst="rect">
          <a:avLst/>
        </a:prstGeom>
        <a:solidFill>
          <a:schemeClr val="accent1">
            <a:lumMod val="7500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b="1" kern="1200" dirty="0" smtClean="0"/>
            <a:t>Worst Fit</a:t>
          </a:r>
          <a:endParaRPr lang="en-US" sz="1600" b="1" kern="1200" dirty="0"/>
        </a:p>
      </dsp:txBody>
      <dsp:txXfrm>
        <a:off x="6130227" y="164573"/>
        <a:ext cx="1791592" cy="460800"/>
      </dsp:txXfrm>
    </dsp:sp>
    <dsp:sp modelId="{F3EE2B56-AB1B-429A-9E4C-5E142BF99473}">
      <dsp:nvSpPr>
        <dsp:cNvPr id="0" name=""/>
        <dsp:cNvSpPr/>
      </dsp:nvSpPr>
      <dsp:spPr>
        <a:xfrm>
          <a:off x="6130227" y="625373"/>
          <a:ext cx="1791592" cy="1828170"/>
        </a:xfrm>
        <a:prstGeom prst="rect">
          <a:avLst/>
        </a:prstGeom>
        <a:solidFill>
          <a:schemeClr val="bg2">
            <a:lumMod val="75000"/>
          </a:schemeClr>
        </a:solidFill>
        <a:ln w="100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t>Allocate the largest free </a:t>
          </a:r>
          <a:r>
            <a:rPr lang="en-US" sz="1600" kern="1200" dirty="0" smtClean="0"/>
            <a:t>block to the process</a:t>
          </a:r>
          <a:endParaRPr lang="en-US" sz="1600" kern="1200" dirty="0"/>
        </a:p>
      </dsp:txBody>
      <dsp:txXfrm>
        <a:off x="6130227" y="625373"/>
        <a:ext cx="1791592" cy="18281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F050-ED85-44A6-B529-1E2DFCAEFD4C}" type="datetimeFigureOut">
              <a:rPr lang="en-US" smtClean="0"/>
              <a:pPr/>
              <a:t>12/14/2024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F1E1AE-4A48-416A-B53E-03B36FDB5D38}" type="slidenum">
              <a:rPr lang="en-US" smtClean="0"/>
              <a:pPr/>
              <a:t>‹#›</a:t>
            </a:fld>
            <a:endParaRPr lang="en-US"/>
          </a:p>
        </p:txBody>
      </p:sp>
    </p:spTree>
    <p:extLst>
      <p:ext uri="{BB962C8B-B14F-4D97-AF65-F5344CB8AC3E}">
        <p14:creationId xmlns:p14="http://schemas.microsoft.com/office/powerpoint/2010/main" val="40570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F1E1AE-4A48-416A-B53E-03B36FDB5D38}" type="slidenum">
              <a:rPr lang="en-US" smtClean="0"/>
              <a:pPr/>
              <a:t>1</a:t>
            </a:fld>
            <a:endParaRPr lang="en-US"/>
          </a:p>
        </p:txBody>
      </p:sp>
    </p:spTree>
    <p:extLst>
      <p:ext uri="{BB962C8B-B14F-4D97-AF65-F5344CB8AC3E}">
        <p14:creationId xmlns:p14="http://schemas.microsoft.com/office/powerpoint/2010/main" val="162108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1E1AE-4A48-416A-B53E-03B36FDB5D38}" type="slidenum">
              <a:rPr lang="en-US" smtClean="0"/>
              <a:pPr/>
              <a:t>2</a:t>
            </a:fld>
            <a:endParaRPr lang="en-US"/>
          </a:p>
        </p:txBody>
      </p:sp>
    </p:spTree>
    <p:extLst>
      <p:ext uri="{BB962C8B-B14F-4D97-AF65-F5344CB8AC3E}">
        <p14:creationId xmlns:p14="http://schemas.microsoft.com/office/powerpoint/2010/main" val="2169310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1E1AE-4A48-416A-B53E-03B36FDB5D38}" type="slidenum">
              <a:rPr lang="en-US" smtClean="0"/>
              <a:pPr/>
              <a:t>20</a:t>
            </a:fld>
            <a:endParaRPr lang="en-US"/>
          </a:p>
        </p:txBody>
      </p:sp>
    </p:spTree>
    <p:extLst>
      <p:ext uri="{BB962C8B-B14F-4D97-AF65-F5344CB8AC3E}">
        <p14:creationId xmlns:p14="http://schemas.microsoft.com/office/powerpoint/2010/main" val="229888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0A440E1-5BE6-4F93-8000-5DFE53BFD5F1}" type="datetime1">
              <a:rPr lang="en-US" smtClean="0"/>
              <a:t>12/14/2024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Andargachew A.</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EF80EFA-36AE-410C-A1D3-AA024E16FD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FC294B-CA33-459D-A926-5A51B2FBF3BA}" type="datetime1">
              <a:rPr lang="en-US" smtClean="0"/>
              <a:t>12/14/2024</a:t>
            </a:fld>
            <a:endParaRPr lang="en-US"/>
          </a:p>
        </p:txBody>
      </p:sp>
      <p:sp>
        <p:nvSpPr>
          <p:cNvPr id="5" name="Footer Placeholder 4"/>
          <p:cNvSpPr>
            <a:spLocks noGrp="1"/>
          </p:cNvSpPr>
          <p:nvPr>
            <p:ph type="ftr" sz="quarter" idx="11"/>
          </p:nvPr>
        </p:nvSpPr>
        <p:spPr/>
        <p:txBody>
          <a:bodyPr/>
          <a:lstStyle/>
          <a:p>
            <a:r>
              <a:rPr lang="en-US" smtClean="0"/>
              <a:t>Andargachew A.</a:t>
            </a:r>
            <a:endParaRPr lang="en-US"/>
          </a:p>
        </p:txBody>
      </p:sp>
      <p:sp>
        <p:nvSpPr>
          <p:cNvPr id="6" name="Slide Number Placeholder 5"/>
          <p:cNvSpPr>
            <a:spLocks noGrp="1"/>
          </p:cNvSpPr>
          <p:nvPr>
            <p:ph type="sldNum" sz="quarter" idx="12"/>
          </p:nvPr>
        </p:nvSpPr>
        <p:spPr/>
        <p:txBody>
          <a:bodyPr/>
          <a:lstStyle/>
          <a:p>
            <a:fld id="{3EF80EFA-36AE-410C-A1D3-AA024E16F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3B5B53F-35AA-4C2E-ADBB-F842BDBEF0BB}" type="datetime1">
              <a:rPr lang="en-US" smtClean="0"/>
              <a:t>12/14/2024</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Andargachew A.</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EF80EFA-36AE-410C-A1D3-AA024E16FD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B7548C2-5A32-497D-9FF7-240655DB083B}" type="datetime1">
              <a:rPr lang="en-US" smtClean="0"/>
              <a:t>12/14/2024</a:t>
            </a:fld>
            <a:endParaRPr lang="en-US"/>
          </a:p>
        </p:txBody>
      </p:sp>
      <p:sp>
        <p:nvSpPr>
          <p:cNvPr id="5" name="Footer Placeholder 4"/>
          <p:cNvSpPr>
            <a:spLocks noGrp="1"/>
          </p:cNvSpPr>
          <p:nvPr>
            <p:ph type="ftr" sz="quarter" idx="11"/>
          </p:nvPr>
        </p:nvSpPr>
        <p:spPr/>
        <p:txBody>
          <a:bodyPr/>
          <a:lstStyle/>
          <a:p>
            <a:r>
              <a:rPr lang="en-US" smtClean="0"/>
              <a:t>Andargachew A.</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A11A34C-F082-48A5-A2D5-B2BB94C68104}" type="datetime1">
              <a:rPr lang="en-US" smtClean="0"/>
              <a:t>12/14/2024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EF80EFA-36AE-410C-A1D3-AA024E16FD9D}"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Andargachew A.</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91557BB-7B5F-497E-8189-6D94E61402F7}" type="datetime1">
              <a:rPr lang="en-US" smtClean="0"/>
              <a:t>12/14/2024</a:t>
            </a:fld>
            <a:endParaRPr lang="en-US"/>
          </a:p>
        </p:txBody>
      </p:sp>
      <p:sp>
        <p:nvSpPr>
          <p:cNvPr id="10" name="Slide Number Placeholder 9"/>
          <p:cNvSpPr>
            <a:spLocks noGrp="1"/>
          </p:cNvSpPr>
          <p:nvPr>
            <p:ph type="sldNum" sz="quarter" idx="16"/>
          </p:nvPr>
        </p:nvSpPr>
        <p:spPr/>
        <p:txBody>
          <a:bodyPr rtlCol="0"/>
          <a:lstStyle/>
          <a:p>
            <a:fld id="{3EF80EFA-36AE-410C-A1D3-AA024E16FD9D}"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Andargachew A.</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DCB9CE8-135F-4B93-8E06-513E4552DB5D}" type="datetime1">
              <a:rPr lang="en-US" smtClean="0"/>
              <a:t>12/14/2024</a:t>
            </a:fld>
            <a:endParaRPr lang="en-US"/>
          </a:p>
        </p:txBody>
      </p:sp>
      <p:sp>
        <p:nvSpPr>
          <p:cNvPr id="12" name="Slide Number Placeholder 11"/>
          <p:cNvSpPr>
            <a:spLocks noGrp="1"/>
          </p:cNvSpPr>
          <p:nvPr>
            <p:ph type="sldNum" sz="quarter" idx="16"/>
          </p:nvPr>
        </p:nvSpPr>
        <p:spPr/>
        <p:txBody>
          <a:bodyPr rtlCol="0"/>
          <a:lstStyle/>
          <a:p>
            <a:fld id="{3EF80EFA-36AE-410C-A1D3-AA024E16FD9D}"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Andargachew A.</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AB8283-0678-4803-99D9-BF9A3BA95AEB}" type="datetime1">
              <a:rPr lang="en-US" smtClean="0"/>
              <a:t>12/14/2024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731B7-DBBA-4C27-8B54-F8AA8BB31942}" type="datetime1">
              <a:rPr lang="en-US" smtClean="0"/>
              <a:t>12/14/2024</a:t>
            </a:fld>
            <a:endParaRPr lang="en-US"/>
          </a:p>
        </p:txBody>
      </p:sp>
      <p:sp>
        <p:nvSpPr>
          <p:cNvPr id="3" name="Footer Placeholder 2"/>
          <p:cNvSpPr>
            <a:spLocks noGrp="1"/>
          </p:cNvSpPr>
          <p:nvPr>
            <p:ph type="ftr" sz="quarter" idx="11"/>
          </p:nvPr>
        </p:nvSpPr>
        <p:spPr/>
        <p:txBody>
          <a:bodyPr/>
          <a:lstStyle/>
          <a:p>
            <a:r>
              <a:rPr lang="en-US" smtClean="0"/>
              <a:t>Andargachew A.</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EF80EFA-36AE-410C-A1D3-AA024E16F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8982D8-7FB6-4BEB-BDA2-7684376C3BF1}" type="datetime1">
              <a:rPr lang="en-US" smtClean="0"/>
              <a:t>12/14/2024</a:t>
            </a:fld>
            <a:endParaRPr lang="en-US"/>
          </a:p>
        </p:txBody>
      </p:sp>
      <p:sp>
        <p:nvSpPr>
          <p:cNvPr id="6" name="Footer Placeholder 5"/>
          <p:cNvSpPr>
            <a:spLocks noGrp="1"/>
          </p:cNvSpPr>
          <p:nvPr>
            <p:ph type="ftr" sz="quarter" idx="11"/>
          </p:nvPr>
        </p:nvSpPr>
        <p:spPr/>
        <p:txBody>
          <a:bodyPr/>
          <a:lstStyle/>
          <a:p>
            <a:r>
              <a:rPr lang="en-US" smtClean="0"/>
              <a:t>Andargachew A.</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C7E195B-2450-43DF-8593-CCD00A891568}" type="datetime1">
              <a:rPr lang="en-US" smtClean="0"/>
              <a:t>12/14/2024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EF80EFA-36AE-410C-A1D3-AA024E16FD9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Andargachew A.</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CB0AFC8-011D-4380-930F-B5ECB026A28E}" type="datetime1">
              <a:rPr lang="en-US" smtClean="0"/>
              <a:t>12/14/2024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Andargachew A.</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EF80EFA-36AE-410C-A1D3-AA024E16F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020" y="3025018"/>
            <a:ext cx="7498080" cy="1219200"/>
          </a:xfrm>
        </p:spPr>
        <p:txBody>
          <a:bodyPr>
            <a:normAutofit/>
          </a:bodyPr>
          <a:lstStyle/>
          <a:p>
            <a:pPr algn="ctr"/>
            <a:r>
              <a:rPr lang="en-US" b="1" dirty="0" smtClean="0"/>
              <a:t>Memory Management</a:t>
            </a:r>
            <a:endParaRPr lang="en-US" b="1" dirty="0"/>
          </a:p>
        </p:txBody>
      </p:sp>
      <p:sp>
        <p:nvSpPr>
          <p:cNvPr id="3" name="Subtitle 2"/>
          <p:cNvSpPr>
            <a:spLocks noGrp="1"/>
          </p:cNvSpPr>
          <p:nvPr>
            <p:ph type="subTitle" idx="1"/>
          </p:nvPr>
        </p:nvSpPr>
        <p:spPr/>
        <p:txBody>
          <a:bodyPr>
            <a:normAutofit/>
          </a:bodyPr>
          <a:lstStyle/>
          <a:p>
            <a:r>
              <a:rPr lang="en-US" dirty="0" smtClean="0"/>
              <a:t>CA_OS- CH6 – </a:t>
            </a:r>
            <a:r>
              <a:rPr lang="en-US" sz="2800" b="1" dirty="0" smtClean="0"/>
              <a:t>Memory Management</a:t>
            </a:r>
            <a:r>
              <a:rPr lang="en-US" dirty="0" smtClean="0"/>
              <a:t>	</a:t>
            </a:r>
            <a:endParaRPr lang="en-US" dirty="0"/>
          </a:p>
        </p:txBody>
      </p:sp>
      <p:sp>
        <p:nvSpPr>
          <p:cNvPr id="4" name="Title 1"/>
          <p:cNvSpPr txBox="1">
            <a:spLocks/>
          </p:cNvSpPr>
          <p:nvPr/>
        </p:nvSpPr>
        <p:spPr>
          <a:xfrm>
            <a:off x="1219200" y="1524000"/>
            <a:ext cx="6477000" cy="1828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smtClean="0">
                <a:ln>
                  <a:noFill/>
                </a:ln>
                <a:solidFill>
                  <a:schemeClr val="tx2"/>
                </a:solidFill>
                <a:effectLst/>
                <a:uLnTx/>
                <a:uFillTx/>
                <a:latin typeface="+mj-lt"/>
                <a:ea typeface="+mj-ea"/>
                <a:cs typeface="+mj-cs"/>
              </a:rPr>
              <a:t>Chapter Six</a:t>
            </a:r>
            <a:endParaRPr kumimoji="0" lang="en-US" sz="4400" b="0" i="0" u="none" strike="noStrike" kern="1200" cap="all" spc="0" normalizeH="0" baseline="0" noProof="0" dirty="0">
              <a:ln>
                <a:noFill/>
              </a:ln>
              <a:solidFill>
                <a:schemeClr val="tx2"/>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fld id="{AB889438-BFD4-429C-B446-ECE6EED2AE8F}" type="datetime1">
              <a:rPr lang="en-US" smtClean="0"/>
              <a:t>12/14/2024</a:t>
            </a:fld>
            <a:endParaRPr lang="en-US"/>
          </a:p>
        </p:txBody>
      </p:sp>
      <p:sp>
        <p:nvSpPr>
          <p:cNvPr id="6" name="Slide Number Placeholder 5"/>
          <p:cNvSpPr>
            <a:spLocks noGrp="1"/>
          </p:cNvSpPr>
          <p:nvPr>
            <p:ph type="sldNum" sz="quarter" idx="12"/>
          </p:nvPr>
        </p:nvSpPr>
        <p:spPr/>
        <p:txBody>
          <a:bodyPr/>
          <a:lstStyle/>
          <a:p>
            <a:fld id="{3EF80EFA-36AE-410C-A1D3-AA024E16FD9D}" type="slidenum">
              <a:rPr lang="en-US" smtClean="0"/>
              <a:pPr/>
              <a:t>1</a:t>
            </a:fld>
            <a:endParaRPr lang="en-US"/>
          </a:p>
        </p:txBody>
      </p:sp>
      <p:pic>
        <p:nvPicPr>
          <p:cNvPr id="7" name="Picture 6" descr="Addis_Ababa_University_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21" y="228600"/>
            <a:ext cx="1808163" cy="2057400"/>
          </a:xfrm>
          <a:prstGeom prst="rect">
            <a:avLst/>
          </a:prstGeom>
          <a:noFill/>
          <a:ln>
            <a:noFill/>
          </a:ln>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bwMode="auto">
          <a:xfrm>
            <a:off x="6781800" y="609600"/>
            <a:ext cx="2203704" cy="1383914"/>
          </a:xfrm>
          <a:prstGeom prst="rect">
            <a:avLst/>
          </a:prstGeom>
          <a:noFill/>
          <a:ln>
            <a:noFill/>
          </a:ln>
        </p:spPr>
      </p:pic>
      <p:sp>
        <p:nvSpPr>
          <p:cNvPr id="9" name="Footer Placeholder 8"/>
          <p:cNvSpPr>
            <a:spLocks noGrp="1"/>
          </p:cNvSpPr>
          <p:nvPr>
            <p:ph type="ftr" sz="quarter" idx="11"/>
          </p:nvPr>
        </p:nvSpPr>
        <p:spPr/>
        <p:txBody>
          <a:bodyPr/>
          <a:lstStyle/>
          <a:p>
            <a:r>
              <a:rPr lang="en-US" smtClean="0"/>
              <a:t>Andargachew 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111DBC3-C7E5-4021-8799-63A2F886356E}"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10</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r>
              <a:rPr lang="en-US" altLang="en-US" b="1" dirty="0"/>
              <a:t>Memory Management </a:t>
            </a:r>
            <a:r>
              <a:rPr lang="en-US" altLang="en-US" b="1" dirty="0" smtClean="0"/>
              <a:t>Techniques</a:t>
            </a:r>
          </a:p>
          <a:p>
            <a:pPr lvl="1"/>
            <a:r>
              <a:rPr lang="en-US" dirty="0"/>
              <a:t>Techniques are the practical methods used to implement memory management in line with these objectives:</a:t>
            </a:r>
          </a:p>
          <a:p>
            <a:pPr lvl="2"/>
            <a:r>
              <a:rPr lang="en-US" b="1" dirty="0"/>
              <a:t>Contiguous Memory Allocation</a:t>
            </a:r>
            <a:r>
              <a:rPr lang="en-US" dirty="0"/>
              <a:t>: Allocates memory in continuous blocks, which is simple but may lead to fragmentation.</a:t>
            </a:r>
          </a:p>
          <a:p>
            <a:pPr lvl="2"/>
            <a:r>
              <a:rPr lang="en-US" altLang="en-US" b="1" dirty="0" smtClean="0"/>
              <a:t>Non-contiguous </a:t>
            </a:r>
            <a:r>
              <a:rPr lang="en-US" altLang="en-US" b="1" dirty="0"/>
              <a:t>memory allocation</a:t>
            </a:r>
            <a:endParaRPr lang="en-US" b="1" dirty="0" smtClean="0"/>
          </a:p>
          <a:p>
            <a:pPr lvl="3"/>
            <a:r>
              <a:rPr lang="en-US" b="1" dirty="0" smtClean="0"/>
              <a:t>Paging</a:t>
            </a:r>
            <a:r>
              <a:rPr lang="en-US" dirty="0"/>
              <a:t>: Divides memory into fixed-sized pages, eliminating external fragmentation and allowing efficient use.</a:t>
            </a:r>
          </a:p>
          <a:p>
            <a:pPr lvl="3"/>
            <a:r>
              <a:rPr lang="en-US" b="1" dirty="0"/>
              <a:t>Segmentation</a:t>
            </a:r>
            <a:r>
              <a:rPr lang="en-US" dirty="0"/>
              <a:t>: Organizes memory into variable-sized segments based on logical divisions like code and data.</a:t>
            </a:r>
          </a:p>
          <a:p>
            <a:pPr lvl="2"/>
            <a:r>
              <a:rPr lang="en-US" b="1" dirty="0"/>
              <a:t>Virtual Memory</a:t>
            </a:r>
            <a:r>
              <a:rPr lang="en-US" dirty="0"/>
              <a:t>: Extends physical memory using secondary storage, allowing larger processes to execute.</a:t>
            </a:r>
          </a:p>
          <a:p>
            <a:pPr lvl="2"/>
            <a:r>
              <a:rPr lang="en-US" b="1" dirty="0"/>
              <a:t>Swapping</a:t>
            </a:r>
            <a:r>
              <a:rPr lang="en-US" dirty="0"/>
              <a:t>: Temporarily moves inactive processes to disk, freeing up physical memory for active ones</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90861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F3902DC-615E-4CED-955C-9A3AEC78B575}"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11</a:t>
            </a:fld>
            <a:endParaRPr lang="en-US"/>
          </a:p>
        </p:txBody>
      </p:sp>
      <p:sp>
        <p:nvSpPr>
          <p:cNvPr id="5" name="Content Placeholder 4"/>
          <p:cNvSpPr>
            <a:spLocks noGrp="1"/>
          </p:cNvSpPr>
          <p:nvPr>
            <p:ph sz="quarter" idx="1"/>
          </p:nvPr>
        </p:nvSpPr>
        <p:spPr/>
        <p:txBody>
          <a:bodyPr>
            <a:normAutofit lnSpcReduction="10000"/>
          </a:bodyPr>
          <a:lstStyle/>
          <a:p>
            <a:r>
              <a:rPr lang="en-US" b="1" dirty="0"/>
              <a:t>Strategies for Optimizing Memory Management</a:t>
            </a:r>
          </a:p>
          <a:p>
            <a:pPr lvl="1"/>
            <a:r>
              <a:rPr lang="en-US" dirty="0"/>
              <a:t>Strategies determine how memory is allocated, reclaimed, or replaced during execution. They leverage techniques to achieve the objectives:</a:t>
            </a:r>
          </a:p>
          <a:p>
            <a:pPr lvl="2"/>
            <a:r>
              <a:rPr lang="en-US" b="1" dirty="0" smtClean="0"/>
              <a:t>Allocation </a:t>
            </a:r>
            <a:r>
              <a:rPr lang="en-US" b="1" dirty="0"/>
              <a:t>Policies:</a:t>
            </a:r>
          </a:p>
          <a:p>
            <a:pPr lvl="3"/>
            <a:r>
              <a:rPr lang="en-US" b="1" dirty="0" smtClean="0"/>
              <a:t>First-Fit</a:t>
            </a:r>
            <a:r>
              <a:rPr lang="en-US" dirty="0"/>
              <a:t>: Allocates the first suitable memory block.</a:t>
            </a:r>
          </a:p>
          <a:p>
            <a:pPr lvl="3"/>
            <a:r>
              <a:rPr lang="en-US" b="1" dirty="0"/>
              <a:t>Best-Fit</a:t>
            </a:r>
            <a:r>
              <a:rPr lang="en-US" dirty="0"/>
              <a:t>: Allocates the smallest block that meets the requirement, reducing fragmentation</a:t>
            </a:r>
            <a:r>
              <a:rPr lang="en-US" dirty="0" smtClean="0"/>
              <a:t>.</a:t>
            </a:r>
          </a:p>
          <a:p>
            <a:pPr lvl="3"/>
            <a:r>
              <a:rPr lang="en-US" b="1" dirty="0" smtClean="0"/>
              <a:t>Next-Fit</a:t>
            </a:r>
            <a:r>
              <a:rPr lang="en-US" dirty="0" smtClean="0"/>
              <a:t>: Allocate the </a:t>
            </a:r>
            <a:r>
              <a:rPr lang="en-US" dirty="0"/>
              <a:t>next available block that is large </a:t>
            </a:r>
            <a:r>
              <a:rPr lang="en-US" dirty="0" smtClean="0"/>
              <a:t>enough after the </a:t>
            </a:r>
            <a:r>
              <a:rPr lang="en-US" dirty="0"/>
              <a:t>location of the last </a:t>
            </a:r>
            <a:r>
              <a:rPr lang="en-US" dirty="0" smtClean="0"/>
              <a:t>placement</a:t>
            </a:r>
            <a:endParaRPr lang="en-US" dirty="0"/>
          </a:p>
          <a:p>
            <a:pPr lvl="3"/>
            <a:r>
              <a:rPr lang="en-US" b="1" dirty="0"/>
              <a:t>Worst-Fit</a:t>
            </a:r>
            <a:r>
              <a:rPr lang="en-US" dirty="0"/>
              <a:t>: Allocates the largest block, leaving maximum free space</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42932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E5B3688-0A1C-452C-B7B2-49C0F62A2575}"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12</a:t>
            </a:fld>
            <a:endParaRPr lang="en-US"/>
          </a:p>
        </p:txBody>
      </p:sp>
      <p:sp>
        <p:nvSpPr>
          <p:cNvPr id="5" name="Content Placeholder 4"/>
          <p:cNvSpPr>
            <a:spLocks noGrp="1"/>
          </p:cNvSpPr>
          <p:nvPr>
            <p:ph sz="quarter" idx="1"/>
          </p:nvPr>
        </p:nvSpPr>
        <p:spPr/>
        <p:txBody>
          <a:bodyPr>
            <a:normAutofit lnSpcReduction="10000"/>
          </a:bodyPr>
          <a:lstStyle/>
          <a:p>
            <a:pPr lvl="2"/>
            <a:r>
              <a:rPr lang="en-US" b="1" dirty="0"/>
              <a:t>Replacement Policies:</a:t>
            </a:r>
          </a:p>
          <a:p>
            <a:pPr lvl="3"/>
            <a:r>
              <a:rPr lang="en-US" b="1" dirty="0"/>
              <a:t>FIFO</a:t>
            </a:r>
            <a:r>
              <a:rPr lang="en-US" dirty="0"/>
              <a:t> (First In, First Out): Replaces the oldest page in memory.</a:t>
            </a:r>
          </a:p>
          <a:p>
            <a:pPr lvl="3"/>
            <a:r>
              <a:rPr lang="en-US" b="1" dirty="0"/>
              <a:t>LRU</a:t>
            </a:r>
            <a:r>
              <a:rPr lang="en-US" dirty="0"/>
              <a:t> (Least Recently Used): Replaces the least recently accessed page.</a:t>
            </a:r>
          </a:p>
          <a:p>
            <a:pPr lvl="3"/>
            <a:r>
              <a:rPr lang="en-US" b="1" dirty="0"/>
              <a:t>Optimal</a:t>
            </a:r>
            <a:r>
              <a:rPr lang="en-US" dirty="0"/>
              <a:t> Replacement: Theoretically replaces the page not needed for the longest time</a:t>
            </a:r>
            <a:r>
              <a:rPr lang="en-US" dirty="0" smtClean="0"/>
              <a:t>.</a:t>
            </a:r>
          </a:p>
          <a:p>
            <a:pPr lvl="3"/>
            <a:r>
              <a:rPr lang="en-US" altLang="ko-KR" sz="2100" b="1" dirty="0"/>
              <a:t>LFU(</a:t>
            </a:r>
            <a:r>
              <a:rPr lang="en-US" altLang="ko-KR" sz="2100" dirty="0"/>
              <a:t>Least Frequently used) : move out the page that is not used often in the past.</a:t>
            </a:r>
          </a:p>
          <a:p>
            <a:pPr lvl="3"/>
            <a:r>
              <a:rPr lang="en-US" altLang="ko-KR" sz="2100" b="1" dirty="0"/>
              <a:t>Clock policy </a:t>
            </a:r>
            <a:r>
              <a:rPr lang="en-US" altLang="ko-KR" sz="2100" dirty="0"/>
              <a:t>: Combination of FIFO and </a:t>
            </a:r>
            <a:r>
              <a:rPr lang="en-US" altLang="ko-KR" sz="2100" dirty="0" smtClean="0"/>
              <a:t>LRU</a:t>
            </a:r>
            <a:endParaRPr lang="en-US" dirty="0"/>
          </a:p>
          <a:p>
            <a:pPr lvl="2"/>
            <a:r>
              <a:rPr lang="en-US" b="1" dirty="0"/>
              <a:t>Fragmentation Management</a:t>
            </a:r>
            <a:r>
              <a:rPr lang="en-US" dirty="0"/>
              <a:t>: Uses techniques like compaction to address memory fragmentation.</a:t>
            </a:r>
          </a:p>
          <a:p>
            <a:pPr lvl="2"/>
            <a:r>
              <a:rPr lang="en-US" b="1" dirty="0"/>
              <a:t>Thrashing Prevention</a:t>
            </a:r>
            <a:r>
              <a:rPr lang="en-US" dirty="0"/>
              <a:t>: Adjusts process workloads to minimize excessive paging activity</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3604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Contiguous </a:t>
            </a:r>
            <a:r>
              <a:rPr lang="en-US" b="1" dirty="0" smtClean="0"/>
              <a:t>Memory </a:t>
            </a:r>
            <a:r>
              <a:rPr lang="en-US" b="1" dirty="0"/>
              <a:t>A</a:t>
            </a:r>
            <a:r>
              <a:rPr lang="en-US" b="1" dirty="0" smtClean="0"/>
              <a:t>llocation</a:t>
            </a:r>
            <a:endParaRPr lang="en-US" b="1" dirty="0"/>
          </a:p>
        </p:txBody>
      </p:sp>
      <p:sp>
        <p:nvSpPr>
          <p:cNvPr id="3" name="Date Placeholder 2"/>
          <p:cNvSpPr>
            <a:spLocks noGrp="1"/>
          </p:cNvSpPr>
          <p:nvPr>
            <p:ph type="dt" sz="half" idx="10"/>
          </p:nvPr>
        </p:nvSpPr>
        <p:spPr/>
        <p:txBody>
          <a:bodyPr/>
          <a:lstStyle/>
          <a:p>
            <a:fld id="{47226F86-41FA-4607-8EA5-0CAA2B547A8C}"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13</a:t>
            </a:fld>
            <a:endParaRPr lang="en-US"/>
          </a:p>
        </p:txBody>
      </p:sp>
      <p:sp>
        <p:nvSpPr>
          <p:cNvPr id="5" name="Content Placeholder 4"/>
          <p:cNvSpPr>
            <a:spLocks noGrp="1"/>
          </p:cNvSpPr>
          <p:nvPr>
            <p:ph sz="quarter" idx="1"/>
          </p:nvPr>
        </p:nvSpPr>
        <p:spPr/>
        <p:txBody>
          <a:bodyPr>
            <a:normAutofit fontScale="92500" lnSpcReduction="10000"/>
          </a:bodyPr>
          <a:lstStyle/>
          <a:p>
            <a:r>
              <a:rPr lang="en-US" dirty="0" smtClean="0"/>
              <a:t>It is </a:t>
            </a:r>
            <a:r>
              <a:rPr lang="en-US" dirty="0"/>
              <a:t>a memory management technique where each process is allocated a </a:t>
            </a:r>
            <a:r>
              <a:rPr lang="en-US" b="1" dirty="0"/>
              <a:t>single contiguous block of memory</a:t>
            </a:r>
            <a:r>
              <a:rPr lang="en-US" dirty="0"/>
              <a:t> in the system's physical address space. </a:t>
            </a:r>
            <a:endParaRPr lang="en-US" dirty="0" smtClean="0"/>
          </a:p>
          <a:p>
            <a:pPr lvl="1"/>
            <a:r>
              <a:rPr lang="en-US" dirty="0" smtClean="0"/>
              <a:t>This </a:t>
            </a:r>
            <a:r>
              <a:rPr lang="en-US" dirty="0"/>
              <a:t>approach simplifies memory allocation by allowing processes to occupy a </a:t>
            </a:r>
            <a:r>
              <a:rPr lang="en-US" b="1" dirty="0"/>
              <a:t>continuous sequence of memory </a:t>
            </a:r>
            <a:r>
              <a:rPr lang="en-US" dirty="0"/>
              <a:t>addresses.</a:t>
            </a:r>
          </a:p>
          <a:p>
            <a:pPr lvl="1"/>
            <a:r>
              <a:rPr lang="en-US" dirty="0"/>
              <a:t>While this technique is straightforward and easy to implement, it can lead to </a:t>
            </a:r>
            <a:r>
              <a:rPr lang="en-US" b="1" dirty="0"/>
              <a:t>fragmentation</a:t>
            </a:r>
            <a:r>
              <a:rPr lang="en-US" dirty="0"/>
              <a:t> and </a:t>
            </a:r>
            <a:r>
              <a:rPr lang="en-US" b="1" dirty="0"/>
              <a:t>inefficient memory use</a:t>
            </a:r>
            <a:r>
              <a:rPr lang="en-US" dirty="0" smtClean="0"/>
              <a:t>.</a:t>
            </a:r>
          </a:p>
          <a:p>
            <a:pPr lvl="1" fontAlgn="base"/>
            <a:r>
              <a:rPr lang="en-US" dirty="0"/>
              <a:t>Contiguous Memory </a:t>
            </a:r>
            <a:r>
              <a:rPr lang="en-US" dirty="0" smtClean="0"/>
              <a:t>Allocation has </a:t>
            </a:r>
            <a:r>
              <a:rPr lang="en-US" dirty="0"/>
              <a:t>two types:</a:t>
            </a:r>
          </a:p>
          <a:p>
            <a:pPr lvl="2" fontAlgn="base"/>
            <a:r>
              <a:rPr lang="en-US" b="1" dirty="0"/>
              <a:t>Fixed</a:t>
            </a:r>
            <a:r>
              <a:rPr lang="en-US" dirty="0"/>
              <a:t>(or Static) </a:t>
            </a:r>
            <a:r>
              <a:rPr lang="en-US" b="1" dirty="0"/>
              <a:t>Partition</a:t>
            </a:r>
          </a:p>
          <a:p>
            <a:pPr lvl="2" fontAlgn="base"/>
            <a:r>
              <a:rPr lang="en-US" b="1" dirty="0"/>
              <a:t>Variable</a:t>
            </a:r>
            <a:r>
              <a:rPr lang="en-US" dirty="0"/>
              <a:t>(or Dynamic) </a:t>
            </a:r>
            <a:r>
              <a:rPr lang="en-US" b="1" dirty="0"/>
              <a:t>Partitioning</a:t>
            </a:r>
          </a:p>
          <a:p>
            <a:pPr lvl="1"/>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120245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884C8DF-8301-4CCB-A8C2-295F773EA936}"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14</a:t>
            </a:fld>
            <a:endParaRPr lang="en-US"/>
          </a:p>
        </p:txBody>
      </p:sp>
      <p:sp>
        <p:nvSpPr>
          <p:cNvPr id="5" name="Content Placeholder 4"/>
          <p:cNvSpPr>
            <a:spLocks noGrp="1"/>
          </p:cNvSpPr>
          <p:nvPr>
            <p:ph sz="quarter" idx="1"/>
          </p:nvPr>
        </p:nvSpPr>
        <p:spPr>
          <a:xfrm>
            <a:off x="612648" y="1600199"/>
            <a:ext cx="8153400" cy="5013325"/>
          </a:xfrm>
        </p:spPr>
        <p:txBody>
          <a:bodyPr>
            <a:normAutofit/>
          </a:bodyPr>
          <a:lstStyle/>
          <a:p>
            <a:r>
              <a:rPr lang="en-US" b="1" dirty="0" smtClean="0"/>
              <a:t>Fixed(or </a:t>
            </a:r>
            <a:r>
              <a:rPr lang="en-US" b="1" dirty="0"/>
              <a:t>Static) </a:t>
            </a:r>
            <a:r>
              <a:rPr lang="en-US" b="1" dirty="0" smtClean="0"/>
              <a:t>Partition</a:t>
            </a:r>
            <a:endParaRPr lang="en-US" dirty="0" smtClean="0"/>
          </a:p>
          <a:p>
            <a:pPr lvl="1"/>
            <a:r>
              <a:rPr lang="en-US" dirty="0" smtClean="0"/>
              <a:t>The </a:t>
            </a:r>
            <a:r>
              <a:rPr lang="en-US" dirty="0"/>
              <a:t>main memory is divided into </a:t>
            </a:r>
            <a:r>
              <a:rPr lang="en-US" b="1" dirty="0"/>
              <a:t>fixed sized partitions </a:t>
            </a:r>
            <a:r>
              <a:rPr lang="en-US" dirty="0"/>
              <a:t>which can be of </a:t>
            </a:r>
            <a:r>
              <a:rPr lang="en-US" b="1" dirty="0"/>
              <a:t>equal</a:t>
            </a:r>
            <a:r>
              <a:rPr lang="en-US" dirty="0"/>
              <a:t> or </a:t>
            </a:r>
            <a:r>
              <a:rPr lang="en-US" b="1" dirty="0"/>
              <a:t>unequal </a:t>
            </a:r>
            <a:r>
              <a:rPr lang="en-US" b="1" dirty="0" smtClean="0"/>
              <a:t>size</a:t>
            </a:r>
          </a:p>
          <a:p>
            <a:pPr lvl="1"/>
            <a:r>
              <a:rPr lang="en-US" b="1" dirty="0" smtClean="0"/>
              <a:t>Equal-size </a:t>
            </a:r>
            <a:r>
              <a:rPr lang="en-US" b="1" dirty="0"/>
              <a:t>Partitions</a:t>
            </a:r>
          </a:p>
          <a:p>
            <a:pPr lvl="2"/>
            <a:r>
              <a:rPr lang="en-US" dirty="0"/>
              <a:t>The entire memory is divided into partitions of the </a:t>
            </a:r>
            <a:r>
              <a:rPr lang="en-US" b="1" dirty="0"/>
              <a:t>same size</a:t>
            </a:r>
            <a:r>
              <a:rPr lang="en-US" dirty="0"/>
              <a:t>, and each partition can hold a single </a:t>
            </a:r>
            <a:r>
              <a:rPr lang="en-US" dirty="0" smtClean="0"/>
              <a:t>process</a:t>
            </a:r>
          </a:p>
          <a:p>
            <a:pPr lvl="2"/>
            <a:r>
              <a:rPr lang="en-US" b="1" dirty="0" smtClean="0"/>
              <a:t>Placement Algorithm</a:t>
            </a:r>
            <a:r>
              <a:rPr lang="en-US" dirty="0"/>
              <a:t>: because all partitions are of equal size, it does not matter which partition is used</a:t>
            </a:r>
            <a:endParaRPr lang="en-US" dirty="0" smtClean="0"/>
          </a:p>
          <a:p>
            <a:pPr lvl="2"/>
            <a:r>
              <a:rPr lang="en-US" b="1" dirty="0"/>
              <a:t>Advantage</a:t>
            </a:r>
            <a:r>
              <a:rPr lang="en-US" dirty="0" smtClean="0"/>
              <a:t>: Simple, efficient allocation for uniform processes, quick allocation</a:t>
            </a:r>
            <a:endParaRPr lang="en-US" dirty="0"/>
          </a:p>
          <a:p>
            <a:pPr lvl="2"/>
            <a:r>
              <a:rPr lang="en-US" b="1" dirty="0"/>
              <a:t>Disadvantage</a:t>
            </a:r>
            <a:r>
              <a:rPr lang="en-US" dirty="0"/>
              <a:t>: </a:t>
            </a:r>
            <a:r>
              <a:rPr lang="en-US" dirty="0" smtClean="0"/>
              <a:t>Internal fragmentation, inefficient for large or variable sized processes</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024923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9D17BC3-25C9-4F92-9FA3-7BFD11670799}"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15</a:t>
            </a:fld>
            <a:endParaRPr lang="en-US"/>
          </a:p>
        </p:txBody>
      </p:sp>
      <p:sp>
        <p:nvSpPr>
          <p:cNvPr id="8" name="Content Placeholder 7"/>
          <p:cNvSpPr>
            <a:spLocks noGrp="1"/>
          </p:cNvSpPr>
          <p:nvPr>
            <p:ph sz="quarter" idx="1"/>
          </p:nvPr>
        </p:nvSpPr>
        <p:spPr>
          <a:xfrm>
            <a:off x="612648" y="1600200"/>
            <a:ext cx="8153400" cy="847780"/>
          </a:xfrm>
        </p:spPr>
        <p:txBody>
          <a:bodyPr/>
          <a:lstStyle/>
          <a:p>
            <a:r>
              <a:rPr lang="en-US" b="1" dirty="0" smtClean="0"/>
              <a:t>Example</a:t>
            </a:r>
            <a:r>
              <a:rPr lang="en-US" dirty="0" smtClean="0"/>
              <a:t>: Fixed </a:t>
            </a:r>
            <a:r>
              <a:rPr lang="en-US" b="1" dirty="0" smtClean="0"/>
              <a:t>Equal</a:t>
            </a:r>
            <a:r>
              <a:rPr lang="en-US" dirty="0" smtClean="0"/>
              <a:t> Size Partition</a:t>
            </a:r>
            <a:endParaRPr lang="en-US" dirty="0"/>
          </a:p>
        </p:txBody>
      </p:sp>
      <p:pic>
        <p:nvPicPr>
          <p:cNvPr id="9" name="Picture 8"/>
          <p:cNvPicPr>
            <a:picLocks noChangeAspect="1"/>
          </p:cNvPicPr>
          <p:nvPr/>
        </p:nvPicPr>
        <p:blipFill>
          <a:blip r:embed="rId2"/>
          <a:stretch>
            <a:fillRect/>
          </a:stretch>
        </p:blipFill>
        <p:spPr>
          <a:xfrm>
            <a:off x="0" y="2219380"/>
            <a:ext cx="9144000" cy="4410020"/>
          </a:xfrm>
          <a:prstGeom prst="rect">
            <a:avLst/>
          </a:prstGeom>
        </p:spPr>
      </p:pic>
      <p:sp>
        <p:nvSpPr>
          <p:cNvPr id="10" name="Footer Placeholder 9"/>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921768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0117B7A-6225-41B6-8285-E537546B5A8F}"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16</a:t>
            </a:fld>
            <a:endParaRPr lang="en-US"/>
          </a:p>
        </p:txBody>
      </p:sp>
      <p:sp>
        <p:nvSpPr>
          <p:cNvPr id="5" name="Content Placeholder 4"/>
          <p:cNvSpPr>
            <a:spLocks noGrp="1"/>
          </p:cNvSpPr>
          <p:nvPr>
            <p:ph sz="quarter" idx="1"/>
          </p:nvPr>
        </p:nvSpPr>
        <p:spPr/>
        <p:txBody>
          <a:bodyPr/>
          <a:lstStyle/>
          <a:p>
            <a:pPr lvl="1"/>
            <a:r>
              <a:rPr lang="en-US" b="1" dirty="0" smtClean="0"/>
              <a:t>Unequal-size </a:t>
            </a:r>
            <a:r>
              <a:rPr lang="en-US" b="1" dirty="0"/>
              <a:t>Partitions</a:t>
            </a:r>
          </a:p>
          <a:p>
            <a:pPr lvl="2"/>
            <a:r>
              <a:rPr lang="en-US" dirty="0"/>
              <a:t>Memory is divided into partitions of </a:t>
            </a:r>
            <a:r>
              <a:rPr lang="en-US" b="1" dirty="0"/>
              <a:t>varying sizes </a:t>
            </a:r>
            <a:r>
              <a:rPr lang="en-US" dirty="0"/>
              <a:t>to better match the diverse memory requirements of different processes</a:t>
            </a:r>
          </a:p>
          <a:p>
            <a:pPr lvl="2"/>
            <a:r>
              <a:rPr lang="en-US" b="1" dirty="0"/>
              <a:t>Advantage</a:t>
            </a:r>
            <a:r>
              <a:rPr lang="en-US" dirty="0"/>
              <a:t>: Reduced internal fragmentation, greater flexibility</a:t>
            </a:r>
          </a:p>
          <a:p>
            <a:pPr lvl="2"/>
            <a:r>
              <a:rPr lang="en-US" b="1" dirty="0"/>
              <a:t>Disadvantage</a:t>
            </a:r>
            <a:r>
              <a:rPr lang="en-US" dirty="0"/>
              <a:t>: </a:t>
            </a:r>
            <a:r>
              <a:rPr lang="en-US"/>
              <a:t>complex </a:t>
            </a:r>
            <a:r>
              <a:rPr lang="en-US" smtClean="0"/>
              <a:t>allocation</a:t>
            </a:r>
            <a:endParaRPr lang="en-US" dirty="0"/>
          </a:p>
          <a:p>
            <a:pPr lvl="2"/>
            <a:r>
              <a:rPr lang="en-US" b="1" dirty="0"/>
              <a:t>Placement Algorithm</a:t>
            </a:r>
            <a:r>
              <a:rPr lang="en-US" dirty="0"/>
              <a:t>: can assign each process to the smallest partition within which it will fit</a:t>
            </a:r>
          </a:p>
          <a:p>
            <a:pPr lvl="2"/>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967730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3374391-B7D7-4B2D-9418-A7DF9EFA425F}"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17</a:t>
            </a:fld>
            <a:endParaRPr lang="en-US"/>
          </a:p>
        </p:txBody>
      </p:sp>
      <p:sp>
        <p:nvSpPr>
          <p:cNvPr id="8" name="Content Placeholder 7"/>
          <p:cNvSpPr>
            <a:spLocks noGrp="1"/>
          </p:cNvSpPr>
          <p:nvPr>
            <p:ph sz="quarter" idx="1"/>
          </p:nvPr>
        </p:nvSpPr>
        <p:spPr>
          <a:xfrm>
            <a:off x="612648" y="1600200"/>
            <a:ext cx="8153400" cy="847780"/>
          </a:xfrm>
        </p:spPr>
        <p:txBody>
          <a:bodyPr/>
          <a:lstStyle/>
          <a:p>
            <a:r>
              <a:rPr lang="en-US" b="1" dirty="0" smtClean="0"/>
              <a:t>Example</a:t>
            </a:r>
            <a:r>
              <a:rPr lang="en-US" dirty="0" smtClean="0"/>
              <a:t>: Fixed </a:t>
            </a:r>
            <a:r>
              <a:rPr lang="en-US" b="1" dirty="0" smtClean="0"/>
              <a:t>Unequal</a:t>
            </a:r>
            <a:r>
              <a:rPr lang="en-US" dirty="0" smtClean="0"/>
              <a:t> Size Partition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28" y="2447980"/>
            <a:ext cx="8867744" cy="4410020"/>
          </a:xfrm>
          <a:prstGeom prst="rect">
            <a:avLst/>
          </a:prstGeom>
        </p:spPr>
      </p:pic>
      <p:sp>
        <p:nvSpPr>
          <p:cNvPr id="2" name="Footer Placeholder 1"/>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726526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69F15CC-53E4-491C-B67B-62B6ECE10927}"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18</a:t>
            </a:fld>
            <a:endParaRPr lang="en-US"/>
          </a:p>
        </p:txBody>
      </p:sp>
      <p:sp>
        <p:nvSpPr>
          <p:cNvPr id="5" name="Content Placeholder 4"/>
          <p:cNvSpPr>
            <a:spLocks noGrp="1"/>
          </p:cNvSpPr>
          <p:nvPr>
            <p:ph sz="quarter" idx="1"/>
          </p:nvPr>
        </p:nvSpPr>
        <p:spPr>
          <a:xfrm>
            <a:off x="612648" y="1600199"/>
            <a:ext cx="8153400" cy="5013325"/>
          </a:xfrm>
        </p:spPr>
        <p:txBody>
          <a:bodyPr>
            <a:normAutofit/>
          </a:bodyPr>
          <a:lstStyle/>
          <a:p>
            <a:r>
              <a:rPr lang="en-US" b="1" dirty="0" smtClean="0"/>
              <a:t>Variable (Dynamic) Partition</a:t>
            </a:r>
            <a:endParaRPr lang="en-US" dirty="0" smtClean="0"/>
          </a:p>
          <a:p>
            <a:pPr lvl="1"/>
            <a:r>
              <a:rPr lang="en-US" dirty="0" smtClean="0"/>
              <a:t>The main memory </a:t>
            </a:r>
            <a:r>
              <a:rPr lang="en-US" dirty="0"/>
              <a:t>is divided into partitions of variable size</a:t>
            </a:r>
            <a:r>
              <a:rPr lang="en-US" b="1" dirty="0"/>
              <a:t>, created dynamically to fit the exact size of the process being allocated</a:t>
            </a:r>
            <a:r>
              <a:rPr lang="en-US" dirty="0"/>
              <a:t>. </a:t>
            </a:r>
            <a:endParaRPr lang="en-US" dirty="0" smtClean="0"/>
          </a:p>
          <a:p>
            <a:pPr lvl="2"/>
            <a:r>
              <a:rPr lang="en-US" dirty="0"/>
              <a:t>Partitions are </a:t>
            </a:r>
            <a:r>
              <a:rPr lang="en-US" b="1" dirty="0"/>
              <a:t>created as needed</a:t>
            </a:r>
            <a:r>
              <a:rPr lang="en-US" dirty="0"/>
              <a:t>, </a:t>
            </a:r>
            <a:r>
              <a:rPr lang="en-US" b="1" dirty="0"/>
              <a:t>based on the size of the incoming process</a:t>
            </a:r>
            <a:r>
              <a:rPr lang="en-US" dirty="0"/>
              <a:t>.</a:t>
            </a:r>
          </a:p>
          <a:p>
            <a:pPr lvl="2"/>
            <a:r>
              <a:rPr lang="en-US" dirty="0" smtClean="0"/>
              <a:t>Unlike </a:t>
            </a:r>
            <a:r>
              <a:rPr lang="en-US" dirty="0"/>
              <a:t>fixed partitioning, dynamic partitioning allows the memory to be </a:t>
            </a:r>
            <a:r>
              <a:rPr lang="en-US" b="1" dirty="0"/>
              <a:t>utilized more efficiently </a:t>
            </a:r>
            <a:r>
              <a:rPr lang="en-US" dirty="0"/>
              <a:t>as it </a:t>
            </a:r>
            <a:r>
              <a:rPr lang="en-US" b="1" dirty="0"/>
              <a:t>avoids the limitations of pre-defined partition </a:t>
            </a:r>
            <a:r>
              <a:rPr lang="en-US" b="1" dirty="0" smtClean="0"/>
              <a:t>sizes</a:t>
            </a:r>
          </a:p>
          <a:p>
            <a:pPr lvl="1"/>
            <a:endParaRPr lang="en-US" dirty="0" smtClean="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509656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CE54E40-62D6-4729-AC14-E523FACA791B}"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19</a:t>
            </a:fld>
            <a:endParaRPr lang="en-US"/>
          </a:p>
        </p:txBody>
      </p:sp>
      <p:sp>
        <p:nvSpPr>
          <p:cNvPr id="8" name="Content Placeholder 7"/>
          <p:cNvSpPr>
            <a:spLocks noGrp="1"/>
          </p:cNvSpPr>
          <p:nvPr>
            <p:ph sz="quarter" idx="1"/>
          </p:nvPr>
        </p:nvSpPr>
        <p:spPr>
          <a:xfrm>
            <a:off x="612648" y="1600200"/>
            <a:ext cx="8153400" cy="847780"/>
          </a:xfrm>
        </p:spPr>
        <p:txBody>
          <a:bodyPr/>
          <a:lstStyle/>
          <a:p>
            <a:r>
              <a:rPr lang="en-US" b="1" dirty="0"/>
              <a:t>Example</a:t>
            </a:r>
            <a:r>
              <a:rPr lang="en-US" dirty="0"/>
              <a:t>: Variable (Dynamic) Partition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1722"/>
            <a:ext cx="9144000" cy="3585336"/>
          </a:xfrm>
          <a:prstGeom prst="rect">
            <a:avLst/>
          </a:prstGeom>
        </p:spPr>
      </p:pic>
      <p:sp>
        <p:nvSpPr>
          <p:cNvPr id="2" name="Footer Placeholder 1"/>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427554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CH-6 Contents</a:t>
            </a:r>
            <a:endParaRPr lang="en-US" dirty="0"/>
          </a:p>
        </p:txBody>
      </p:sp>
      <p:sp>
        <p:nvSpPr>
          <p:cNvPr id="3" name="Date Placeholder 2"/>
          <p:cNvSpPr>
            <a:spLocks noGrp="1"/>
          </p:cNvSpPr>
          <p:nvPr>
            <p:ph type="dt" sz="half" idx="10"/>
          </p:nvPr>
        </p:nvSpPr>
        <p:spPr/>
        <p:txBody>
          <a:bodyPr/>
          <a:lstStyle/>
          <a:p>
            <a:fld id="{BBC1B541-1B29-4587-8412-4EFC9939EB63}"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000" dirty="0" smtClean="0"/>
              <a:t>Introduction</a:t>
            </a:r>
          </a:p>
          <a:p>
            <a:pPr marL="514350" lvl="1" indent="-514350">
              <a:spcBef>
                <a:spcPts val="700"/>
              </a:spcBef>
              <a:buClr>
                <a:schemeClr val="accent2"/>
              </a:buClr>
              <a:buSzPct val="60000"/>
              <a:buFont typeface="+mj-lt"/>
              <a:buAutoNum type="arabicPeriod"/>
            </a:pPr>
            <a:r>
              <a:rPr lang="en-US" sz="3000" dirty="0" smtClean="0"/>
              <a:t>Memory </a:t>
            </a:r>
            <a:r>
              <a:rPr lang="en-US" sz="3000" dirty="0"/>
              <a:t>hierarchy and Mass Storage Structure</a:t>
            </a:r>
          </a:p>
          <a:p>
            <a:pPr marL="514350" lvl="1" indent="-514350">
              <a:spcBef>
                <a:spcPts val="700"/>
              </a:spcBef>
              <a:buClr>
                <a:schemeClr val="accent2"/>
              </a:buClr>
              <a:buSzPct val="60000"/>
              <a:buFont typeface="+mj-lt"/>
              <a:buAutoNum type="arabicPeriod"/>
            </a:pPr>
            <a:r>
              <a:rPr lang="en-US" sz="3000" dirty="0"/>
              <a:t>Key Aspects of Memory Management</a:t>
            </a:r>
          </a:p>
          <a:p>
            <a:pPr marL="514350" lvl="1" indent="-514350">
              <a:spcBef>
                <a:spcPts val="700"/>
              </a:spcBef>
              <a:buClr>
                <a:schemeClr val="accent2"/>
              </a:buClr>
              <a:buSzPct val="60000"/>
              <a:buFont typeface="+mj-lt"/>
              <a:buAutoNum type="arabicPeriod"/>
            </a:pPr>
            <a:r>
              <a:rPr lang="en-US" sz="3000" dirty="0"/>
              <a:t>Contiguous memory allocation</a:t>
            </a:r>
          </a:p>
          <a:p>
            <a:pPr marL="514350" lvl="1" indent="-514350">
              <a:spcBef>
                <a:spcPts val="700"/>
              </a:spcBef>
              <a:buClr>
                <a:schemeClr val="accent2"/>
              </a:buClr>
              <a:buSzPct val="60000"/>
              <a:buFont typeface="+mj-lt"/>
              <a:buAutoNum type="arabicPeriod"/>
            </a:pPr>
            <a:r>
              <a:rPr lang="en-US" sz="3000" dirty="0"/>
              <a:t>Paging and </a:t>
            </a:r>
            <a:r>
              <a:rPr lang="en-US" sz="3000" dirty="0" smtClean="0"/>
              <a:t>Segmentation</a:t>
            </a:r>
            <a:endParaRPr lang="en-US" sz="3000" dirty="0"/>
          </a:p>
          <a:p>
            <a:pPr marL="514350" lvl="1" indent="-514350">
              <a:spcBef>
                <a:spcPts val="700"/>
              </a:spcBef>
              <a:buClr>
                <a:schemeClr val="accent2"/>
              </a:buClr>
              <a:buSzPct val="60000"/>
              <a:buFont typeface="+mj-lt"/>
              <a:buAutoNum type="arabicPeriod"/>
            </a:pPr>
            <a:r>
              <a:rPr lang="en-US" sz="3000" dirty="0"/>
              <a:t>Virtual memory and demand paging</a:t>
            </a:r>
          </a:p>
          <a:p>
            <a:pPr marL="514350" lvl="1" indent="-514350">
              <a:spcBef>
                <a:spcPts val="700"/>
              </a:spcBef>
              <a:buClr>
                <a:schemeClr val="accent2"/>
              </a:buClr>
              <a:buSzPct val="60000"/>
              <a:buFont typeface="+mj-lt"/>
              <a:buAutoNum type="arabicPeriod"/>
            </a:pPr>
            <a:r>
              <a:rPr lang="en-US" sz="3100" dirty="0"/>
              <a:t>Page replacement </a:t>
            </a:r>
            <a:r>
              <a:rPr lang="en-US" sz="3100" dirty="0" smtClean="0"/>
              <a:t>algorithms</a:t>
            </a:r>
            <a:endParaRPr lang="en-US" sz="3100" dirty="0"/>
          </a:p>
          <a:p>
            <a:pPr marL="514350" lvl="1" indent="-514350">
              <a:spcBef>
                <a:spcPts val="700"/>
              </a:spcBef>
              <a:buClr>
                <a:schemeClr val="accent2"/>
              </a:buClr>
              <a:buSzPct val="60000"/>
              <a:buFont typeface="+mj-lt"/>
              <a:buAutoNum type="arabicPeriod"/>
            </a:pPr>
            <a:r>
              <a:rPr lang="en-US" sz="3100" dirty="0"/>
              <a:t>Thrashing and its prevention</a:t>
            </a:r>
          </a:p>
        </p:txBody>
      </p:sp>
      <p:sp>
        <p:nvSpPr>
          <p:cNvPr id="6" name="Footer Placeholder 5"/>
          <p:cNvSpPr>
            <a:spLocks noGrp="1"/>
          </p:cNvSpPr>
          <p:nvPr>
            <p:ph type="ftr" sz="quarter" idx="11"/>
          </p:nvPr>
        </p:nvSpPr>
        <p:spPr/>
        <p:txBody>
          <a:bodyPr/>
          <a:lstStyle/>
          <a:p>
            <a:r>
              <a:rPr lang="en-US" smtClean="0"/>
              <a:t>Andargachew A.</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D30AAAC-B3F7-4F27-8EEE-4BB3FB33A58B}"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20</a:t>
            </a:fld>
            <a:endParaRPr lang="en-US"/>
          </a:p>
        </p:txBody>
      </p:sp>
      <p:sp>
        <p:nvSpPr>
          <p:cNvPr id="8" name="Content Placeholder 7"/>
          <p:cNvSpPr>
            <a:spLocks noGrp="1"/>
          </p:cNvSpPr>
          <p:nvPr>
            <p:ph sz="quarter" idx="1"/>
          </p:nvPr>
        </p:nvSpPr>
        <p:spPr>
          <a:xfrm>
            <a:off x="612648" y="1600200"/>
            <a:ext cx="8153400" cy="847780"/>
          </a:xfrm>
        </p:spPr>
        <p:txBody>
          <a:bodyPr/>
          <a:lstStyle/>
          <a:p>
            <a:r>
              <a:rPr lang="en-US" b="1" dirty="0" smtClean="0"/>
              <a:t>Continue…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93929"/>
            <a:ext cx="9144000" cy="3325871"/>
          </a:xfrm>
          <a:prstGeom prst="rect">
            <a:avLst/>
          </a:prstGeom>
        </p:spPr>
      </p:pic>
      <p:sp>
        <p:nvSpPr>
          <p:cNvPr id="2" name="Footer Placeholder 1"/>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642354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A95A01A-D34D-49D1-B3E7-97C9995D8188}"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21</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20000"/>
          </a:bodyPr>
          <a:lstStyle/>
          <a:p>
            <a:r>
              <a:rPr lang="en-US" b="1" dirty="0" smtClean="0"/>
              <a:t>Advantage</a:t>
            </a:r>
          </a:p>
          <a:p>
            <a:pPr lvl="1"/>
            <a:r>
              <a:rPr lang="en-US" b="1" dirty="0"/>
              <a:t>No Internal Fragmentation</a:t>
            </a:r>
            <a:r>
              <a:rPr lang="en-US" dirty="0"/>
              <a:t>: Partitions are created based on process size, leaving no unused space.</a:t>
            </a:r>
          </a:p>
          <a:p>
            <a:pPr lvl="1"/>
            <a:r>
              <a:rPr lang="en-US" b="1" dirty="0"/>
              <a:t>No Size Limitation</a:t>
            </a:r>
            <a:r>
              <a:rPr lang="en-US" dirty="0"/>
              <a:t>: Process size is not restricted since partitions are dynamically allocated.</a:t>
            </a:r>
          </a:p>
          <a:p>
            <a:pPr lvl="1"/>
            <a:r>
              <a:rPr lang="en-US" b="1" dirty="0"/>
              <a:t>Dynamic Multiprogramming</a:t>
            </a:r>
            <a:r>
              <a:rPr lang="en-US" dirty="0"/>
              <a:t>: More processes can be accommodated due to efficient memory usage</a:t>
            </a:r>
            <a:r>
              <a:rPr lang="en-US" dirty="0" smtClean="0"/>
              <a:t>.</a:t>
            </a:r>
          </a:p>
          <a:p>
            <a:r>
              <a:rPr lang="en-US" b="1" dirty="0" smtClean="0"/>
              <a:t>Disadvantage</a:t>
            </a:r>
          </a:p>
          <a:p>
            <a:pPr lvl="1"/>
            <a:r>
              <a:rPr lang="en-US" b="1" dirty="0"/>
              <a:t>External Fragmentation</a:t>
            </a:r>
            <a:r>
              <a:rPr lang="en-US" dirty="0"/>
              <a:t>: Unused memory gaps form as processes are loaded and removed.</a:t>
            </a:r>
          </a:p>
          <a:p>
            <a:pPr lvl="1"/>
            <a:r>
              <a:rPr lang="en-US" b="1" dirty="0"/>
              <a:t>Complexity</a:t>
            </a:r>
            <a:r>
              <a:rPr lang="en-US" dirty="0"/>
              <a:t>: Managing dynamic partitions and performing compaction is complex.</a:t>
            </a:r>
          </a:p>
          <a:p>
            <a:pPr lvl="1"/>
            <a:r>
              <a:rPr lang="en-US" b="1" dirty="0"/>
              <a:t>Compaction Overhead</a:t>
            </a:r>
            <a:r>
              <a:rPr lang="en-US" dirty="0"/>
              <a:t>: Shifting processes to reduce fragmentation adds computational overhead.</a:t>
            </a:r>
          </a:p>
          <a:p>
            <a:pPr lvl="1"/>
            <a:endParaRPr lang="en-US" dirty="0" smtClean="0"/>
          </a:p>
          <a:p>
            <a:pPr lvl="1"/>
            <a:endParaRPr lang="en-US" dirty="0" smtClean="0"/>
          </a:p>
          <a:p>
            <a:pPr lvl="1"/>
            <a:endParaRPr lang="en-US" dirty="0"/>
          </a:p>
          <a:p>
            <a:pPr lvl="2"/>
            <a:endParaRPr lang="en-US" dirty="0"/>
          </a:p>
          <a:p>
            <a:pPr lvl="2"/>
            <a:endParaRPr lang="en-US" dirty="0"/>
          </a:p>
          <a:p>
            <a:pPr lvl="1"/>
            <a:endParaRPr lang="en-US" dirty="0"/>
          </a:p>
        </p:txBody>
      </p:sp>
      <p:sp>
        <p:nvSpPr>
          <p:cNvPr id="8" name="Footer Placeholder 7"/>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400472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B80C98B-4293-498E-96E6-ABD4DEC46C16}"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22</a:t>
            </a:fld>
            <a:endParaRPr lang="en-US"/>
          </a:p>
        </p:txBody>
      </p:sp>
      <p:sp>
        <p:nvSpPr>
          <p:cNvPr id="5" name="Content Placeholder 4"/>
          <p:cNvSpPr>
            <a:spLocks noGrp="1"/>
          </p:cNvSpPr>
          <p:nvPr>
            <p:ph sz="quarter" idx="1"/>
          </p:nvPr>
        </p:nvSpPr>
        <p:spPr>
          <a:xfrm>
            <a:off x="612648" y="1600200"/>
            <a:ext cx="5183358" cy="4495800"/>
          </a:xfrm>
        </p:spPr>
        <p:txBody>
          <a:bodyPr>
            <a:normAutofit fontScale="92500"/>
          </a:bodyPr>
          <a:lstStyle/>
          <a:p>
            <a:r>
              <a:rPr lang="en-US" b="1" dirty="0"/>
              <a:t>Compaction </a:t>
            </a:r>
            <a:r>
              <a:rPr lang="en-US" b="1" dirty="0" smtClean="0"/>
              <a:t>: Dealing </a:t>
            </a:r>
            <a:r>
              <a:rPr lang="en-US" b="1" dirty="0" smtClean="0"/>
              <a:t>with external fragmentation</a:t>
            </a:r>
          </a:p>
          <a:p>
            <a:pPr lvl="1"/>
            <a:r>
              <a:rPr lang="en-US" b="1" dirty="0"/>
              <a:t>Compaction</a:t>
            </a:r>
            <a:r>
              <a:rPr lang="en-US" dirty="0"/>
              <a:t>:- is a technique for overcoming external fragmentation</a:t>
            </a:r>
          </a:p>
          <a:p>
            <a:pPr lvl="2"/>
            <a:r>
              <a:rPr lang="en-US" dirty="0"/>
              <a:t>OS </a:t>
            </a:r>
            <a:r>
              <a:rPr lang="en-US" b="1" dirty="0"/>
              <a:t>shifts processes </a:t>
            </a:r>
            <a:r>
              <a:rPr lang="en-US" dirty="0"/>
              <a:t>so that they are contiguous</a:t>
            </a:r>
          </a:p>
          <a:p>
            <a:pPr lvl="2"/>
            <a:r>
              <a:rPr lang="en-US" b="1" dirty="0"/>
              <a:t>Free memory is together </a:t>
            </a:r>
            <a:r>
              <a:rPr lang="en-US" dirty="0"/>
              <a:t>in one block</a:t>
            </a:r>
          </a:p>
          <a:p>
            <a:pPr lvl="1"/>
            <a:r>
              <a:rPr lang="en-US" b="1" dirty="0"/>
              <a:t>Very expensive</a:t>
            </a:r>
          </a:p>
          <a:p>
            <a:pPr lvl="2"/>
            <a:r>
              <a:rPr lang="en-US" dirty="0"/>
              <a:t>Time consuming and wastes CPU </a:t>
            </a:r>
            <a:r>
              <a:rPr lang="en-US" dirty="0" smtClean="0"/>
              <a:t>time</a:t>
            </a:r>
            <a:endParaRPr lang="en-US" dirty="0"/>
          </a:p>
          <a:p>
            <a:pPr lvl="1"/>
            <a:endParaRPr lang="en-US" dirty="0"/>
          </a:p>
        </p:txBody>
      </p:sp>
      <p:pic>
        <p:nvPicPr>
          <p:cNvPr id="6" name="Picture 5"/>
          <p:cNvPicPr>
            <a:picLocks noChangeAspect="1"/>
          </p:cNvPicPr>
          <p:nvPr/>
        </p:nvPicPr>
        <p:blipFill>
          <a:blip r:embed="rId2"/>
          <a:stretch>
            <a:fillRect/>
          </a:stretch>
        </p:blipFill>
        <p:spPr>
          <a:xfrm>
            <a:off x="5796006" y="2286000"/>
            <a:ext cx="3314926" cy="3581400"/>
          </a:xfrm>
          <a:prstGeom prst="rect">
            <a:avLst/>
          </a:prstGeom>
        </p:spPr>
      </p:pic>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310613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FC07FC7-EF6D-4C97-9DCB-E46B72225419}"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23</a:t>
            </a:fld>
            <a:endParaRPr lang="en-US"/>
          </a:p>
        </p:txBody>
      </p:sp>
      <p:sp>
        <p:nvSpPr>
          <p:cNvPr id="5" name="Content Placeholder 4"/>
          <p:cNvSpPr>
            <a:spLocks noGrp="1"/>
          </p:cNvSpPr>
          <p:nvPr>
            <p:ph sz="quarter" idx="1"/>
          </p:nvPr>
        </p:nvSpPr>
        <p:spPr/>
        <p:txBody>
          <a:bodyPr/>
          <a:lstStyle/>
          <a:p>
            <a:r>
              <a:rPr lang="en-US" b="1" dirty="0"/>
              <a:t>Dynamic Partitioning Placement </a:t>
            </a:r>
            <a:r>
              <a:rPr lang="en-US" b="1" dirty="0" smtClean="0"/>
              <a:t>Algorithm</a:t>
            </a:r>
          </a:p>
          <a:p>
            <a:pPr lvl="1"/>
            <a:r>
              <a:rPr lang="en-US" dirty="0"/>
              <a:t>Because memory compaction is time consuming, So how to assign processes to memory (how to plug the holes) if there is more than one free block of memory of sufficient size, then the operating system must </a:t>
            </a:r>
            <a:r>
              <a:rPr lang="en-US" b="1" dirty="0"/>
              <a:t>decide which free block to allocate</a:t>
            </a:r>
            <a:r>
              <a:rPr lang="en-US" dirty="0"/>
              <a:t>.</a:t>
            </a:r>
          </a:p>
          <a:p>
            <a:pPr marL="365760" lvl="1" indent="0">
              <a:buNone/>
            </a:pPr>
            <a:endParaRPr lang="en-US" dirty="0"/>
          </a:p>
        </p:txBody>
      </p:sp>
      <p:graphicFrame>
        <p:nvGraphicFramePr>
          <p:cNvPr id="6" name="Diagram 5"/>
          <p:cNvGraphicFramePr/>
          <p:nvPr>
            <p:extLst>
              <p:ext uri="{D42A27DB-BD31-4B8C-83A1-F6EECF244321}">
                <p14:modId xmlns:p14="http://schemas.microsoft.com/office/powerpoint/2010/main" val="1790983139"/>
              </p:ext>
            </p:extLst>
          </p:nvPr>
        </p:nvGraphicFramePr>
        <p:xfrm>
          <a:off x="838200" y="4114800"/>
          <a:ext cx="7924800" cy="2618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28642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3040CC6-C706-4884-BD69-7211F721C796}"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24</a:t>
            </a:fld>
            <a:endParaRPr lang="en-US"/>
          </a:p>
        </p:txBody>
      </p:sp>
      <p:sp>
        <p:nvSpPr>
          <p:cNvPr id="5" name="Content Placeholder 4"/>
          <p:cNvSpPr>
            <a:spLocks noGrp="1"/>
          </p:cNvSpPr>
          <p:nvPr>
            <p:ph sz="quarter" idx="1"/>
          </p:nvPr>
        </p:nvSpPr>
        <p:spPr/>
        <p:txBody>
          <a:bodyPr/>
          <a:lstStyle/>
          <a:p>
            <a:r>
              <a:rPr lang="en-US" b="1" dirty="0" smtClean="0"/>
              <a:t>Example</a:t>
            </a:r>
          </a:p>
          <a:p>
            <a:pPr lvl="1"/>
            <a:r>
              <a:rPr lang="en-US" dirty="0"/>
              <a:t>Given five memory partitions of 100 KB, 500 KB, 200 KB, 300 KB, and 600 KB (in order).</a:t>
            </a:r>
          </a:p>
          <a:p>
            <a:pPr lvl="1"/>
            <a:r>
              <a:rPr lang="en-US" dirty="0"/>
              <a:t>How would each of the first-fit, best-fit, </a:t>
            </a:r>
            <a:r>
              <a:rPr lang="en-US" dirty="0" smtClean="0"/>
              <a:t>next-fit</a:t>
            </a:r>
            <a:r>
              <a:rPr lang="en-US" dirty="0"/>
              <a:t>, and worst-fit algorithms place processes of 212 KB, 417 KB, 112 KB, and 426 KB (in order)? </a:t>
            </a:r>
          </a:p>
          <a:p>
            <a:pPr lvl="1"/>
            <a:r>
              <a:rPr lang="en-US" dirty="0"/>
              <a:t>Which algorithm makes the most efficient use of memory?</a:t>
            </a:r>
          </a:p>
          <a:p>
            <a:pPr lvl="1"/>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386367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2F11A59-8442-4653-98D3-F85938694A50}"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25</a:t>
            </a:fld>
            <a:endParaRPr lang="en-US"/>
          </a:p>
        </p:txBody>
      </p:sp>
      <p:sp>
        <p:nvSpPr>
          <p:cNvPr id="5" name="Content Placeholder 4"/>
          <p:cNvSpPr>
            <a:spLocks noGrp="1"/>
          </p:cNvSpPr>
          <p:nvPr>
            <p:ph sz="quarter" idx="1"/>
          </p:nvPr>
        </p:nvSpPr>
        <p:spPr>
          <a:xfrm>
            <a:off x="612648" y="1600199"/>
            <a:ext cx="8150352" cy="5013325"/>
          </a:xfrm>
        </p:spPr>
        <p:txBody>
          <a:bodyPr>
            <a:normAutofit fontScale="92500" lnSpcReduction="20000"/>
          </a:bodyPr>
          <a:lstStyle/>
          <a:p>
            <a:r>
              <a:rPr lang="en-US" b="1" dirty="0" smtClean="0"/>
              <a:t>Solution</a:t>
            </a:r>
          </a:p>
          <a:p>
            <a:pPr lvl="1"/>
            <a:r>
              <a:rPr lang="en-US" b="1" dirty="0"/>
              <a:t>First Fit</a:t>
            </a:r>
          </a:p>
          <a:p>
            <a:pPr lvl="2"/>
            <a:r>
              <a:rPr lang="en-US" b="1" dirty="0" smtClean="0"/>
              <a:t>P1 [212]</a:t>
            </a:r>
            <a:r>
              <a:rPr lang="en-US" b="1" dirty="0" smtClean="0">
                <a:latin typeface="Bahnschrift" panose="020B0502040204020203" pitchFamily="34" charset="0"/>
              </a:rPr>
              <a:t>&gt;&gt;&gt; </a:t>
            </a:r>
            <a:r>
              <a:rPr lang="en-US" dirty="0" smtClean="0"/>
              <a:t>100, </a:t>
            </a:r>
            <a:r>
              <a:rPr lang="en-US" sz="2800" b="1" u="sng" dirty="0" smtClean="0">
                <a:solidFill>
                  <a:srgbClr val="00B050"/>
                </a:solidFill>
              </a:rPr>
              <a:t>500</a:t>
            </a:r>
            <a:r>
              <a:rPr lang="en-US" dirty="0" smtClean="0"/>
              <a:t>, 200, 300, 600</a:t>
            </a:r>
          </a:p>
          <a:p>
            <a:pPr lvl="2"/>
            <a:r>
              <a:rPr lang="en-US" b="1" dirty="0" smtClean="0"/>
              <a:t>P2 [417]</a:t>
            </a:r>
            <a:r>
              <a:rPr lang="en-US" b="1" dirty="0" smtClean="0">
                <a:latin typeface="Bahnschrift" panose="020B0502040204020203" pitchFamily="34" charset="0"/>
              </a:rPr>
              <a:t>&gt;&gt;&gt; </a:t>
            </a:r>
            <a:r>
              <a:rPr lang="en-US" dirty="0" smtClean="0"/>
              <a:t>100, 288, 200, 300, </a:t>
            </a:r>
            <a:r>
              <a:rPr lang="en-US" sz="2800" b="1" u="sng" dirty="0" smtClean="0">
                <a:solidFill>
                  <a:srgbClr val="00B050"/>
                </a:solidFill>
              </a:rPr>
              <a:t>600</a:t>
            </a:r>
          </a:p>
          <a:p>
            <a:pPr lvl="2"/>
            <a:r>
              <a:rPr lang="en-US" b="1" dirty="0" smtClean="0"/>
              <a:t>P3 [112]</a:t>
            </a:r>
            <a:r>
              <a:rPr lang="en-US" b="1" dirty="0" smtClean="0">
                <a:latin typeface="Bahnschrift" panose="020B0502040204020203" pitchFamily="34" charset="0"/>
              </a:rPr>
              <a:t>&gt;&gt;&gt; </a:t>
            </a:r>
            <a:r>
              <a:rPr lang="en-US" dirty="0" smtClean="0"/>
              <a:t>100, </a:t>
            </a:r>
            <a:r>
              <a:rPr lang="en-US" sz="2800" b="1" u="sng" dirty="0" smtClean="0">
                <a:solidFill>
                  <a:srgbClr val="00B050"/>
                </a:solidFill>
              </a:rPr>
              <a:t>288</a:t>
            </a:r>
            <a:r>
              <a:rPr lang="en-US" dirty="0" smtClean="0"/>
              <a:t>, 200, 300, 183</a:t>
            </a:r>
          </a:p>
          <a:p>
            <a:pPr marL="685800" lvl="2" indent="0">
              <a:buNone/>
            </a:pPr>
            <a:r>
              <a:rPr lang="en-US" b="1" dirty="0" smtClean="0"/>
              <a:t>Unused </a:t>
            </a:r>
            <a:r>
              <a:rPr lang="en-US" b="1" dirty="0"/>
              <a:t>memory </a:t>
            </a:r>
            <a:r>
              <a:rPr lang="en-US" b="1" dirty="0" smtClean="0">
                <a:latin typeface="Bahnschrift" panose="020B0502040204020203" pitchFamily="34" charset="0"/>
              </a:rPr>
              <a:t>&gt;&gt;&gt;</a:t>
            </a:r>
            <a:r>
              <a:rPr lang="en-US" dirty="0" smtClean="0"/>
              <a:t>  </a:t>
            </a:r>
            <a:r>
              <a:rPr lang="en-US" b="1" dirty="0" smtClean="0"/>
              <a:t>100, 176, 200, 300, 183 KB </a:t>
            </a:r>
          </a:p>
          <a:p>
            <a:pPr lvl="2"/>
            <a:r>
              <a:rPr lang="en-US" b="1" dirty="0" smtClean="0"/>
              <a:t>P4 [426]</a:t>
            </a:r>
            <a:r>
              <a:rPr lang="en-US" b="1" dirty="0" smtClean="0">
                <a:latin typeface="Bahnschrift" panose="020B0502040204020203" pitchFamily="34" charset="0"/>
              </a:rPr>
              <a:t>&gt;&gt;&gt; </a:t>
            </a:r>
            <a:r>
              <a:rPr lang="en-US" dirty="0" smtClean="0"/>
              <a:t>Fits in no partition (must wait)</a:t>
            </a:r>
          </a:p>
          <a:p>
            <a:pPr lvl="1"/>
            <a:r>
              <a:rPr lang="en-US" b="1" dirty="0" smtClean="0"/>
              <a:t>Best Fit</a:t>
            </a:r>
            <a:endParaRPr lang="en-US" b="1" dirty="0"/>
          </a:p>
          <a:p>
            <a:pPr lvl="2"/>
            <a:r>
              <a:rPr lang="en-US" b="1" dirty="0"/>
              <a:t>P1 [212]</a:t>
            </a:r>
            <a:r>
              <a:rPr lang="en-US" b="1" dirty="0">
                <a:latin typeface="Bahnschrift" panose="020B0502040204020203" pitchFamily="34" charset="0"/>
              </a:rPr>
              <a:t>&gt;&gt;&gt; </a:t>
            </a:r>
            <a:r>
              <a:rPr lang="en-US" dirty="0"/>
              <a:t>100, </a:t>
            </a:r>
            <a:r>
              <a:rPr lang="en-US" sz="2400" dirty="0"/>
              <a:t>500,</a:t>
            </a:r>
            <a:r>
              <a:rPr lang="en-US" dirty="0"/>
              <a:t> 200, </a:t>
            </a:r>
            <a:r>
              <a:rPr lang="en-US" sz="2800" b="1" u="sng" dirty="0">
                <a:solidFill>
                  <a:srgbClr val="00B050"/>
                </a:solidFill>
              </a:rPr>
              <a:t>300</a:t>
            </a:r>
            <a:r>
              <a:rPr lang="en-US" dirty="0"/>
              <a:t>, 600</a:t>
            </a:r>
          </a:p>
          <a:p>
            <a:pPr lvl="2"/>
            <a:r>
              <a:rPr lang="en-US" b="1" dirty="0"/>
              <a:t>P2 [417]</a:t>
            </a:r>
            <a:r>
              <a:rPr lang="en-US" b="1" dirty="0">
                <a:latin typeface="Bahnschrift" panose="020B0502040204020203" pitchFamily="34" charset="0"/>
              </a:rPr>
              <a:t>&gt;&gt;&gt; </a:t>
            </a:r>
            <a:r>
              <a:rPr lang="en-US" dirty="0"/>
              <a:t>100, </a:t>
            </a:r>
            <a:r>
              <a:rPr lang="en-US" sz="2800" b="1" u="sng" dirty="0">
                <a:solidFill>
                  <a:srgbClr val="00B050"/>
                </a:solidFill>
              </a:rPr>
              <a:t>500</a:t>
            </a:r>
            <a:r>
              <a:rPr lang="en-US" sz="2400" dirty="0"/>
              <a:t>,</a:t>
            </a:r>
            <a:r>
              <a:rPr lang="en-US" dirty="0"/>
              <a:t> 200, </a:t>
            </a:r>
            <a:r>
              <a:rPr lang="en-US" dirty="0" smtClean="0"/>
              <a:t>88, 600</a:t>
            </a:r>
            <a:endParaRPr lang="en-US" dirty="0"/>
          </a:p>
          <a:p>
            <a:pPr lvl="2"/>
            <a:r>
              <a:rPr lang="en-US" b="1" dirty="0"/>
              <a:t>P3 [</a:t>
            </a:r>
            <a:r>
              <a:rPr lang="en-US" b="1" dirty="0" smtClean="0"/>
              <a:t>112</a:t>
            </a:r>
            <a:r>
              <a:rPr lang="en-US" b="1" dirty="0"/>
              <a:t>]</a:t>
            </a:r>
            <a:r>
              <a:rPr lang="en-US" b="1" dirty="0">
                <a:latin typeface="Bahnschrift" panose="020B0502040204020203" pitchFamily="34" charset="0"/>
              </a:rPr>
              <a:t>&gt;&gt;&gt; </a:t>
            </a:r>
            <a:r>
              <a:rPr lang="en-US" dirty="0"/>
              <a:t>100, </a:t>
            </a:r>
            <a:r>
              <a:rPr lang="en-US" sz="2400" dirty="0" smtClean="0"/>
              <a:t>83,</a:t>
            </a:r>
            <a:r>
              <a:rPr lang="en-US" dirty="0" smtClean="0"/>
              <a:t> </a:t>
            </a:r>
            <a:r>
              <a:rPr lang="en-US" sz="2800" b="1" u="sng" dirty="0">
                <a:solidFill>
                  <a:srgbClr val="00B050"/>
                </a:solidFill>
              </a:rPr>
              <a:t>200</a:t>
            </a:r>
            <a:r>
              <a:rPr lang="en-US" dirty="0"/>
              <a:t>, </a:t>
            </a:r>
            <a:r>
              <a:rPr lang="en-US" dirty="0" smtClean="0"/>
              <a:t>88, </a:t>
            </a:r>
            <a:r>
              <a:rPr lang="en-US" dirty="0"/>
              <a:t>600</a:t>
            </a:r>
          </a:p>
          <a:p>
            <a:pPr lvl="2"/>
            <a:r>
              <a:rPr lang="en-US" b="1" dirty="0" smtClean="0"/>
              <a:t>P4 [426]</a:t>
            </a:r>
            <a:r>
              <a:rPr lang="en-US" b="1" dirty="0" smtClean="0">
                <a:latin typeface="Bahnschrift" panose="020B0502040204020203" pitchFamily="34" charset="0"/>
              </a:rPr>
              <a:t>&gt;&gt;&gt; </a:t>
            </a:r>
            <a:r>
              <a:rPr lang="en-US" dirty="0"/>
              <a:t>100, </a:t>
            </a:r>
            <a:r>
              <a:rPr lang="en-US" sz="2400" dirty="0" smtClean="0"/>
              <a:t>83,</a:t>
            </a:r>
            <a:r>
              <a:rPr lang="en-US" dirty="0" smtClean="0"/>
              <a:t> 88, 88, </a:t>
            </a:r>
            <a:r>
              <a:rPr lang="en-US" sz="2800" b="1" u="sng" dirty="0">
                <a:solidFill>
                  <a:srgbClr val="00B050"/>
                </a:solidFill>
              </a:rPr>
              <a:t>600</a:t>
            </a:r>
          </a:p>
          <a:p>
            <a:pPr marL="685800" lvl="2" indent="0">
              <a:buNone/>
            </a:pPr>
            <a:r>
              <a:rPr lang="en-US" b="1" dirty="0" smtClean="0"/>
              <a:t>Unused </a:t>
            </a:r>
            <a:r>
              <a:rPr lang="en-US" b="1" dirty="0"/>
              <a:t>memory </a:t>
            </a:r>
            <a:r>
              <a:rPr lang="en-US" b="1" dirty="0" smtClean="0">
                <a:latin typeface="Bahnschrift" panose="020B0502040204020203" pitchFamily="34" charset="0"/>
              </a:rPr>
              <a:t>&gt;&gt;&gt;</a:t>
            </a:r>
            <a:r>
              <a:rPr lang="en-US" dirty="0" smtClean="0"/>
              <a:t> </a:t>
            </a:r>
            <a:r>
              <a:rPr lang="en-US" b="1" dirty="0" smtClean="0"/>
              <a:t>100</a:t>
            </a:r>
            <a:r>
              <a:rPr lang="en-US" b="1" dirty="0"/>
              <a:t>, </a:t>
            </a:r>
            <a:r>
              <a:rPr lang="en-US" b="1" dirty="0" smtClean="0"/>
              <a:t>83, 88, 88, 174 KB</a:t>
            </a:r>
            <a:endParaRPr lang="en-US" b="1" dirty="0"/>
          </a:p>
        </p:txBody>
      </p:sp>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830266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8BE8416-C925-43CC-8E94-085B52A9EF3C}"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26</a:t>
            </a:fld>
            <a:endParaRPr lang="en-US"/>
          </a:p>
        </p:txBody>
      </p:sp>
      <p:sp>
        <p:nvSpPr>
          <p:cNvPr id="5" name="Content Placeholder 4"/>
          <p:cNvSpPr>
            <a:spLocks noGrp="1"/>
          </p:cNvSpPr>
          <p:nvPr>
            <p:ph sz="quarter" idx="1"/>
          </p:nvPr>
        </p:nvSpPr>
        <p:spPr>
          <a:xfrm>
            <a:off x="612648" y="1600200"/>
            <a:ext cx="8150352" cy="4495800"/>
          </a:xfrm>
        </p:spPr>
        <p:txBody>
          <a:bodyPr>
            <a:normAutofit fontScale="92500" lnSpcReduction="20000"/>
          </a:bodyPr>
          <a:lstStyle/>
          <a:p>
            <a:pPr lvl="1"/>
            <a:r>
              <a:rPr lang="en-US" b="1" dirty="0" smtClean="0"/>
              <a:t>Next Fit</a:t>
            </a:r>
            <a:endParaRPr lang="en-US" b="1" dirty="0"/>
          </a:p>
          <a:p>
            <a:pPr lvl="2"/>
            <a:r>
              <a:rPr lang="en-US" b="1" dirty="0" smtClean="0"/>
              <a:t>P1 [212]</a:t>
            </a:r>
            <a:r>
              <a:rPr lang="en-US" b="1" dirty="0" smtClean="0">
                <a:latin typeface="Bahnschrift" panose="020B0502040204020203" pitchFamily="34" charset="0"/>
              </a:rPr>
              <a:t>&gt;&gt;&gt; </a:t>
            </a:r>
            <a:r>
              <a:rPr lang="en-US" dirty="0" smtClean="0"/>
              <a:t>100, </a:t>
            </a:r>
            <a:r>
              <a:rPr lang="en-US" sz="2800" b="1" u="sng" dirty="0" smtClean="0">
                <a:solidFill>
                  <a:srgbClr val="00B050"/>
                </a:solidFill>
              </a:rPr>
              <a:t>500</a:t>
            </a:r>
            <a:r>
              <a:rPr lang="en-US" dirty="0" smtClean="0"/>
              <a:t>, 200, 300, 600</a:t>
            </a:r>
          </a:p>
          <a:p>
            <a:pPr lvl="2"/>
            <a:r>
              <a:rPr lang="en-US" b="1" dirty="0" smtClean="0"/>
              <a:t>P2 [417]</a:t>
            </a:r>
            <a:r>
              <a:rPr lang="en-US" b="1" dirty="0" smtClean="0">
                <a:latin typeface="Bahnschrift" panose="020B0502040204020203" pitchFamily="34" charset="0"/>
              </a:rPr>
              <a:t>&gt;&gt;&gt; </a:t>
            </a:r>
            <a:r>
              <a:rPr lang="en-US" dirty="0" smtClean="0"/>
              <a:t>100, 288, 200, 300, </a:t>
            </a:r>
            <a:r>
              <a:rPr lang="en-US" sz="2800" b="1" u="sng" dirty="0" smtClean="0">
                <a:solidFill>
                  <a:srgbClr val="00B050"/>
                </a:solidFill>
              </a:rPr>
              <a:t>600</a:t>
            </a:r>
          </a:p>
          <a:p>
            <a:pPr lvl="2"/>
            <a:r>
              <a:rPr lang="en-US" b="1" dirty="0" smtClean="0"/>
              <a:t>P3 [112]</a:t>
            </a:r>
            <a:r>
              <a:rPr lang="en-US" b="1" dirty="0" smtClean="0">
                <a:latin typeface="Bahnschrift" panose="020B0502040204020203" pitchFamily="34" charset="0"/>
              </a:rPr>
              <a:t>&gt;&gt;&gt; </a:t>
            </a:r>
            <a:r>
              <a:rPr lang="en-US" dirty="0" smtClean="0"/>
              <a:t>100, </a:t>
            </a:r>
            <a:r>
              <a:rPr lang="en-US" sz="2800" b="1" u="sng" dirty="0" smtClean="0">
                <a:solidFill>
                  <a:srgbClr val="00B050"/>
                </a:solidFill>
              </a:rPr>
              <a:t>288</a:t>
            </a:r>
            <a:r>
              <a:rPr lang="en-US" dirty="0" smtClean="0"/>
              <a:t>, 200, 300, 183</a:t>
            </a:r>
          </a:p>
          <a:p>
            <a:pPr marL="685800" lvl="2" indent="0">
              <a:buNone/>
            </a:pPr>
            <a:r>
              <a:rPr lang="en-US" b="1" dirty="0" smtClean="0"/>
              <a:t>Unused memory </a:t>
            </a:r>
            <a:r>
              <a:rPr lang="en-US" b="1" dirty="0" smtClean="0">
                <a:latin typeface="Bahnschrift" panose="020B0502040204020203" pitchFamily="34" charset="0"/>
              </a:rPr>
              <a:t>&gt;&gt;&gt;</a:t>
            </a:r>
            <a:r>
              <a:rPr lang="en-US" dirty="0" smtClean="0"/>
              <a:t>  </a:t>
            </a:r>
            <a:r>
              <a:rPr lang="en-US" b="1" dirty="0" smtClean="0"/>
              <a:t>100, 176, 200, 300, 183 </a:t>
            </a:r>
          </a:p>
          <a:p>
            <a:pPr lvl="2"/>
            <a:r>
              <a:rPr lang="en-US" b="1" dirty="0" smtClean="0"/>
              <a:t>P4 [426]</a:t>
            </a:r>
            <a:r>
              <a:rPr lang="en-US" b="1" dirty="0" smtClean="0">
                <a:latin typeface="Bahnschrift" panose="020B0502040204020203" pitchFamily="34" charset="0"/>
              </a:rPr>
              <a:t>&gt;&gt;&gt; </a:t>
            </a:r>
            <a:r>
              <a:rPr lang="en-US" dirty="0" smtClean="0"/>
              <a:t>Fits in no partition (must wait)</a:t>
            </a:r>
          </a:p>
          <a:p>
            <a:pPr lvl="1"/>
            <a:r>
              <a:rPr lang="en-US" b="1" dirty="0" smtClean="0"/>
              <a:t>Worst Fit</a:t>
            </a:r>
            <a:endParaRPr lang="en-US" b="1" dirty="0"/>
          </a:p>
          <a:p>
            <a:pPr lvl="2"/>
            <a:r>
              <a:rPr lang="en-US" b="1" dirty="0"/>
              <a:t>P1 [212]</a:t>
            </a:r>
            <a:r>
              <a:rPr lang="en-US" b="1" dirty="0">
                <a:latin typeface="Bahnschrift" panose="020B0502040204020203" pitchFamily="34" charset="0"/>
              </a:rPr>
              <a:t>&gt;&gt;&gt; </a:t>
            </a:r>
            <a:r>
              <a:rPr lang="en-US" dirty="0"/>
              <a:t>100, </a:t>
            </a:r>
            <a:r>
              <a:rPr lang="en-US" sz="2400" dirty="0"/>
              <a:t>500,</a:t>
            </a:r>
            <a:r>
              <a:rPr lang="en-US" dirty="0"/>
              <a:t> 200, 300, </a:t>
            </a:r>
            <a:r>
              <a:rPr lang="en-US" sz="2800" b="1" u="sng" dirty="0">
                <a:solidFill>
                  <a:srgbClr val="00B050"/>
                </a:solidFill>
              </a:rPr>
              <a:t>600</a:t>
            </a:r>
          </a:p>
          <a:p>
            <a:pPr lvl="2"/>
            <a:r>
              <a:rPr lang="en-US" b="1" dirty="0"/>
              <a:t>P2 [417]</a:t>
            </a:r>
            <a:r>
              <a:rPr lang="en-US" b="1" dirty="0">
                <a:latin typeface="Bahnschrift" panose="020B0502040204020203" pitchFamily="34" charset="0"/>
              </a:rPr>
              <a:t>&gt;&gt;&gt; </a:t>
            </a:r>
            <a:r>
              <a:rPr lang="en-US" sz="2400" dirty="0"/>
              <a:t>100, </a:t>
            </a:r>
            <a:r>
              <a:rPr lang="en-US" sz="2800" b="1" u="sng" dirty="0">
                <a:solidFill>
                  <a:srgbClr val="00B050"/>
                </a:solidFill>
              </a:rPr>
              <a:t>500</a:t>
            </a:r>
            <a:r>
              <a:rPr lang="en-US" sz="1800" dirty="0"/>
              <a:t>,</a:t>
            </a:r>
            <a:r>
              <a:rPr lang="en-US" sz="2400" dirty="0"/>
              <a:t> 200, 300, </a:t>
            </a:r>
            <a:r>
              <a:rPr lang="en-US" sz="2400" dirty="0" smtClean="0"/>
              <a:t>388</a:t>
            </a:r>
            <a:endParaRPr lang="en-US" sz="2400" dirty="0"/>
          </a:p>
          <a:p>
            <a:pPr lvl="2"/>
            <a:r>
              <a:rPr lang="en-US" b="1" dirty="0"/>
              <a:t>P3 </a:t>
            </a:r>
            <a:r>
              <a:rPr lang="en-US" b="1" dirty="0" smtClean="0"/>
              <a:t>[2</a:t>
            </a:r>
            <a:r>
              <a:rPr lang="en-US" b="1" dirty="0"/>
              <a:t>]</a:t>
            </a:r>
            <a:r>
              <a:rPr lang="en-US" b="1" dirty="0">
                <a:latin typeface="Bahnschrift" panose="020B0502040204020203" pitchFamily="34" charset="0"/>
              </a:rPr>
              <a:t>&gt;&gt;&gt; </a:t>
            </a:r>
            <a:r>
              <a:rPr lang="en-US" sz="2400" dirty="0"/>
              <a:t>100, </a:t>
            </a:r>
            <a:r>
              <a:rPr lang="en-US" sz="2400" dirty="0" smtClean="0"/>
              <a:t>83</a:t>
            </a:r>
            <a:r>
              <a:rPr lang="en-US" sz="1800" dirty="0" smtClean="0"/>
              <a:t>,</a:t>
            </a:r>
            <a:r>
              <a:rPr lang="en-US" sz="2400" dirty="0" smtClean="0"/>
              <a:t> </a:t>
            </a:r>
            <a:r>
              <a:rPr lang="en-US" sz="2400" dirty="0"/>
              <a:t>200, 300, </a:t>
            </a:r>
            <a:r>
              <a:rPr lang="en-US" sz="2800" b="1" u="sng" dirty="0" smtClean="0">
                <a:solidFill>
                  <a:srgbClr val="00B050"/>
                </a:solidFill>
              </a:rPr>
              <a:t>388</a:t>
            </a:r>
          </a:p>
          <a:p>
            <a:pPr marL="685800" lvl="2" indent="0">
              <a:buNone/>
            </a:pPr>
            <a:r>
              <a:rPr lang="en-US" sz="2400" b="1" dirty="0" smtClean="0"/>
              <a:t>Unused </a:t>
            </a:r>
            <a:r>
              <a:rPr lang="en-US" sz="2400" b="1" dirty="0"/>
              <a:t>memory </a:t>
            </a:r>
            <a:r>
              <a:rPr lang="en-US" sz="2400" b="1" dirty="0" smtClean="0">
                <a:latin typeface="Bahnschrift" panose="020B0502040204020203" pitchFamily="34" charset="0"/>
              </a:rPr>
              <a:t>&gt;&gt;&gt;</a:t>
            </a:r>
            <a:r>
              <a:rPr lang="en-US" sz="2400" dirty="0" smtClean="0"/>
              <a:t> </a:t>
            </a:r>
            <a:r>
              <a:rPr lang="en-US" sz="2400" dirty="0"/>
              <a:t>100, 83, </a:t>
            </a:r>
            <a:r>
              <a:rPr lang="en-US" sz="2400" dirty="0" smtClean="0"/>
              <a:t>200, 300, 276</a:t>
            </a:r>
            <a:endParaRPr lang="en-US" sz="2400" dirty="0"/>
          </a:p>
          <a:p>
            <a:pPr lvl="2"/>
            <a:r>
              <a:rPr lang="en-US" b="1" dirty="0" smtClean="0"/>
              <a:t>P4 </a:t>
            </a:r>
            <a:r>
              <a:rPr lang="en-US" b="1" dirty="0"/>
              <a:t>[426]</a:t>
            </a:r>
            <a:r>
              <a:rPr lang="en-US" b="1" dirty="0">
                <a:latin typeface="Bahnschrift" panose="020B0502040204020203" pitchFamily="34" charset="0"/>
              </a:rPr>
              <a:t>&gt;&gt;&gt; </a:t>
            </a:r>
            <a:r>
              <a:rPr lang="en-US" dirty="0"/>
              <a:t>Fits in no partition (must wait</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494156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Paging and Segmentation</a:t>
            </a:r>
            <a:endParaRPr lang="en-US" b="1" dirty="0"/>
          </a:p>
        </p:txBody>
      </p:sp>
      <p:sp>
        <p:nvSpPr>
          <p:cNvPr id="3" name="Date Placeholder 2"/>
          <p:cNvSpPr>
            <a:spLocks noGrp="1"/>
          </p:cNvSpPr>
          <p:nvPr>
            <p:ph type="dt" sz="half" idx="10"/>
          </p:nvPr>
        </p:nvSpPr>
        <p:spPr/>
        <p:txBody>
          <a:bodyPr/>
          <a:lstStyle/>
          <a:p>
            <a:fld id="{BFEDD26B-5F0F-4AB1-ACBA-965E72661495}"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27</a:t>
            </a:fld>
            <a:endParaRPr lang="en-US"/>
          </a:p>
        </p:txBody>
      </p:sp>
      <p:sp>
        <p:nvSpPr>
          <p:cNvPr id="5" name="Content Placeholder 4"/>
          <p:cNvSpPr>
            <a:spLocks noGrp="1"/>
          </p:cNvSpPr>
          <p:nvPr>
            <p:ph sz="quarter" idx="1"/>
          </p:nvPr>
        </p:nvSpPr>
        <p:spPr/>
        <p:txBody>
          <a:bodyPr>
            <a:normAutofit fontScale="92500" lnSpcReduction="20000"/>
          </a:bodyPr>
          <a:lstStyle/>
          <a:p>
            <a:pPr fontAlgn="base"/>
            <a:r>
              <a:rPr lang="en-US" dirty="0"/>
              <a:t>Paging and segmentation are parts of the </a:t>
            </a:r>
            <a:r>
              <a:rPr lang="en-US" b="1" dirty="0"/>
              <a:t>non-contiguous allocation of memory</a:t>
            </a:r>
            <a:r>
              <a:rPr lang="en-US" dirty="0"/>
              <a:t> which is a memory management technique.</a:t>
            </a:r>
            <a:endParaRPr lang="en-US" dirty="0" smtClean="0"/>
          </a:p>
          <a:p>
            <a:pPr lvl="1" fontAlgn="base"/>
            <a:r>
              <a:rPr lang="en-US" b="1" dirty="0" smtClean="0"/>
              <a:t>Paging</a:t>
            </a:r>
            <a:r>
              <a:rPr lang="en-US" dirty="0" smtClean="0"/>
              <a:t> </a:t>
            </a:r>
            <a:r>
              <a:rPr lang="en-US" dirty="0"/>
              <a:t>divides memory into </a:t>
            </a:r>
            <a:r>
              <a:rPr lang="en-US" b="1" dirty="0"/>
              <a:t>fixed-size blocks </a:t>
            </a:r>
            <a:r>
              <a:rPr lang="en-US" dirty="0"/>
              <a:t>called </a:t>
            </a:r>
            <a:r>
              <a:rPr lang="en-US" b="1" dirty="0"/>
              <a:t>pages</a:t>
            </a:r>
            <a:r>
              <a:rPr lang="en-US" dirty="0"/>
              <a:t>, simplifying management by treating memory as a </a:t>
            </a:r>
            <a:r>
              <a:rPr lang="en-US" b="1" dirty="0"/>
              <a:t>uniform structure</a:t>
            </a:r>
            <a:r>
              <a:rPr lang="en-US" dirty="0"/>
              <a:t>.</a:t>
            </a:r>
          </a:p>
          <a:p>
            <a:pPr lvl="1" fontAlgn="base"/>
            <a:r>
              <a:rPr lang="en-US" b="1" dirty="0"/>
              <a:t>Segmentation</a:t>
            </a:r>
            <a:r>
              <a:rPr lang="en-US" dirty="0"/>
              <a:t>, in contrast, divides memory into </a:t>
            </a:r>
            <a:r>
              <a:rPr lang="en-US" b="1" dirty="0"/>
              <a:t>variable-sized segments </a:t>
            </a:r>
            <a:r>
              <a:rPr lang="en-US" dirty="0"/>
              <a:t>based on </a:t>
            </a:r>
            <a:r>
              <a:rPr lang="en-US" b="1" dirty="0"/>
              <a:t>logical units</a:t>
            </a:r>
            <a:r>
              <a:rPr lang="en-US" dirty="0"/>
              <a:t>, offering flexibility in organizing data and code. </a:t>
            </a:r>
            <a:endParaRPr lang="en-US" dirty="0" smtClean="0"/>
          </a:p>
          <a:p>
            <a:pPr fontAlgn="base"/>
            <a:r>
              <a:rPr lang="en-US" dirty="0" smtClean="0"/>
              <a:t>Both </a:t>
            </a:r>
            <a:r>
              <a:rPr lang="en-US" dirty="0"/>
              <a:t>methods have distinct advantages and are chosen based on the specific needs and complexities of applications and system architectures</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623743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EF6FA6A-491E-4D6A-B06B-3A77539E8601}"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28</a:t>
            </a:fld>
            <a:endParaRPr lang="en-US"/>
          </a:p>
        </p:txBody>
      </p:sp>
      <p:sp>
        <p:nvSpPr>
          <p:cNvPr id="5" name="Content Placeholder 4"/>
          <p:cNvSpPr>
            <a:spLocks noGrp="1"/>
          </p:cNvSpPr>
          <p:nvPr>
            <p:ph sz="quarter" idx="1"/>
          </p:nvPr>
        </p:nvSpPr>
        <p:spPr>
          <a:xfrm>
            <a:off x="612648" y="1600200"/>
            <a:ext cx="8153400" cy="4648200"/>
          </a:xfrm>
        </p:spPr>
        <p:txBody>
          <a:bodyPr>
            <a:normAutofit/>
          </a:bodyPr>
          <a:lstStyle/>
          <a:p>
            <a:r>
              <a:rPr lang="en-US" b="1" dirty="0" smtClean="0"/>
              <a:t>Paging</a:t>
            </a:r>
          </a:p>
          <a:p>
            <a:pPr lvl="1"/>
            <a:r>
              <a:rPr lang="en-US" dirty="0" smtClean="0"/>
              <a:t>It is </a:t>
            </a:r>
            <a:r>
              <a:rPr lang="en-US" dirty="0"/>
              <a:t>a </a:t>
            </a:r>
            <a:r>
              <a:rPr lang="en-US" b="1" dirty="0"/>
              <a:t>static memory allocation </a:t>
            </a:r>
            <a:r>
              <a:rPr lang="en-US" dirty="0"/>
              <a:t>method that allows a process's physical address space to be of </a:t>
            </a:r>
            <a:r>
              <a:rPr lang="en-US" b="1" dirty="0"/>
              <a:t>non-contiguous memory</a:t>
            </a:r>
            <a:r>
              <a:rPr lang="en-US" dirty="0"/>
              <a:t> type. </a:t>
            </a:r>
            <a:endParaRPr lang="en-US" dirty="0" smtClean="0"/>
          </a:p>
          <a:p>
            <a:pPr lvl="1"/>
            <a:r>
              <a:rPr lang="en-US" dirty="0" smtClean="0"/>
              <a:t>Partition </a:t>
            </a:r>
            <a:r>
              <a:rPr lang="en-US" b="1" dirty="0" smtClean="0"/>
              <a:t>memory</a:t>
            </a:r>
            <a:r>
              <a:rPr lang="en-US" dirty="0" smtClean="0"/>
              <a:t> into </a:t>
            </a:r>
            <a:r>
              <a:rPr lang="en-US" b="1" dirty="0" smtClean="0"/>
              <a:t>small equal-size </a:t>
            </a:r>
            <a:r>
              <a:rPr lang="en-US" dirty="0" smtClean="0"/>
              <a:t>chunks and divide each </a:t>
            </a:r>
            <a:r>
              <a:rPr lang="en-US" b="1" dirty="0" smtClean="0"/>
              <a:t>process</a:t>
            </a:r>
            <a:r>
              <a:rPr lang="en-US" dirty="0" smtClean="0"/>
              <a:t> into the </a:t>
            </a:r>
            <a:r>
              <a:rPr lang="en-US" b="1" dirty="0" smtClean="0"/>
              <a:t>same size </a:t>
            </a:r>
            <a:r>
              <a:rPr lang="en-US" dirty="0" smtClean="0"/>
              <a:t>chunks</a:t>
            </a:r>
          </a:p>
          <a:p>
            <a:pPr lvl="2"/>
            <a:r>
              <a:rPr lang="en-US" dirty="0" smtClean="0"/>
              <a:t>The chunks of a </a:t>
            </a:r>
            <a:r>
              <a:rPr lang="en-US" b="1" dirty="0" smtClean="0"/>
              <a:t>process (logical memory space)</a:t>
            </a:r>
            <a:r>
              <a:rPr lang="en-US" dirty="0" smtClean="0"/>
              <a:t> are called </a:t>
            </a:r>
            <a:r>
              <a:rPr lang="en-US" b="1" dirty="0" smtClean="0"/>
              <a:t>pages</a:t>
            </a:r>
            <a:r>
              <a:rPr lang="en-US" dirty="0" smtClean="0"/>
              <a:t> and </a:t>
            </a:r>
          </a:p>
          <a:p>
            <a:pPr lvl="2"/>
            <a:r>
              <a:rPr lang="en-US" dirty="0" smtClean="0"/>
              <a:t>The chunks of </a:t>
            </a:r>
            <a:r>
              <a:rPr lang="en-US" b="1" dirty="0" smtClean="0"/>
              <a:t>memory (Physical memory) </a:t>
            </a:r>
            <a:r>
              <a:rPr lang="en-US" dirty="0" smtClean="0"/>
              <a:t>are called </a:t>
            </a:r>
            <a:r>
              <a:rPr lang="en-US" b="1" dirty="0" smtClean="0"/>
              <a:t>frames</a:t>
            </a:r>
            <a:endParaRPr lang="en-US" b="1"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103645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8556597-061C-4A5B-B6AE-7B1BD3E818DD}"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29</a:t>
            </a:fld>
            <a:endParaRPr lang="en-US"/>
          </a:p>
        </p:txBody>
      </p:sp>
      <p:pic>
        <p:nvPicPr>
          <p:cNvPr id="6" name="Picture 5" descr="Paging "/>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924800" cy="4648200"/>
          </a:xfrm>
          <a:prstGeom prst="rect">
            <a:avLst/>
          </a:prstGeom>
          <a:noFill/>
          <a:ln>
            <a:noFill/>
          </a:ln>
        </p:spPr>
      </p:pic>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793994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Brainstorm Questions</a:t>
            </a:r>
          </a:p>
        </p:txBody>
      </p:sp>
      <p:sp>
        <p:nvSpPr>
          <p:cNvPr id="3" name="Date Placeholder 2"/>
          <p:cNvSpPr>
            <a:spLocks noGrp="1"/>
          </p:cNvSpPr>
          <p:nvPr>
            <p:ph type="dt" sz="half" idx="10"/>
          </p:nvPr>
        </p:nvSpPr>
        <p:spPr/>
        <p:txBody>
          <a:bodyPr/>
          <a:lstStyle/>
          <a:p>
            <a:fld id="{EA64AE8F-C996-480D-84DC-2C0DC3AD535E}"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a:t>
            </a:fld>
            <a:endParaRPr lang="en-US"/>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en-US" dirty="0" smtClean="0"/>
              <a:t>What </a:t>
            </a:r>
            <a:r>
              <a:rPr lang="en-US" dirty="0"/>
              <a:t>are the key levels in the memory hierarchy, and how do they differ in speed and size?</a:t>
            </a:r>
          </a:p>
          <a:p>
            <a:pPr marL="514350" indent="-514350">
              <a:buFont typeface="+mj-lt"/>
              <a:buAutoNum type="arabicPeriod"/>
            </a:pPr>
            <a:r>
              <a:rPr lang="en-US" dirty="0"/>
              <a:t>What challenges arise when managing memory in modern computing environments?</a:t>
            </a:r>
          </a:p>
          <a:p>
            <a:pPr marL="514350" indent="-514350">
              <a:buFont typeface="+mj-lt"/>
              <a:buAutoNum type="arabicPeriod"/>
            </a:pPr>
            <a:r>
              <a:rPr lang="en-US" dirty="0" smtClean="0"/>
              <a:t>What </a:t>
            </a:r>
            <a:r>
              <a:rPr lang="en-US" dirty="0"/>
              <a:t>is virtual memory, and how does it extend physical memory?</a:t>
            </a:r>
          </a:p>
          <a:p>
            <a:pPr marL="514350" indent="-514350">
              <a:buFont typeface="+mj-lt"/>
              <a:buAutoNum type="arabicPeriod"/>
            </a:pPr>
            <a:r>
              <a:rPr lang="en-US" dirty="0"/>
              <a:t>What is thrashing, and why does it occur in a system?</a:t>
            </a:r>
          </a:p>
          <a:p>
            <a:pPr marL="514350" indent="-514350">
              <a:buFont typeface="+mj-lt"/>
              <a:buAutoNum type="arabicPeriod"/>
            </a:pP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338962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CC38D41-E5AA-4D43-8A6A-7C8FB4AC8B74}"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30</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pPr lvl="1"/>
            <a:r>
              <a:rPr lang="en-US" b="1" dirty="0"/>
              <a:t>Operating system maintains</a:t>
            </a:r>
            <a:r>
              <a:rPr lang="en-US" dirty="0"/>
              <a:t> a </a:t>
            </a:r>
            <a:r>
              <a:rPr lang="en-US" b="1" dirty="0"/>
              <a:t>page table </a:t>
            </a:r>
            <a:r>
              <a:rPr lang="en-US" dirty="0"/>
              <a:t>for each </a:t>
            </a:r>
            <a:r>
              <a:rPr lang="en-US" dirty="0" smtClean="0"/>
              <a:t>process that </a:t>
            </a:r>
            <a:r>
              <a:rPr lang="en-US" dirty="0"/>
              <a:t>maps its pages to the frames in physical memory.</a:t>
            </a:r>
          </a:p>
          <a:p>
            <a:pPr lvl="2"/>
            <a:r>
              <a:rPr lang="en-US" dirty="0"/>
              <a:t>The page table contains:</a:t>
            </a:r>
          </a:p>
          <a:p>
            <a:pPr lvl="3"/>
            <a:r>
              <a:rPr lang="en-US" b="1" dirty="0"/>
              <a:t>Page Number</a:t>
            </a:r>
            <a:r>
              <a:rPr lang="en-US" dirty="0"/>
              <a:t>: Index of the page in the logical address.</a:t>
            </a:r>
          </a:p>
          <a:p>
            <a:pPr lvl="3"/>
            <a:r>
              <a:rPr lang="en-US" b="1" dirty="0"/>
              <a:t>Frame Number</a:t>
            </a:r>
            <a:r>
              <a:rPr lang="en-US" dirty="0"/>
              <a:t>: Corresponding frame in physical memory.</a:t>
            </a:r>
          </a:p>
          <a:p>
            <a:pPr lvl="1"/>
            <a:r>
              <a:rPr lang="en-US" b="1" dirty="0"/>
              <a:t>Address Translation</a:t>
            </a:r>
            <a:r>
              <a:rPr lang="en-US" b="1" dirty="0" smtClean="0"/>
              <a:t>:</a:t>
            </a:r>
            <a:endParaRPr lang="en-US" b="1" dirty="0"/>
          </a:p>
          <a:p>
            <a:pPr lvl="2"/>
            <a:r>
              <a:rPr lang="en-US" dirty="0"/>
              <a:t>The CPU generates </a:t>
            </a:r>
            <a:r>
              <a:rPr lang="en-US" b="1" dirty="0"/>
              <a:t>a logical address </a:t>
            </a:r>
            <a:r>
              <a:rPr lang="en-US" dirty="0"/>
              <a:t>(page number + offset</a:t>
            </a:r>
            <a:r>
              <a:rPr lang="en-US" dirty="0" smtClean="0"/>
              <a:t>).</a:t>
            </a:r>
          </a:p>
          <a:p>
            <a:pPr lvl="3"/>
            <a:r>
              <a:rPr lang="en-US" dirty="0"/>
              <a:t>Memory address within the program consist of a page number and offset within the </a:t>
            </a:r>
            <a:r>
              <a:rPr lang="en-US" dirty="0" smtClean="0"/>
              <a:t>page</a:t>
            </a:r>
            <a:endParaRPr lang="en-US" dirty="0"/>
          </a:p>
          <a:p>
            <a:pPr lvl="3"/>
            <a:r>
              <a:rPr lang="en-US" dirty="0"/>
              <a:t>The page number is used to find the corresponding frame in the page table.</a:t>
            </a:r>
          </a:p>
          <a:p>
            <a:pPr lvl="2"/>
            <a:r>
              <a:rPr lang="en-US" dirty="0"/>
              <a:t>The physical address is then computed as</a:t>
            </a:r>
            <a:r>
              <a:rPr lang="en-US" dirty="0" smtClean="0"/>
              <a:t>: </a:t>
            </a:r>
          </a:p>
          <a:p>
            <a:pPr lvl="3"/>
            <a:r>
              <a:rPr lang="en-US" b="1" dirty="0" smtClean="0"/>
              <a:t>Physical</a:t>
            </a:r>
            <a:r>
              <a:rPr lang="en-US" b="1" dirty="0"/>
              <a:t> </a:t>
            </a:r>
            <a:r>
              <a:rPr lang="en-US" b="1" dirty="0" smtClean="0"/>
              <a:t>Address = Frame</a:t>
            </a:r>
            <a:r>
              <a:rPr lang="en-US" b="1" dirty="0"/>
              <a:t> Base </a:t>
            </a:r>
            <a:r>
              <a:rPr lang="en-US" b="1" dirty="0" smtClean="0"/>
              <a:t>Address + Offset</a:t>
            </a:r>
            <a:endParaRPr lang="en-US" b="1" dirty="0"/>
          </a:p>
          <a:p>
            <a:pPr lvl="1"/>
            <a:endParaRPr lang="en-US" dirty="0"/>
          </a:p>
          <a:p>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117046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E34F47A-E442-4977-8530-9E06A73289D6}"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31</a:t>
            </a:fld>
            <a:endParaRPr lang="en-US"/>
          </a:p>
        </p:txBody>
      </p:sp>
      <p:sp>
        <p:nvSpPr>
          <p:cNvPr id="5" name="Content Placeholder 4"/>
          <p:cNvSpPr>
            <a:spLocks noGrp="1"/>
          </p:cNvSpPr>
          <p:nvPr>
            <p:ph sz="quarter" idx="1"/>
          </p:nvPr>
        </p:nvSpPr>
        <p:spPr/>
        <p:txBody>
          <a:bodyPr/>
          <a:lstStyle/>
          <a:p>
            <a:r>
              <a:rPr lang="en-US" altLang="en-US" b="1" dirty="0" smtClean="0"/>
              <a:t>Paging Hardware</a:t>
            </a:r>
            <a:endParaRPr lang="en-US" b="1" dirty="0"/>
          </a:p>
        </p:txBody>
      </p:sp>
      <p:pic>
        <p:nvPicPr>
          <p:cNvPr id="7"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44810"/>
            <a:ext cx="702440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04056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836351D-7280-4C3A-93A4-55F81B4DD929}"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32</a:t>
            </a:fld>
            <a:endParaRPr lang="en-US"/>
          </a:p>
        </p:txBody>
      </p:sp>
      <p:sp>
        <p:nvSpPr>
          <p:cNvPr id="5" name="Content Placeholder 4"/>
          <p:cNvSpPr>
            <a:spLocks noGrp="1"/>
          </p:cNvSpPr>
          <p:nvPr>
            <p:ph sz="quarter" idx="1"/>
          </p:nvPr>
        </p:nvSpPr>
        <p:spPr/>
        <p:txBody>
          <a:bodyPr/>
          <a:lstStyle/>
          <a:p>
            <a:r>
              <a:rPr lang="en-US" b="1" dirty="0" smtClean="0"/>
              <a:t>Example: Paging</a:t>
            </a:r>
            <a:endParaRPr lang="en-US" b="1" dirty="0"/>
          </a:p>
        </p:txBody>
      </p:sp>
      <p:pic>
        <p:nvPicPr>
          <p:cNvPr id="7" name="Picture 6"/>
          <p:cNvPicPr>
            <a:picLocks noChangeAspect="1"/>
          </p:cNvPicPr>
          <p:nvPr/>
        </p:nvPicPr>
        <p:blipFill>
          <a:blip r:embed="rId2"/>
          <a:stretch>
            <a:fillRect/>
          </a:stretch>
        </p:blipFill>
        <p:spPr>
          <a:xfrm>
            <a:off x="868069" y="2129020"/>
            <a:ext cx="7209131" cy="4484505"/>
          </a:xfrm>
          <a:prstGeom prst="rect">
            <a:avLst/>
          </a:prstGeom>
        </p:spPr>
      </p:pic>
      <p:sp>
        <p:nvSpPr>
          <p:cNvPr id="8" name="Footer Placeholder 7"/>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278530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FBABE1B-2CCC-4526-A314-3EE3D80E213D}"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33</a:t>
            </a:fld>
            <a:endParaRPr lang="en-US"/>
          </a:p>
        </p:txBody>
      </p:sp>
      <p:sp>
        <p:nvSpPr>
          <p:cNvPr id="5" name="Content Placeholder 4"/>
          <p:cNvSpPr>
            <a:spLocks noGrp="1"/>
          </p:cNvSpPr>
          <p:nvPr>
            <p:ph sz="quarter" idx="1"/>
          </p:nvPr>
        </p:nvSpPr>
        <p:spPr/>
        <p:txBody>
          <a:bodyPr>
            <a:normAutofit fontScale="85000" lnSpcReduction="10000"/>
          </a:bodyPr>
          <a:lstStyle/>
          <a:p>
            <a:r>
              <a:rPr lang="en-US" b="1" dirty="0"/>
              <a:t>Advantages:</a:t>
            </a:r>
          </a:p>
          <a:p>
            <a:pPr lvl="1"/>
            <a:r>
              <a:rPr lang="en-US" b="1" dirty="0"/>
              <a:t>Efficient memory management </a:t>
            </a:r>
            <a:r>
              <a:rPr lang="en-US" dirty="0"/>
              <a:t>with simple, non-contiguous allocation.</a:t>
            </a:r>
          </a:p>
          <a:p>
            <a:pPr lvl="1"/>
            <a:r>
              <a:rPr lang="en-US" b="1" dirty="0"/>
              <a:t>Easy memory allocation </a:t>
            </a:r>
            <a:r>
              <a:rPr lang="en-US" dirty="0"/>
              <a:t>and </a:t>
            </a:r>
            <a:r>
              <a:rPr lang="en-US" b="1" dirty="0"/>
              <a:t>sharing</a:t>
            </a:r>
            <a:r>
              <a:rPr lang="en-US" dirty="0"/>
              <a:t>.</a:t>
            </a:r>
          </a:p>
          <a:p>
            <a:pPr lvl="1"/>
            <a:r>
              <a:rPr lang="en-US" b="1" dirty="0"/>
              <a:t>Eliminates external fragmentation</a:t>
            </a:r>
            <a:r>
              <a:rPr lang="en-US" dirty="0"/>
              <a:t>, no need for compaction.</a:t>
            </a:r>
          </a:p>
          <a:p>
            <a:pPr lvl="1"/>
            <a:r>
              <a:rPr lang="en-US" dirty="0"/>
              <a:t>Supports </a:t>
            </a:r>
            <a:r>
              <a:rPr lang="en-US" b="1" dirty="0"/>
              <a:t>efficient swapping</a:t>
            </a:r>
            <a:r>
              <a:rPr lang="en-US" dirty="0" smtClean="0"/>
              <a:t>.</a:t>
            </a:r>
          </a:p>
          <a:p>
            <a:r>
              <a:rPr lang="en-US" b="1" dirty="0" smtClean="0"/>
              <a:t>Disadvantages:</a:t>
            </a:r>
          </a:p>
          <a:p>
            <a:pPr lvl="1"/>
            <a:r>
              <a:rPr lang="en-US" b="1" dirty="0"/>
              <a:t>Internal fragmentation </a:t>
            </a:r>
            <a:r>
              <a:rPr lang="en-US" dirty="0"/>
              <a:t>(last page).</a:t>
            </a:r>
          </a:p>
          <a:p>
            <a:pPr lvl="1"/>
            <a:r>
              <a:rPr lang="en-US" b="1" dirty="0"/>
              <a:t>Requires specialized hardware </a:t>
            </a:r>
            <a:r>
              <a:rPr lang="en-US" dirty="0"/>
              <a:t>for address translation.</a:t>
            </a:r>
          </a:p>
          <a:p>
            <a:pPr lvl="1"/>
            <a:r>
              <a:rPr lang="en-US" dirty="0"/>
              <a:t>Page tables </a:t>
            </a:r>
            <a:r>
              <a:rPr lang="en-US" b="1" dirty="0"/>
              <a:t>increase memory overhead</a:t>
            </a:r>
            <a:r>
              <a:rPr lang="en-US" dirty="0"/>
              <a:t>.</a:t>
            </a:r>
          </a:p>
          <a:p>
            <a:pPr lvl="1"/>
            <a:r>
              <a:rPr lang="en-US" b="1" dirty="0"/>
              <a:t>Slower memory access </a:t>
            </a:r>
            <a:r>
              <a:rPr lang="en-US" dirty="0"/>
              <a:t>due to multi-level paging and address translation delays.</a:t>
            </a:r>
          </a:p>
        </p:txBody>
      </p:sp>
      <p:sp>
        <p:nvSpPr>
          <p:cNvPr id="8" name="Footer Placeholder 7"/>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086373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A712ABA-4CE6-4913-A267-A2D32AB48350}"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34</a:t>
            </a:fld>
            <a:endParaRPr lang="en-US"/>
          </a:p>
        </p:txBody>
      </p:sp>
      <p:sp>
        <p:nvSpPr>
          <p:cNvPr id="5" name="Content Placeholder 4"/>
          <p:cNvSpPr>
            <a:spLocks noGrp="1"/>
          </p:cNvSpPr>
          <p:nvPr>
            <p:ph sz="quarter" idx="1"/>
          </p:nvPr>
        </p:nvSpPr>
        <p:spPr>
          <a:xfrm>
            <a:off x="612648" y="1600200"/>
            <a:ext cx="8153400" cy="2819400"/>
          </a:xfrm>
        </p:spPr>
        <p:txBody>
          <a:bodyPr>
            <a:normAutofit fontScale="92500" lnSpcReduction="20000"/>
          </a:bodyPr>
          <a:lstStyle/>
          <a:p>
            <a:r>
              <a:rPr lang="en-US" b="1" dirty="0" smtClean="0"/>
              <a:t>Segmentation</a:t>
            </a:r>
          </a:p>
          <a:p>
            <a:pPr lvl="1"/>
            <a:r>
              <a:rPr lang="en-US" dirty="0"/>
              <a:t>Segmentation divides memory into </a:t>
            </a:r>
            <a:r>
              <a:rPr lang="en-US" b="1" dirty="0"/>
              <a:t>variable-sized segments</a:t>
            </a:r>
            <a:r>
              <a:rPr lang="en-US" dirty="0"/>
              <a:t> based on the logical division of a program (e.g., code, stack, heap, data). </a:t>
            </a:r>
            <a:endParaRPr lang="en-US" dirty="0" smtClean="0"/>
          </a:p>
          <a:p>
            <a:pPr lvl="2"/>
            <a:r>
              <a:rPr lang="en-US" dirty="0" smtClean="0"/>
              <a:t>Unlike </a:t>
            </a:r>
            <a:r>
              <a:rPr lang="en-US" dirty="0"/>
              <a:t>paging, segments are of different sizes and correspond to high-level program divisions</a:t>
            </a:r>
            <a:r>
              <a:rPr lang="en-US" dirty="0" smtClean="0"/>
              <a:t>.</a:t>
            </a:r>
          </a:p>
          <a:p>
            <a:pPr lvl="1"/>
            <a:r>
              <a:rPr lang="en-US" b="1" dirty="0"/>
              <a:t>A program is a collection of segments</a:t>
            </a:r>
          </a:p>
          <a:p>
            <a:pPr lvl="2"/>
            <a:r>
              <a:rPr lang="en-US" dirty="0"/>
              <a:t>A segment is a logical unit such as</a:t>
            </a:r>
            <a:r>
              <a:rPr lang="en-US" dirty="0" smtClean="0"/>
              <a:t>:</a:t>
            </a:r>
            <a:endParaRPr lang="en-US" dirty="0"/>
          </a:p>
        </p:txBody>
      </p:sp>
      <p:sp>
        <p:nvSpPr>
          <p:cNvPr id="6" name="Content Placeholder 4"/>
          <p:cNvSpPr txBox="1">
            <a:spLocks/>
          </p:cNvSpPr>
          <p:nvPr/>
        </p:nvSpPr>
        <p:spPr>
          <a:xfrm>
            <a:off x="609600" y="4267199"/>
            <a:ext cx="8153400" cy="2346325"/>
          </a:xfrm>
          <a:prstGeom prst="rect">
            <a:avLst/>
          </a:prstGeom>
        </p:spPr>
        <p:txBody>
          <a:bodyPr vert="horz" numCol="2">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3"/>
            <a:r>
              <a:rPr lang="en-US" dirty="0"/>
              <a:t>Main program</a:t>
            </a:r>
          </a:p>
          <a:p>
            <a:pPr lvl="3"/>
            <a:r>
              <a:rPr lang="en-US" dirty="0"/>
              <a:t>Procedure </a:t>
            </a:r>
          </a:p>
          <a:p>
            <a:pPr lvl="3"/>
            <a:r>
              <a:rPr lang="en-US" dirty="0"/>
              <a:t>Function</a:t>
            </a:r>
          </a:p>
          <a:p>
            <a:pPr lvl="3"/>
            <a:r>
              <a:rPr lang="en-US" dirty="0"/>
              <a:t>Method</a:t>
            </a:r>
          </a:p>
          <a:p>
            <a:pPr lvl="3"/>
            <a:r>
              <a:rPr lang="en-US" dirty="0"/>
              <a:t>Object</a:t>
            </a:r>
          </a:p>
          <a:p>
            <a:pPr lvl="3"/>
            <a:r>
              <a:rPr lang="en-US" dirty="0"/>
              <a:t>Local </a:t>
            </a:r>
            <a:r>
              <a:rPr lang="en-US" dirty="0" smtClean="0"/>
              <a:t>variables</a:t>
            </a:r>
          </a:p>
          <a:p>
            <a:pPr lvl="3"/>
            <a:r>
              <a:rPr lang="en-US" dirty="0" smtClean="0"/>
              <a:t>Global </a:t>
            </a:r>
            <a:r>
              <a:rPr lang="en-US" dirty="0"/>
              <a:t>variables</a:t>
            </a:r>
          </a:p>
          <a:p>
            <a:pPr lvl="3"/>
            <a:r>
              <a:rPr lang="en-US" dirty="0"/>
              <a:t>Common block</a:t>
            </a:r>
          </a:p>
          <a:p>
            <a:pPr lvl="3"/>
            <a:r>
              <a:rPr lang="en-US" dirty="0"/>
              <a:t>Stack</a:t>
            </a:r>
          </a:p>
          <a:p>
            <a:pPr lvl="3"/>
            <a:r>
              <a:rPr lang="en-US" dirty="0"/>
              <a:t>Symbol table</a:t>
            </a:r>
          </a:p>
          <a:p>
            <a:pPr lvl="3"/>
            <a:r>
              <a:rPr lang="en-US" dirty="0" smtClean="0"/>
              <a:t>Arrays</a:t>
            </a:r>
            <a:endParaRPr lang="en-US" dirty="0"/>
          </a:p>
        </p:txBody>
      </p:sp>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07949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5217900F-0F78-4D10-AC84-75DDC82C3190}"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35</a:t>
            </a:fld>
            <a:endParaRPr lang="en-US"/>
          </a:p>
        </p:txBody>
      </p:sp>
      <p:sp>
        <p:nvSpPr>
          <p:cNvPr id="5" name="Content Placeholder 4"/>
          <p:cNvSpPr>
            <a:spLocks noGrp="1"/>
          </p:cNvSpPr>
          <p:nvPr>
            <p:ph sz="quarter" idx="1"/>
          </p:nvPr>
        </p:nvSpPr>
        <p:spPr>
          <a:xfrm>
            <a:off x="559279" y="5795175"/>
            <a:ext cx="3621023" cy="493256"/>
          </a:xfrm>
        </p:spPr>
        <p:txBody>
          <a:bodyPr>
            <a:normAutofit fontScale="85000" lnSpcReduction="10000"/>
          </a:bodyPr>
          <a:lstStyle/>
          <a:p>
            <a:pPr marL="0" indent="0">
              <a:buNone/>
            </a:pPr>
            <a:r>
              <a:rPr lang="en-US" altLang="en-US" b="1" dirty="0"/>
              <a:t>User</a:t>
            </a:r>
            <a:r>
              <a:rPr lang="ja-JP" altLang="en-US" b="1" dirty="0"/>
              <a:t>’</a:t>
            </a:r>
            <a:r>
              <a:rPr lang="en-US" altLang="ja-JP" b="1" dirty="0"/>
              <a:t>s View of a Program</a:t>
            </a:r>
            <a:endParaRPr lang="en-US" b="1"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4887"/>
            <a:ext cx="3646902" cy="369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4569512" y="2067523"/>
            <a:ext cx="4230869" cy="3365853"/>
          </a:xfrm>
          <a:prstGeom prst="rect">
            <a:avLst/>
          </a:prstGeom>
        </p:spPr>
      </p:pic>
      <p:sp>
        <p:nvSpPr>
          <p:cNvPr id="8" name="Content Placeholder 4"/>
          <p:cNvSpPr txBox="1">
            <a:spLocks/>
          </p:cNvSpPr>
          <p:nvPr/>
        </p:nvSpPr>
        <p:spPr>
          <a:xfrm>
            <a:off x="4569512" y="5791200"/>
            <a:ext cx="4269689" cy="493256"/>
          </a:xfrm>
          <a:prstGeom prst="rect">
            <a:avLst/>
          </a:prstGeom>
        </p:spPr>
        <p:txBody>
          <a:bodyPr vert="horz">
            <a:normAutofit fontScale="85000"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altLang="en-US" b="1" dirty="0"/>
              <a:t>Logical View of Segmentation</a:t>
            </a:r>
            <a:endParaRPr lang="en-US" b="1" dirty="0"/>
          </a:p>
        </p:txBody>
      </p:sp>
      <p:sp>
        <p:nvSpPr>
          <p:cNvPr id="9" name="Footer Placeholder 8"/>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721537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FB021A8-2815-4A98-B7F2-E0E2BF6DBE89}"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36</a:t>
            </a:fld>
            <a:endParaRPr lang="en-US"/>
          </a:p>
        </p:txBody>
      </p:sp>
      <p:sp>
        <p:nvSpPr>
          <p:cNvPr id="5" name="Content Placeholder 4"/>
          <p:cNvSpPr>
            <a:spLocks noGrp="1"/>
          </p:cNvSpPr>
          <p:nvPr>
            <p:ph sz="quarter" idx="1"/>
          </p:nvPr>
        </p:nvSpPr>
        <p:spPr/>
        <p:txBody>
          <a:bodyPr>
            <a:normAutofit fontScale="92500"/>
          </a:bodyPr>
          <a:lstStyle/>
          <a:p>
            <a:pPr lvl="1"/>
            <a:r>
              <a:rPr lang="en-US" b="1" dirty="0" smtClean="0"/>
              <a:t>Characteristics</a:t>
            </a:r>
          </a:p>
          <a:p>
            <a:pPr lvl="2"/>
            <a:r>
              <a:rPr lang="en-US" dirty="0" smtClean="0"/>
              <a:t>The </a:t>
            </a:r>
            <a:r>
              <a:rPr lang="en-US" b="1" dirty="0"/>
              <a:t>size of partitions </a:t>
            </a:r>
            <a:r>
              <a:rPr lang="en-US" dirty="0"/>
              <a:t>depend on the </a:t>
            </a:r>
            <a:r>
              <a:rPr lang="en-US" b="1" dirty="0"/>
              <a:t>length of modules</a:t>
            </a:r>
            <a:r>
              <a:rPr lang="en-US" dirty="0"/>
              <a:t>.</a:t>
            </a:r>
          </a:p>
          <a:p>
            <a:pPr lvl="2"/>
            <a:r>
              <a:rPr lang="en-US" dirty="0"/>
              <a:t>The partitions of secondary memory are called as </a:t>
            </a:r>
            <a:r>
              <a:rPr lang="en-US" b="1" dirty="0"/>
              <a:t>segments</a:t>
            </a:r>
            <a:r>
              <a:rPr lang="en-US" dirty="0"/>
              <a:t>.</a:t>
            </a:r>
          </a:p>
          <a:p>
            <a:pPr lvl="1"/>
            <a:r>
              <a:rPr lang="en-US" altLang="en-US" b="1" dirty="0" smtClean="0"/>
              <a:t>Segmentation Architecture</a:t>
            </a:r>
            <a:endParaRPr lang="en-US" b="1" dirty="0" smtClean="0"/>
          </a:p>
          <a:p>
            <a:pPr lvl="2"/>
            <a:r>
              <a:rPr lang="en-US" dirty="0" smtClean="0"/>
              <a:t>Logical </a:t>
            </a:r>
            <a:r>
              <a:rPr lang="en-US" dirty="0"/>
              <a:t>address consists of a two parts: </a:t>
            </a:r>
            <a:r>
              <a:rPr lang="en-US" b="1" dirty="0"/>
              <a:t>&lt;</a:t>
            </a:r>
            <a:r>
              <a:rPr lang="en-US" b="1" dirty="0" smtClean="0"/>
              <a:t>segment-number, </a:t>
            </a:r>
            <a:r>
              <a:rPr lang="en-US" b="1" dirty="0"/>
              <a:t>offset&gt;,</a:t>
            </a:r>
          </a:p>
          <a:p>
            <a:pPr lvl="2"/>
            <a:r>
              <a:rPr lang="en-US" b="1" dirty="0"/>
              <a:t>Segment table </a:t>
            </a:r>
            <a:r>
              <a:rPr lang="en-US" dirty="0"/>
              <a:t>– It maps two-dimensional Logical address into one-dimensional Physical address. </a:t>
            </a:r>
          </a:p>
          <a:p>
            <a:pPr lvl="3"/>
            <a:r>
              <a:rPr lang="en-US" dirty="0"/>
              <a:t>Each table entry has:</a:t>
            </a:r>
          </a:p>
          <a:p>
            <a:pPr lvl="4"/>
            <a:r>
              <a:rPr lang="en-US" b="1" dirty="0"/>
              <a:t>Base</a:t>
            </a:r>
            <a:r>
              <a:rPr lang="en-US" dirty="0"/>
              <a:t> – contains the starting physical address where the segments reside in memory</a:t>
            </a:r>
          </a:p>
          <a:p>
            <a:pPr lvl="4"/>
            <a:r>
              <a:rPr lang="en-US" b="1" dirty="0"/>
              <a:t>Limit</a:t>
            </a:r>
            <a:r>
              <a:rPr lang="en-US" dirty="0"/>
              <a:t> – specifies the length of the segment</a:t>
            </a:r>
          </a:p>
          <a:p>
            <a:pPr marL="0" indent="0">
              <a:buNone/>
            </a:pP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775326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ACEA735-B69F-44A8-8040-0F1444D5646B}"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37</a:t>
            </a:fld>
            <a:endParaRPr lang="en-US"/>
          </a:p>
        </p:txBody>
      </p:sp>
      <p:sp>
        <p:nvSpPr>
          <p:cNvPr id="5" name="Content Placeholder 4"/>
          <p:cNvSpPr>
            <a:spLocks noGrp="1"/>
          </p:cNvSpPr>
          <p:nvPr>
            <p:ph sz="quarter" idx="1"/>
          </p:nvPr>
        </p:nvSpPr>
        <p:spPr/>
        <p:txBody>
          <a:bodyPr/>
          <a:lstStyle/>
          <a:p>
            <a:r>
              <a:rPr lang="en-US" altLang="en-US" b="1" dirty="0"/>
              <a:t>Segmentation Hardware</a:t>
            </a:r>
            <a:endParaRPr lang="en-US" b="1" dirty="0"/>
          </a:p>
        </p:txBody>
      </p:sp>
      <p:pic>
        <p:nvPicPr>
          <p:cNvPr id="6"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87" y="2524125"/>
            <a:ext cx="5827713"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291227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505DDBF-D121-4440-9F81-EDDDBEA738BB}"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38</a:t>
            </a:fld>
            <a:endParaRPr lang="en-US"/>
          </a:p>
        </p:txBody>
      </p:sp>
      <p:sp>
        <p:nvSpPr>
          <p:cNvPr id="5" name="Content Placeholder 4"/>
          <p:cNvSpPr>
            <a:spLocks noGrp="1"/>
          </p:cNvSpPr>
          <p:nvPr>
            <p:ph sz="quarter" idx="1"/>
          </p:nvPr>
        </p:nvSpPr>
        <p:spPr/>
        <p:txBody>
          <a:bodyPr/>
          <a:lstStyle/>
          <a:p>
            <a:r>
              <a:rPr lang="en-US" b="1" dirty="0" smtClean="0"/>
              <a:t>Example: Segmentation</a:t>
            </a:r>
          </a:p>
          <a:p>
            <a:pPr lvl="1"/>
            <a:endParaRPr lang="en-US" dirty="0"/>
          </a:p>
        </p:txBody>
      </p:sp>
      <p:pic>
        <p:nvPicPr>
          <p:cNvPr id="7" name="Picture 6"/>
          <p:cNvPicPr>
            <a:picLocks noChangeAspect="1"/>
          </p:cNvPicPr>
          <p:nvPr/>
        </p:nvPicPr>
        <p:blipFill>
          <a:blip r:embed="rId2"/>
          <a:stretch>
            <a:fillRect/>
          </a:stretch>
        </p:blipFill>
        <p:spPr>
          <a:xfrm>
            <a:off x="1066800" y="2218975"/>
            <a:ext cx="6781800" cy="4394549"/>
          </a:xfrm>
          <a:prstGeom prst="rect">
            <a:avLst/>
          </a:prstGeom>
        </p:spPr>
      </p:pic>
      <p:sp>
        <p:nvSpPr>
          <p:cNvPr id="8" name="Footer Placeholder 7"/>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674732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5CCC8AB-CAAF-4533-8270-71039C4DCB26}"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39</a:t>
            </a:fld>
            <a:endParaRPr lang="en-US"/>
          </a:p>
        </p:txBody>
      </p:sp>
      <p:sp>
        <p:nvSpPr>
          <p:cNvPr id="5" name="Content Placeholder 4"/>
          <p:cNvSpPr>
            <a:spLocks noGrp="1"/>
          </p:cNvSpPr>
          <p:nvPr>
            <p:ph sz="quarter" idx="1"/>
          </p:nvPr>
        </p:nvSpPr>
        <p:spPr/>
        <p:txBody>
          <a:bodyPr>
            <a:normAutofit lnSpcReduction="10000"/>
          </a:bodyPr>
          <a:lstStyle/>
          <a:p>
            <a:r>
              <a:rPr lang="en-US" b="1" dirty="0"/>
              <a:t>Advantages:</a:t>
            </a:r>
          </a:p>
          <a:p>
            <a:pPr lvl="1"/>
            <a:r>
              <a:rPr lang="en-US" b="1" dirty="0"/>
              <a:t>No internal fragmentation.</a:t>
            </a:r>
          </a:p>
          <a:p>
            <a:pPr lvl="1"/>
            <a:r>
              <a:rPr lang="en-US" dirty="0"/>
              <a:t>Smaller segment table with fewer entries.</a:t>
            </a:r>
          </a:p>
          <a:p>
            <a:pPr lvl="1"/>
            <a:r>
              <a:rPr lang="en-US" dirty="0"/>
              <a:t>Supports larger segment sizes with less overhead.</a:t>
            </a:r>
          </a:p>
          <a:p>
            <a:pPr lvl="1"/>
            <a:r>
              <a:rPr lang="en-US" b="1" dirty="0"/>
              <a:t>Efficient translation and flexible protection </a:t>
            </a:r>
            <a:r>
              <a:rPr lang="en-US" dirty="0"/>
              <a:t>per segment.</a:t>
            </a:r>
          </a:p>
          <a:p>
            <a:pPr lvl="1"/>
            <a:r>
              <a:rPr lang="en-US" dirty="0"/>
              <a:t>Allows </a:t>
            </a:r>
            <a:r>
              <a:rPr lang="en-US" b="1" dirty="0"/>
              <a:t>sharing and easier relocation </a:t>
            </a:r>
            <a:r>
              <a:rPr lang="en-US" dirty="0"/>
              <a:t>of segments</a:t>
            </a:r>
            <a:r>
              <a:rPr lang="en-US" dirty="0" smtClean="0"/>
              <a:t>.</a:t>
            </a:r>
          </a:p>
          <a:p>
            <a:r>
              <a:rPr lang="en-US" b="1" dirty="0" smtClean="0"/>
              <a:t>Disadvantages:</a:t>
            </a:r>
          </a:p>
          <a:p>
            <a:pPr lvl="1"/>
            <a:r>
              <a:rPr lang="en-US" dirty="0"/>
              <a:t>Prone to </a:t>
            </a:r>
            <a:r>
              <a:rPr lang="en-US" b="1" dirty="0"/>
              <a:t>external fragmentation</a:t>
            </a:r>
            <a:r>
              <a:rPr lang="en-US" dirty="0"/>
              <a:t>.</a:t>
            </a:r>
          </a:p>
          <a:p>
            <a:pPr lvl="1"/>
            <a:r>
              <a:rPr lang="en-US" b="1" dirty="0"/>
              <a:t>Expensive and complex </a:t>
            </a:r>
            <a:r>
              <a:rPr lang="en-US" dirty="0"/>
              <a:t>memory management</a:t>
            </a:r>
            <a:r>
              <a:rPr lang="en-US" dirty="0" smtClean="0"/>
              <a:t>.</a:t>
            </a:r>
            <a:endParaRPr lang="en-US" dirty="0"/>
          </a:p>
        </p:txBody>
      </p:sp>
      <p:sp>
        <p:nvSpPr>
          <p:cNvPr id="8" name="Footer Placeholder 7"/>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4227392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a:t>
            </a:r>
            <a:r>
              <a:rPr lang="en-US" b="1" dirty="0"/>
              <a:t>n</a:t>
            </a:r>
          </a:p>
        </p:txBody>
      </p:sp>
      <p:sp>
        <p:nvSpPr>
          <p:cNvPr id="3" name="Date Placeholder 2"/>
          <p:cNvSpPr>
            <a:spLocks noGrp="1"/>
          </p:cNvSpPr>
          <p:nvPr>
            <p:ph type="dt" sz="half" idx="10"/>
          </p:nvPr>
        </p:nvSpPr>
        <p:spPr/>
        <p:txBody>
          <a:bodyPr/>
          <a:lstStyle/>
          <a:p>
            <a:fld id="{AA67267C-B415-40CD-BBA5-B5B8F180972F}"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a:t>
            </a:fld>
            <a:endParaRPr lang="en-US"/>
          </a:p>
        </p:txBody>
      </p:sp>
      <p:sp>
        <p:nvSpPr>
          <p:cNvPr id="5" name="Content Placeholder 4"/>
          <p:cNvSpPr>
            <a:spLocks noGrp="1"/>
          </p:cNvSpPr>
          <p:nvPr>
            <p:ph sz="quarter" idx="1"/>
          </p:nvPr>
        </p:nvSpPr>
        <p:spPr/>
        <p:txBody>
          <a:bodyPr>
            <a:normAutofit fontScale="85000" lnSpcReduction="20000"/>
          </a:bodyPr>
          <a:lstStyle/>
          <a:p>
            <a:pPr>
              <a:lnSpc>
                <a:spcPct val="90000"/>
              </a:lnSpc>
            </a:pPr>
            <a:r>
              <a:rPr lang="en-US" altLang="en-US" sz="3200" b="1" dirty="0"/>
              <a:t>Memory</a:t>
            </a:r>
            <a:r>
              <a:rPr lang="en-US" altLang="en-US" sz="3200" dirty="0"/>
              <a:t> refers to storage needed by the </a:t>
            </a:r>
            <a:r>
              <a:rPr lang="en-US" altLang="en-US" sz="3200" b="1" dirty="0"/>
              <a:t>kernel</a:t>
            </a:r>
            <a:r>
              <a:rPr lang="en-US" altLang="en-US" sz="3200" dirty="0"/>
              <a:t>, the </a:t>
            </a:r>
            <a:r>
              <a:rPr lang="en-US" altLang="en-US" sz="3200" b="1" dirty="0"/>
              <a:t>other components of the operating system </a:t>
            </a:r>
            <a:r>
              <a:rPr lang="en-US" altLang="en-US" sz="3200" dirty="0"/>
              <a:t>and the </a:t>
            </a:r>
            <a:r>
              <a:rPr lang="en-US" altLang="en-US" sz="3200" b="1" dirty="0"/>
              <a:t>user programs</a:t>
            </a:r>
            <a:r>
              <a:rPr lang="en-US" altLang="en-US" sz="3200" dirty="0"/>
              <a:t>. </a:t>
            </a:r>
          </a:p>
          <a:p>
            <a:pPr lvl="1">
              <a:lnSpc>
                <a:spcPct val="90000"/>
              </a:lnSpc>
            </a:pPr>
            <a:r>
              <a:rPr lang="en-US" altLang="en-US" sz="2901" dirty="0"/>
              <a:t>In a multi-processing, multi-user system, the structure of the memory is quite complex. </a:t>
            </a:r>
          </a:p>
          <a:p>
            <a:pPr lvl="1">
              <a:lnSpc>
                <a:spcPct val="90000"/>
              </a:lnSpc>
            </a:pPr>
            <a:r>
              <a:rPr lang="en-US" altLang="en-US" sz="2901" b="1" dirty="0"/>
              <a:t>Efficient memory management </a:t>
            </a:r>
            <a:r>
              <a:rPr lang="en-US" altLang="en-US" sz="2901" dirty="0"/>
              <a:t>is very critical for good performance of the entire system. </a:t>
            </a:r>
          </a:p>
          <a:p>
            <a:pPr>
              <a:lnSpc>
                <a:spcPct val="90000"/>
              </a:lnSpc>
            </a:pPr>
            <a:r>
              <a:rPr lang="en-US" sz="3200" b="1" dirty="0"/>
              <a:t>Goals of memory management</a:t>
            </a:r>
          </a:p>
          <a:p>
            <a:pPr lvl="1"/>
            <a:r>
              <a:rPr lang="en-US" b="1" dirty="0"/>
              <a:t>Allocate memory resources </a:t>
            </a:r>
            <a:r>
              <a:rPr lang="en-US" dirty="0"/>
              <a:t>among competing processes, </a:t>
            </a:r>
          </a:p>
          <a:p>
            <a:pPr lvl="2"/>
            <a:r>
              <a:rPr lang="en-US" dirty="0"/>
              <a:t>Maximizing memory utilization and system throughput</a:t>
            </a:r>
          </a:p>
          <a:p>
            <a:pPr lvl="1"/>
            <a:r>
              <a:rPr lang="en-US" b="1" dirty="0"/>
              <a:t>Provide isolation </a:t>
            </a:r>
            <a:r>
              <a:rPr lang="en-US" dirty="0"/>
              <a:t>between processes</a:t>
            </a:r>
          </a:p>
          <a:p>
            <a:pPr lvl="2"/>
            <a:r>
              <a:rPr lang="en-US" dirty="0"/>
              <a:t>No process shall overwrite other process’s location</a:t>
            </a:r>
          </a:p>
          <a:p>
            <a:pPr lvl="1"/>
            <a:r>
              <a:rPr lang="en-US" b="1" dirty="0"/>
              <a:t>Provide a convenient abstraction </a:t>
            </a:r>
            <a:r>
              <a:rPr lang="en-US" dirty="0"/>
              <a:t>for programming (and for compilers, etc</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943730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Virtual Memory and Demand paging</a:t>
            </a:r>
            <a:endParaRPr lang="en-US" dirty="0"/>
          </a:p>
        </p:txBody>
      </p:sp>
      <p:sp>
        <p:nvSpPr>
          <p:cNvPr id="3" name="Date Placeholder 2"/>
          <p:cNvSpPr>
            <a:spLocks noGrp="1"/>
          </p:cNvSpPr>
          <p:nvPr>
            <p:ph type="dt" sz="half" idx="10"/>
          </p:nvPr>
        </p:nvSpPr>
        <p:spPr/>
        <p:txBody>
          <a:bodyPr/>
          <a:lstStyle/>
          <a:p>
            <a:fld id="{0446399C-8372-4CD4-8831-98D6594CC8A5}"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40</a:t>
            </a:fld>
            <a:endParaRPr lang="en-US"/>
          </a:p>
        </p:txBody>
      </p:sp>
      <p:sp>
        <p:nvSpPr>
          <p:cNvPr id="5" name="Content Placeholder 4"/>
          <p:cNvSpPr>
            <a:spLocks noGrp="1"/>
          </p:cNvSpPr>
          <p:nvPr>
            <p:ph sz="quarter" idx="1"/>
          </p:nvPr>
        </p:nvSpPr>
        <p:spPr/>
        <p:txBody>
          <a:bodyPr>
            <a:normAutofit/>
          </a:bodyPr>
          <a:lstStyle/>
          <a:p>
            <a:r>
              <a:rPr lang="en-US" dirty="0" smtClean="0"/>
              <a:t>A </a:t>
            </a:r>
            <a:r>
              <a:rPr lang="en-US" b="1" dirty="0" smtClean="0"/>
              <a:t>virtual memory </a:t>
            </a:r>
            <a:r>
              <a:rPr lang="en-US" dirty="0" smtClean="0"/>
              <a:t>is </a:t>
            </a:r>
            <a:r>
              <a:rPr lang="en-US" dirty="0"/>
              <a:t>a techniques for using the </a:t>
            </a:r>
            <a:r>
              <a:rPr lang="en-US" b="1" dirty="0"/>
              <a:t>secondary storage</a:t>
            </a:r>
            <a:r>
              <a:rPr lang="en-US" dirty="0"/>
              <a:t> to </a:t>
            </a:r>
            <a:r>
              <a:rPr lang="en-US" b="1" dirty="0"/>
              <a:t>extend the apparent limited size of the physical memory </a:t>
            </a:r>
            <a:r>
              <a:rPr lang="en-US" dirty="0"/>
              <a:t>beyond its actual physical size.</a:t>
            </a:r>
          </a:p>
          <a:p>
            <a:pPr lvl="1"/>
            <a:r>
              <a:rPr lang="en-US" dirty="0"/>
              <a:t>Instead of relying solely on physical addresses, programs use </a:t>
            </a:r>
            <a:r>
              <a:rPr lang="en-US" b="1" dirty="0"/>
              <a:t>virtual addresses</a:t>
            </a:r>
            <a:r>
              <a:rPr lang="en-US" dirty="0"/>
              <a:t> to store instructions and data. </a:t>
            </a:r>
            <a:endParaRPr lang="en-US" dirty="0" smtClean="0"/>
          </a:p>
          <a:p>
            <a:pPr lvl="1"/>
            <a:r>
              <a:rPr lang="en-US" b="1" dirty="0" smtClean="0"/>
              <a:t>During </a:t>
            </a:r>
            <a:r>
              <a:rPr lang="en-US" b="1" dirty="0"/>
              <a:t>execution</a:t>
            </a:r>
            <a:r>
              <a:rPr lang="en-US" dirty="0"/>
              <a:t>, these </a:t>
            </a:r>
            <a:r>
              <a:rPr lang="en-US" b="1" dirty="0"/>
              <a:t>virtual addresses </a:t>
            </a:r>
            <a:r>
              <a:rPr lang="en-US" dirty="0"/>
              <a:t>are </a:t>
            </a:r>
            <a:r>
              <a:rPr lang="en-US" b="1" dirty="0"/>
              <a:t>translated into real memory addresses</a:t>
            </a:r>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601520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D0889C-5410-48CC-A9AF-C1672F28D194}" type="datetime1">
              <a:rPr lang="en-US" smtClean="0"/>
              <a:t>12/14/2024</a:t>
            </a:fld>
            <a:endParaRPr lang="en-US"/>
          </a:p>
        </p:txBody>
      </p:sp>
      <p:sp>
        <p:nvSpPr>
          <p:cNvPr id="4" name="Slide Number Placeholder 3"/>
          <p:cNvSpPr>
            <a:spLocks noGrp="1"/>
          </p:cNvSpPr>
          <p:nvPr>
            <p:ph type="sldNum" sz="quarter" idx="12"/>
          </p:nvPr>
        </p:nvSpPr>
        <p:spPr/>
        <p:txBody>
          <a:bodyPr>
            <a:normAutofit/>
          </a:bodyPr>
          <a:lstStyle/>
          <a:p>
            <a:fld id="{3EF80EFA-36AE-410C-A1D3-AA024E16FD9D}" type="slidenum">
              <a:rPr lang="en-US" smtClean="0"/>
              <a:pPr/>
              <a:t>41</a:t>
            </a:fld>
            <a:endParaRPr lang="en-US"/>
          </a:p>
        </p:txBody>
      </p:sp>
      <p:pic>
        <p:nvPicPr>
          <p:cNvPr id="6" name="Picture 5"/>
          <p:cNvPicPr>
            <a:picLocks noChangeAspect="1"/>
          </p:cNvPicPr>
          <p:nvPr/>
        </p:nvPicPr>
        <p:blipFill>
          <a:blip r:embed="rId2"/>
          <a:stretch>
            <a:fillRect/>
          </a:stretch>
        </p:blipFill>
        <p:spPr>
          <a:xfrm>
            <a:off x="2306068" y="231475"/>
            <a:ext cx="4387943" cy="6245525"/>
          </a:xfrm>
          <a:prstGeom prst="rect">
            <a:avLst/>
          </a:prstGeom>
        </p:spPr>
      </p:pic>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703045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1A91736-6B34-4C06-BCDB-EDD7C7D6C1FA}"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42</a:t>
            </a:fld>
            <a:endParaRPr lang="en-US"/>
          </a:p>
        </p:txBody>
      </p:sp>
      <p:sp>
        <p:nvSpPr>
          <p:cNvPr id="5" name="Content Placeholder 4"/>
          <p:cNvSpPr>
            <a:spLocks noGrp="1"/>
          </p:cNvSpPr>
          <p:nvPr>
            <p:ph sz="quarter" idx="1"/>
          </p:nvPr>
        </p:nvSpPr>
        <p:spPr/>
        <p:txBody>
          <a:bodyPr>
            <a:normAutofit fontScale="92500" lnSpcReduction="10000"/>
          </a:bodyPr>
          <a:lstStyle/>
          <a:p>
            <a:r>
              <a:rPr lang="en-US" b="1" dirty="0"/>
              <a:t>How does it work</a:t>
            </a:r>
          </a:p>
          <a:p>
            <a:pPr lvl="1"/>
            <a:r>
              <a:rPr lang="en-US" dirty="0"/>
              <a:t>To manage this process, the operating system </a:t>
            </a:r>
            <a:r>
              <a:rPr lang="en-US" b="1" dirty="0"/>
              <a:t>divides virtual memory into pages</a:t>
            </a:r>
            <a:r>
              <a:rPr lang="en-US" dirty="0"/>
              <a:t>, each containing </a:t>
            </a:r>
            <a:r>
              <a:rPr lang="en-US" b="1" dirty="0"/>
              <a:t>a fixed number of addresses</a:t>
            </a:r>
            <a:r>
              <a:rPr lang="en-US" dirty="0"/>
              <a:t>. </a:t>
            </a:r>
          </a:p>
          <a:p>
            <a:pPr lvl="1"/>
            <a:r>
              <a:rPr lang="en-US" b="1" dirty="0"/>
              <a:t>Pages are stored on the disk until needed</a:t>
            </a:r>
            <a:r>
              <a:rPr lang="en-US" dirty="0"/>
              <a:t>. When a page is required, the operating system:</a:t>
            </a:r>
          </a:p>
          <a:p>
            <a:pPr lvl="2"/>
            <a:r>
              <a:rPr lang="en-US" b="1" dirty="0"/>
              <a:t>Copies</a:t>
            </a:r>
            <a:r>
              <a:rPr lang="en-US" dirty="0"/>
              <a:t> it from disk into main memory.</a:t>
            </a:r>
          </a:p>
          <a:p>
            <a:pPr lvl="2"/>
            <a:r>
              <a:rPr lang="en-US" dirty="0"/>
              <a:t>Tra</a:t>
            </a:r>
            <a:r>
              <a:rPr lang="en-US" b="1" dirty="0"/>
              <a:t>nslates virtual addresses to real addresses </a:t>
            </a:r>
            <a:r>
              <a:rPr lang="en-US" dirty="0"/>
              <a:t>for the program's use.</a:t>
            </a:r>
          </a:p>
          <a:p>
            <a:pPr lvl="1"/>
            <a:r>
              <a:rPr lang="en-US" dirty="0"/>
              <a:t>This system enables programs to </a:t>
            </a:r>
            <a:r>
              <a:rPr lang="en-US" b="1" dirty="0"/>
              <a:t>use more memory than what is physically available</a:t>
            </a:r>
            <a:r>
              <a:rPr lang="en-US" dirty="0"/>
              <a:t>, providing </a:t>
            </a:r>
            <a:r>
              <a:rPr lang="en-US" b="1" dirty="0"/>
              <a:t>flexibility</a:t>
            </a:r>
            <a:r>
              <a:rPr lang="en-US" dirty="0"/>
              <a:t> and </a:t>
            </a:r>
            <a:r>
              <a:rPr lang="en-US" b="1" dirty="0"/>
              <a:t>scalability</a:t>
            </a:r>
            <a:r>
              <a:rPr lang="en-US" dirty="0"/>
              <a:t>.</a:t>
            </a:r>
          </a:p>
          <a:p>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30732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18AA0C7-E90F-4C69-9601-41F8C4840735}"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43</a:t>
            </a:fld>
            <a:endParaRPr lang="en-US"/>
          </a:p>
        </p:txBody>
      </p:sp>
      <p:sp>
        <p:nvSpPr>
          <p:cNvPr id="5" name="Content Placeholder 4"/>
          <p:cNvSpPr>
            <a:spLocks noGrp="1"/>
          </p:cNvSpPr>
          <p:nvPr>
            <p:ph sz="quarter" idx="1"/>
          </p:nvPr>
        </p:nvSpPr>
        <p:spPr/>
        <p:txBody>
          <a:bodyPr>
            <a:normAutofit fontScale="92500" lnSpcReduction="10000"/>
          </a:bodyPr>
          <a:lstStyle/>
          <a:p>
            <a:r>
              <a:rPr lang="en-US" b="1" dirty="0"/>
              <a:t>The Role of the MMU (Memory Management Unit</a:t>
            </a:r>
            <a:r>
              <a:rPr lang="en-US" b="1" dirty="0" smtClean="0"/>
              <a:t>)</a:t>
            </a:r>
          </a:p>
          <a:p>
            <a:pPr lvl="1"/>
            <a:r>
              <a:rPr lang="en-US" dirty="0" smtClean="0"/>
              <a:t>Virtual </a:t>
            </a:r>
            <a:r>
              <a:rPr lang="en-US" dirty="0"/>
              <a:t>memory functionality is made possible by the </a:t>
            </a:r>
            <a:r>
              <a:rPr lang="en-US" b="1" dirty="0"/>
              <a:t>Memory Management Unit (MMU)</a:t>
            </a:r>
            <a:r>
              <a:rPr lang="en-US" dirty="0"/>
              <a:t>, a hardware component. The MMU:</a:t>
            </a:r>
          </a:p>
          <a:p>
            <a:pPr lvl="2"/>
            <a:r>
              <a:rPr lang="en-US" b="1" dirty="0"/>
              <a:t>Translates</a:t>
            </a:r>
            <a:r>
              <a:rPr lang="en-US" dirty="0"/>
              <a:t> virtual addresses into physical addresses via </a:t>
            </a:r>
            <a:r>
              <a:rPr lang="en-US" b="1" dirty="0"/>
              <a:t>page tables</a:t>
            </a:r>
            <a:r>
              <a:rPr lang="en-US" dirty="0"/>
              <a:t>.</a:t>
            </a:r>
          </a:p>
          <a:p>
            <a:pPr lvl="2"/>
            <a:r>
              <a:rPr lang="en-US" b="1" dirty="0"/>
              <a:t>Facilitates table lookups </a:t>
            </a:r>
            <a:r>
              <a:rPr lang="en-US" dirty="0"/>
              <a:t>to ensure smooth address translation.</a:t>
            </a:r>
          </a:p>
          <a:p>
            <a:pPr lvl="2"/>
            <a:r>
              <a:rPr lang="en-US" b="1" dirty="0"/>
              <a:t>Detects and handles </a:t>
            </a:r>
            <a:r>
              <a:rPr lang="en-US" dirty="0"/>
              <a:t>situations like </a:t>
            </a:r>
            <a:r>
              <a:rPr lang="en-US" b="1" dirty="0"/>
              <a:t>page faults</a:t>
            </a:r>
            <a:r>
              <a:rPr lang="en-US" dirty="0"/>
              <a:t>, where the requested page is not in main memory (handled by the operating system).</a:t>
            </a:r>
          </a:p>
          <a:p>
            <a:pPr lvl="1"/>
            <a:r>
              <a:rPr lang="en-US" dirty="0"/>
              <a:t>By bridging the gap between virtual and physical memory, the MMU </a:t>
            </a:r>
            <a:r>
              <a:rPr lang="en-US" b="1" dirty="0"/>
              <a:t>allows efficient use of memory resources</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125764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A60BC3F-2155-42CF-B834-7570F33A9616}"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44</a:t>
            </a:fld>
            <a:endParaRPr lang="en-US"/>
          </a:p>
        </p:txBody>
      </p:sp>
      <p:sp>
        <p:nvSpPr>
          <p:cNvPr id="5" name="Content Placeholder 4"/>
          <p:cNvSpPr>
            <a:spLocks noGrp="1"/>
          </p:cNvSpPr>
          <p:nvPr>
            <p:ph sz="quarter" idx="1"/>
          </p:nvPr>
        </p:nvSpPr>
        <p:spPr>
          <a:xfrm>
            <a:off x="612648" y="1600200"/>
            <a:ext cx="4102579" cy="4495800"/>
          </a:xfrm>
        </p:spPr>
        <p:txBody>
          <a:bodyPr>
            <a:normAutofit fontScale="85000" lnSpcReduction="10000"/>
          </a:bodyPr>
          <a:lstStyle/>
          <a:p>
            <a:r>
              <a:rPr lang="en-US" altLang="en-US" dirty="0"/>
              <a:t>The logical addresses can be translated into physical address in different ways</a:t>
            </a:r>
          </a:p>
          <a:p>
            <a:pPr lvl="1"/>
            <a:r>
              <a:rPr lang="en-US" altLang="en-US" dirty="0"/>
              <a:t>Consider </a:t>
            </a:r>
            <a:r>
              <a:rPr lang="en-US" altLang="en-US" b="1" dirty="0"/>
              <a:t>simple scheme</a:t>
            </a:r>
            <a:r>
              <a:rPr lang="en-US" altLang="en-US" dirty="0"/>
              <a:t>. which is a generalization of the </a:t>
            </a:r>
            <a:r>
              <a:rPr lang="en-US" altLang="en-US" b="1" dirty="0"/>
              <a:t>base-register scheme</a:t>
            </a:r>
            <a:r>
              <a:rPr lang="en-US" altLang="en-US" dirty="0"/>
              <a:t>.</a:t>
            </a:r>
          </a:p>
          <a:p>
            <a:pPr lvl="2"/>
            <a:r>
              <a:rPr lang="en-US" altLang="en-US" dirty="0"/>
              <a:t>The base register now called </a:t>
            </a:r>
            <a:r>
              <a:rPr lang="en-US" altLang="en-US" b="1" dirty="0"/>
              <a:t>relocation register</a:t>
            </a:r>
          </a:p>
          <a:p>
            <a:pPr lvl="1"/>
            <a:r>
              <a:rPr lang="en-US" altLang="en-US" dirty="0"/>
              <a:t>The value in the relocation register is added to every address generated by a user process at the time it is sent to </a:t>
            </a:r>
            <a:r>
              <a:rPr lang="en-US" altLang="en-US" dirty="0" smtClean="0"/>
              <a:t>memory</a:t>
            </a:r>
            <a:endParaRPr lang="en-US" altLang="en-US" dirty="0"/>
          </a:p>
        </p:txBody>
      </p:sp>
      <p:pic>
        <p:nvPicPr>
          <p:cNvPr id="6" name="Picture 2" descr="W:\os-book\OS10\slide-dir\os-figures\9_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5227" y="1981200"/>
            <a:ext cx="4165805" cy="293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614245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7AFF1D6-AB4C-41C7-993C-425683BD3241}"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45</a:t>
            </a:fld>
            <a:endParaRPr lang="en-US"/>
          </a:p>
        </p:txBody>
      </p:sp>
      <p:sp>
        <p:nvSpPr>
          <p:cNvPr id="5" name="Content Placeholder 4"/>
          <p:cNvSpPr>
            <a:spLocks noGrp="1"/>
          </p:cNvSpPr>
          <p:nvPr>
            <p:ph sz="quarter" idx="1"/>
          </p:nvPr>
        </p:nvSpPr>
        <p:spPr/>
        <p:txBody>
          <a:bodyPr>
            <a:normAutofit/>
          </a:bodyPr>
          <a:lstStyle/>
          <a:p>
            <a:r>
              <a:rPr lang="en-US" b="1" dirty="0" smtClean="0"/>
              <a:t>Virtual Memory Implementation Techniques</a:t>
            </a:r>
          </a:p>
          <a:p>
            <a:pPr lvl="1"/>
            <a:r>
              <a:rPr lang="en-US" dirty="0" smtClean="0"/>
              <a:t>There are several </a:t>
            </a:r>
            <a:r>
              <a:rPr lang="en-US" dirty="0"/>
              <a:t>techniques that enable efficient management of memory and allow programs to use more memory than physically available. </a:t>
            </a:r>
            <a:endParaRPr lang="en-US" dirty="0" smtClean="0"/>
          </a:p>
          <a:p>
            <a:pPr lvl="1"/>
            <a:r>
              <a:rPr lang="en-US" dirty="0" smtClean="0"/>
              <a:t>The </a:t>
            </a:r>
            <a:r>
              <a:rPr lang="en-US" dirty="0"/>
              <a:t>main techniques include</a:t>
            </a:r>
            <a:r>
              <a:rPr lang="en-US" dirty="0" smtClean="0"/>
              <a:t>:</a:t>
            </a:r>
          </a:p>
          <a:p>
            <a:pPr lvl="2"/>
            <a:r>
              <a:rPr lang="en-US" dirty="0" smtClean="0"/>
              <a:t>Paging</a:t>
            </a:r>
          </a:p>
          <a:p>
            <a:pPr lvl="2"/>
            <a:r>
              <a:rPr lang="en-US" dirty="0" smtClean="0"/>
              <a:t>Segmentation</a:t>
            </a:r>
          </a:p>
          <a:p>
            <a:pPr lvl="2"/>
            <a:r>
              <a:rPr lang="en-US" dirty="0" smtClean="0"/>
              <a:t>Demand paging</a:t>
            </a:r>
          </a:p>
          <a:p>
            <a:pPr lvl="2"/>
            <a:r>
              <a:rPr lang="en-US" dirty="0" smtClean="0"/>
              <a:t>Combined paging and segmentation</a:t>
            </a:r>
          </a:p>
          <a:p>
            <a:pPr lvl="2"/>
            <a:r>
              <a:rPr lang="en-US" dirty="0" smtClean="0"/>
              <a:t>Swapping</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4194209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Page </a:t>
            </a:r>
            <a:r>
              <a:rPr lang="en-US" b="1" dirty="0" smtClean="0"/>
              <a:t>Replacement </a:t>
            </a:r>
            <a:r>
              <a:rPr lang="en-US" b="1" dirty="0"/>
              <a:t>A</a:t>
            </a:r>
            <a:r>
              <a:rPr lang="en-US" b="1" dirty="0" smtClean="0"/>
              <a:t>lgorithms</a:t>
            </a:r>
            <a:endParaRPr lang="en-US" b="1" dirty="0"/>
          </a:p>
        </p:txBody>
      </p:sp>
      <p:sp>
        <p:nvSpPr>
          <p:cNvPr id="3" name="Date Placeholder 2"/>
          <p:cNvSpPr>
            <a:spLocks noGrp="1"/>
          </p:cNvSpPr>
          <p:nvPr>
            <p:ph type="dt" sz="half" idx="10"/>
          </p:nvPr>
        </p:nvSpPr>
        <p:spPr/>
        <p:txBody>
          <a:bodyPr/>
          <a:lstStyle/>
          <a:p>
            <a:fld id="{AB1DFCE6-9978-485A-878E-BB4515E6F4F4}"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46</a:t>
            </a:fld>
            <a:endParaRPr lang="en-US"/>
          </a:p>
        </p:txBody>
      </p:sp>
      <p:sp>
        <p:nvSpPr>
          <p:cNvPr id="5" name="Content Placeholder 4"/>
          <p:cNvSpPr>
            <a:spLocks noGrp="1"/>
          </p:cNvSpPr>
          <p:nvPr>
            <p:ph sz="quarter" idx="1"/>
          </p:nvPr>
        </p:nvSpPr>
        <p:spPr/>
        <p:txBody>
          <a:bodyPr>
            <a:normAutofit fontScale="92500"/>
          </a:bodyPr>
          <a:lstStyle/>
          <a:p>
            <a:r>
              <a:rPr lang="en-US" dirty="0" smtClean="0"/>
              <a:t>It</a:t>
            </a:r>
            <a:r>
              <a:rPr lang="en-US" b="1" dirty="0" smtClean="0"/>
              <a:t> </a:t>
            </a:r>
            <a:r>
              <a:rPr lang="en-US" dirty="0" smtClean="0"/>
              <a:t>manages </a:t>
            </a:r>
            <a:r>
              <a:rPr lang="en-US" dirty="0"/>
              <a:t>which pages of memory should be swapped out when a new page needs to be loaded but the physical memory is full. </a:t>
            </a:r>
            <a:endParaRPr lang="en-US" dirty="0" smtClean="0"/>
          </a:p>
          <a:p>
            <a:pPr lvl="1"/>
            <a:r>
              <a:rPr lang="en-US" dirty="0" smtClean="0"/>
              <a:t>They </a:t>
            </a:r>
            <a:r>
              <a:rPr lang="en-US" dirty="0"/>
              <a:t>are essential for implementing </a:t>
            </a:r>
            <a:r>
              <a:rPr lang="en-US" b="1" dirty="0"/>
              <a:t>demand paging</a:t>
            </a:r>
            <a:r>
              <a:rPr lang="en-US" dirty="0"/>
              <a:t>, a method of </a:t>
            </a:r>
            <a:r>
              <a:rPr lang="en-US" b="1" dirty="0"/>
              <a:t>virtual memory </a:t>
            </a:r>
            <a:r>
              <a:rPr lang="en-US" dirty="0"/>
              <a:t>management</a:t>
            </a:r>
            <a:r>
              <a:rPr lang="en-US" dirty="0" smtClean="0"/>
              <a:t>.</a:t>
            </a:r>
          </a:p>
          <a:p>
            <a:r>
              <a:rPr lang="en-US" dirty="0"/>
              <a:t>When a </a:t>
            </a:r>
            <a:r>
              <a:rPr lang="en-US" b="1" dirty="0"/>
              <a:t>page fault occurs </a:t>
            </a:r>
            <a:r>
              <a:rPr lang="en-US" dirty="0"/>
              <a:t>(i.e., a program tries to access a page that is not in memory), the system must decide which page in memory to evict to make room for the new page. </a:t>
            </a:r>
            <a:endParaRPr lang="en-US" dirty="0" smtClean="0"/>
          </a:p>
          <a:p>
            <a:pPr lvl="1"/>
            <a:r>
              <a:rPr lang="en-US" dirty="0" smtClean="0"/>
              <a:t>This </a:t>
            </a:r>
            <a:r>
              <a:rPr lang="en-US" dirty="0"/>
              <a:t>decision is made using </a:t>
            </a:r>
            <a:r>
              <a:rPr lang="en-US" b="1" dirty="0"/>
              <a:t>page replacement algorithms</a:t>
            </a:r>
            <a:r>
              <a:rPr lang="en-US" dirty="0"/>
              <a:t>.</a:t>
            </a:r>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494764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48CC449-6A1E-4241-87DD-7099AE99FCF3}"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47</a:t>
            </a:fld>
            <a:endParaRPr lang="en-US"/>
          </a:p>
        </p:txBody>
      </p:sp>
      <p:sp>
        <p:nvSpPr>
          <p:cNvPr id="5" name="Content Placeholder 4"/>
          <p:cNvSpPr>
            <a:spLocks noGrp="1"/>
          </p:cNvSpPr>
          <p:nvPr>
            <p:ph sz="quarter" idx="1"/>
          </p:nvPr>
        </p:nvSpPr>
        <p:spPr/>
        <p:txBody>
          <a:bodyPr>
            <a:normAutofit lnSpcReduction="10000"/>
          </a:bodyPr>
          <a:lstStyle/>
          <a:p>
            <a:r>
              <a:rPr lang="en-US" sz="2800" b="1" dirty="0"/>
              <a:t>List of Known Page Replacement Algorithms</a:t>
            </a:r>
          </a:p>
          <a:p>
            <a:pPr lvl="1"/>
            <a:r>
              <a:rPr lang="en-US" altLang="ko-KR" sz="2500" b="1" dirty="0" smtClean="0"/>
              <a:t>OPT(Optimal) </a:t>
            </a:r>
            <a:r>
              <a:rPr lang="en-US" altLang="ko-KR" sz="2500" dirty="0"/>
              <a:t>: eliminate the page that be not expected to be used.</a:t>
            </a:r>
          </a:p>
          <a:p>
            <a:pPr lvl="1"/>
            <a:r>
              <a:rPr lang="en-US" altLang="ko-KR" sz="2500" b="1" dirty="0"/>
              <a:t>FIFO(first input/first  output) </a:t>
            </a:r>
            <a:r>
              <a:rPr lang="en-US" altLang="ko-KR" sz="2500" dirty="0"/>
              <a:t>: rather than choosing the victim page at random, the oldest page is the first to be removed.</a:t>
            </a:r>
          </a:p>
          <a:p>
            <a:pPr lvl="1"/>
            <a:r>
              <a:rPr lang="en-US" altLang="ko-KR" sz="2500" b="1" dirty="0"/>
              <a:t>LRU(Least Recently used) </a:t>
            </a:r>
            <a:r>
              <a:rPr lang="en-US" altLang="ko-KR" sz="2500" dirty="0"/>
              <a:t>: move out the page that is the least rarely used. </a:t>
            </a:r>
          </a:p>
          <a:p>
            <a:pPr lvl="1"/>
            <a:r>
              <a:rPr lang="en-US" altLang="ko-KR" sz="2500" b="1" dirty="0"/>
              <a:t>LFU(Least Frequently used) </a:t>
            </a:r>
            <a:r>
              <a:rPr lang="en-US" altLang="ko-KR" sz="2500" dirty="0"/>
              <a:t>: move out the page that is not used often in the past.</a:t>
            </a:r>
          </a:p>
          <a:p>
            <a:pPr lvl="1"/>
            <a:r>
              <a:rPr lang="en-US" altLang="ko-KR" sz="2500" b="1" dirty="0"/>
              <a:t>Clock policy : </a:t>
            </a:r>
            <a:r>
              <a:rPr lang="en-US" altLang="ko-KR" sz="2500" dirty="0"/>
              <a:t>Combination of FIFO and LRU</a:t>
            </a:r>
          </a:p>
          <a:p>
            <a:endParaRPr lang="en-US" dirty="0"/>
          </a:p>
          <a:p>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281801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D65359A-0DAE-4579-8EFB-97CFE6A47749}"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48</a:t>
            </a:fld>
            <a:endParaRPr lang="en-US"/>
          </a:p>
        </p:txBody>
      </p:sp>
      <p:sp>
        <p:nvSpPr>
          <p:cNvPr id="5" name="Content Placeholder 4"/>
          <p:cNvSpPr>
            <a:spLocks noGrp="1"/>
          </p:cNvSpPr>
          <p:nvPr>
            <p:ph sz="quarter" idx="1"/>
          </p:nvPr>
        </p:nvSpPr>
        <p:spPr/>
        <p:txBody>
          <a:bodyPr>
            <a:normAutofit lnSpcReduction="10000"/>
          </a:bodyPr>
          <a:lstStyle/>
          <a:p>
            <a:r>
              <a:rPr lang="en-US" b="1" dirty="0" smtClean="0"/>
              <a:t>Example</a:t>
            </a:r>
          </a:p>
          <a:p>
            <a:pPr lvl="1"/>
            <a:r>
              <a:rPr lang="en-US" dirty="0"/>
              <a:t>Consider the following reference string of pages made by a processor: 2, 3, 2, 1, 5, 2, 4, 5, 3, 2, 5, 2.</a:t>
            </a:r>
          </a:p>
          <a:p>
            <a:pPr lvl="2"/>
            <a:r>
              <a:rPr lang="en-US" dirty="0"/>
              <a:t>Assume that the number of page frames allocated in the main memory is </a:t>
            </a:r>
            <a:r>
              <a:rPr lang="en-US" b="1" dirty="0"/>
              <a:t>THREE</a:t>
            </a:r>
            <a:r>
              <a:rPr lang="en-US" dirty="0"/>
              <a:t>. </a:t>
            </a:r>
          </a:p>
          <a:p>
            <a:pPr lvl="1"/>
            <a:r>
              <a:rPr lang="en-US" dirty="0"/>
              <a:t>Compute the number of page faults generated if the replacement algorithm used is:</a:t>
            </a:r>
          </a:p>
          <a:p>
            <a:pPr lvl="2"/>
            <a:r>
              <a:rPr lang="en-US" dirty="0" smtClean="0"/>
              <a:t>OPT(Optimal)</a:t>
            </a:r>
            <a:endParaRPr lang="en-US" dirty="0"/>
          </a:p>
          <a:p>
            <a:pPr lvl="2"/>
            <a:r>
              <a:rPr lang="en-US" dirty="0"/>
              <a:t>FIFO</a:t>
            </a:r>
          </a:p>
          <a:p>
            <a:pPr lvl="2"/>
            <a:r>
              <a:rPr lang="en-US" dirty="0"/>
              <a:t>LRU</a:t>
            </a:r>
          </a:p>
          <a:p>
            <a:pPr lvl="2"/>
            <a:r>
              <a:rPr lang="en-US" dirty="0"/>
              <a:t>Clock</a:t>
            </a:r>
          </a:p>
          <a:p>
            <a:pPr lvl="1"/>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901720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956C136-4065-415A-BD8E-ED415D3888BC}"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49</a:t>
            </a:fld>
            <a:endParaRPr lang="en-US"/>
          </a:p>
        </p:txBody>
      </p:sp>
      <p:sp>
        <p:nvSpPr>
          <p:cNvPr id="5" name="Content Placeholder 4"/>
          <p:cNvSpPr>
            <a:spLocks noGrp="1"/>
          </p:cNvSpPr>
          <p:nvPr>
            <p:ph sz="quarter" idx="1"/>
          </p:nvPr>
        </p:nvSpPr>
        <p:spPr/>
        <p:txBody>
          <a:bodyPr/>
          <a:lstStyle/>
          <a:p>
            <a:r>
              <a:rPr lang="en-US" b="1" dirty="0" smtClean="0"/>
              <a:t>Solution</a:t>
            </a:r>
          </a:p>
          <a:p>
            <a:pPr lvl="1"/>
            <a:endParaRPr lang="en-US" dirty="0"/>
          </a:p>
        </p:txBody>
      </p:sp>
      <p:pic>
        <p:nvPicPr>
          <p:cNvPr id="6" name="Picture 5"/>
          <p:cNvPicPr>
            <a:picLocks noChangeAspect="1"/>
          </p:cNvPicPr>
          <p:nvPr/>
        </p:nvPicPr>
        <p:blipFill>
          <a:blip r:embed="rId2"/>
          <a:stretch>
            <a:fillRect/>
          </a:stretch>
        </p:blipFill>
        <p:spPr>
          <a:xfrm>
            <a:off x="838200" y="2209046"/>
            <a:ext cx="8001000" cy="4541921"/>
          </a:xfrm>
          <a:prstGeom prst="rect">
            <a:avLst/>
          </a:prstGeom>
        </p:spPr>
      </p:pic>
      <p:sp>
        <p:nvSpPr>
          <p:cNvPr id="7" name="Footer Placeholder 6"/>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44618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556619A-E9C1-4D3B-9D12-60D9EACE0215}"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a:t>
            </a:fld>
            <a:endParaRPr lang="en-US"/>
          </a:p>
        </p:txBody>
      </p:sp>
      <p:sp>
        <p:nvSpPr>
          <p:cNvPr id="5" name="Content Placeholder 4"/>
          <p:cNvSpPr>
            <a:spLocks noGrp="1"/>
          </p:cNvSpPr>
          <p:nvPr>
            <p:ph sz="quarter" idx="1"/>
          </p:nvPr>
        </p:nvSpPr>
        <p:spPr/>
        <p:txBody>
          <a:bodyPr>
            <a:normAutofit lnSpcReduction="10000"/>
          </a:bodyPr>
          <a:lstStyle/>
          <a:p>
            <a:r>
              <a:rPr lang="en-US" b="1" dirty="0"/>
              <a:t>Terminologies </a:t>
            </a:r>
            <a:r>
              <a:rPr lang="en-US" b="1" dirty="0" smtClean="0"/>
              <a:t>Used </a:t>
            </a:r>
            <a:r>
              <a:rPr lang="en-US" b="1" dirty="0"/>
              <a:t>in </a:t>
            </a:r>
            <a:r>
              <a:rPr lang="en-US" b="1" dirty="0" smtClean="0"/>
              <a:t>Memory Management</a:t>
            </a:r>
          </a:p>
          <a:p>
            <a:pPr lvl="1"/>
            <a:r>
              <a:rPr lang="en-US" b="1" dirty="0"/>
              <a:t>Logical address </a:t>
            </a:r>
            <a:r>
              <a:rPr lang="en-US" dirty="0"/>
              <a:t>– is address generated by the CPU; </a:t>
            </a:r>
          </a:p>
          <a:p>
            <a:pPr lvl="2"/>
            <a:r>
              <a:rPr lang="en-US" dirty="0"/>
              <a:t>It also referred to as </a:t>
            </a:r>
            <a:r>
              <a:rPr lang="en-US" b="1" dirty="0"/>
              <a:t>virtual address</a:t>
            </a:r>
          </a:p>
          <a:p>
            <a:pPr lvl="1"/>
            <a:r>
              <a:rPr lang="en-US" b="1" dirty="0"/>
              <a:t>Logical address space </a:t>
            </a:r>
            <a:r>
              <a:rPr lang="en-US" dirty="0"/>
              <a:t>is the set of all logical addresses generated by a program</a:t>
            </a:r>
          </a:p>
          <a:p>
            <a:pPr lvl="1"/>
            <a:r>
              <a:rPr lang="en-US" b="1" dirty="0" smtClean="0"/>
              <a:t>Physical </a:t>
            </a:r>
            <a:r>
              <a:rPr lang="en-US" b="1" dirty="0"/>
              <a:t>address </a:t>
            </a:r>
            <a:r>
              <a:rPr lang="en-US" dirty="0"/>
              <a:t>– address seen by the memory unit</a:t>
            </a:r>
          </a:p>
          <a:p>
            <a:pPr lvl="1"/>
            <a:r>
              <a:rPr lang="en-US" b="1" dirty="0" smtClean="0"/>
              <a:t>Physical </a:t>
            </a:r>
            <a:r>
              <a:rPr lang="en-US" b="1" dirty="0"/>
              <a:t>address space </a:t>
            </a:r>
            <a:r>
              <a:rPr lang="en-US" dirty="0"/>
              <a:t>is the set of all physical addresses generated by a </a:t>
            </a:r>
            <a:r>
              <a:rPr lang="en-US" dirty="0" smtClean="0"/>
              <a:t>program</a:t>
            </a:r>
          </a:p>
          <a:p>
            <a:pPr lvl="1"/>
            <a:r>
              <a:rPr lang="en-US" altLang="en-US" b="1" dirty="0"/>
              <a:t>Memory-Management Unit (MMU</a:t>
            </a:r>
            <a:r>
              <a:rPr lang="en-US" altLang="en-US" b="1" dirty="0" smtClean="0"/>
              <a:t>)</a:t>
            </a:r>
          </a:p>
          <a:p>
            <a:pPr lvl="2"/>
            <a:r>
              <a:rPr lang="en-US" altLang="en-US" dirty="0"/>
              <a:t>Hardware device that </a:t>
            </a:r>
            <a:r>
              <a:rPr lang="en-US" altLang="en-US" dirty="0" smtClean="0"/>
              <a:t>maps </a:t>
            </a:r>
            <a:r>
              <a:rPr lang="en-US" altLang="en-US" dirty="0"/>
              <a:t>virtual to physical </a:t>
            </a:r>
            <a:r>
              <a:rPr lang="en-US" altLang="en-US" dirty="0" smtClean="0"/>
              <a:t>address </a:t>
            </a:r>
            <a:r>
              <a:rPr lang="en-US" altLang="en-US" dirty="0"/>
              <a:t>at run time </a:t>
            </a:r>
          </a:p>
          <a:p>
            <a:pPr lvl="2"/>
            <a:endParaRPr lang="en-US" dirty="0"/>
          </a:p>
          <a:p>
            <a:pPr lvl="1"/>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6079072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Thrashing and its </a:t>
            </a:r>
            <a:r>
              <a:rPr lang="en-US" b="1" dirty="0" smtClean="0"/>
              <a:t>prevention</a:t>
            </a:r>
            <a:endParaRPr lang="en-US" b="1" dirty="0"/>
          </a:p>
        </p:txBody>
      </p:sp>
      <p:sp>
        <p:nvSpPr>
          <p:cNvPr id="3" name="Date Placeholder 2"/>
          <p:cNvSpPr>
            <a:spLocks noGrp="1"/>
          </p:cNvSpPr>
          <p:nvPr>
            <p:ph type="dt" sz="half" idx="10"/>
          </p:nvPr>
        </p:nvSpPr>
        <p:spPr/>
        <p:txBody>
          <a:bodyPr/>
          <a:lstStyle/>
          <a:p>
            <a:fld id="{83A3FF34-1E9E-4191-A870-672322F76429}"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50</a:t>
            </a:fld>
            <a:endParaRPr lang="en-US"/>
          </a:p>
        </p:txBody>
      </p:sp>
      <p:sp>
        <p:nvSpPr>
          <p:cNvPr id="5" name="Content Placeholder 4"/>
          <p:cNvSpPr>
            <a:spLocks noGrp="1"/>
          </p:cNvSpPr>
          <p:nvPr>
            <p:ph sz="quarter" idx="1"/>
          </p:nvPr>
        </p:nvSpPr>
        <p:spPr/>
        <p:txBody>
          <a:bodyPr>
            <a:normAutofit lnSpcReduction="10000"/>
          </a:bodyPr>
          <a:lstStyle/>
          <a:p>
            <a:r>
              <a:rPr lang="en-US" b="1" dirty="0"/>
              <a:t>Thrashing</a:t>
            </a:r>
            <a:r>
              <a:rPr lang="en-US" dirty="0"/>
              <a:t> is a situation in an operating system where computer's operating system spends most of its time </a:t>
            </a:r>
            <a:r>
              <a:rPr lang="en-US" b="1" dirty="0"/>
              <a:t>swapping data between RAM and disk </a:t>
            </a:r>
            <a:r>
              <a:rPr lang="en-US" dirty="0"/>
              <a:t>instead of </a:t>
            </a:r>
            <a:r>
              <a:rPr lang="en-US" b="1" dirty="0"/>
              <a:t>executing processes</a:t>
            </a:r>
            <a:endParaRPr lang="en-US" b="1" dirty="0" smtClean="0"/>
          </a:p>
          <a:p>
            <a:pPr lvl="1"/>
            <a:r>
              <a:rPr lang="en-US" dirty="0"/>
              <a:t>This happens when the system is overwhelmed by frequent page swaps, </a:t>
            </a:r>
            <a:r>
              <a:rPr lang="en-US" b="1" dirty="0"/>
              <a:t>causing poor performance </a:t>
            </a:r>
            <a:r>
              <a:rPr lang="en-US" dirty="0"/>
              <a:t>as it focuses more on paging than on executing programs</a:t>
            </a:r>
            <a:r>
              <a:rPr lang="en-US" dirty="0" smtClean="0"/>
              <a:t>.</a:t>
            </a:r>
          </a:p>
          <a:p>
            <a:pPr lvl="1"/>
            <a:r>
              <a:rPr lang="en-US" b="1" dirty="0" smtClean="0"/>
              <a:t>Causes of Thrashing</a:t>
            </a:r>
          </a:p>
          <a:p>
            <a:pPr lvl="2"/>
            <a:r>
              <a:rPr lang="en-US" dirty="0" smtClean="0"/>
              <a:t>High degree of multiprogramming</a:t>
            </a:r>
          </a:p>
          <a:p>
            <a:pPr lvl="2"/>
            <a:r>
              <a:rPr lang="en-US" dirty="0" smtClean="0"/>
              <a:t>Insufficient physical memory (RAM)</a:t>
            </a:r>
          </a:p>
          <a:p>
            <a:pPr lvl="2"/>
            <a:r>
              <a:rPr lang="en-US" dirty="0" smtClean="0"/>
              <a:t>Poor page replacement algorithm</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0266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EA58B16-8D54-4A0F-8DC6-57CB42A0231C}"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51</a:t>
            </a:fld>
            <a:endParaRPr lang="en-US"/>
          </a:p>
        </p:txBody>
      </p:sp>
      <p:sp>
        <p:nvSpPr>
          <p:cNvPr id="5" name="Content Placeholder 4"/>
          <p:cNvSpPr>
            <a:spLocks noGrp="1"/>
          </p:cNvSpPr>
          <p:nvPr>
            <p:ph sz="quarter" idx="1"/>
          </p:nvPr>
        </p:nvSpPr>
        <p:spPr/>
        <p:txBody>
          <a:bodyPr>
            <a:normAutofit/>
          </a:bodyPr>
          <a:lstStyle/>
          <a:p>
            <a:r>
              <a:rPr lang="en-US" dirty="0"/>
              <a:t>The OS should use various techniques to prevent thrashing by addressing its root causes, and if thrashing occurs, it should implement recovery mechanisms to restore normal </a:t>
            </a:r>
            <a:r>
              <a:rPr lang="en-US" dirty="0" smtClean="0"/>
              <a:t>operation.</a:t>
            </a:r>
          </a:p>
          <a:p>
            <a:pPr lvl="1"/>
            <a:r>
              <a:rPr lang="en-US" b="1" dirty="0" smtClean="0"/>
              <a:t>Prevention </a:t>
            </a:r>
            <a:r>
              <a:rPr lang="en-US" b="1" dirty="0"/>
              <a:t>of Thrashing</a:t>
            </a:r>
            <a:r>
              <a:rPr lang="en-US" dirty="0"/>
              <a:t>: Multiple techniques are used to prevent thrashing by tackling its underlying </a:t>
            </a:r>
            <a:r>
              <a:rPr lang="en-US" dirty="0" smtClean="0"/>
              <a:t>causes.</a:t>
            </a:r>
          </a:p>
          <a:p>
            <a:pPr lvl="1"/>
            <a:r>
              <a:rPr lang="en-US" b="1" dirty="0" smtClean="0"/>
              <a:t>Recovery </a:t>
            </a:r>
            <a:r>
              <a:rPr lang="en-US" b="1" dirty="0"/>
              <a:t>from Thrashing</a:t>
            </a:r>
            <a:r>
              <a:rPr lang="en-US" dirty="0"/>
              <a:t>: Different recovery mechanisms are employed once the system enters a thrashing state.</a:t>
            </a:r>
            <a:endParaRPr lang="en-US" b="1" dirty="0" smtClean="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819881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376E4D8-8ECF-48FB-9DC7-DECA9C7B6BF2}"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52</a:t>
            </a:fld>
            <a:endParaRPr lang="en-US"/>
          </a:p>
        </p:txBody>
      </p:sp>
      <p:sp>
        <p:nvSpPr>
          <p:cNvPr id="5" name="Content Placeholder 4"/>
          <p:cNvSpPr>
            <a:spLocks noGrp="1"/>
          </p:cNvSpPr>
          <p:nvPr>
            <p:ph sz="quarter" idx="1"/>
          </p:nvPr>
        </p:nvSpPr>
        <p:spPr>
          <a:xfrm>
            <a:off x="533400" y="2514600"/>
            <a:ext cx="8153400" cy="1981200"/>
          </a:xfrm>
        </p:spPr>
        <p:txBody>
          <a:bodyPr>
            <a:noAutofit/>
          </a:bodyPr>
          <a:lstStyle/>
          <a:p>
            <a:pPr algn="ctr">
              <a:buNone/>
            </a:pPr>
            <a:r>
              <a:rPr lang="en-US" sz="11500" dirty="0" smtClean="0"/>
              <a:t>Questions?</a:t>
            </a:r>
            <a:endParaRPr lang="en-US" sz="11500"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Assignment-4</a:t>
            </a:r>
            <a:endParaRPr lang="en-US" b="1" dirty="0"/>
          </a:p>
        </p:txBody>
      </p:sp>
      <p:sp>
        <p:nvSpPr>
          <p:cNvPr id="3" name="Date Placeholder 2"/>
          <p:cNvSpPr>
            <a:spLocks noGrp="1"/>
          </p:cNvSpPr>
          <p:nvPr>
            <p:ph type="dt" sz="half" idx="10"/>
          </p:nvPr>
        </p:nvSpPr>
        <p:spPr/>
        <p:txBody>
          <a:bodyPr/>
          <a:lstStyle/>
          <a:p>
            <a:fld id="{90135FC7-4F4D-4B3C-8DC4-307561E03F67}"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53</a:t>
            </a:fld>
            <a:endParaRPr lang="en-US"/>
          </a:p>
        </p:txBody>
      </p:sp>
      <p:sp>
        <p:nvSpPr>
          <p:cNvPr id="5" name="Content Placeholder 4"/>
          <p:cNvSpPr>
            <a:spLocks noGrp="1"/>
          </p:cNvSpPr>
          <p:nvPr>
            <p:ph sz="quarter" idx="1"/>
          </p:nvPr>
        </p:nvSpPr>
        <p:spPr/>
        <p:txBody>
          <a:bodyPr>
            <a:normAutofit fontScale="85000" lnSpcReduction="20000"/>
          </a:bodyPr>
          <a:lstStyle/>
          <a:p>
            <a:r>
              <a:rPr lang="en-US" b="1" dirty="0" smtClean="0"/>
              <a:t>Topics</a:t>
            </a:r>
            <a:r>
              <a:rPr lang="en-US" b="1" dirty="0"/>
              <a:t>:</a:t>
            </a:r>
          </a:p>
          <a:p>
            <a:pPr lvl="1"/>
            <a:r>
              <a:rPr lang="en-US" b="1" dirty="0"/>
              <a:t>Virtual Memory Implementation Techniques</a:t>
            </a:r>
          </a:p>
          <a:p>
            <a:pPr lvl="2"/>
            <a:r>
              <a:rPr lang="en-US" dirty="0"/>
              <a:t>There are several techniques that enable efficient management of memory and allow programs to use more memory than physically available. The main techniques include</a:t>
            </a:r>
            <a:r>
              <a:rPr lang="en-US" dirty="0" smtClean="0"/>
              <a:t>: Paging, Segmentation, Demand paging, Combined </a:t>
            </a:r>
            <a:r>
              <a:rPr lang="en-US" dirty="0"/>
              <a:t>paging and </a:t>
            </a:r>
            <a:r>
              <a:rPr lang="en-US" dirty="0" smtClean="0"/>
              <a:t>segmentation, Swapping . . .</a:t>
            </a:r>
            <a:endParaRPr lang="en-US" dirty="0"/>
          </a:p>
          <a:p>
            <a:pPr lvl="1"/>
            <a:r>
              <a:rPr lang="en-US" b="1" dirty="0" smtClean="0"/>
              <a:t>Prevention of Thrashing and Recovery:</a:t>
            </a:r>
            <a:endParaRPr lang="en-US" b="1" dirty="0"/>
          </a:p>
          <a:p>
            <a:pPr lvl="2"/>
            <a:r>
              <a:rPr lang="en-US" dirty="0"/>
              <a:t>The OS should use various techniques to prevent thrashing by addressing its root causes, and if thrashing occurs, it should implement recovery mechanisms to restore normal </a:t>
            </a:r>
            <a:r>
              <a:rPr lang="en-US" dirty="0" smtClean="0"/>
              <a:t>operation</a:t>
            </a:r>
          </a:p>
          <a:p>
            <a:r>
              <a:rPr lang="en-US" b="1" dirty="0" smtClean="0"/>
              <a:t>Note</a:t>
            </a:r>
          </a:p>
          <a:p>
            <a:pPr lvl="1"/>
            <a:r>
              <a:rPr lang="en-US" dirty="0"/>
              <a:t>You are required to prepare a </a:t>
            </a:r>
            <a:r>
              <a:rPr lang="en-US" b="1" dirty="0"/>
              <a:t>10-minute presentation</a:t>
            </a:r>
            <a:r>
              <a:rPr lang="en-US" dirty="0"/>
              <a:t> covering the </a:t>
            </a:r>
            <a:r>
              <a:rPr lang="en-US" dirty="0" smtClean="0"/>
              <a:t>above topics. </a:t>
            </a:r>
            <a:r>
              <a:rPr lang="en-US" dirty="0"/>
              <a:t>Please ensure that your presentation consists of a maximum of </a:t>
            </a:r>
            <a:r>
              <a:rPr lang="en-US" b="1" dirty="0"/>
              <a:t>10 slides</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4071702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4457165-408B-4D57-B9D8-56BCF090A345}"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54</a:t>
            </a:fld>
            <a:endParaRPr lang="en-US"/>
          </a:p>
        </p:txBody>
      </p:sp>
      <p:sp>
        <p:nvSpPr>
          <p:cNvPr id="5" name="Content Placeholder 4"/>
          <p:cNvSpPr>
            <a:spLocks noGrp="1"/>
          </p:cNvSpPr>
          <p:nvPr>
            <p:ph sz="quarter" idx="1"/>
          </p:nvPr>
        </p:nvSpPr>
        <p:spPr>
          <a:xfrm>
            <a:off x="533400" y="2514600"/>
            <a:ext cx="8153400" cy="1981200"/>
          </a:xfrm>
        </p:spPr>
        <p:txBody>
          <a:bodyPr>
            <a:noAutofit/>
          </a:bodyPr>
          <a:lstStyle/>
          <a:p>
            <a:pPr>
              <a:buNone/>
            </a:pPr>
            <a:r>
              <a:rPr lang="en-US" sz="11500" dirty="0" smtClean="0"/>
              <a:t>   Thank You</a:t>
            </a:r>
            <a:endParaRPr lang="en-US" sz="11500"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317287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Memory hierarchy and Mass Storage </a:t>
            </a:r>
            <a:r>
              <a:rPr lang="en-US" b="1" dirty="0" smtClean="0"/>
              <a:t>Structure</a:t>
            </a:r>
            <a:endParaRPr lang="en-US" b="1" dirty="0"/>
          </a:p>
        </p:txBody>
      </p:sp>
      <p:sp>
        <p:nvSpPr>
          <p:cNvPr id="3" name="Date Placeholder 2"/>
          <p:cNvSpPr>
            <a:spLocks noGrp="1"/>
          </p:cNvSpPr>
          <p:nvPr>
            <p:ph type="dt" sz="half" idx="10"/>
          </p:nvPr>
        </p:nvSpPr>
        <p:spPr/>
        <p:txBody>
          <a:bodyPr/>
          <a:lstStyle/>
          <a:p>
            <a:fld id="{7A902E07-2ACA-4B03-93DC-6A37BA5B398A}"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a:t>
            </a:fld>
            <a:endParaRPr lang="en-US"/>
          </a:p>
        </p:txBody>
      </p:sp>
      <p:sp>
        <p:nvSpPr>
          <p:cNvPr id="5" name="Content Placeholder 4"/>
          <p:cNvSpPr>
            <a:spLocks noGrp="1"/>
          </p:cNvSpPr>
          <p:nvPr>
            <p:ph sz="quarter" idx="1"/>
          </p:nvPr>
        </p:nvSpPr>
        <p:spPr>
          <a:xfrm>
            <a:off x="381001" y="1632686"/>
            <a:ext cx="8382000" cy="1396264"/>
          </a:xfrm>
        </p:spPr>
        <p:txBody>
          <a:bodyPr>
            <a:normAutofit/>
          </a:bodyPr>
          <a:lstStyle/>
          <a:p>
            <a:r>
              <a:rPr lang="en-US" sz="2400" b="1" dirty="0"/>
              <a:t>Memory is primarily of two types </a:t>
            </a:r>
          </a:p>
          <a:p>
            <a:pPr lvl="1"/>
            <a:r>
              <a:rPr lang="en-US" sz="2000" b="1" dirty="0"/>
              <a:t>Internal Memory </a:t>
            </a:r>
            <a:r>
              <a:rPr lang="en-US" sz="2000" dirty="0"/>
              <a:t>– registers, cache memory and primary/main memory </a:t>
            </a:r>
          </a:p>
          <a:p>
            <a:pPr lvl="1"/>
            <a:r>
              <a:rPr lang="en-US" sz="2000" b="1" dirty="0"/>
              <a:t>External Memory </a:t>
            </a:r>
            <a:r>
              <a:rPr lang="en-US" sz="2000" dirty="0"/>
              <a:t>- magnetic disk, optical disk, magnetic tape etc.</a:t>
            </a:r>
          </a:p>
          <a:p>
            <a:pPr marL="0" indent="0">
              <a:buNone/>
            </a:pPr>
            <a:endParaRPr lang="en-US" sz="2100" dirty="0"/>
          </a:p>
        </p:txBody>
      </p:sp>
      <p:pic>
        <p:nvPicPr>
          <p:cNvPr id="1026" name="Picture 2" descr="Memory Hierarchy Design and its Characteristic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1552"/>
            <a:ext cx="7943850" cy="373402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Andargachew A.</a:t>
            </a:r>
            <a:endParaRPr lang="en-US"/>
          </a:p>
        </p:txBody>
      </p:sp>
      <p:pic>
        <p:nvPicPr>
          <p:cNvPr id="4098" name="Picture 2" descr="What is a Register in a CPU and How Does it Work? - Total Pha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6424" y="3167875"/>
            <a:ext cx="740569" cy="49395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orking of Cache Memory in Computer - Shiksha Onl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5199" y="3861786"/>
            <a:ext cx="775522" cy="51786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andom-access memory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4462180"/>
            <a:ext cx="626269" cy="39568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agnetic Disk Memory - GeeksforGeek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8991" y="5053388"/>
            <a:ext cx="683419" cy="51256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Optical disc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49041" y="5418207"/>
            <a:ext cx="416719" cy="416719"/>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ch bin krank Turm Hingeben magnetic tape storage Anden Theater Sü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01000" y="5867400"/>
            <a:ext cx="740569" cy="48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59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p>
        </p:txBody>
      </p:sp>
      <p:sp>
        <p:nvSpPr>
          <p:cNvPr id="3" name="Date Placeholder 2"/>
          <p:cNvSpPr>
            <a:spLocks noGrp="1"/>
          </p:cNvSpPr>
          <p:nvPr>
            <p:ph type="dt" sz="half" idx="10"/>
          </p:nvPr>
        </p:nvSpPr>
        <p:spPr/>
        <p:txBody>
          <a:bodyPr/>
          <a:lstStyle/>
          <a:p>
            <a:fld id="{B4CD3601-5D90-4030-9E63-2DE6893B3CF5}"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a:t>
            </a:fld>
            <a:endParaRPr lang="en-US"/>
          </a:p>
        </p:txBody>
      </p:sp>
      <p:sp>
        <p:nvSpPr>
          <p:cNvPr id="5" name="Content Placeholder 4"/>
          <p:cNvSpPr>
            <a:spLocks noGrp="1"/>
          </p:cNvSpPr>
          <p:nvPr>
            <p:ph sz="quarter" idx="1"/>
          </p:nvPr>
        </p:nvSpPr>
        <p:spPr/>
        <p:txBody>
          <a:bodyPr>
            <a:normAutofit fontScale="92500" lnSpcReduction="20000"/>
          </a:bodyPr>
          <a:lstStyle/>
          <a:p>
            <a:r>
              <a:rPr lang="en-US" b="1" i="1" dirty="0"/>
              <a:t>Storage systems and their technology</a:t>
            </a:r>
          </a:p>
          <a:p>
            <a:pPr lvl="1"/>
            <a:r>
              <a:rPr lang="en-US" dirty="0"/>
              <a:t>The computer stores everything using binary format [Text, image, Audio and Video]</a:t>
            </a:r>
          </a:p>
          <a:p>
            <a:pPr lvl="1"/>
            <a:r>
              <a:rPr lang="en-US" dirty="0"/>
              <a:t>Computer storage is measured in </a:t>
            </a:r>
            <a:r>
              <a:rPr lang="en-US" b="1" dirty="0"/>
              <a:t>bytes</a:t>
            </a:r>
            <a:r>
              <a:rPr lang="en-US" dirty="0"/>
              <a:t>, </a:t>
            </a:r>
            <a:r>
              <a:rPr lang="en-US" b="1" dirty="0"/>
              <a:t>kilobytes</a:t>
            </a:r>
            <a:r>
              <a:rPr lang="en-US" dirty="0"/>
              <a:t> (KB), </a:t>
            </a:r>
            <a:r>
              <a:rPr lang="en-US" b="1" dirty="0"/>
              <a:t>megabytes</a:t>
            </a:r>
            <a:r>
              <a:rPr lang="en-US" dirty="0"/>
              <a:t> (MB), </a:t>
            </a:r>
            <a:r>
              <a:rPr lang="en-US" b="1" dirty="0"/>
              <a:t>gigabytes</a:t>
            </a:r>
            <a:r>
              <a:rPr lang="en-US" dirty="0"/>
              <a:t> (GB) and increasingly </a:t>
            </a:r>
            <a:r>
              <a:rPr lang="en-US" b="1" dirty="0"/>
              <a:t>terabytes</a:t>
            </a:r>
            <a:r>
              <a:rPr lang="en-US" dirty="0"/>
              <a:t> (TB). </a:t>
            </a:r>
          </a:p>
          <a:p>
            <a:pPr lvl="2"/>
            <a:r>
              <a:rPr lang="en-US" dirty="0"/>
              <a:t>One byte is one character of information, and is comprised of eight bits (or eight digital 1's or 0's). </a:t>
            </a:r>
          </a:p>
          <a:p>
            <a:pPr lvl="2"/>
            <a:r>
              <a:rPr lang="en-US" dirty="0"/>
              <a:t>Technically a kilobyte is 1024 bytes, a megabyte 1024 kilobytes, a gigabyte 1024 megabytes, and a terabyte 1024 gigabytes. </a:t>
            </a:r>
          </a:p>
          <a:p>
            <a:pPr lvl="1"/>
            <a:r>
              <a:rPr lang="en-US" b="1" dirty="0"/>
              <a:t>Storage technologies</a:t>
            </a:r>
          </a:p>
          <a:p>
            <a:pPr lvl="2"/>
            <a:r>
              <a:rPr lang="en-US" dirty="0"/>
              <a:t>Paper storage, magnetic storage devices, optical storage devices, flash memory devices, online and cloud</a:t>
            </a:r>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534617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02752" cy="990600"/>
          </a:xfrm>
        </p:spPr>
        <p:txBody>
          <a:bodyPr>
            <a:normAutofit fontScale="90000"/>
          </a:bodyPr>
          <a:lstStyle/>
          <a:p>
            <a:r>
              <a:rPr lang="en-US" b="1" dirty="0" smtClean="0"/>
              <a:t>Key Aspects of Memory Management</a:t>
            </a:r>
            <a:endParaRPr lang="en-US" b="1" dirty="0"/>
          </a:p>
        </p:txBody>
      </p:sp>
      <p:sp>
        <p:nvSpPr>
          <p:cNvPr id="3" name="Date Placeholder 2"/>
          <p:cNvSpPr>
            <a:spLocks noGrp="1"/>
          </p:cNvSpPr>
          <p:nvPr>
            <p:ph type="dt" sz="half" idx="10"/>
          </p:nvPr>
        </p:nvSpPr>
        <p:spPr/>
        <p:txBody>
          <a:bodyPr/>
          <a:lstStyle/>
          <a:p>
            <a:fld id="{50C66D11-13F1-442C-9BE9-E012E45CEF38}"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r>
              <a:rPr lang="en-US" dirty="0"/>
              <a:t>Memory management is a critical function of operating systems, ensuring the efficient use of memory resources to meet the needs of processes</a:t>
            </a:r>
            <a:r>
              <a:rPr lang="en-US" dirty="0" smtClean="0"/>
              <a:t>.</a:t>
            </a:r>
          </a:p>
          <a:p>
            <a:r>
              <a:rPr lang="en-US" dirty="0" smtClean="0"/>
              <a:t>There are three key aspects of memory management:</a:t>
            </a:r>
          </a:p>
          <a:p>
            <a:pPr marL="880110" lvl="1" indent="-514350">
              <a:buFont typeface="+mj-lt"/>
              <a:buAutoNum type="arabicPeriod"/>
            </a:pPr>
            <a:r>
              <a:rPr lang="en-US" b="1" dirty="0"/>
              <a:t>Memory management requirements</a:t>
            </a:r>
            <a:r>
              <a:rPr lang="en-US" dirty="0"/>
              <a:t>: The key objectives that guide the allocation, protection, and efficient use of memory.</a:t>
            </a:r>
          </a:p>
          <a:p>
            <a:pPr marL="880110" lvl="1" indent="-514350">
              <a:buFont typeface="+mj-lt"/>
              <a:buAutoNum type="arabicPeriod"/>
            </a:pPr>
            <a:r>
              <a:rPr lang="en-US" b="1" dirty="0"/>
              <a:t>Memory management techniques</a:t>
            </a:r>
            <a:r>
              <a:rPr lang="en-US" dirty="0"/>
              <a:t>: The practical methods employed to divide, allocate, and manage memory effectively.</a:t>
            </a:r>
          </a:p>
          <a:p>
            <a:pPr marL="880110" lvl="1" indent="-514350">
              <a:buFont typeface="+mj-lt"/>
              <a:buAutoNum type="arabicPeriod"/>
            </a:pPr>
            <a:r>
              <a:rPr lang="en-US" b="1" dirty="0"/>
              <a:t>Memory management strategies</a:t>
            </a:r>
            <a:r>
              <a:rPr lang="en-US" dirty="0"/>
              <a:t>: The policies and approaches used to optimize memory allocation, replacement, and overall system performance.</a:t>
            </a:r>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9375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053AF10-6773-4292-A60E-F79EC7142F6A}" type="datetime1">
              <a:rPr lang="en-US" smtClean="0"/>
              <a:t>12/14/2024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a:t>
            </a:fld>
            <a:endParaRPr lang="en-US"/>
          </a:p>
        </p:txBody>
      </p:sp>
      <p:sp>
        <p:nvSpPr>
          <p:cNvPr id="5" name="Content Placeholder 4"/>
          <p:cNvSpPr>
            <a:spLocks noGrp="1"/>
          </p:cNvSpPr>
          <p:nvPr>
            <p:ph sz="quarter" idx="1"/>
          </p:nvPr>
        </p:nvSpPr>
        <p:spPr/>
        <p:txBody>
          <a:bodyPr>
            <a:normAutofit fontScale="92500" lnSpcReduction="10000"/>
          </a:bodyPr>
          <a:lstStyle/>
          <a:p>
            <a:r>
              <a:rPr lang="en-US" altLang="en-US" b="1" dirty="0"/>
              <a:t>Memory Management </a:t>
            </a:r>
            <a:r>
              <a:rPr lang="en-US" altLang="en-US" b="1" dirty="0" smtClean="0"/>
              <a:t>Requirements</a:t>
            </a:r>
          </a:p>
          <a:p>
            <a:pPr lvl="1"/>
            <a:r>
              <a:rPr lang="en-US" b="1" dirty="0"/>
              <a:t>Relocation</a:t>
            </a:r>
            <a:r>
              <a:rPr lang="en-US" dirty="0"/>
              <a:t>: Processes should be able to move within memory without altering their functionality.</a:t>
            </a:r>
          </a:p>
          <a:p>
            <a:pPr lvl="1"/>
            <a:r>
              <a:rPr lang="en-US" b="1" dirty="0"/>
              <a:t>Protection</a:t>
            </a:r>
            <a:r>
              <a:rPr lang="en-US" dirty="0"/>
              <a:t>: Safeguard processes from interfering with each other.</a:t>
            </a:r>
          </a:p>
          <a:p>
            <a:pPr lvl="1"/>
            <a:r>
              <a:rPr lang="en-US" b="1" dirty="0"/>
              <a:t>Sharing</a:t>
            </a:r>
            <a:r>
              <a:rPr lang="en-US" dirty="0"/>
              <a:t>: Enable multiple processes to access shared resources without conflicts.</a:t>
            </a:r>
          </a:p>
          <a:p>
            <a:pPr lvl="1"/>
            <a:r>
              <a:rPr lang="en-US" b="1" dirty="0"/>
              <a:t>Logical and Physical Organization</a:t>
            </a:r>
            <a:r>
              <a:rPr lang="en-US" dirty="0"/>
              <a:t>: Abstract complexity for users and align memory structure with data organization.</a:t>
            </a:r>
          </a:p>
          <a:p>
            <a:pPr lvl="1"/>
            <a:r>
              <a:rPr lang="en-US" b="1" dirty="0"/>
              <a:t>Efficiency and Flexibility</a:t>
            </a:r>
            <a:r>
              <a:rPr lang="en-US" dirty="0"/>
              <a:t>: Optimize resource utilization and adapt to changing workload demands.</a:t>
            </a:r>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8798364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10273</TotalTime>
  <Words>3317</Words>
  <Application>Microsoft Office PowerPoint</Application>
  <PresentationFormat>On-screen Show (4:3)</PresentationFormat>
  <Paragraphs>468</Paragraphs>
  <Slides>54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Bahnschrift</vt:lpstr>
      <vt:lpstr>Calibri</vt:lpstr>
      <vt:lpstr>HGPｺﾞｼｯｸE</vt:lpstr>
      <vt:lpstr>HY얕은샘물M</vt:lpstr>
      <vt:lpstr>Tw Cen MT</vt:lpstr>
      <vt:lpstr>Wingdings</vt:lpstr>
      <vt:lpstr>Wingdings 2</vt:lpstr>
      <vt:lpstr>Median</vt:lpstr>
      <vt:lpstr>Memory Management</vt:lpstr>
      <vt:lpstr>CH-6 Contents</vt:lpstr>
      <vt:lpstr>Brainstorm Questions</vt:lpstr>
      <vt:lpstr>Introduction</vt:lpstr>
      <vt:lpstr>PowerPoint Presentation</vt:lpstr>
      <vt:lpstr>Memory hierarchy and Mass Storage Structure</vt:lpstr>
      <vt:lpstr>PowerPoint Presentation</vt:lpstr>
      <vt:lpstr>Key Aspects of Memory Management</vt:lpstr>
      <vt:lpstr>PowerPoint Presentation</vt:lpstr>
      <vt:lpstr>PowerPoint Presentation</vt:lpstr>
      <vt:lpstr>PowerPoint Presentation</vt:lpstr>
      <vt:lpstr>PowerPoint Presentation</vt:lpstr>
      <vt:lpstr>Contiguous Memory Allocation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Paging and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Memory and Demand paging</vt:lpstr>
      <vt:lpstr>PowerPoint Presentation</vt:lpstr>
      <vt:lpstr>PowerPoint Presentation</vt:lpstr>
      <vt:lpstr>PowerPoint Presentation</vt:lpstr>
      <vt:lpstr>PowerPoint Presentation</vt:lpstr>
      <vt:lpstr>PowerPoint Presentation</vt:lpstr>
      <vt:lpstr>Page Replacement Algorithms</vt:lpstr>
      <vt:lpstr>PowerPoint Presentation</vt:lpstr>
      <vt:lpstr>PowerPoint Presentation</vt:lpstr>
      <vt:lpstr>PowerPoint Presentation</vt:lpstr>
      <vt:lpstr>Thrashing and its prevention</vt:lpstr>
      <vt:lpstr>PowerPoint Presentation</vt:lpstr>
      <vt:lpstr>PowerPoint Presentation</vt:lpstr>
      <vt:lpstr>Assignment-4</vt:lpstr>
      <vt:lpstr>PowerPoint Presentation</vt:lpstr>
    </vt:vector>
  </TitlesOfParts>
  <Company>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and Digital systems</dc:title>
  <dc:creator>Andargachew A</dc:creator>
  <cp:keywords>SIS</cp:keywords>
  <cp:lastModifiedBy>Andy</cp:lastModifiedBy>
  <cp:revision>838</cp:revision>
  <dcterms:created xsi:type="dcterms:W3CDTF">2016-11-02T14:42:47Z</dcterms:created>
  <dcterms:modified xsi:type="dcterms:W3CDTF">2024-12-14T23:47:45Z</dcterms:modified>
  <cp:category>COA</cp:category>
</cp:coreProperties>
</file>