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19" r:id="rId2"/>
    <p:sldId id="338" r:id="rId3"/>
    <p:sldId id="583" r:id="rId4"/>
    <p:sldId id="696" r:id="rId5"/>
    <p:sldId id="697" r:id="rId6"/>
    <p:sldId id="698" r:id="rId7"/>
    <p:sldId id="700" r:id="rId8"/>
    <p:sldId id="755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703" r:id="rId18"/>
    <p:sldId id="704" r:id="rId19"/>
    <p:sldId id="705" r:id="rId20"/>
    <p:sldId id="706" r:id="rId21"/>
    <p:sldId id="707" r:id="rId22"/>
    <p:sldId id="708" r:id="rId23"/>
    <p:sldId id="756" r:id="rId24"/>
    <p:sldId id="709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73" r:id="rId33"/>
    <p:sldId id="766" r:id="rId34"/>
    <p:sldId id="767" r:id="rId35"/>
    <p:sldId id="768" r:id="rId36"/>
    <p:sldId id="772" r:id="rId37"/>
    <p:sldId id="770" r:id="rId38"/>
    <p:sldId id="769" r:id="rId39"/>
    <p:sldId id="771" r:id="rId40"/>
    <p:sldId id="711" r:id="rId41"/>
    <p:sldId id="678" r:id="rId42"/>
    <p:sldId id="365" r:id="rId43"/>
    <p:sldId id="627" r:id="rId44"/>
    <p:sldId id="3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C8381FE-EF69-415E-BCF3-6FA2BB842F74}">
          <p14:sldIdLst>
            <p14:sldId id="319"/>
            <p14:sldId id="338"/>
          </p14:sldIdLst>
        </p14:section>
        <p14:section name="Brainstorm Questions" id="{52458260-F70E-4BED-8369-C2745103AC6E}">
          <p14:sldIdLst>
            <p14:sldId id="583"/>
          </p14:sldIdLst>
        </p14:section>
        <p14:section name="Introduction" id="{FC9895AF-760E-403C-ADAF-FBDA394E15FE}">
          <p14:sldIdLst>
            <p14:sldId id="696"/>
            <p14:sldId id="697"/>
            <p14:sldId id="698"/>
            <p14:sldId id="700"/>
            <p14:sldId id="755"/>
          </p14:sldIdLst>
        </p14:section>
        <p14:section name="I/O Hardware Components" id="{F6FD4FB3-89B3-4E3F-8A2E-CFB24B510F8E}">
          <p14:sldIdLst>
            <p14:sldId id="670"/>
            <p14:sldId id="671"/>
            <p14:sldId id="672"/>
            <p14:sldId id="673"/>
            <p14:sldId id="674"/>
            <p14:sldId id="675"/>
          </p14:sldIdLst>
        </p14:section>
        <p14:section name="I/O Software Components" id="{17C9D769-2606-4CB8-9B46-BB4411747182}">
          <p14:sldIdLst>
            <p14:sldId id="676"/>
            <p14:sldId id="677"/>
            <p14:sldId id="703"/>
            <p14:sldId id="704"/>
            <p14:sldId id="705"/>
            <p14:sldId id="706"/>
          </p14:sldIdLst>
        </p14:section>
        <p14:section name="Buffering and Data Transfer Mechanisms" id="{C8C05C32-2747-4C54-B80B-C0596807186F}">
          <p14:sldIdLst>
            <p14:sldId id="707"/>
            <p14:sldId id="708"/>
            <p14:sldId id="756"/>
            <p14:sldId id="709"/>
            <p14:sldId id="759"/>
            <p14:sldId id="760"/>
            <p14:sldId id="761"/>
            <p14:sldId id="762"/>
            <p14:sldId id="763"/>
            <p14:sldId id="764"/>
            <p14:sldId id="765"/>
            <p14:sldId id="773"/>
            <p14:sldId id="766"/>
            <p14:sldId id="767"/>
            <p14:sldId id="768"/>
            <p14:sldId id="772"/>
            <p14:sldId id="770"/>
            <p14:sldId id="769"/>
            <p14:sldId id="771"/>
          </p14:sldIdLst>
        </p14:section>
        <p14:section name="Error Handling and Recovery in I/O Systems" id="{BD3D4E31-9BF6-4218-9878-E13AC7155F0B}">
          <p14:sldIdLst>
            <p14:sldId id="711"/>
          </p14:sldIdLst>
        </p14:section>
        <p14:section name="Security and Protection in I/O Management" id="{0C618498-D7C6-4A9C-865C-D3F82B59B4DA}">
          <p14:sldIdLst>
            <p14:sldId id="678"/>
          </p14:sldIdLst>
        </p14:section>
        <p14:section name="Question?" id="{A7DCB4B6-A20D-4C11-B589-0726B1BB45E8}">
          <p14:sldIdLst>
            <p14:sldId id="365"/>
          </p14:sldIdLst>
        </p14:section>
        <p14:section name="Assignment-5" id="{6B3AA1FF-6BAD-4AAB-85F7-2817BD77027C}">
          <p14:sldIdLst>
            <p14:sldId id="62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F050-ED85-44A6-B529-1E2DFCAEFD4C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E1AE-4A48-416A-B53E-03B36FDB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1E1AE-4A48-416A-B53E-03B36FDB5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1E1AE-4A48-416A-B53E-03B36FDB5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A440E1-5BE6-4F93-8000-5DFE53BFD5F1}" type="datetime1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294B-CA33-459D-A926-5A51B2FBF3BA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3B5B53F-35AA-4C2E-ADBB-F842BDBEF0BB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34C-F082-48A5-A2D5-B2BB94C68104}" type="datetime1">
              <a:rPr lang="en-US" smtClean="0"/>
              <a:t>1/2/2025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1557BB-7B5F-497E-8189-6D94E61402F7}" type="datetime1">
              <a:rPr lang="en-US" smtClean="0"/>
              <a:t>1/2/2025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Andargachew A.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CB9CE8-135F-4B93-8E06-513E4552DB5D}" type="datetime1">
              <a:rPr lang="en-US" smtClean="0"/>
              <a:t>1/2/2025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8283-0678-4803-99D9-BF9A3BA95AE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1B7-DBBA-4C27-8B54-F8AA8BB31942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82D8-7FB6-4BEB-BDA2-7684376C3BF1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7E195B-2450-43DF-8593-CCD00A891568}" type="datetime1">
              <a:rPr lang="en-US" smtClean="0"/>
              <a:t>1/2/2025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B0AFC8-011D-4380-930F-B5ECB026A28E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20" y="3025018"/>
            <a:ext cx="749808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Input/output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CA_OS- CH7 – </a:t>
            </a:r>
            <a:r>
              <a:rPr lang="en-US" sz="2800" b="1" dirty="0" smtClean="0"/>
              <a:t>Input/output Management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0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Seven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9438-BFD4-429C-B446-ECE6EED2AE8F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Addis_Ababa_University_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1" y="228600"/>
            <a:ext cx="180816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609600"/>
            <a:ext cx="2203704" cy="13839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I/O </a:t>
            </a:r>
            <a:r>
              <a:rPr lang="en-US" b="1" dirty="0" smtClean="0"/>
              <a:t>Devices</a:t>
            </a:r>
          </a:p>
          <a:p>
            <a:pPr lvl="1"/>
            <a:r>
              <a:rPr lang="en-US" dirty="0" smtClean="0"/>
              <a:t>I/O </a:t>
            </a:r>
            <a:r>
              <a:rPr lang="en-US" dirty="0"/>
              <a:t>devices are physical components that allow interaction with the computer system (e.g., keyboards, printers, disk drives).</a:t>
            </a:r>
          </a:p>
          <a:p>
            <a:pPr lvl="2"/>
            <a:r>
              <a:rPr lang="en-US" b="1" dirty="0"/>
              <a:t>Types of I/O Devices:</a:t>
            </a:r>
          </a:p>
          <a:p>
            <a:pPr lvl="3"/>
            <a:r>
              <a:rPr lang="en-US" b="1" dirty="0"/>
              <a:t>Human-Readable Devices </a:t>
            </a:r>
            <a:r>
              <a:rPr lang="en-US" dirty="0"/>
              <a:t>(e.g., displays, printers)</a:t>
            </a:r>
          </a:p>
          <a:p>
            <a:pPr lvl="3"/>
            <a:r>
              <a:rPr lang="en-US" b="1" dirty="0"/>
              <a:t>Machine-Readable Devices</a:t>
            </a:r>
            <a:r>
              <a:rPr lang="en-US" dirty="0"/>
              <a:t> (e.g., hard drives, sensors)</a:t>
            </a:r>
          </a:p>
          <a:p>
            <a:pPr lvl="3"/>
            <a:r>
              <a:rPr lang="en-US" b="1" dirty="0"/>
              <a:t>Communication Devices</a:t>
            </a:r>
            <a:r>
              <a:rPr lang="en-US" dirty="0"/>
              <a:t> (e.g., network interfaces, modems)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/>
              <a:t>provide an interface </a:t>
            </a:r>
            <a:r>
              <a:rPr lang="en-US" dirty="0"/>
              <a:t>for input/output data exchange between the computer and external environment.</a:t>
            </a:r>
          </a:p>
          <a:p>
            <a:pPr lvl="2"/>
            <a:r>
              <a:rPr lang="en-US" dirty="0"/>
              <a:t>Examples: Keyboard (input), monitor (output), disk drive (both input and output).</a:t>
            </a:r>
          </a:p>
        </p:txBody>
      </p:sp>
    </p:spTree>
    <p:extLst>
      <p:ext uri="{BB962C8B-B14F-4D97-AF65-F5344CB8AC3E}">
        <p14:creationId xmlns:p14="http://schemas.microsoft.com/office/powerpoint/2010/main" val="15814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Device </a:t>
            </a:r>
            <a:r>
              <a:rPr lang="en-US" b="1" dirty="0" smtClean="0"/>
              <a:t>Controller: </a:t>
            </a:r>
            <a:r>
              <a:rPr lang="en-US" dirty="0" smtClean="0"/>
              <a:t>is </a:t>
            </a:r>
            <a:r>
              <a:rPr lang="en-US" dirty="0"/>
              <a:t>a hardware component that manages the communication between the computer and the I/O device.</a:t>
            </a:r>
          </a:p>
          <a:p>
            <a:pPr lvl="1"/>
            <a:r>
              <a:rPr lang="en-US" b="1" dirty="0"/>
              <a:t>Functions of a Device Controller:</a:t>
            </a:r>
          </a:p>
          <a:p>
            <a:pPr lvl="2"/>
            <a:r>
              <a:rPr lang="en-US" b="1" dirty="0"/>
              <a:t>Data Transfer</a:t>
            </a:r>
            <a:r>
              <a:rPr lang="en-US" dirty="0"/>
              <a:t>: Manages the flow of data between the CPU and I/O devices.</a:t>
            </a:r>
          </a:p>
          <a:p>
            <a:pPr lvl="2"/>
            <a:r>
              <a:rPr lang="en-US" b="1" dirty="0"/>
              <a:t>Control Signals</a:t>
            </a:r>
            <a:r>
              <a:rPr lang="en-US" dirty="0"/>
              <a:t>: Sends signals to control device operations (e.g., read/write commands).</a:t>
            </a:r>
          </a:p>
          <a:p>
            <a:pPr lvl="2"/>
            <a:r>
              <a:rPr lang="en-US" b="1" dirty="0"/>
              <a:t>Interrupt Handling</a:t>
            </a:r>
            <a:r>
              <a:rPr lang="en-US" dirty="0"/>
              <a:t>: Notifies the CPU when a device needs attention (e.g., data ready).</a:t>
            </a:r>
          </a:p>
          <a:p>
            <a:pPr lvl="1"/>
            <a:r>
              <a:rPr lang="en-US" b="1" dirty="0"/>
              <a:t>Examples of Device Controllers:</a:t>
            </a:r>
          </a:p>
          <a:p>
            <a:pPr lvl="2"/>
            <a:r>
              <a:rPr lang="en-US" dirty="0"/>
              <a:t>Disk Controller: Manages hard disk operations.</a:t>
            </a:r>
          </a:p>
          <a:p>
            <a:pPr lvl="2"/>
            <a:r>
              <a:rPr lang="en-US" dirty="0"/>
              <a:t>Printer Controller: Manages printing tasks.</a:t>
            </a:r>
          </a:p>
          <a:p>
            <a:pPr lvl="2"/>
            <a:r>
              <a:rPr lang="en-US" dirty="0"/>
              <a:t>Network Interface Card (NIC) Controller: Handles network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807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I/O </a:t>
            </a:r>
            <a:r>
              <a:rPr lang="en-US" b="1" dirty="0" smtClean="0"/>
              <a:t>Ports</a:t>
            </a:r>
            <a:endParaRPr lang="en-US" dirty="0"/>
          </a:p>
          <a:p>
            <a:pPr lvl="1"/>
            <a:r>
              <a:rPr lang="en-US" dirty="0" smtClean="0"/>
              <a:t>Hardware </a:t>
            </a:r>
            <a:r>
              <a:rPr lang="en-US" dirty="0"/>
              <a:t>interfaces that connect external devices to the computer system for data transfer.</a:t>
            </a:r>
          </a:p>
          <a:p>
            <a:pPr lvl="2"/>
            <a:r>
              <a:rPr lang="en-US" b="1" dirty="0" smtClean="0"/>
              <a:t>Types of I/O Ports:</a:t>
            </a:r>
          </a:p>
          <a:p>
            <a:pPr lvl="3"/>
            <a:r>
              <a:rPr lang="en-US" b="1" dirty="0" smtClean="0"/>
              <a:t>Serial Ports</a:t>
            </a:r>
            <a:r>
              <a:rPr lang="en-US" dirty="0" smtClean="0"/>
              <a:t>: Transmit data one bit at a time (e.g., RS-232).</a:t>
            </a:r>
          </a:p>
          <a:p>
            <a:pPr lvl="3"/>
            <a:r>
              <a:rPr lang="en-US" b="1" dirty="0" smtClean="0"/>
              <a:t>Parallel Ports</a:t>
            </a:r>
            <a:r>
              <a:rPr lang="en-US" dirty="0" smtClean="0"/>
              <a:t>: Transmit multiple bits simultaneously (e.g., printer ports).</a:t>
            </a:r>
          </a:p>
          <a:p>
            <a:pPr lvl="3"/>
            <a:r>
              <a:rPr lang="en-US" b="1" dirty="0" smtClean="0"/>
              <a:t>USB Ports</a:t>
            </a:r>
            <a:r>
              <a:rPr lang="en-US" dirty="0" smtClean="0"/>
              <a:t>: Universal serial bus ports for connecting various devices (e.g., keyboards, mice, external storage).</a:t>
            </a:r>
          </a:p>
          <a:p>
            <a:pPr lvl="3"/>
            <a:r>
              <a:rPr lang="en-US" b="1" dirty="0" smtClean="0"/>
              <a:t>Ethernet Ports</a:t>
            </a:r>
            <a:r>
              <a:rPr lang="en-US" dirty="0" smtClean="0"/>
              <a:t>: Used for network communication.</a:t>
            </a:r>
          </a:p>
          <a:p>
            <a:pPr lvl="1"/>
            <a:r>
              <a:rPr lang="en-US" dirty="0" smtClean="0"/>
              <a:t>It facilitate the physical connection for data exchange between I/O devices and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Bus in I/O </a:t>
            </a:r>
            <a:r>
              <a:rPr lang="en-US" b="1" dirty="0" smtClean="0"/>
              <a:t>Systems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bus is a communication pathway that allows data to be transferred between the CPU, memory, and I/O devices.</a:t>
            </a:r>
          </a:p>
          <a:p>
            <a:pPr lvl="2"/>
            <a:r>
              <a:rPr lang="en-US" b="1" dirty="0"/>
              <a:t>Types of Buses:</a:t>
            </a:r>
            <a:endParaRPr lang="en-US" dirty="0"/>
          </a:p>
          <a:p>
            <a:pPr lvl="3"/>
            <a:r>
              <a:rPr lang="en-US" b="1" dirty="0"/>
              <a:t>System Bus</a:t>
            </a:r>
            <a:r>
              <a:rPr lang="en-US" dirty="0"/>
              <a:t>: Connects the CPU, memory, and other components for internal data transfer.</a:t>
            </a:r>
          </a:p>
          <a:p>
            <a:pPr lvl="3"/>
            <a:r>
              <a:rPr lang="en-US" b="1" dirty="0"/>
              <a:t>I/O Bus</a:t>
            </a:r>
            <a:r>
              <a:rPr lang="en-US" dirty="0"/>
              <a:t>: Specifically for communication between I/O devices and the computer system (e.g., </a:t>
            </a:r>
            <a:r>
              <a:rPr lang="en-US" dirty="0" err="1"/>
              <a:t>PCIe</a:t>
            </a:r>
            <a:r>
              <a:rPr lang="en-US" dirty="0"/>
              <a:t>, USB).</a:t>
            </a:r>
          </a:p>
          <a:p>
            <a:pPr lvl="3"/>
            <a:r>
              <a:rPr lang="en-US" b="1" dirty="0"/>
              <a:t>Data Bus</a:t>
            </a:r>
            <a:r>
              <a:rPr lang="en-US" dirty="0"/>
              <a:t>: Carries the actual data being transferred.</a:t>
            </a:r>
          </a:p>
          <a:p>
            <a:pPr lvl="3"/>
            <a:r>
              <a:rPr lang="en-US" b="1" dirty="0"/>
              <a:t>Address Bus</a:t>
            </a:r>
            <a:r>
              <a:rPr lang="en-US" dirty="0"/>
              <a:t>: Specifies the location for data transfer.</a:t>
            </a:r>
          </a:p>
          <a:p>
            <a:pPr lvl="3"/>
            <a:r>
              <a:rPr lang="en-US" b="1" dirty="0"/>
              <a:t>Control Bus</a:t>
            </a:r>
            <a:r>
              <a:rPr lang="en-US" dirty="0"/>
              <a:t>: Transmits control signals for managing data transfer.</a:t>
            </a:r>
          </a:p>
          <a:p>
            <a:pPr lvl="1"/>
            <a:r>
              <a:rPr lang="en-US" dirty="0" smtClean="0"/>
              <a:t>It enable </a:t>
            </a:r>
            <a:r>
              <a:rPr lang="en-US" dirty="0"/>
              <a:t>fast and efficient data transfer between internal components and external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Interrupts in I/O Systems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interrupt is a mechanism that allows I/O devices to inform the CPU that they need attention, prompting the CPU to pause its current task and handle the I/O operation.</a:t>
            </a:r>
          </a:p>
          <a:p>
            <a:pPr lvl="1"/>
            <a:r>
              <a:rPr lang="en-US" b="1" dirty="0"/>
              <a:t>Types of Interrupts:</a:t>
            </a:r>
          </a:p>
          <a:p>
            <a:pPr lvl="2"/>
            <a:r>
              <a:rPr lang="en-US" b="1" dirty="0"/>
              <a:t>Hardware Interrupts</a:t>
            </a:r>
            <a:r>
              <a:rPr lang="en-US" dirty="0"/>
              <a:t>: Generated by I/O devices (e.g., a keyboard press).</a:t>
            </a:r>
          </a:p>
          <a:p>
            <a:pPr lvl="2"/>
            <a:r>
              <a:rPr lang="en-US" b="1" dirty="0"/>
              <a:t>Software Interrupts</a:t>
            </a:r>
            <a:r>
              <a:rPr lang="en-US" dirty="0"/>
              <a:t>: Generated by programs (e.g., system calls).</a:t>
            </a:r>
          </a:p>
          <a:p>
            <a:pPr lvl="2"/>
            <a:r>
              <a:rPr lang="en-US" b="1" dirty="0" err="1"/>
              <a:t>Maskable</a:t>
            </a:r>
            <a:r>
              <a:rPr lang="en-US" b="1" dirty="0"/>
              <a:t> Interrupts</a:t>
            </a:r>
            <a:r>
              <a:rPr lang="en-US" dirty="0"/>
              <a:t>: Can be disabled by the CPU.</a:t>
            </a:r>
          </a:p>
          <a:p>
            <a:pPr lvl="2"/>
            <a:r>
              <a:rPr lang="en-US" b="1" dirty="0"/>
              <a:t>Non-</a:t>
            </a:r>
            <a:r>
              <a:rPr lang="en-US" b="1" dirty="0" err="1"/>
              <a:t>maskable</a:t>
            </a:r>
            <a:r>
              <a:rPr lang="en-US" b="1" dirty="0"/>
              <a:t> Interrupts </a:t>
            </a:r>
            <a:r>
              <a:rPr lang="en-US" dirty="0"/>
              <a:t>(NMI): Cannot be ignored or disabled.</a:t>
            </a:r>
          </a:p>
          <a:p>
            <a:pPr lvl="1"/>
            <a:r>
              <a:rPr lang="en-US" b="1" dirty="0"/>
              <a:t>Role of Interrupts:</a:t>
            </a:r>
          </a:p>
          <a:p>
            <a:pPr lvl="2"/>
            <a:r>
              <a:rPr lang="en-US" b="1" dirty="0"/>
              <a:t>Efficient I/O Management</a:t>
            </a:r>
            <a:r>
              <a:rPr lang="en-US" dirty="0"/>
              <a:t>: Allows the CPU to continue executing other tasks while waiting for I/O operations to complete.</a:t>
            </a:r>
          </a:p>
          <a:p>
            <a:pPr lvl="2"/>
            <a:r>
              <a:rPr lang="en-US" b="1" dirty="0"/>
              <a:t>Improved Performance</a:t>
            </a:r>
            <a:r>
              <a:rPr lang="en-US" dirty="0"/>
              <a:t>: Reduces CPU waste by avoiding polling and enabling asynchronous processing.</a:t>
            </a:r>
          </a:p>
        </p:txBody>
      </p:sp>
    </p:spTree>
    <p:extLst>
      <p:ext uri="{BB962C8B-B14F-4D97-AF65-F5344CB8AC3E}">
        <p14:creationId xmlns:p14="http://schemas.microsoft.com/office/powerpoint/2010/main" val="34968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I/O Software </a:t>
            </a:r>
            <a:r>
              <a:rPr lang="en-US" b="1" dirty="0" smtClean="0"/>
              <a:t>Components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layers that manage communication between the operating system, device drivers, and I/O devices.</a:t>
            </a:r>
          </a:p>
          <a:p>
            <a:pPr lvl="1"/>
            <a:r>
              <a:rPr lang="en-US" dirty="0"/>
              <a:t>Provides an interface for applications to interact with I/O hardware without dealing with hardware complexities.</a:t>
            </a:r>
          </a:p>
          <a:p>
            <a:r>
              <a:rPr lang="en-US" b="1" dirty="0"/>
              <a:t>Key I/O Software Components: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r>
              <a:rPr lang="en-US" dirty="0"/>
              <a:t>I/O Scheduler</a:t>
            </a:r>
          </a:p>
          <a:p>
            <a:pPr lvl="1"/>
            <a:r>
              <a:rPr lang="en-US" dirty="0"/>
              <a:t>Device Independent I/O Software</a:t>
            </a:r>
          </a:p>
          <a:p>
            <a:pPr lvl="1"/>
            <a:r>
              <a:rPr lang="en-US" dirty="0"/>
              <a:t>Buffering and Caching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Device </a:t>
            </a:r>
            <a:r>
              <a:rPr lang="en-US" b="1" dirty="0" smtClean="0"/>
              <a:t>Drivers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that controls and manages the hardware I/O devices by translating high-level OS commands into device-specific instructions.</a:t>
            </a:r>
          </a:p>
          <a:p>
            <a:pPr lvl="1"/>
            <a:r>
              <a:rPr lang="en-US" b="1" dirty="0"/>
              <a:t>Functions of Device Drivers:</a:t>
            </a:r>
          </a:p>
          <a:p>
            <a:pPr lvl="2"/>
            <a:r>
              <a:rPr lang="en-US" b="1" dirty="0"/>
              <a:t>Control Hardware:</a:t>
            </a:r>
            <a:endParaRPr lang="en-US" dirty="0"/>
          </a:p>
          <a:p>
            <a:pPr lvl="3"/>
            <a:r>
              <a:rPr lang="en-US" dirty="0"/>
              <a:t>Direct interaction with the hardware to carry out operations (e.g., reading/writing data).</a:t>
            </a:r>
          </a:p>
          <a:p>
            <a:pPr lvl="2"/>
            <a:r>
              <a:rPr lang="en-US" b="1" dirty="0"/>
              <a:t>Abstract Device Features:</a:t>
            </a:r>
            <a:endParaRPr lang="en-US" dirty="0"/>
          </a:p>
          <a:p>
            <a:pPr lvl="3"/>
            <a:r>
              <a:rPr lang="en-US" dirty="0"/>
              <a:t>Provide an abstraction layer to hide hardware details from user applications.</a:t>
            </a:r>
          </a:p>
          <a:p>
            <a:pPr lvl="2"/>
            <a:r>
              <a:rPr lang="en-US" b="1" dirty="0"/>
              <a:t>Interrupt Handling:</a:t>
            </a:r>
            <a:endParaRPr lang="en-US" dirty="0"/>
          </a:p>
          <a:p>
            <a:pPr lvl="3"/>
            <a:r>
              <a:rPr lang="en-US" dirty="0"/>
              <a:t>Manage interrupts from devices to signal the OS when they need attention.</a:t>
            </a:r>
          </a:p>
          <a:p>
            <a:pPr lvl="2"/>
            <a:r>
              <a:rPr lang="en-US" b="1" dirty="0"/>
              <a:t>Device Configuration:</a:t>
            </a:r>
            <a:endParaRPr lang="en-US" dirty="0"/>
          </a:p>
          <a:p>
            <a:pPr lvl="3"/>
            <a:r>
              <a:rPr lang="en-US" dirty="0"/>
              <a:t>Configure and manage the device settings and ensure compatibility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I/O </a:t>
            </a:r>
            <a:r>
              <a:rPr lang="en-US" b="1" dirty="0" smtClean="0"/>
              <a:t>Scheduler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component of the operating system that controls the order in which I/O operations are executed to optimize resource usage and minimize waiting time.</a:t>
            </a:r>
          </a:p>
          <a:p>
            <a:pPr lvl="1"/>
            <a:r>
              <a:rPr lang="en-US" b="1" dirty="0"/>
              <a:t>Functions of the I/O Scheduler:</a:t>
            </a:r>
          </a:p>
          <a:p>
            <a:pPr lvl="1"/>
            <a:r>
              <a:rPr lang="en-US" b="1" dirty="0"/>
              <a:t>Queue Management:</a:t>
            </a:r>
            <a:endParaRPr lang="en-US" dirty="0"/>
          </a:p>
          <a:p>
            <a:pPr lvl="2"/>
            <a:r>
              <a:rPr lang="en-US" dirty="0"/>
              <a:t>Organizes pending I/O requests in a queue to ensure efficient processing.</a:t>
            </a:r>
          </a:p>
          <a:p>
            <a:pPr lvl="1"/>
            <a:r>
              <a:rPr lang="en-US" b="1" dirty="0"/>
              <a:t>Request Prioritization:</a:t>
            </a:r>
            <a:endParaRPr lang="en-US" dirty="0"/>
          </a:p>
          <a:p>
            <a:pPr lvl="2"/>
            <a:r>
              <a:rPr lang="en-US" dirty="0"/>
              <a:t>Prioritizes I/O requests based on factors like urgency or type (e.g., disk read/write, network operations).</a:t>
            </a:r>
          </a:p>
          <a:p>
            <a:pPr lvl="1"/>
            <a:r>
              <a:rPr lang="en-US" b="1" dirty="0"/>
              <a:t>Optimization of I/O Performance:</a:t>
            </a:r>
            <a:endParaRPr lang="en-US" dirty="0"/>
          </a:p>
          <a:p>
            <a:pPr lvl="2"/>
            <a:r>
              <a:rPr lang="en-US" dirty="0"/>
              <a:t>Reduces latency, maximizes throughput, and balances device utilization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Device-Independent I/O </a:t>
            </a:r>
            <a:r>
              <a:rPr lang="en-US" b="1" dirty="0" smtClean="0"/>
              <a:t>Software</a:t>
            </a:r>
          </a:p>
          <a:p>
            <a:pPr lvl="2"/>
            <a:r>
              <a:rPr lang="en-US" dirty="0" smtClean="0"/>
              <a:t>Software </a:t>
            </a:r>
            <a:r>
              <a:rPr lang="en-US" dirty="0"/>
              <a:t>that allows applications to access I/O devices in a generic way, abstracting hardware-specific details.</a:t>
            </a:r>
          </a:p>
          <a:p>
            <a:pPr lvl="2"/>
            <a:r>
              <a:rPr lang="en-US" dirty="0"/>
              <a:t>Manages I/O operations that are not specific to a particular device type.</a:t>
            </a:r>
          </a:p>
          <a:p>
            <a:pPr lvl="1"/>
            <a:r>
              <a:rPr lang="en-US" b="1" dirty="0"/>
              <a:t>Functions of Device-Independent I/O Software:</a:t>
            </a:r>
          </a:p>
          <a:p>
            <a:pPr lvl="2"/>
            <a:r>
              <a:rPr lang="en-US" b="1" dirty="0"/>
              <a:t>Universal Interface:</a:t>
            </a:r>
            <a:endParaRPr lang="en-US" dirty="0"/>
          </a:p>
          <a:p>
            <a:pPr lvl="3"/>
            <a:r>
              <a:rPr lang="en-US" dirty="0"/>
              <a:t>Provides a uniform interface for all devices, making it easier for software to interact with different I/O devices.</a:t>
            </a:r>
          </a:p>
          <a:p>
            <a:pPr lvl="2"/>
            <a:r>
              <a:rPr lang="en-US" b="1" dirty="0"/>
              <a:t>Support for Multiple Device Types:</a:t>
            </a:r>
            <a:endParaRPr lang="en-US" dirty="0"/>
          </a:p>
          <a:p>
            <a:pPr lvl="3"/>
            <a:r>
              <a:rPr lang="en-US" dirty="0"/>
              <a:t>Handles a wide variety of devices (e.g., printers, disk drives) through a common API.</a:t>
            </a:r>
          </a:p>
          <a:p>
            <a:pPr lvl="2"/>
            <a:r>
              <a:rPr lang="en-US" b="1" dirty="0"/>
              <a:t>Error Handling and Recovery:</a:t>
            </a:r>
            <a:endParaRPr lang="en-US" dirty="0"/>
          </a:p>
          <a:p>
            <a:pPr lvl="3"/>
            <a:r>
              <a:rPr lang="en-US" dirty="0"/>
              <a:t>Manages errors like device unavailability or communication failures without relying on device-specific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Buffering and Caching </a:t>
            </a:r>
            <a:r>
              <a:rPr lang="en-US" b="1" dirty="0" smtClean="0"/>
              <a:t>Software</a:t>
            </a:r>
          </a:p>
          <a:p>
            <a:pPr lvl="1"/>
            <a:r>
              <a:rPr lang="en-US" b="1" dirty="0"/>
              <a:t>Buffering:</a:t>
            </a:r>
            <a:endParaRPr lang="en-US" dirty="0"/>
          </a:p>
          <a:p>
            <a:pPr lvl="2"/>
            <a:r>
              <a:rPr lang="en-US" dirty="0"/>
              <a:t>Temporary storage (in memory) of data during I/O operations to accommodate differences in data transfer rates between the CPU and I/O devices.</a:t>
            </a:r>
          </a:p>
          <a:p>
            <a:pPr lvl="1"/>
            <a:r>
              <a:rPr lang="en-US" b="1" dirty="0"/>
              <a:t>Caching:</a:t>
            </a:r>
            <a:endParaRPr lang="en-US" dirty="0"/>
          </a:p>
          <a:p>
            <a:pPr lvl="2"/>
            <a:r>
              <a:rPr lang="en-US" dirty="0"/>
              <a:t>Storing frequently accessed data in a fast, temporary storage area to speed up future access.</a:t>
            </a:r>
          </a:p>
          <a:p>
            <a:pPr lvl="1"/>
            <a:r>
              <a:rPr lang="en-US" b="1" dirty="0"/>
              <a:t>Functions of Buffering and Caching Software:</a:t>
            </a:r>
          </a:p>
          <a:p>
            <a:pPr lvl="2"/>
            <a:r>
              <a:rPr lang="en-US" b="1" dirty="0"/>
              <a:t>Data Smoothing:</a:t>
            </a:r>
            <a:endParaRPr lang="en-US" dirty="0"/>
          </a:p>
          <a:p>
            <a:pPr lvl="3"/>
            <a:r>
              <a:rPr lang="en-US" dirty="0"/>
              <a:t>Buffers smooth out data flow between devices and the system to prevent bottlenecks.</a:t>
            </a:r>
          </a:p>
          <a:p>
            <a:pPr lvl="2"/>
            <a:r>
              <a:rPr lang="en-US" b="1" dirty="0"/>
              <a:t>Faster Access:</a:t>
            </a:r>
            <a:endParaRPr lang="en-US" dirty="0"/>
          </a:p>
          <a:p>
            <a:pPr lvl="3"/>
            <a:r>
              <a:rPr lang="en-US" dirty="0"/>
              <a:t>Caching allows quick retrieval of frequently used data, improving I/O performance.</a:t>
            </a:r>
          </a:p>
          <a:p>
            <a:pPr lvl="2"/>
            <a:r>
              <a:rPr lang="en-US" b="1" dirty="0"/>
              <a:t>Performance Optimization:</a:t>
            </a:r>
            <a:endParaRPr lang="en-US" dirty="0"/>
          </a:p>
          <a:p>
            <a:pPr lvl="3"/>
            <a:r>
              <a:rPr lang="en-US" dirty="0"/>
              <a:t>Reduces waiting times for I/O operations and optimizes throughput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CH-7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541-1B29-4587-8412-4EFC9939EB63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100" dirty="0" smtClean="0"/>
              <a:t>Introduction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100" dirty="0" smtClean="0"/>
              <a:t>I/O Hardware Components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100" dirty="0" smtClean="0"/>
              <a:t>I/O Software Components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100" dirty="0" smtClean="0"/>
              <a:t>Buffering </a:t>
            </a:r>
            <a:r>
              <a:rPr lang="en-US" sz="3100" dirty="0"/>
              <a:t>and Data Transfer </a:t>
            </a:r>
            <a:r>
              <a:rPr lang="en-US" sz="3100" dirty="0" smtClean="0"/>
              <a:t>Mechanisms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100" dirty="0"/>
              <a:t>Error Handling and Recovery in I/O </a:t>
            </a:r>
            <a:r>
              <a:rPr lang="en-US" sz="3100" dirty="0" smtClean="0"/>
              <a:t>Systems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800" dirty="0"/>
              <a:t>Security and Protection in I/O </a:t>
            </a:r>
            <a:r>
              <a:rPr lang="en-US" sz="2800" dirty="0" smtClean="0"/>
              <a:t>Management</a:t>
            </a:r>
            <a:endParaRPr lang="en-US" sz="3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How I/O Software Components Work </a:t>
            </a:r>
            <a:r>
              <a:rPr lang="en-US" b="1" dirty="0" smtClean="0"/>
              <a:t>Together?</a:t>
            </a:r>
            <a:endParaRPr lang="en-US" b="1" dirty="0"/>
          </a:p>
          <a:p>
            <a:pPr lvl="1"/>
            <a:r>
              <a:rPr lang="en-US" b="1" dirty="0"/>
              <a:t>Seamless Communication:</a:t>
            </a:r>
            <a:endParaRPr lang="en-US" dirty="0"/>
          </a:p>
          <a:p>
            <a:pPr lvl="2"/>
            <a:r>
              <a:rPr lang="en-US" dirty="0"/>
              <a:t>Device drivers manage hardware, while device-independent I/O software abstracts devices for applications.</a:t>
            </a:r>
          </a:p>
          <a:p>
            <a:pPr lvl="1"/>
            <a:r>
              <a:rPr lang="en-US" b="1" dirty="0"/>
              <a:t>Efficient I/O Operations:</a:t>
            </a:r>
            <a:endParaRPr lang="en-US" dirty="0"/>
          </a:p>
          <a:p>
            <a:pPr lvl="2"/>
            <a:r>
              <a:rPr lang="en-US" dirty="0"/>
              <a:t>The I/O scheduler optimizes the execution of I/O requests, while buffering and caching ensure smooth and fast data transfer.</a:t>
            </a:r>
          </a:p>
          <a:p>
            <a:pPr lvl="1"/>
            <a:r>
              <a:rPr lang="en-US" b="1" dirty="0"/>
              <a:t>Error Management:</a:t>
            </a:r>
            <a:endParaRPr lang="en-US" dirty="0"/>
          </a:p>
          <a:p>
            <a:pPr lvl="2"/>
            <a:r>
              <a:rPr lang="en-US" dirty="0"/>
              <a:t>Together, these components ensure that the I/O system is resilient, performs efficiently, and handles failures gracefully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Buffering and Data Transfer Mechanisms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Buffering: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the process of temporarily storing data in memory (buffer) during input or output operations to accommodate differences in speed between the producer (e.g., CPU) and the consumer (e.g., I/O device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/>
              <a:t>Why Buffering is Needed:</a:t>
            </a:r>
          </a:p>
          <a:p>
            <a:pPr lvl="2"/>
            <a:r>
              <a:rPr lang="en-US" b="1" dirty="0"/>
              <a:t>Speed Mismatch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The CPU is much faster than most I/O devices, leading to delays if data is transferred directly.</a:t>
            </a:r>
          </a:p>
          <a:p>
            <a:pPr lvl="2"/>
            <a:r>
              <a:rPr lang="en-US" b="1" dirty="0"/>
              <a:t>Continuous Data Flow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Buffering allows uninterrupted data processing, even when the device is temporarily unavailable.</a:t>
            </a:r>
          </a:p>
          <a:p>
            <a:pPr lvl="2"/>
            <a:r>
              <a:rPr lang="en-US" b="1" dirty="0"/>
              <a:t>I/O Efficiency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Helps smooth data transfer by ensuring that the CPU doesn’t wait for I/O operations to complete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Buffering </a:t>
            </a:r>
            <a:r>
              <a:rPr lang="en-US" b="1" dirty="0" smtClean="0"/>
              <a:t>Techniques</a:t>
            </a:r>
          </a:p>
          <a:p>
            <a:pPr lvl="1"/>
            <a:r>
              <a:rPr lang="en-US" b="1" dirty="0"/>
              <a:t>Types of Buffering</a:t>
            </a:r>
          </a:p>
          <a:p>
            <a:pPr lvl="2"/>
            <a:r>
              <a:rPr lang="en-US" b="1" dirty="0"/>
              <a:t>Single Buffering:</a:t>
            </a:r>
            <a:endParaRPr lang="en-US" dirty="0"/>
          </a:p>
          <a:p>
            <a:pPr lvl="3"/>
            <a:r>
              <a:rPr lang="en-US" b="1" dirty="0"/>
              <a:t>Description</a:t>
            </a:r>
            <a:r>
              <a:rPr lang="en-US" dirty="0"/>
              <a:t>: One buffer is used to store the data temporarily while being transferred.</a:t>
            </a:r>
          </a:p>
          <a:p>
            <a:pPr lvl="3"/>
            <a:r>
              <a:rPr lang="en-US" b="1" dirty="0"/>
              <a:t>Use Case</a:t>
            </a:r>
            <a:r>
              <a:rPr lang="en-US" dirty="0"/>
              <a:t>: Simple, but not efficient for large data transfers.</a:t>
            </a:r>
          </a:p>
          <a:p>
            <a:pPr lvl="2"/>
            <a:r>
              <a:rPr lang="en-US" b="1" dirty="0"/>
              <a:t>Double Buffering:</a:t>
            </a:r>
            <a:endParaRPr lang="en-US" dirty="0"/>
          </a:p>
          <a:p>
            <a:pPr lvl="3"/>
            <a:r>
              <a:rPr lang="en-US" b="1" dirty="0"/>
              <a:t>Description</a:t>
            </a:r>
            <a:r>
              <a:rPr lang="en-US" dirty="0"/>
              <a:t>: Two buffers are used. While one buffer is being filled, the other is being processed.</a:t>
            </a:r>
          </a:p>
          <a:p>
            <a:pPr lvl="3"/>
            <a:r>
              <a:rPr lang="en-US" b="1" dirty="0"/>
              <a:t>Advantage</a:t>
            </a:r>
            <a:r>
              <a:rPr lang="en-US" dirty="0"/>
              <a:t>: Reduces waiting time and improves throughput.</a:t>
            </a:r>
          </a:p>
          <a:p>
            <a:pPr lvl="2"/>
            <a:r>
              <a:rPr lang="en-US" b="1" dirty="0"/>
              <a:t>Circular Buffering:</a:t>
            </a:r>
            <a:endParaRPr lang="en-US" dirty="0"/>
          </a:p>
          <a:p>
            <a:pPr lvl="3"/>
            <a:r>
              <a:rPr lang="en-US" b="1" dirty="0"/>
              <a:t>Description</a:t>
            </a:r>
            <a:r>
              <a:rPr lang="en-US" dirty="0"/>
              <a:t>: A circular queue of buffers where the end of the buffer is connected to the beginning.</a:t>
            </a:r>
          </a:p>
          <a:p>
            <a:pPr lvl="3"/>
            <a:r>
              <a:rPr lang="en-US" b="1" dirty="0"/>
              <a:t>Advantage</a:t>
            </a:r>
            <a:r>
              <a:rPr lang="en-US" dirty="0"/>
              <a:t>: Efficient for continuous data streams like audio or video.</a:t>
            </a:r>
          </a:p>
          <a:p>
            <a:pPr lvl="2"/>
            <a:r>
              <a:rPr lang="en-US" b="1" dirty="0"/>
              <a:t>Triple Buffering:</a:t>
            </a:r>
            <a:endParaRPr lang="en-US" dirty="0"/>
          </a:p>
          <a:p>
            <a:pPr lvl="3"/>
            <a:r>
              <a:rPr lang="en-US" b="1" dirty="0"/>
              <a:t>Description</a:t>
            </a:r>
            <a:r>
              <a:rPr lang="en-US" dirty="0"/>
              <a:t>: Three buffers are used to handle simultaneous read and write operations without delay.</a:t>
            </a:r>
          </a:p>
          <a:p>
            <a:pPr lvl="3"/>
            <a:r>
              <a:rPr lang="en-US" b="1" dirty="0"/>
              <a:t>Advantage</a:t>
            </a:r>
            <a:r>
              <a:rPr lang="en-US" dirty="0"/>
              <a:t>: Higher performance for large-scale data transfer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EF80EFA-36AE-410C-A1D3-AA024E16FD9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2400"/>
            <a:ext cx="8343900" cy="6167229"/>
          </a:xfrm>
        </p:spPr>
      </p:pic>
    </p:spTree>
    <p:extLst>
      <p:ext uri="{BB962C8B-B14F-4D97-AF65-F5344CB8AC3E}">
        <p14:creationId xmlns:p14="http://schemas.microsoft.com/office/powerpoint/2010/main" val="10133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Transfer </a:t>
            </a:r>
            <a:r>
              <a:rPr lang="en-US" b="1" dirty="0" smtClean="0"/>
              <a:t>Mechanisms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techniques used to move data between the </a:t>
            </a:r>
            <a:r>
              <a:rPr lang="en-US" b="1" dirty="0"/>
              <a:t>processor</a:t>
            </a:r>
            <a:r>
              <a:rPr lang="en-US" dirty="0"/>
              <a:t> and </a:t>
            </a:r>
            <a:r>
              <a:rPr lang="en-US" b="1" dirty="0"/>
              <a:t>I/O devices</a:t>
            </a:r>
            <a:r>
              <a:rPr lang="en-US" dirty="0"/>
              <a:t>. Different techniques are used based on the performance needs and complexity of the I/O operations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 transfer to and from peripherals may be handled in one of possible modes: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 smtClean="0"/>
              <a:t>Programmed </a:t>
            </a:r>
            <a:r>
              <a:rPr lang="en-US" b="1" dirty="0"/>
              <a:t>I/O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Interrupt-Initiated I/O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Direct Memory Access (DMA)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I/O </a:t>
            </a:r>
            <a:r>
              <a:rPr lang="en-US" b="1" dirty="0" smtClean="0"/>
              <a:t>Processor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6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Programmed I/O (PIO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It is a </a:t>
            </a:r>
            <a:r>
              <a:rPr lang="en-US" dirty="0"/>
              <a:t>simple method of data transfer where the </a:t>
            </a:r>
            <a:r>
              <a:rPr lang="en-US" b="1" dirty="0"/>
              <a:t>CPU is directly involved in managing the data transfer </a:t>
            </a:r>
            <a:r>
              <a:rPr lang="en-US" dirty="0"/>
              <a:t>between an I/O device (e.g., disk, printer, keyboard) and the system’s memory.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this mode, the </a:t>
            </a:r>
            <a:r>
              <a:rPr lang="en-US" b="1" dirty="0"/>
              <a:t>CPU executes explicit instructions to read from or write to an I/O device</a:t>
            </a:r>
            <a:r>
              <a:rPr lang="en-US" dirty="0"/>
              <a:t>, often involving the checking of device status to determine when it is ready for the transfer.</a:t>
            </a:r>
          </a:p>
        </p:txBody>
      </p:sp>
    </p:spTree>
    <p:extLst>
      <p:ext uri="{BB962C8B-B14F-4D97-AF65-F5344CB8AC3E}">
        <p14:creationId xmlns:p14="http://schemas.microsoft.com/office/powerpoint/2010/main" val="116204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How it </a:t>
            </a:r>
            <a:r>
              <a:rPr lang="en-US" b="1" dirty="0" smtClean="0"/>
              <a:t>works?</a:t>
            </a:r>
            <a:endParaRPr lang="en-US" b="1" dirty="0"/>
          </a:p>
          <a:p>
            <a:pPr lvl="2"/>
            <a:r>
              <a:rPr lang="en-US" dirty="0"/>
              <a:t>The CPU </a:t>
            </a:r>
            <a:r>
              <a:rPr lang="en-US" b="1" dirty="0"/>
              <a:t>issues commands </a:t>
            </a:r>
            <a:r>
              <a:rPr lang="en-US" dirty="0"/>
              <a:t>to the I/O device and either reads from or writes to it.</a:t>
            </a:r>
          </a:p>
          <a:p>
            <a:pPr lvl="2"/>
            <a:r>
              <a:rPr lang="en-US" dirty="0"/>
              <a:t>The CPU is responsible for </a:t>
            </a:r>
            <a:r>
              <a:rPr lang="en-US" b="1" dirty="0"/>
              <a:t>checking whether the device is ready </a:t>
            </a:r>
            <a:r>
              <a:rPr lang="en-US" dirty="0"/>
              <a:t>for data transfer (this is known </a:t>
            </a:r>
            <a:r>
              <a:rPr lang="en-US" dirty="0" smtClean="0"/>
              <a:t>as polling).</a:t>
            </a:r>
            <a:endParaRPr lang="en-US" dirty="0"/>
          </a:p>
          <a:p>
            <a:pPr lvl="2"/>
            <a:r>
              <a:rPr lang="en-US" dirty="0"/>
              <a:t>If the </a:t>
            </a:r>
            <a:r>
              <a:rPr lang="en-US" b="1" dirty="0"/>
              <a:t>device is not ready</a:t>
            </a:r>
            <a:r>
              <a:rPr lang="en-US" dirty="0"/>
              <a:t>, the </a:t>
            </a:r>
            <a:r>
              <a:rPr lang="en-US" b="1" dirty="0"/>
              <a:t>CPU will wait </a:t>
            </a:r>
            <a:r>
              <a:rPr lang="en-US" dirty="0" smtClean="0"/>
              <a:t>(</a:t>
            </a:r>
            <a:r>
              <a:rPr lang="en-US" dirty="0"/>
              <a:t>i.e., it continually checks the device's status).</a:t>
            </a:r>
          </a:p>
          <a:p>
            <a:pPr lvl="2"/>
            <a:r>
              <a:rPr lang="en-US" dirty="0"/>
              <a:t>Once the </a:t>
            </a:r>
            <a:r>
              <a:rPr lang="en-US" b="1" dirty="0"/>
              <a:t>device is ready</a:t>
            </a:r>
            <a:r>
              <a:rPr lang="en-US" dirty="0"/>
              <a:t>, the </a:t>
            </a:r>
            <a:r>
              <a:rPr lang="en-US" b="1" dirty="0"/>
              <a:t>CPU initiates the data transfer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During the transfer, the CPU can either perform I/O operations in blocks (sequential transfer) or one byte at a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b="1" dirty="0"/>
              <a:t>Advantages:</a:t>
            </a:r>
          </a:p>
          <a:p>
            <a:pPr lvl="2"/>
            <a:r>
              <a:rPr lang="en-US" dirty="0"/>
              <a:t>Simple and easy to implement.</a:t>
            </a:r>
          </a:p>
          <a:p>
            <a:pPr lvl="2"/>
            <a:r>
              <a:rPr lang="en-US" dirty="0"/>
              <a:t>Direct control by the CPU allows easy debugging and monitoring.</a:t>
            </a:r>
          </a:p>
          <a:p>
            <a:pPr lvl="1"/>
            <a:r>
              <a:rPr lang="en-US" b="1" dirty="0"/>
              <a:t>Disadvantages:</a:t>
            </a:r>
          </a:p>
          <a:p>
            <a:pPr lvl="2"/>
            <a:r>
              <a:rPr lang="en-US" b="1" dirty="0"/>
              <a:t>CPU Overhead</a:t>
            </a:r>
            <a:r>
              <a:rPr lang="en-US" dirty="0"/>
              <a:t>: The </a:t>
            </a:r>
            <a:r>
              <a:rPr lang="en-US" b="1" dirty="0"/>
              <a:t>CPU is heavily involved</a:t>
            </a:r>
            <a:r>
              <a:rPr lang="en-US" dirty="0"/>
              <a:t>, waiting for the device to be ready or actively managing the data transfer. </a:t>
            </a:r>
            <a:endParaRPr lang="en-US" dirty="0" smtClean="0"/>
          </a:p>
          <a:p>
            <a:pPr lvl="3"/>
            <a:r>
              <a:rPr lang="en-US" dirty="0" smtClean="0"/>
              <a:t>It </a:t>
            </a:r>
            <a:r>
              <a:rPr lang="en-US" b="1" dirty="0"/>
              <a:t>wastes valuable CPU cycles</a:t>
            </a:r>
            <a:r>
              <a:rPr lang="en-US" dirty="0"/>
              <a:t>, which could be spent on other tasks.</a:t>
            </a:r>
          </a:p>
          <a:p>
            <a:pPr lvl="2"/>
            <a:r>
              <a:rPr lang="en-US" b="1" dirty="0"/>
              <a:t>Inefficiency</a:t>
            </a:r>
            <a:r>
              <a:rPr lang="en-US" dirty="0"/>
              <a:t>: Since the CPU is frequently checking the device status (polling), it can be very inefficient, especially when the I/O device is slow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5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Interrupt-Initiated </a:t>
            </a:r>
            <a:r>
              <a:rPr lang="en-US" b="1" dirty="0" smtClean="0"/>
              <a:t>I/O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an improvement over Programmed I/O where the </a:t>
            </a:r>
            <a:r>
              <a:rPr lang="en-US" b="1" dirty="0"/>
              <a:t>I/O device signals the CPU only when it is ready to transfer data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Instead </a:t>
            </a:r>
            <a:r>
              <a:rPr lang="en-US" dirty="0"/>
              <a:t>of continuously polling for the device's status, the </a:t>
            </a:r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b="1" dirty="0"/>
              <a:t>can perform other tasks </a:t>
            </a:r>
            <a:r>
              <a:rPr lang="en-US" dirty="0"/>
              <a:t>and be </a:t>
            </a:r>
            <a:r>
              <a:rPr lang="en-US" b="1" dirty="0"/>
              <a:t>interrupted by the I/O device when necessary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533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How it </a:t>
            </a:r>
            <a:r>
              <a:rPr lang="en-US" b="1" dirty="0" smtClean="0"/>
              <a:t>works?</a:t>
            </a:r>
            <a:endParaRPr lang="en-US" b="1" dirty="0"/>
          </a:p>
          <a:p>
            <a:pPr lvl="2"/>
            <a:r>
              <a:rPr lang="en-US" dirty="0"/>
              <a:t>The CPU </a:t>
            </a:r>
            <a:r>
              <a:rPr lang="en-US" b="1" dirty="0"/>
              <a:t>executes tasks normally until it receives an interrupt signal from an I/O device</a:t>
            </a:r>
            <a:r>
              <a:rPr lang="en-US" dirty="0"/>
              <a:t>, indicating that the device is ready for data transfer.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CPU stops its current task </a:t>
            </a:r>
            <a:r>
              <a:rPr lang="en-US" dirty="0"/>
              <a:t>and </a:t>
            </a:r>
            <a:r>
              <a:rPr lang="en-US" b="1" dirty="0"/>
              <a:t>responds to the interrupt </a:t>
            </a:r>
            <a:r>
              <a:rPr lang="en-US" dirty="0"/>
              <a:t>by performing the I/O operation.</a:t>
            </a:r>
          </a:p>
          <a:p>
            <a:pPr lvl="2"/>
            <a:r>
              <a:rPr lang="en-US" b="1" dirty="0"/>
              <a:t>After the transfer </a:t>
            </a:r>
            <a:r>
              <a:rPr lang="en-US" dirty="0"/>
              <a:t>is complete, the device may send another interrupt to signal further readiness, or the </a:t>
            </a:r>
            <a:r>
              <a:rPr lang="en-US" b="1" dirty="0"/>
              <a:t>CPU may return to its previous task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 Questions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AE8F-C996-480D-84DC-2C0DC3AD535E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 b="1" dirty="0"/>
              <a:t>I/O devices</a:t>
            </a:r>
            <a:r>
              <a:rPr lang="en-US" dirty="0"/>
              <a:t>, and why are they essential in a computer system?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</a:t>
            </a:r>
            <a:r>
              <a:rPr lang="en-US" b="1" dirty="0"/>
              <a:t>main categories of I/O devices</a:t>
            </a:r>
            <a:r>
              <a:rPr lang="en-US" dirty="0"/>
              <a:t>, and how do they differ in functionality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b="1" dirty="0"/>
              <a:t>role of device drivers </a:t>
            </a:r>
            <a:r>
              <a:rPr lang="en-US" dirty="0"/>
              <a:t>in enabling communication between hardware and software, and how do operating systems handle device driver compatibility and updates?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b="1" dirty="0"/>
              <a:t>buffering and caching techniques </a:t>
            </a:r>
            <a:r>
              <a:rPr lang="en-US" dirty="0"/>
              <a:t>enhance I/O performance, and what challenges arise in managing these techniques effectively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Advantages:</a:t>
            </a:r>
          </a:p>
          <a:p>
            <a:pPr lvl="2"/>
            <a:r>
              <a:rPr lang="en-US" b="1" dirty="0"/>
              <a:t>Efficiency</a:t>
            </a:r>
            <a:r>
              <a:rPr lang="en-US" dirty="0"/>
              <a:t>: The CPU doesn't waste time continuously checking the device status. It can perform other tasks and only handle the I/O when necessary.</a:t>
            </a:r>
          </a:p>
          <a:p>
            <a:pPr lvl="2"/>
            <a:r>
              <a:rPr lang="en-US" b="1" dirty="0"/>
              <a:t>Better multitasking</a:t>
            </a:r>
            <a:r>
              <a:rPr lang="en-US" dirty="0"/>
              <a:t>: It allows for better multitasking and system responsiveness since the CPU can be interrupted for high-priority tasks.</a:t>
            </a:r>
          </a:p>
          <a:p>
            <a:pPr lvl="1"/>
            <a:r>
              <a:rPr lang="en-US" b="1" dirty="0"/>
              <a:t>Disadvantages:</a:t>
            </a:r>
          </a:p>
          <a:p>
            <a:pPr lvl="2"/>
            <a:r>
              <a:rPr lang="en-US" b="1" dirty="0"/>
              <a:t>Interrupt overhead</a:t>
            </a:r>
            <a:r>
              <a:rPr lang="en-US" dirty="0"/>
              <a:t>: Handling interrupts requires a context switch, which introduces overhead and can slow down performance if there are too many interrupts.</a:t>
            </a:r>
          </a:p>
          <a:p>
            <a:pPr lvl="2"/>
            <a:r>
              <a:rPr lang="en-US" b="1" dirty="0"/>
              <a:t>Complexity</a:t>
            </a:r>
            <a:r>
              <a:rPr lang="en-US" dirty="0"/>
              <a:t>: The system design is more complex because it requires an interrupt-handling mechanism, including interrupt vectors and context-saving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4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Direct Memory Access (DMA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sophisticated data transfer method that allows data to be </a:t>
            </a:r>
            <a:r>
              <a:rPr lang="en-US" b="1" dirty="0"/>
              <a:t>transferred between I/O devices and memory without involving the CPU for each data item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this mode, a </a:t>
            </a:r>
            <a:r>
              <a:rPr lang="en-US" b="1" dirty="0"/>
              <a:t>special DMA controller </a:t>
            </a:r>
            <a:r>
              <a:rPr lang="en-US" dirty="0"/>
              <a:t>takes over the task of data transfer, </a:t>
            </a:r>
            <a:r>
              <a:rPr lang="en-US" b="1" dirty="0"/>
              <a:t>freeing the CPU </a:t>
            </a:r>
            <a:r>
              <a:rPr lang="en-US" dirty="0"/>
              <a:t>from having to manage each byte of data.</a:t>
            </a:r>
          </a:p>
        </p:txBody>
      </p:sp>
    </p:spTree>
    <p:extLst>
      <p:ext uri="{BB962C8B-B14F-4D97-AF65-F5344CB8AC3E}">
        <p14:creationId xmlns:p14="http://schemas.microsoft.com/office/powerpoint/2010/main" val="3474796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rect Memory Access in O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8" y="1638424"/>
            <a:ext cx="8642279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7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How it </a:t>
            </a:r>
            <a:r>
              <a:rPr lang="en-US" b="1" dirty="0" smtClean="0"/>
              <a:t>works?</a:t>
            </a:r>
            <a:endParaRPr lang="en-US" b="1" dirty="0"/>
          </a:p>
          <a:p>
            <a:pPr lvl="2"/>
            <a:r>
              <a:rPr lang="en-US" dirty="0"/>
              <a:t>The </a:t>
            </a:r>
            <a:r>
              <a:rPr lang="en-US" b="1" dirty="0"/>
              <a:t>CPU initiates the transfer </a:t>
            </a:r>
            <a:r>
              <a:rPr lang="en-US" dirty="0"/>
              <a:t>by setting up the DMA controller with information like the source address, destination address, and the amount of data to be transferred.</a:t>
            </a:r>
          </a:p>
          <a:p>
            <a:pPr lvl="2"/>
            <a:r>
              <a:rPr lang="en-US" b="1" dirty="0"/>
              <a:t>Once the DMA controller is configured</a:t>
            </a:r>
            <a:r>
              <a:rPr lang="en-US" dirty="0"/>
              <a:t>, it takes control of the system's bus to directly </a:t>
            </a:r>
            <a:r>
              <a:rPr lang="en-US" b="1" dirty="0"/>
              <a:t>transfer data between the I/O device and the memory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DMA controller </a:t>
            </a:r>
            <a:r>
              <a:rPr lang="en-US" b="1" dirty="0"/>
              <a:t>handles the transfer without CPU intervention</a:t>
            </a:r>
            <a:r>
              <a:rPr lang="en-US" dirty="0"/>
              <a:t>, though it may send an interrupt to the CPU once the transfer is complete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2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/>
              <a:t>Advantages:</a:t>
            </a:r>
          </a:p>
          <a:p>
            <a:pPr lvl="2"/>
            <a:r>
              <a:rPr lang="en-US" b="1" dirty="0"/>
              <a:t>Efficient</a:t>
            </a:r>
            <a:r>
              <a:rPr lang="en-US" dirty="0"/>
              <a:t>: The DMA controller takes over the data transfer, freeing the CPU from managing each byte of data and allowing it to perform other tasks.</a:t>
            </a:r>
          </a:p>
          <a:p>
            <a:pPr lvl="2"/>
            <a:r>
              <a:rPr lang="en-US" b="1" dirty="0"/>
              <a:t>High-speed transfers</a:t>
            </a:r>
            <a:r>
              <a:rPr lang="en-US" dirty="0"/>
              <a:t>: DMA allows faster data transfer as the CPU does not need to be involved in the individual I/O operations.</a:t>
            </a:r>
          </a:p>
          <a:p>
            <a:pPr lvl="2"/>
            <a:r>
              <a:rPr lang="en-US" b="1" dirty="0"/>
              <a:t>Reduced CPU load</a:t>
            </a:r>
            <a:r>
              <a:rPr lang="en-US" dirty="0"/>
              <a:t>: The CPU can perform other tasks without being interrupted by I/O operations.</a:t>
            </a:r>
          </a:p>
          <a:p>
            <a:pPr lvl="1"/>
            <a:r>
              <a:rPr lang="en-US" b="1" dirty="0"/>
              <a:t>Disadvantages:</a:t>
            </a:r>
          </a:p>
          <a:p>
            <a:pPr lvl="2"/>
            <a:r>
              <a:rPr lang="en-US" b="1" dirty="0"/>
              <a:t>Complexity</a:t>
            </a:r>
            <a:r>
              <a:rPr lang="en-US" dirty="0"/>
              <a:t>: DMA requires dedicated hardware (DMA controller) and more complex system setup.</a:t>
            </a:r>
          </a:p>
          <a:p>
            <a:pPr lvl="2"/>
            <a:r>
              <a:rPr lang="en-US" b="1" dirty="0"/>
              <a:t>Bus contention</a:t>
            </a:r>
            <a:r>
              <a:rPr lang="en-US" dirty="0"/>
              <a:t>: The DMA controller takes control of the system bus, which can cause delays for other devices that require access to memory or I/O.</a:t>
            </a:r>
          </a:p>
          <a:p>
            <a:pPr lvl="2"/>
            <a:r>
              <a:rPr lang="en-US" b="1" dirty="0"/>
              <a:t>Limited use cases</a:t>
            </a:r>
            <a:r>
              <a:rPr lang="en-US" dirty="0"/>
              <a:t>: DMA is more suitable for large data transfers but might not be useful for small, frequent data exchanges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7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I/O Processor (IOP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/>
              <a:t>specialized processor </a:t>
            </a:r>
            <a:r>
              <a:rPr lang="en-US" dirty="0"/>
              <a:t>designed specifically to </a:t>
            </a:r>
            <a:r>
              <a:rPr lang="en-US" b="1" dirty="0"/>
              <a:t>handle I/O operations</a:t>
            </a:r>
            <a:r>
              <a:rPr lang="en-US" dirty="0"/>
              <a:t>, offloading the burden of managing data transfers from the main CPU.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particularly useful in systems where </a:t>
            </a:r>
            <a:r>
              <a:rPr lang="en-US" b="1" dirty="0"/>
              <a:t>high I/O performance is required</a:t>
            </a:r>
            <a:r>
              <a:rPr lang="en-US" dirty="0"/>
              <a:t>, such as in high-speed data acquisition or large-scale server systems.</a:t>
            </a:r>
          </a:p>
        </p:txBody>
      </p:sp>
    </p:spTree>
    <p:extLst>
      <p:ext uri="{BB962C8B-B14F-4D97-AF65-F5344CB8AC3E}">
        <p14:creationId xmlns:p14="http://schemas.microsoft.com/office/powerpoint/2010/main" val="2236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59871"/>
              </p:ext>
            </p:extLst>
          </p:nvPr>
        </p:nvGraphicFramePr>
        <p:xfrm>
          <a:off x="533400" y="1600200"/>
          <a:ext cx="8077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384320" imgH="2755080" progId="">
                  <p:embed/>
                </p:oleObj>
              </mc:Choice>
              <mc:Fallback>
                <p:oleObj name="VISIO" r:id="rId3" imgW="7384320" imgH="2755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077200" cy="472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0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How it works: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I/O processor handles the transfer of data </a:t>
            </a:r>
            <a:r>
              <a:rPr lang="en-US" dirty="0"/>
              <a:t>between the system memory and I/O devices, executing its own instructions and processing data </a:t>
            </a:r>
            <a:r>
              <a:rPr lang="en-US" b="1" dirty="0"/>
              <a:t>without burdening the CPU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CPU assigns tasks to the I/O processor</a:t>
            </a:r>
            <a:r>
              <a:rPr lang="en-US" dirty="0"/>
              <a:t>, which then performs the data transfer autonomously.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I/O processor may have its own memory </a:t>
            </a:r>
            <a:r>
              <a:rPr lang="en-US" dirty="0"/>
              <a:t>and </a:t>
            </a:r>
            <a:r>
              <a:rPr lang="en-US" b="1" dirty="0"/>
              <a:t>may operate independently of the main CPU</a:t>
            </a:r>
            <a:r>
              <a:rPr lang="en-US" dirty="0"/>
              <a:t>, allowing for concurrent 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Advantages:</a:t>
            </a:r>
          </a:p>
          <a:p>
            <a:pPr lvl="2"/>
            <a:r>
              <a:rPr lang="en-US" b="1" dirty="0"/>
              <a:t>Parallelism</a:t>
            </a:r>
            <a:r>
              <a:rPr lang="en-US" dirty="0"/>
              <a:t>: By offloading I/O tasks to a dedicated processor, the CPU can focus on other tasks, enabling parallel processing and improving overall system throughput.</a:t>
            </a:r>
          </a:p>
          <a:p>
            <a:pPr lvl="2"/>
            <a:r>
              <a:rPr lang="en-US" b="1" dirty="0"/>
              <a:t>Offloading complexity</a:t>
            </a:r>
            <a:r>
              <a:rPr lang="en-US" dirty="0"/>
              <a:t>: The I/O processor can handle complex I/O operations such as data formatting, error checking, and processing, reducing the burden on the main CPU.</a:t>
            </a:r>
          </a:p>
          <a:p>
            <a:pPr lvl="1"/>
            <a:r>
              <a:rPr lang="en-US" b="1" dirty="0"/>
              <a:t>Disadvantages:</a:t>
            </a:r>
          </a:p>
          <a:p>
            <a:pPr lvl="2"/>
            <a:r>
              <a:rPr lang="en-US" b="1" dirty="0"/>
              <a:t>Complexity</a:t>
            </a:r>
            <a:r>
              <a:rPr lang="en-US" dirty="0"/>
              <a:t>: I/O processors are specialized hardware components, which can increase system complexity and cost.</a:t>
            </a:r>
          </a:p>
          <a:p>
            <a:pPr lvl="2"/>
            <a:r>
              <a:rPr lang="en-US" b="1" dirty="0"/>
              <a:t>Resource requirements</a:t>
            </a:r>
            <a:r>
              <a:rPr lang="en-US" dirty="0"/>
              <a:t>: An I/O processor requires its own memory and interfaces, which may require additional resources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54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8854340"/>
              </p:ext>
            </p:extLst>
          </p:nvPr>
        </p:nvGraphicFramePr>
        <p:xfrm>
          <a:off x="612775" y="1600200"/>
          <a:ext cx="8153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Involvement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Use Cases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Programmed I/O (PIO)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(actively manages transfer)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devices, low-volume I/O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Interrupt-initiated I/O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(responds to interrupts)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Moderate-speed devices, multitasking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Direct Memory Access (DMA)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(offloads data transfer)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High-speed, large data transfers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I/O Processor (IOP)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Low (handles I/O autonomously)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(specialized hardware)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High-performance, complex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I/O management </a:t>
            </a:r>
            <a:r>
              <a:rPr lang="en-US" dirty="0"/>
              <a:t>in an operating system is the process of controlling the input and output devices to ensure efficient data transfer between the computer system </a:t>
            </a:r>
            <a:r>
              <a:rPr lang="en-US" dirty="0" smtClean="0"/>
              <a:t>and external </a:t>
            </a:r>
            <a:r>
              <a:rPr lang="en-US" dirty="0"/>
              <a:t>devices.</a:t>
            </a:r>
            <a:endParaRPr lang="en-US" dirty="0" smtClean="0"/>
          </a:p>
          <a:p>
            <a:r>
              <a:rPr lang="en-US" b="1" dirty="0"/>
              <a:t>Importance of I/O Management</a:t>
            </a:r>
          </a:p>
          <a:p>
            <a:pPr lvl="1"/>
            <a:r>
              <a:rPr lang="en-US" dirty="0"/>
              <a:t>Ensures </a:t>
            </a:r>
            <a:r>
              <a:rPr lang="en-US" b="1" dirty="0"/>
              <a:t>seamless interaction </a:t>
            </a:r>
            <a:r>
              <a:rPr lang="en-US" dirty="0"/>
              <a:t>between hardware and software.</a:t>
            </a:r>
          </a:p>
          <a:p>
            <a:pPr lvl="1"/>
            <a:r>
              <a:rPr lang="en-US" dirty="0"/>
              <a:t>Enables </a:t>
            </a:r>
            <a:r>
              <a:rPr lang="en-US" b="1" dirty="0"/>
              <a:t>proper scheduling and allocation</a:t>
            </a:r>
            <a:r>
              <a:rPr lang="en-US" dirty="0"/>
              <a:t> of I/O resources.</a:t>
            </a:r>
          </a:p>
          <a:p>
            <a:pPr lvl="1"/>
            <a:r>
              <a:rPr lang="en-US" b="1" dirty="0"/>
              <a:t>Optimizes system performance </a:t>
            </a:r>
            <a:r>
              <a:rPr lang="en-US" dirty="0"/>
              <a:t>by managing device access and minimizing resource conflicts. </a:t>
            </a:r>
          </a:p>
        </p:txBody>
      </p:sp>
    </p:spTree>
    <p:extLst>
      <p:ext uri="{BB962C8B-B14F-4D97-AF65-F5344CB8AC3E}">
        <p14:creationId xmlns:p14="http://schemas.microsoft.com/office/powerpoint/2010/main" val="33637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Error Handling and Recovery in I/O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refer </a:t>
            </a:r>
            <a:r>
              <a:rPr lang="en-US" dirty="0"/>
              <a:t>to </a:t>
            </a:r>
            <a:r>
              <a:rPr lang="en-US" b="1" dirty="0"/>
              <a:t>managing</a:t>
            </a:r>
            <a:r>
              <a:rPr lang="en-US" dirty="0"/>
              <a:t> and </a:t>
            </a:r>
            <a:r>
              <a:rPr lang="en-US" b="1" dirty="0"/>
              <a:t>resolving issues </a:t>
            </a:r>
            <a:r>
              <a:rPr lang="en-US" dirty="0"/>
              <a:t>that occur during input/output operations, such as </a:t>
            </a:r>
            <a:r>
              <a:rPr lang="en-US" b="1" dirty="0"/>
              <a:t>reading or writing to devices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are key elements of error handling and recovery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Error Detection</a:t>
            </a:r>
            <a:r>
              <a:rPr lang="en-US" dirty="0"/>
              <a:t>: Identifying when an error occurs due to hardware, software, or external issues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Error Reporting</a:t>
            </a:r>
            <a:r>
              <a:rPr lang="en-US" dirty="0"/>
              <a:t>: Communicating the error through codes or messages to inform users or administrators.</a:t>
            </a:r>
          </a:p>
          <a:p>
            <a:pPr lvl="1"/>
            <a:r>
              <a:rPr lang="en-US" b="1" dirty="0"/>
              <a:t>Error Types</a:t>
            </a:r>
            <a:r>
              <a:rPr lang="en-US" dirty="0"/>
              <a:t>: identifying the type of error.</a:t>
            </a:r>
          </a:p>
          <a:p>
            <a:pPr lvl="1"/>
            <a:r>
              <a:rPr lang="en-US" b="1" dirty="0"/>
              <a:t>Error Handling </a:t>
            </a:r>
            <a:r>
              <a:rPr lang="en-US" dirty="0"/>
              <a:t>: after detecting and reporting an error, the system must decide how to proceed. </a:t>
            </a:r>
          </a:p>
          <a:p>
            <a:pPr lvl="1"/>
            <a:r>
              <a:rPr lang="en-US" b="1" dirty="0"/>
              <a:t>Error Recovery</a:t>
            </a:r>
            <a:r>
              <a:rPr lang="en-US" dirty="0"/>
              <a:t>: restoring the system to a stable state after an error.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and Protection in I/O Management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Security and Protection in I/O Management</a:t>
            </a:r>
            <a:r>
              <a:rPr lang="en-US" dirty="0"/>
              <a:t> are vital to prevent unauthorized access, tampering, and ensure system and data integrity.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multi-layered approach is essential to safeguard against threats and protect data.</a:t>
            </a:r>
          </a:p>
          <a:p>
            <a:pPr lvl="1"/>
            <a:r>
              <a:rPr lang="en-US" dirty="0"/>
              <a:t>Key strategies for securing I/O systems include:</a:t>
            </a:r>
          </a:p>
          <a:p>
            <a:pPr lvl="2"/>
            <a:r>
              <a:rPr lang="en-US" b="1" dirty="0"/>
              <a:t>Access Control and Authentication</a:t>
            </a:r>
            <a:r>
              <a:rPr lang="en-US" dirty="0"/>
              <a:t>: Restrict access through strong authentication and permissions.</a:t>
            </a:r>
          </a:p>
          <a:p>
            <a:pPr lvl="2"/>
            <a:r>
              <a:rPr lang="en-US" b="1" dirty="0"/>
              <a:t>Encryption and Data Protection</a:t>
            </a:r>
            <a:r>
              <a:rPr lang="en-US" dirty="0"/>
              <a:t>: Encrypt data during transmission and storage.</a:t>
            </a:r>
          </a:p>
          <a:p>
            <a:pPr lvl="2"/>
            <a:r>
              <a:rPr lang="en-US" b="1" dirty="0"/>
              <a:t>Integrity Checks</a:t>
            </a:r>
            <a:r>
              <a:rPr lang="en-US" dirty="0"/>
              <a:t>: Use checksums and hashing to ensure data integrity.</a:t>
            </a:r>
          </a:p>
          <a:p>
            <a:pPr lvl="2"/>
            <a:r>
              <a:rPr lang="en-US" b="1" dirty="0"/>
              <a:t>Isolation and Sandboxing</a:t>
            </a:r>
            <a:r>
              <a:rPr lang="en-US" dirty="0"/>
              <a:t>: Isolate processes to prevent malicious activity from affecting critical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17533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D8-8ECF-48FB-9DC7-DECA9C7B6BF2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2514600"/>
            <a:ext cx="8153400" cy="1981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500" dirty="0" smtClean="0"/>
              <a:t>Questions?</a:t>
            </a:r>
            <a:endParaRPr lang="en-US" sz="115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Assignment-5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5FC7-4F4D-4B3C-8DC4-307561E03F67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Topics</a:t>
            </a:r>
            <a:r>
              <a:rPr lang="en-US" b="1" dirty="0"/>
              <a:t>:</a:t>
            </a:r>
          </a:p>
          <a:p>
            <a:pPr lvl="1"/>
            <a:r>
              <a:rPr lang="en-US" b="1" dirty="0" smtClean="0"/>
              <a:t>Error </a:t>
            </a:r>
            <a:r>
              <a:rPr lang="en-US" b="1" dirty="0"/>
              <a:t>Handling and Recovery in I/O Systems</a:t>
            </a:r>
          </a:p>
          <a:p>
            <a:pPr lvl="2"/>
            <a:r>
              <a:rPr lang="en-US" dirty="0" smtClean="0"/>
              <a:t>Detecting </a:t>
            </a:r>
            <a:r>
              <a:rPr lang="en-US" dirty="0"/>
              <a:t>and resolving issues that occur during I/O operations to maintain system reliability and data integrity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Error detection, reporting, type, handling and recovery</a:t>
            </a:r>
          </a:p>
          <a:p>
            <a:pPr lvl="1"/>
            <a:r>
              <a:rPr lang="en-US" b="1" dirty="0" smtClean="0"/>
              <a:t>Security </a:t>
            </a:r>
            <a:r>
              <a:rPr lang="en-US" b="1" dirty="0"/>
              <a:t>and Protection in I/O </a:t>
            </a:r>
            <a:r>
              <a:rPr lang="en-US" b="1" dirty="0" smtClean="0"/>
              <a:t>Management</a:t>
            </a:r>
            <a:endParaRPr lang="en-US" dirty="0" smtClean="0"/>
          </a:p>
          <a:p>
            <a:pPr lvl="2"/>
            <a:r>
              <a:rPr lang="en-US" dirty="0" smtClean="0"/>
              <a:t>It is crucial for ensuring that I/O operations are safe from unauthorized access, tampering, and other security risks.</a:t>
            </a:r>
          </a:p>
          <a:p>
            <a:pPr lvl="2"/>
            <a:r>
              <a:rPr lang="en-US" dirty="0"/>
              <a:t>Key strategies for securing I/O systems </a:t>
            </a:r>
            <a:r>
              <a:rPr lang="en-US" dirty="0" smtClean="0"/>
              <a:t>include</a:t>
            </a:r>
            <a:r>
              <a:rPr lang="en-US" dirty="0"/>
              <a:t>: Access Control and Authentication, Encryption and Data </a:t>
            </a:r>
            <a:r>
              <a:rPr lang="en-US" dirty="0" smtClean="0"/>
              <a:t>Protection, Integrity Checks …</a:t>
            </a:r>
          </a:p>
          <a:p>
            <a:r>
              <a:rPr lang="en-US" b="1" dirty="0" smtClean="0"/>
              <a:t>Note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are required to prepare a </a:t>
            </a:r>
            <a:r>
              <a:rPr lang="en-US" b="1" dirty="0"/>
              <a:t>10-minute presentation</a:t>
            </a:r>
            <a:r>
              <a:rPr lang="en-US" dirty="0"/>
              <a:t> covering the </a:t>
            </a:r>
            <a:r>
              <a:rPr lang="en-US" dirty="0" smtClean="0"/>
              <a:t>above topics. </a:t>
            </a:r>
            <a:r>
              <a:rPr lang="en-US" dirty="0"/>
              <a:t>Please ensure that your presentation consists of a maximum of </a:t>
            </a:r>
            <a:r>
              <a:rPr lang="en-US" b="1" dirty="0"/>
              <a:t>10 slides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7165-408B-4D57-B9D8-56BCF090A345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2514600"/>
            <a:ext cx="8153400" cy="198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500" dirty="0" smtClean="0"/>
              <a:t>   Thank You</a:t>
            </a:r>
            <a:endParaRPr lang="en-US" sz="115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Role of </a:t>
            </a:r>
            <a:r>
              <a:rPr lang="en-US" b="1" dirty="0" smtClean="0"/>
              <a:t>I/O </a:t>
            </a:r>
            <a:r>
              <a:rPr lang="en-US" b="1" dirty="0"/>
              <a:t>in </a:t>
            </a:r>
            <a:r>
              <a:rPr lang="en-US" b="1" dirty="0" smtClean="0"/>
              <a:t>computer system</a:t>
            </a:r>
            <a:endParaRPr lang="en-US" b="1" dirty="0"/>
          </a:p>
          <a:p>
            <a:pPr lvl="1"/>
            <a:r>
              <a:rPr lang="en-US" b="1" dirty="0" smtClean="0"/>
              <a:t>Communication</a:t>
            </a:r>
          </a:p>
          <a:p>
            <a:pPr lvl="2"/>
            <a:r>
              <a:rPr lang="en-US" b="1" dirty="0" smtClean="0"/>
              <a:t>C</a:t>
            </a:r>
            <a:r>
              <a:rPr lang="en-US" dirty="0" smtClean="0"/>
              <a:t>onnects </a:t>
            </a:r>
            <a:r>
              <a:rPr lang="en-US" dirty="0"/>
              <a:t>the CPU and memory with external devices like keyboards, monitors, printers, and storage drives</a:t>
            </a:r>
            <a:r>
              <a:rPr lang="en-US" dirty="0" smtClean="0"/>
              <a:t>. Enables </a:t>
            </a:r>
            <a:r>
              <a:rPr lang="en-US" dirty="0"/>
              <a:t>data exchange between the computer and the outside world.</a:t>
            </a:r>
          </a:p>
          <a:p>
            <a:pPr lvl="1"/>
            <a:r>
              <a:rPr lang="en-US" b="1" dirty="0" smtClean="0"/>
              <a:t>Data Handling</a:t>
            </a:r>
            <a:endParaRPr lang="en-US" dirty="0"/>
          </a:p>
          <a:p>
            <a:pPr lvl="2"/>
            <a:r>
              <a:rPr lang="en-US" dirty="0" smtClean="0"/>
              <a:t>Collect </a:t>
            </a:r>
            <a:r>
              <a:rPr lang="en-US" dirty="0"/>
              <a:t>data or commands(e.g., keyboard) and </a:t>
            </a:r>
            <a:r>
              <a:rPr lang="en-US" dirty="0" smtClean="0"/>
              <a:t>Display </a:t>
            </a:r>
            <a:r>
              <a:rPr lang="en-US" dirty="0"/>
              <a:t>results or processed data (e.g., monitor) operations.</a:t>
            </a:r>
          </a:p>
          <a:p>
            <a:pPr lvl="1"/>
            <a:r>
              <a:rPr lang="en-US" b="1" dirty="0" smtClean="0"/>
              <a:t>Efficiency</a:t>
            </a:r>
            <a:endParaRPr lang="en-US" dirty="0"/>
          </a:p>
          <a:p>
            <a:pPr lvl="2"/>
            <a:r>
              <a:rPr lang="en-US" dirty="0" smtClean="0"/>
              <a:t>Optimizes </a:t>
            </a:r>
            <a:r>
              <a:rPr lang="en-US" dirty="0"/>
              <a:t>performance using techniques like buffering and caching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Basic I/O Operations</a:t>
            </a:r>
          </a:p>
          <a:p>
            <a:pPr lvl="1"/>
            <a:r>
              <a:rPr lang="en-US" b="1" dirty="0"/>
              <a:t>Input Operations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is transferred from an I/O device (e.g., keyboard, mouse) to the computer's memory.</a:t>
            </a:r>
          </a:p>
          <a:p>
            <a:pPr lvl="1"/>
            <a:r>
              <a:rPr lang="en-US" b="1" dirty="0"/>
              <a:t>Output Operations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is sent from memory to an I/O device (e.g., screen, printer).</a:t>
            </a:r>
          </a:p>
          <a:p>
            <a:pPr lvl="1"/>
            <a:r>
              <a:rPr lang="en-US" b="1" dirty="0"/>
              <a:t>I/O Buffering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Temporary storage of data in buffers to smooth out differences in processing speeds between the CPU and I/O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131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Classification of I/O Devices</a:t>
            </a:r>
          </a:p>
          <a:p>
            <a:pPr lvl="1"/>
            <a:r>
              <a:rPr lang="en-US" b="1" dirty="0" smtClean="0"/>
              <a:t>Input </a:t>
            </a:r>
            <a:r>
              <a:rPr lang="en-US" b="1" dirty="0"/>
              <a:t>Devices vs. Output Devices</a:t>
            </a:r>
            <a:endParaRPr lang="en-US" dirty="0"/>
          </a:p>
          <a:p>
            <a:pPr lvl="2"/>
            <a:r>
              <a:rPr lang="en-US" b="1" dirty="0"/>
              <a:t>Input Devices</a:t>
            </a:r>
            <a:r>
              <a:rPr lang="en-US" dirty="0"/>
              <a:t>: Devices that allow data to enter the system (e.g., scanner, microphone).</a:t>
            </a:r>
          </a:p>
          <a:p>
            <a:pPr lvl="2"/>
            <a:r>
              <a:rPr lang="en-US" b="1" dirty="0"/>
              <a:t>Output Devices</a:t>
            </a:r>
            <a:r>
              <a:rPr lang="en-US" dirty="0"/>
              <a:t>: Devices that display or output data from the system (e.g., monitor, printer</a:t>
            </a:r>
            <a:r>
              <a:rPr lang="en-US" dirty="0" smtClean="0"/>
              <a:t>).</a:t>
            </a:r>
          </a:p>
          <a:p>
            <a:pPr lvl="1"/>
            <a:r>
              <a:rPr lang="en-US" b="1" dirty="0"/>
              <a:t>Character Devices vs. Block Devices</a:t>
            </a:r>
            <a:endParaRPr lang="en-US" dirty="0"/>
          </a:p>
          <a:p>
            <a:pPr lvl="2"/>
            <a:r>
              <a:rPr lang="en-US" b="1" dirty="0"/>
              <a:t>Character Devices</a:t>
            </a:r>
            <a:r>
              <a:rPr lang="en-US" dirty="0"/>
              <a:t>: Data is processed character by character (e.g., keyboard, mouse).</a:t>
            </a:r>
          </a:p>
          <a:p>
            <a:pPr lvl="2"/>
            <a:r>
              <a:rPr lang="en-US" b="1" dirty="0"/>
              <a:t>Block Devices</a:t>
            </a:r>
            <a:r>
              <a:rPr lang="en-US" dirty="0"/>
              <a:t>: Data is transferred in fixed-size blocks (e.g., hard drives, SSDs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Sequential Access Devices vs. Random Access Devices</a:t>
            </a:r>
            <a:endParaRPr lang="en-US" dirty="0"/>
          </a:p>
          <a:p>
            <a:pPr lvl="2"/>
            <a:r>
              <a:rPr lang="en-US" b="1" dirty="0"/>
              <a:t>Sequential Devices</a:t>
            </a:r>
            <a:r>
              <a:rPr lang="en-US" dirty="0"/>
              <a:t>: Data is accessed in a sequence (e.g., tape drives).</a:t>
            </a:r>
          </a:p>
          <a:p>
            <a:pPr lvl="2"/>
            <a:r>
              <a:rPr lang="en-US" b="1" dirty="0"/>
              <a:t>Random Access Devices</a:t>
            </a:r>
            <a:r>
              <a:rPr lang="en-US" dirty="0"/>
              <a:t>: Data can be accessed randomly (e.g., hard drives, memory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I/O Hardware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48C2-5A32-497D-9FF7-240655DB083B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Andargachew A.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I/O hardware </a:t>
            </a:r>
            <a:r>
              <a:rPr lang="en-US" dirty="0"/>
              <a:t>is essential for enabling communication between the computer system and external devices.</a:t>
            </a:r>
          </a:p>
          <a:p>
            <a:pPr lvl="1"/>
            <a:r>
              <a:rPr lang="en-US" dirty="0"/>
              <a:t>The operating system relies on these components to manage data transfers, control devices, and optimize performance</a:t>
            </a:r>
            <a:r>
              <a:rPr lang="en-US" dirty="0" smtClean="0"/>
              <a:t>.</a:t>
            </a:r>
          </a:p>
          <a:p>
            <a:r>
              <a:rPr lang="en-US" b="1" dirty="0"/>
              <a:t>Key I/O Hardware Components:</a:t>
            </a:r>
          </a:p>
          <a:p>
            <a:pPr lvl="1"/>
            <a:r>
              <a:rPr lang="en-US" dirty="0"/>
              <a:t>I/O Devices</a:t>
            </a:r>
          </a:p>
          <a:p>
            <a:pPr lvl="1"/>
            <a:r>
              <a:rPr lang="en-US" dirty="0"/>
              <a:t>Device Controllers</a:t>
            </a:r>
          </a:p>
          <a:p>
            <a:pPr lvl="1"/>
            <a:r>
              <a:rPr lang="en-US" dirty="0"/>
              <a:t>I/O Ports</a:t>
            </a:r>
          </a:p>
          <a:p>
            <a:pPr lvl="1"/>
            <a:r>
              <a:rPr lang="en-US" dirty="0"/>
              <a:t>Buses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11431</TotalTime>
  <Words>3461</Words>
  <Application>Microsoft Office PowerPoint</Application>
  <PresentationFormat>On-screen Show (4:3)</PresentationFormat>
  <Paragraphs>431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Tw Cen MT</vt:lpstr>
      <vt:lpstr>Wingdings</vt:lpstr>
      <vt:lpstr>Wingdings 2</vt:lpstr>
      <vt:lpstr>Median</vt:lpstr>
      <vt:lpstr>VISIO</vt:lpstr>
      <vt:lpstr>Input/output Management</vt:lpstr>
      <vt:lpstr>CH-7 Contents</vt:lpstr>
      <vt:lpstr>Brainstorm Questions</vt:lpstr>
      <vt:lpstr>Introduction</vt:lpstr>
      <vt:lpstr>PowerPoint Presentation</vt:lpstr>
      <vt:lpstr>PowerPoint Presentation</vt:lpstr>
      <vt:lpstr>PowerPoint Presentation</vt:lpstr>
      <vt:lpstr>PowerPoint Presentation</vt:lpstr>
      <vt:lpstr>I/O Hardware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I/O Software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Buffering and Data Transfer Mechanisms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Error Handling and Recovery in I/O Systems</vt:lpstr>
      <vt:lpstr>Security and Protection in I/O Management</vt:lpstr>
      <vt:lpstr>PowerPoint Presentation</vt:lpstr>
      <vt:lpstr>Assignment-5</vt:lpstr>
      <vt:lpstr>PowerPoint Presentation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and Digital systems</dc:title>
  <dc:creator>Andargachew A</dc:creator>
  <cp:keywords>SIS</cp:keywords>
  <cp:lastModifiedBy>Andy</cp:lastModifiedBy>
  <cp:revision>932</cp:revision>
  <dcterms:created xsi:type="dcterms:W3CDTF">2016-11-02T14:42:47Z</dcterms:created>
  <dcterms:modified xsi:type="dcterms:W3CDTF">2025-01-03T01:00:24Z</dcterms:modified>
  <cp:category>COA</cp:category>
</cp:coreProperties>
</file>